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tags/tag5.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2" r:id="rId1"/>
    <p:sldMasterId id="2147484534" r:id="rId2"/>
  </p:sldMasterIdLst>
  <p:notesMasterIdLst>
    <p:notesMasterId r:id="rId223"/>
  </p:notesMasterIdLst>
  <p:sldIdLst>
    <p:sldId id="403" r:id="rId3"/>
    <p:sldId id="399" r:id="rId4"/>
    <p:sldId id="469" r:id="rId5"/>
    <p:sldId id="400" r:id="rId6"/>
    <p:sldId id="410" r:id="rId7"/>
    <p:sldId id="409" r:id="rId8"/>
    <p:sldId id="413" r:id="rId9"/>
    <p:sldId id="412" r:id="rId10"/>
    <p:sldId id="575" r:id="rId11"/>
    <p:sldId id="411" r:id="rId12"/>
    <p:sldId id="470" r:id="rId13"/>
    <p:sldId id="478" r:id="rId14"/>
    <p:sldId id="479" r:id="rId15"/>
    <p:sldId id="582" r:id="rId16"/>
    <p:sldId id="260" r:id="rId17"/>
    <p:sldId id="576" r:id="rId18"/>
    <p:sldId id="577" r:id="rId19"/>
    <p:sldId id="578" r:id="rId20"/>
    <p:sldId id="579" r:id="rId21"/>
    <p:sldId id="580" r:id="rId22"/>
    <p:sldId id="581" r:id="rId23"/>
    <p:sldId id="572" r:id="rId24"/>
    <p:sldId id="420" r:id="rId25"/>
    <p:sldId id="583" r:id="rId26"/>
    <p:sldId id="261" r:id="rId27"/>
    <p:sldId id="573" r:id="rId28"/>
    <p:sldId id="466" r:id="rId29"/>
    <p:sldId id="497" r:id="rId30"/>
    <p:sldId id="467" r:id="rId31"/>
    <p:sldId id="429" r:id="rId32"/>
    <p:sldId id="263" r:id="rId33"/>
    <p:sldId id="419" r:id="rId34"/>
    <p:sldId id="265" r:id="rId35"/>
    <p:sldId id="266" r:id="rId36"/>
    <p:sldId id="421" r:id="rId37"/>
    <p:sldId id="267" r:id="rId38"/>
    <p:sldId id="423" r:id="rId39"/>
    <p:sldId id="268" r:id="rId40"/>
    <p:sldId id="498" r:id="rId41"/>
    <p:sldId id="269" r:id="rId42"/>
    <p:sldId id="494" r:id="rId43"/>
    <p:sldId id="500" r:id="rId44"/>
    <p:sldId id="270" r:id="rId45"/>
    <p:sldId id="424" r:id="rId46"/>
    <p:sldId id="271" r:id="rId47"/>
    <p:sldId id="398" r:id="rId48"/>
    <p:sldId id="272" r:id="rId49"/>
    <p:sldId id="574" r:id="rId50"/>
    <p:sldId id="442" r:id="rId51"/>
    <p:sldId id="345" r:id="rId52"/>
    <p:sldId id="273" r:id="rId53"/>
    <p:sldId id="274" r:id="rId54"/>
    <p:sldId id="276" r:id="rId55"/>
    <p:sldId id="278" r:id="rId56"/>
    <p:sldId id="277" r:id="rId57"/>
    <p:sldId id="279" r:id="rId58"/>
    <p:sldId id="280" r:id="rId59"/>
    <p:sldId id="501" r:id="rId60"/>
    <p:sldId id="427" r:id="rId61"/>
    <p:sldId id="281" r:id="rId62"/>
    <p:sldId id="282" r:id="rId63"/>
    <p:sldId id="435" r:id="rId64"/>
    <p:sldId id="283" r:id="rId65"/>
    <p:sldId id="284" r:id="rId66"/>
    <p:sldId id="454" r:id="rId67"/>
    <p:sldId id="464" r:id="rId68"/>
    <p:sldId id="465" r:id="rId69"/>
    <p:sldId id="444" r:id="rId70"/>
    <p:sldId id="453" r:id="rId71"/>
    <p:sldId id="480" r:id="rId72"/>
    <p:sldId id="492" r:id="rId73"/>
    <p:sldId id="493" r:id="rId74"/>
    <p:sldId id="324" r:id="rId75"/>
    <p:sldId id="384" r:id="rId76"/>
    <p:sldId id="322" r:id="rId77"/>
    <p:sldId id="383" r:id="rId78"/>
    <p:sldId id="323" r:id="rId79"/>
    <p:sldId id="385" r:id="rId80"/>
    <p:sldId id="326" r:id="rId81"/>
    <p:sldId id="393" r:id="rId82"/>
    <p:sldId id="328" r:id="rId83"/>
    <p:sldId id="394" r:id="rId84"/>
    <p:sldId id="330" r:id="rId85"/>
    <p:sldId id="396" r:id="rId86"/>
    <p:sldId id="381" r:id="rId87"/>
    <p:sldId id="584" r:id="rId88"/>
    <p:sldId id="288" r:id="rId89"/>
    <p:sldId id="289" r:id="rId90"/>
    <p:sldId id="290" r:id="rId91"/>
    <p:sldId id="333" r:id="rId92"/>
    <p:sldId id="334" r:id="rId93"/>
    <p:sldId id="291" r:id="rId94"/>
    <p:sldId id="484" r:id="rId95"/>
    <p:sldId id="293" r:id="rId96"/>
    <p:sldId id="483" r:id="rId97"/>
    <p:sldId id="294" r:id="rId98"/>
    <p:sldId id="481" r:id="rId99"/>
    <p:sldId id="482" r:id="rId100"/>
    <p:sldId id="296" r:id="rId101"/>
    <p:sldId id="486" r:id="rId102"/>
    <p:sldId id="428" r:id="rId103"/>
    <p:sldId id="297" r:id="rId104"/>
    <p:sldId id="487" r:id="rId105"/>
    <p:sldId id="298" r:id="rId106"/>
    <p:sldId id="488" r:id="rId107"/>
    <p:sldId id="299" r:id="rId108"/>
    <p:sldId id="489" r:id="rId109"/>
    <p:sldId id="587" r:id="rId110"/>
    <p:sldId id="301" r:id="rId111"/>
    <p:sldId id="300" r:id="rId112"/>
    <p:sldId id="474" r:id="rId113"/>
    <p:sldId id="302" r:id="rId114"/>
    <p:sldId id="476" r:id="rId115"/>
    <p:sldId id="404" r:id="rId116"/>
    <p:sldId id="472" r:id="rId117"/>
    <p:sldId id="307" r:id="rId118"/>
    <p:sldId id="305" r:id="rId119"/>
    <p:sldId id="349" r:id="rId120"/>
    <p:sldId id="351" r:id="rId121"/>
    <p:sldId id="490" r:id="rId122"/>
    <p:sldId id="495" r:id="rId123"/>
    <p:sldId id="350" r:id="rId124"/>
    <p:sldId id="491" r:id="rId125"/>
    <p:sldId id="585" r:id="rId126"/>
    <p:sldId id="496" r:id="rId127"/>
    <p:sldId id="588" r:id="rId128"/>
    <p:sldId id="354" r:id="rId129"/>
    <p:sldId id="461" r:id="rId130"/>
    <p:sldId id="312" r:id="rId131"/>
    <p:sldId id="313" r:id="rId132"/>
    <p:sldId id="336" r:id="rId133"/>
    <p:sldId id="337" r:id="rId134"/>
    <p:sldId id="477" r:id="rId135"/>
    <p:sldId id="353" r:id="rId136"/>
    <p:sldId id="314" r:id="rId137"/>
    <p:sldId id="315" r:id="rId138"/>
    <p:sldId id="316" r:id="rId139"/>
    <p:sldId id="318" r:id="rId140"/>
    <p:sldId id="540" r:id="rId141"/>
    <p:sldId id="541" r:id="rId142"/>
    <p:sldId id="542" r:id="rId143"/>
    <p:sldId id="356" r:id="rId144"/>
    <p:sldId id="355" r:id="rId145"/>
    <p:sldId id="357" r:id="rId146"/>
    <p:sldId id="358" r:id="rId147"/>
    <p:sldId id="543" r:id="rId148"/>
    <p:sldId id="359" r:id="rId149"/>
    <p:sldId id="360" r:id="rId150"/>
    <p:sldId id="544" r:id="rId151"/>
    <p:sldId id="361" r:id="rId152"/>
    <p:sldId id="362" r:id="rId153"/>
    <p:sldId id="545" r:id="rId154"/>
    <p:sldId id="546" r:id="rId155"/>
    <p:sldId id="547" r:id="rId156"/>
    <p:sldId id="548" r:id="rId157"/>
    <p:sldId id="549" r:id="rId158"/>
    <p:sldId id="550" r:id="rId159"/>
    <p:sldId id="551" r:id="rId160"/>
    <p:sldId id="552" r:id="rId161"/>
    <p:sldId id="553" r:id="rId162"/>
    <p:sldId id="554" r:id="rId163"/>
    <p:sldId id="555" r:id="rId164"/>
    <p:sldId id="556" r:id="rId165"/>
    <p:sldId id="557" r:id="rId166"/>
    <p:sldId id="558" r:id="rId167"/>
    <p:sldId id="559" r:id="rId168"/>
    <p:sldId id="560" r:id="rId169"/>
    <p:sldId id="561" r:id="rId170"/>
    <p:sldId id="562" r:id="rId171"/>
    <p:sldId id="379" r:id="rId172"/>
    <p:sldId id="380" r:id="rId173"/>
    <p:sldId id="563" r:id="rId174"/>
    <p:sldId id="564" r:id="rId175"/>
    <p:sldId id="565" r:id="rId176"/>
    <p:sldId id="566" r:id="rId177"/>
    <p:sldId id="569" r:id="rId178"/>
    <p:sldId id="567" r:id="rId179"/>
    <p:sldId id="568" r:id="rId180"/>
    <p:sldId id="570" r:id="rId181"/>
    <p:sldId id="571" r:id="rId182"/>
    <p:sldId id="503" r:id="rId183"/>
    <p:sldId id="644" r:id="rId184"/>
    <p:sldId id="590" r:id="rId185"/>
    <p:sldId id="603" r:id="rId186"/>
    <p:sldId id="606" r:id="rId187"/>
    <p:sldId id="604" r:id="rId188"/>
    <p:sldId id="602" r:id="rId189"/>
    <p:sldId id="605" r:id="rId190"/>
    <p:sldId id="617" r:id="rId191"/>
    <p:sldId id="618" r:id="rId192"/>
    <p:sldId id="619" r:id="rId193"/>
    <p:sldId id="620" r:id="rId194"/>
    <p:sldId id="607" r:id="rId195"/>
    <p:sldId id="608" r:id="rId196"/>
    <p:sldId id="621" r:id="rId197"/>
    <p:sldId id="622" r:id="rId198"/>
    <p:sldId id="611" r:id="rId199"/>
    <p:sldId id="624" r:id="rId200"/>
    <p:sldId id="623" r:id="rId201"/>
    <p:sldId id="609" r:id="rId202"/>
    <p:sldId id="625" r:id="rId203"/>
    <p:sldId id="628" r:id="rId204"/>
    <p:sldId id="626" r:id="rId205"/>
    <p:sldId id="627" r:id="rId206"/>
    <p:sldId id="612" r:id="rId207"/>
    <p:sldId id="613" r:id="rId208"/>
    <p:sldId id="630" r:id="rId209"/>
    <p:sldId id="631" r:id="rId210"/>
    <p:sldId id="632" r:id="rId211"/>
    <p:sldId id="633" r:id="rId212"/>
    <p:sldId id="629" r:id="rId213"/>
    <p:sldId id="614" r:id="rId214"/>
    <p:sldId id="636" r:id="rId215"/>
    <p:sldId id="634" r:id="rId216"/>
    <p:sldId id="637" r:id="rId217"/>
    <p:sldId id="638" r:id="rId218"/>
    <p:sldId id="639" r:id="rId219"/>
    <p:sldId id="640" r:id="rId220"/>
    <p:sldId id="635" r:id="rId221"/>
    <p:sldId id="641" r:id="rId222"/>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521415D9-36F7-43E2-AB2F-B90AF26B5E84}">
      <p14:sectionLst xmlns:p14="http://schemas.microsoft.com/office/powerpoint/2010/main">
        <p14:section name="預設章節" id="{C16B9C72-E75A-0946-96F7-D9CE2A13F972}">
          <p14:sldIdLst>
            <p14:sldId id="403"/>
            <p14:sldId id="399"/>
            <p14:sldId id="469"/>
            <p14:sldId id="400"/>
            <p14:sldId id="410"/>
            <p14:sldId id="409"/>
          </p14:sldIdLst>
        </p14:section>
        <p14:section name="7.2 Noise Cleaning" id="{CF5A6864-7ECA-2946-BD95-59E330F0D853}">
          <p14:sldIdLst>
            <p14:sldId id="413"/>
            <p14:sldId id="412"/>
            <p14:sldId id="575"/>
            <p14:sldId id="411"/>
            <p14:sldId id="470"/>
            <p14:sldId id="478"/>
            <p14:sldId id="479"/>
            <p14:sldId id="582"/>
            <p14:sldId id="260"/>
            <p14:sldId id="576"/>
            <p14:sldId id="577"/>
            <p14:sldId id="578"/>
            <p14:sldId id="579"/>
            <p14:sldId id="580"/>
            <p14:sldId id="581"/>
            <p14:sldId id="572"/>
            <p14:sldId id="420"/>
            <p14:sldId id="583"/>
            <p14:sldId id="261"/>
            <p14:sldId id="573"/>
            <p14:sldId id="466"/>
            <p14:sldId id="497"/>
            <p14:sldId id="467"/>
            <p14:sldId id="429"/>
            <p14:sldId id="263"/>
            <p14:sldId id="419"/>
            <p14:sldId id="265"/>
            <p14:sldId id="266"/>
            <p14:sldId id="421"/>
            <p14:sldId id="267"/>
            <p14:sldId id="423"/>
            <p14:sldId id="268"/>
            <p14:sldId id="498"/>
            <p14:sldId id="269"/>
            <p14:sldId id="494"/>
            <p14:sldId id="500"/>
            <p14:sldId id="270"/>
            <p14:sldId id="424"/>
            <p14:sldId id="271"/>
            <p14:sldId id="398"/>
            <p14:sldId id="272"/>
            <p14:sldId id="574"/>
            <p14:sldId id="442"/>
            <p14:sldId id="345"/>
            <p14:sldId id="273"/>
            <p14:sldId id="274"/>
            <p14:sldId id="276"/>
            <p14:sldId id="278"/>
            <p14:sldId id="277"/>
            <p14:sldId id="279"/>
            <p14:sldId id="280"/>
            <p14:sldId id="501"/>
            <p14:sldId id="427"/>
            <p14:sldId id="281"/>
            <p14:sldId id="282"/>
            <p14:sldId id="435"/>
            <p14:sldId id="283"/>
            <p14:sldId id="284"/>
            <p14:sldId id="454"/>
            <p14:sldId id="464"/>
            <p14:sldId id="465"/>
            <p14:sldId id="444"/>
            <p14:sldId id="453"/>
            <p14:sldId id="480"/>
            <p14:sldId id="492"/>
            <p14:sldId id="493"/>
            <p14:sldId id="324"/>
            <p14:sldId id="384"/>
            <p14:sldId id="322"/>
            <p14:sldId id="383"/>
            <p14:sldId id="323"/>
            <p14:sldId id="385"/>
            <p14:sldId id="326"/>
            <p14:sldId id="393"/>
            <p14:sldId id="328"/>
            <p14:sldId id="394"/>
            <p14:sldId id="330"/>
            <p14:sldId id="396"/>
            <p14:sldId id="381"/>
            <p14:sldId id="584"/>
          </p14:sldIdLst>
        </p14:section>
        <p14:section name="7.3 Sharpening" id="{7C37C85D-68CB-C047-8D79-AD3CF47C3A62}">
          <p14:sldIdLst>
            <p14:sldId id="288"/>
            <p14:sldId id="289"/>
          </p14:sldIdLst>
        </p14:section>
        <p14:section name="7.4 Edge Detection" id="{F9414081-D39A-9542-8280-D923B81E0CF5}">
          <p14:sldIdLst>
            <p14:sldId id="290"/>
            <p14:sldId id="333"/>
            <p14:sldId id="334"/>
            <p14:sldId id="291"/>
            <p14:sldId id="484"/>
            <p14:sldId id="293"/>
            <p14:sldId id="483"/>
            <p14:sldId id="294"/>
            <p14:sldId id="481"/>
            <p14:sldId id="482"/>
            <p14:sldId id="296"/>
            <p14:sldId id="486"/>
            <p14:sldId id="428"/>
            <p14:sldId id="297"/>
            <p14:sldId id="487"/>
            <p14:sldId id="298"/>
            <p14:sldId id="488"/>
            <p14:sldId id="299"/>
            <p14:sldId id="489"/>
            <p14:sldId id="587"/>
            <p14:sldId id="301"/>
            <p14:sldId id="300"/>
            <p14:sldId id="474"/>
            <p14:sldId id="302"/>
            <p14:sldId id="476"/>
            <p14:sldId id="404"/>
            <p14:sldId id="472"/>
            <p14:sldId id="307"/>
            <p14:sldId id="305"/>
            <p14:sldId id="349"/>
            <p14:sldId id="351"/>
            <p14:sldId id="490"/>
            <p14:sldId id="495"/>
            <p14:sldId id="350"/>
            <p14:sldId id="491"/>
            <p14:sldId id="585"/>
            <p14:sldId id="496"/>
            <p14:sldId id="588"/>
            <p14:sldId id="354"/>
            <p14:sldId id="461"/>
            <p14:sldId id="312"/>
            <p14:sldId id="313"/>
            <p14:sldId id="336"/>
            <p14:sldId id="337"/>
            <p14:sldId id="477"/>
            <p14:sldId id="353"/>
            <p14:sldId id="314"/>
            <p14:sldId id="315"/>
          </p14:sldIdLst>
        </p14:section>
        <p14:section name="7.5 Line Detection" id="{AD45B259-93D8-D24E-95DE-0854CC0334C6}">
          <p14:sldIdLst>
            <p14:sldId id="316"/>
            <p14:sldId id="318"/>
          </p14:sldIdLst>
        </p14:section>
        <p14:section name="Homework" id="{B11F097A-9038-BE48-8750-E7C0B818D682}">
          <p14:sldIdLst>
            <p14:sldId id="540"/>
            <p14:sldId id="541"/>
            <p14:sldId id="542"/>
            <p14:sldId id="356"/>
            <p14:sldId id="355"/>
            <p14:sldId id="357"/>
            <p14:sldId id="358"/>
            <p14:sldId id="543"/>
            <p14:sldId id="359"/>
            <p14:sldId id="360"/>
            <p14:sldId id="544"/>
            <p14:sldId id="361"/>
            <p14:sldId id="362"/>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379"/>
            <p14:sldId id="380"/>
            <p14:sldId id="563"/>
            <p14:sldId id="564"/>
            <p14:sldId id="565"/>
            <p14:sldId id="566"/>
            <p14:sldId id="569"/>
            <p14:sldId id="567"/>
            <p14:sldId id="568"/>
            <p14:sldId id="570"/>
            <p14:sldId id="571"/>
            <p14:sldId id="503"/>
            <p14:sldId id="644"/>
            <p14:sldId id="590"/>
            <p14:sldId id="603"/>
            <p14:sldId id="606"/>
            <p14:sldId id="604"/>
            <p14:sldId id="602"/>
            <p14:sldId id="605"/>
            <p14:sldId id="617"/>
            <p14:sldId id="618"/>
            <p14:sldId id="619"/>
            <p14:sldId id="620"/>
            <p14:sldId id="607"/>
            <p14:sldId id="608"/>
            <p14:sldId id="621"/>
            <p14:sldId id="622"/>
            <p14:sldId id="611"/>
            <p14:sldId id="624"/>
            <p14:sldId id="623"/>
            <p14:sldId id="609"/>
            <p14:sldId id="625"/>
            <p14:sldId id="628"/>
            <p14:sldId id="626"/>
            <p14:sldId id="627"/>
            <p14:sldId id="612"/>
            <p14:sldId id="613"/>
            <p14:sldId id="630"/>
            <p14:sldId id="631"/>
            <p14:sldId id="632"/>
            <p14:sldId id="633"/>
            <p14:sldId id="629"/>
            <p14:sldId id="614"/>
            <p14:sldId id="636"/>
            <p14:sldId id="634"/>
            <p14:sldId id="637"/>
            <p14:sldId id="638"/>
            <p14:sldId id="639"/>
            <p14:sldId id="640"/>
            <p14:sldId id="635"/>
            <p14:sldId id="64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0099"/>
    <a:srgbClr val="503D00"/>
    <a:srgbClr val="FF3300"/>
    <a:srgbClr val="62A39F"/>
    <a:srgbClr val="DEA900"/>
    <a:srgbClr val="336600"/>
    <a:srgbClr val="CC0000"/>
    <a:srgbClr val="00006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941A2A-E7AA-4124-8D5B-5B3F47466839}" v="36" dt="2021-10-11T14:02:00.971"/>
    <p1510:client id="{44A651AD-9E74-4A68-A11C-575076B51958}" v="30" dt="2021-10-12T09:52:13.755"/>
    <p1510:client id="{C248CB55-CA82-4ACF-ACD5-6A530C811A4E}" v="183" dt="2021-10-13T04:49:55.540"/>
    <p1510:client id="{FAEBCEC2-75D3-4A1A-8824-FFE39E080344}" v="3" dt="2021-10-06T06:53:51.805"/>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29" autoAdjust="0"/>
    <p:restoredTop sz="95707" autoAdjust="0"/>
  </p:normalViewPr>
  <p:slideViewPr>
    <p:cSldViewPr>
      <p:cViewPr varScale="1">
        <p:scale>
          <a:sx n="66" d="100"/>
          <a:sy n="66" d="100"/>
        </p:scale>
        <p:origin x="446" y="43"/>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66" d="100"/>
        <a:sy n="66" d="100"/>
      </p:scale>
      <p:origin x="0" y="726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tableStyles" Target="tableStyle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microsoft.com/office/2015/10/relationships/revisionInfo" Target="revisionInfo.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notesMaster" Target="notesMasters/notesMaster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presProps" Target="presProp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image" Target="../media/image103.wmf"/><Relationship Id="rId7" Type="http://schemas.openxmlformats.org/officeDocument/2006/relationships/image" Target="../media/image107.wmf"/><Relationship Id="rId2" Type="http://schemas.openxmlformats.org/officeDocument/2006/relationships/image" Target="../media/image102.wmf"/><Relationship Id="rId1" Type="http://schemas.openxmlformats.org/officeDocument/2006/relationships/image" Target="../media/image101.wmf"/><Relationship Id="rId6" Type="http://schemas.openxmlformats.org/officeDocument/2006/relationships/image" Target="../media/image106.wmf"/><Relationship Id="rId5" Type="http://schemas.openxmlformats.org/officeDocument/2006/relationships/image" Target="../media/image105.wmf"/><Relationship Id="rId4" Type="http://schemas.openxmlformats.org/officeDocument/2006/relationships/image" Target="../media/image104.wmf"/><Relationship Id="rId9" Type="http://schemas.openxmlformats.org/officeDocument/2006/relationships/image" Target="../media/image10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 Id="rId5" Type="http://schemas.openxmlformats.org/officeDocument/2006/relationships/image" Target="../media/image114.wmf"/><Relationship Id="rId4" Type="http://schemas.openxmlformats.org/officeDocument/2006/relationships/image" Target="../media/image113.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130.wmf"/><Relationship Id="rId3" Type="http://schemas.openxmlformats.org/officeDocument/2006/relationships/image" Target="../media/image125.wmf"/><Relationship Id="rId7" Type="http://schemas.openxmlformats.org/officeDocument/2006/relationships/image" Target="../media/image129.wmf"/><Relationship Id="rId2" Type="http://schemas.openxmlformats.org/officeDocument/2006/relationships/image" Target="../media/image124.wmf"/><Relationship Id="rId1" Type="http://schemas.openxmlformats.org/officeDocument/2006/relationships/image" Target="../media/image123.wmf"/><Relationship Id="rId6" Type="http://schemas.openxmlformats.org/officeDocument/2006/relationships/image" Target="../media/image128.wmf"/><Relationship Id="rId5" Type="http://schemas.openxmlformats.org/officeDocument/2006/relationships/image" Target="../media/image127.wmf"/><Relationship Id="rId4" Type="http://schemas.openxmlformats.org/officeDocument/2006/relationships/image" Target="../media/image126.wmf"/><Relationship Id="rId9" Type="http://schemas.openxmlformats.org/officeDocument/2006/relationships/image" Target="../media/image13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7.wmf"/></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10-24T07:47:27.959"/>
    </inkml:context>
    <inkml:brush xml:id="br0">
      <inkml:brushProperty name="width" value="0.05292" units="cm"/>
      <inkml:brushProperty name="height" value="0.05292" units="cm"/>
      <inkml:brushProperty name="color" value="#FF0000"/>
    </inkml:brush>
  </inkml:definitions>
  <inkml:trace contextRef="#ctx0" brushRef="#br0">7549 13600 0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5330"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a:defRPr sz="1200">
                <a:latin typeface="Arial" charset="0"/>
                <a:ea typeface="新細明體" pitchFamily="18" charset="-120"/>
              </a:defRPr>
            </a:lvl1pPr>
          </a:lstStyle>
          <a:p>
            <a:pPr>
              <a:defRPr/>
            </a:pPr>
            <a:endParaRPr lang="en-US" altLang="zh-TW"/>
          </a:p>
        </p:txBody>
      </p:sp>
      <p:sp>
        <p:nvSpPr>
          <p:cNvPr id="355331"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Arial" charset="0"/>
                <a:ea typeface="新細明體" pitchFamily="18" charset="-120"/>
              </a:defRPr>
            </a:lvl1pPr>
          </a:lstStyle>
          <a:p>
            <a:pPr>
              <a:defRPr/>
            </a:pPr>
            <a:endParaRPr lang="en-US" altLang="zh-TW"/>
          </a:p>
        </p:txBody>
      </p:sp>
      <p:sp>
        <p:nvSpPr>
          <p:cNvPr id="2007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55333"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TW" altLang="en-US" noProof="0"/>
              <a:t>按一下以編輯母片</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355334"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a:defRPr sz="1200">
                <a:latin typeface="Arial" charset="0"/>
                <a:ea typeface="新細明體" pitchFamily="18" charset="-120"/>
              </a:defRPr>
            </a:lvl1pPr>
          </a:lstStyle>
          <a:p>
            <a:pPr>
              <a:defRPr/>
            </a:pPr>
            <a:endParaRPr lang="en-US" altLang="zh-TW"/>
          </a:p>
        </p:txBody>
      </p:sp>
      <p:sp>
        <p:nvSpPr>
          <p:cNvPr id="355335"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Arial" charset="0"/>
                <a:ea typeface="新細明體" pitchFamily="18" charset="-120"/>
              </a:defRPr>
            </a:lvl1pPr>
          </a:lstStyle>
          <a:p>
            <a:pPr>
              <a:defRPr/>
            </a:pPr>
            <a:fld id="{9E5A7E55-2588-4B87-BABD-8866032E797D}"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zh.wikipedia.org/wiki/%E4%B8%AD%E4%BD%8D%E6%95%B0" TargetMode="External"/><Relationship Id="rId3" Type="http://schemas.openxmlformats.org/officeDocument/2006/relationships/hyperlink" Target="https://zh.wikipedia.org/wiki/%E7%BB%9F%E8%AE%A1%E5%AD%A6" TargetMode="External"/><Relationship Id="rId7" Type="http://schemas.openxmlformats.org/officeDocument/2006/relationships/hyperlink" Target="https://zh.wikipedia.org/wiki/%E6%9C%80%E5%B0%8F%E5%80%BC"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zh.wikipedia.org/wiki/%E6%9C%80%E5%A4%A7%E5%80%BC" TargetMode="External"/><Relationship Id="rId5" Type="http://schemas.openxmlformats.org/officeDocument/2006/relationships/hyperlink" Target="https://zh.wikipedia.org/wiki/%E7%84%A1%E6%AF%8D%E6%95%B8%E7%B5%B1%E8%A8%88" TargetMode="External"/><Relationship Id="rId4" Type="http://schemas.openxmlformats.org/officeDocument/2006/relationships/hyperlink" Target="https://zh.wikipedia.org/wiki/%E6%A8%A3%E6%9C%AC_(%E7%B5%B1%E8%A8%88%E5%AD%B8)"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投影片圖像版面配置區 1"/>
          <p:cNvSpPr>
            <a:spLocks noGrp="1" noRot="1" noChangeAspect="1" noTextEdit="1"/>
          </p:cNvSpPr>
          <p:nvPr>
            <p:ph type="sldImg"/>
          </p:nvPr>
        </p:nvSpPr>
        <p:spPr>
          <a:ln/>
        </p:spPr>
      </p:sp>
      <p:sp>
        <p:nvSpPr>
          <p:cNvPr id="201731" name="備忘稿版面配置區 2"/>
          <p:cNvSpPr>
            <a:spLocks noGrp="1"/>
          </p:cNvSpPr>
          <p:nvPr>
            <p:ph type="body" idx="1"/>
          </p:nvPr>
        </p:nvSpPr>
        <p:spPr>
          <a:noFill/>
        </p:spPr>
        <p:txBody>
          <a:bodyPr/>
          <a:lstStyle/>
          <a:p>
            <a:r>
              <a:rPr lang="zh-TW" altLang="en-US" dirty="0"/>
              <a:t>大家好</a:t>
            </a:r>
            <a:r>
              <a:rPr lang="en-US" altLang="zh-TW" dirty="0"/>
              <a:t>~</a:t>
            </a:r>
            <a:r>
              <a:rPr lang="zh-TW" altLang="en-US" dirty="0"/>
              <a:t>我是鄒雨笙</a:t>
            </a:r>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我今天要說的是第</a:t>
            </a:r>
            <a:r>
              <a:rPr lang="en-US" altLang="zh-TW" dirty="0"/>
              <a:t>7</a:t>
            </a:r>
            <a:r>
              <a:rPr lang="zh-TW" altLang="en-US" dirty="0"/>
              <a:t>章：</a:t>
            </a:r>
            <a:r>
              <a:rPr lang="zh-TW" altLang="zh-TW" dirty="0"/>
              <a:t>調</a:t>
            </a:r>
            <a:r>
              <a:rPr lang="zh-TW" altLang="en-US" dirty="0"/>
              <a:t>節</a:t>
            </a:r>
            <a:r>
              <a:rPr lang="zh-TW" altLang="zh-TW" dirty="0"/>
              <a:t>和標籤</a:t>
            </a:r>
            <a:endParaRPr lang="zh-TW" altLang="en-US" dirty="0">
              <a:ea typeface="新細明體" charset="-120"/>
            </a:endParaRPr>
          </a:p>
          <a:p>
            <a:r>
              <a:rPr lang="en-US" altLang="zh-TW" dirty="0"/>
              <a:t>----------------------</a:t>
            </a:r>
          </a:p>
          <a:p>
            <a:r>
              <a:rPr lang="zh-TW" altLang="en-US" dirty="0"/>
              <a:t>二值化機器視覺</a:t>
            </a:r>
            <a:endParaRPr lang="en-US" altLang="zh-TW" dirty="0"/>
          </a:p>
        </p:txBody>
      </p:sp>
      <p:sp>
        <p:nvSpPr>
          <p:cNvPr id="201732" name="投影片編號版面配置區 3"/>
          <p:cNvSpPr>
            <a:spLocks noGrp="1"/>
          </p:cNvSpPr>
          <p:nvPr>
            <p:ph type="sldNum" sz="quarter" idx="5"/>
          </p:nvPr>
        </p:nvSpPr>
        <p:spPr>
          <a:noFill/>
          <a:ln>
            <a:miter lim="800000"/>
            <a:headEnd/>
            <a:tailEnd/>
          </a:ln>
        </p:spPr>
        <p:txBody>
          <a:bodyPr/>
          <a:lstStyle/>
          <a:p>
            <a:fld id="{EB1FAE2C-D96E-4338-999A-46F3048EF1C2}" type="slidenum">
              <a:rPr lang="en-US" altLang="zh-TW" smtClean="0">
                <a:ea typeface="新細明體" charset="-120"/>
              </a:rPr>
              <a:pPr/>
              <a:t>1</a:t>
            </a:fld>
            <a:endParaRPr lang="en-US" altLang="zh-TW">
              <a:ea typeface="新細明體" charset="-12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sz="1200" kern="1200" dirty="0">
                <a:solidFill>
                  <a:schemeClr val="tx1"/>
                </a:solidFill>
                <a:latin typeface="Arial" charset="0"/>
                <a:ea typeface="新細明體" pitchFamily="18" charset="-120"/>
                <a:cs typeface="+mn-cs"/>
              </a:rPr>
              <a:t>剛剛說可一個</a:t>
            </a:r>
            <a:r>
              <a:rPr kumimoji="1" lang="en-US" altLang="zh-TW" sz="1200" kern="1200" dirty="0">
                <a:solidFill>
                  <a:schemeClr val="tx1"/>
                </a:solidFill>
                <a:latin typeface="Arial" charset="0"/>
                <a:ea typeface="新細明體" pitchFamily="18" charset="-120"/>
                <a:cs typeface="+mn-cs"/>
              </a:rPr>
              <a:t>box</a:t>
            </a:r>
            <a:r>
              <a:rPr kumimoji="1" lang="en-US" altLang="zh-TW" sz="1200" kern="1200" baseline="0" dirty="0">
                <a:solidFill>
                  <a:schemeClr val="tx1"/>
                </a:solidFill>
                <a:latin typeface="Arial" charset="0"/>
                <a:ea typeface="新細明體" pitchFamily="18" charset="-120"/>
                <a:cs typeface="+mn-cs"/>
              </a:rPr>
              <a:t> filter</a:t>
            </a:r>
            <a:r>
              <a:rPr kumimoji="1" lang="zh-TW" altLang="en-US" sz="1200" kern="1200" dirty="0">
                <a:solidFill>
                  <a:schemeClr val="tx1"/>
                </a:solidFill>
                <a:latin typeface="Arial" charset="0"/>
                <a:ea typeface="新細明體" pitchFamily="18" charset="-120"/>
                <a:cs typeface="+mn-cs"/>
              </a:rPr>
              <a:t>可以</a:t>
            </a:r>
            <a:r>
              <a:rPr kumimoji="1" lang="zh-TW" altLang="en-US" sz="1200" i="0" u="none" kern="1200" dirty="0">
                <a:solidFill>
                  <a:schemeClr val="tx1"/>
                </a:solidFill>
                <a:latin typeface="Arial" charset="0"/>
                <a:ea typeface="新細明體" pitchFamily="18" charset="-120"/>
                <a:cs typeface="+mn-cs"/>
              </a:rPr>
              <a:t>拆成</a:t>
            </a:r>
            <a:r>
              <a:rPr kumimoji="1" lang="zh-TW" altLang="en-US" sz="1200" kern="1200" dirty="0">
                <a:solidFill>
                  <a:schemeClr val="tx1"/>
                </a:solidFill>
                <a:latin typeface="Arial" charset="0"/>
                <a:ea typeface="新細明體" pitchFamily="18" charset="-120"/>
                <a:cs typeface="+mn-cs"/>
              </a:rPr>
              <a:t>兩個唯一的</a:t>
            </a:r>
            <a:r>
              <a:rPr kumimoji="1" lang="en-US" altLang="zh-TW" sz="1200" kern="1200" dirty="0">
                <a:solidFill>
                  <a:schemeClr val="tx1"/>
                </a:solidFill>
                <a:latin typeface="Arial" charset="0"/>
                <a:ea typeface="新細明體" pitchFamily="18" charset="-120"/>
                <a:cs typeface="+mn-cs"/>
              </a:rPr>
              <a:t>Column Vector </a:t>
            </a:r>
            <a:r>
              <a:rPr kumimoji="1" lang="zh-TW" altLang="en-US" sz="1200" kern="1200" dirty="0">
                <a:solidFill>
                  <a:schemeClr val="tx1"/>
                </a:solidFill>
                <a:latin typeface="Arial" charset="0"/>
                <a:ea typeface="新細明體" pitchFamily="18" charset="-120"/>
                <a:cs typeface="+mn-cs"/>
              </a:rPr>
              <a:t>乘上 </a:t>
            </a:r>
            <a:r>
              <a:rPr kumimoji="1" lang="en-US" altLang="zh-TW" sz="1200" kern="1200" dirty="0">
                <a:solidFill>
                  <a:schemeClr val="tx1"/>
                </a:solidFill>
                <a:latin typeface="Arial" charset="0"/>
                <a:ea typeface="新細明體" pitchFamily="18" charset="-120"/>
                <a:cs typeface="+mn-cs"/>
              </a:rPr>
              <a:t>Row Vector</a:t>
            </a:r>
            <a:r>
              <a:rPr kumimoji="1" lang="zh-TW" altLang="en-US" sz="1200" kern="1200" dirty="0">
                <a:solidFill>
                  <a:schemeClr val="tx1"/>
                </a:solidFill>
                <a:latin typeface="Arial" charset="0"/>
                <a:ea typeface="新細明體" pitchFamily="18" charset="-120"/>
                <a:cs typeface="+mn-cs"/>
              </a:rPr>
              <a:t>，</a:t>
            </a:r>
            <a:endParaRPr kumimoji="1" lang="en-US" altLang="zh-TW" sz="1200" kern="1200" dirty="0">
              <a:solidFill>
                <a:schemeClr val="tx1"/>
              </a:solidFill>
              <a:latin typeface="Arial" charset="0"/>
              <a:ea typeface="新細明體" pitchFamily="18" charset="-120"/>
              <a:cs typeface="+mn-cs"/>
            </a:endParaRPr>
          </a:p>
          <a:p>
            <a:r>
              <a:rPr kumimoji="1" lang="zh-TW" altLang="en-US" sz="1200" kern="1200" dirty="0">
                <a:solidFill>
                  <a:schemeClr val="tx1"/>
                </a:solidFill>
                <a:latin typeface="Arial" charset="0"/>
                <a:ea typeface="新細明體" pitchFamily="18" charset="-120"/>
                <a:cs typeface="+mn-cs"/>
              </a:rPr>
              <a:t>像上面這個就是沒有</a:t>
            </a:r>
            <a:r>
              <a:rPr kumimoji="1" lang="en-US" altLang="zh-TW" sz="1200" kern="1200" dirty="0">
                <a:solidFill>
                  <a:schemeClr val="tx1"/>
                </a:solidFill>
                <a:latin typeface="Arial" charset="0"/>
                <a:ea typeface="新細明體" pitchFamily="18" charset="-120"/>
                <a:cs typeface="+mn-cs"/>
              </a:rPr>
              <a:t>separate</a:t>
            </a:r>
            <a:r>
              <a:rPr kumimoji="1" lang="zh-TW" altLang="en-US" sz="1200" kern="1200" dirty="0">
                <a:solidFill>
                  <a:schemeClr val="tx1"/>
                </a:solidFill>
                <a:latin typeface="Arial" charset="0"/>
                <a:ea typeface="新細明體" pitchFamily="18" charset="-120"/>
                <a:cs typeface="+mn-cs"/>
              </a:rPr>
              <a:t>的卷積，</a:t>
            </a:r>
            <a:endParaRPr kumimoji="1" lang="en-US" altLang="zh-TW" sz="1200" kern="1200" dirty="0">
              <a:solidFill>
                <a:schemeClr val="tx1"/>
              </a:solidFill>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kern="1200" dirty="0">
                <a:solidFill>
                  <a:schemeClr val="tx1"/>
                </a:solidFill>
                <a:latin typeface="Arial" charset="0"/>
                <a:ea typeface="新細明體" pitchFamily="18" charset="-120"/>
                <a:cs typeface="+mn-cs"/>
              </a:rPr>
              <a:t>而下面就是</a:t>
            </a:r>
            <a:r>
              <a:rPr kumimoji="1" lang="en-US" altLang="zh-TW" sz="1200" kern="1200" dirty="0">
                <a:solidFill>
                  <a:schemeClr val="tx1"/>
                </a:solidFill>
                <a:latin typeface="Arial" charset="0"/>
                <a:ea typeface="新細明體" pitchFamily="18" charset="-120"/>
                <a:cs typeface="+mn-cs"/>
              </a:rPr>
              <a:t>separate</a:t>
            </a:r>
            <a:r>
              <a:rPr kumimoji="1" lang="zh-TW" altLang="en-US" sz="1200" kern="1200" dirty="0">
                <a:solidFill>
                  <a:schemeClr val="tx1"/>
                </a:solidFill>
                <a:latin typeface="Arial" charset="0"/>
                <a:ea typeface="新細明體" pitchFamily="18" charset="-120"/>
                <a:cs typeface="+mn-cs"/>
              </a:rPr>
              <a:t>成一個</a:t>
            </a:r>
            <a:r>
              <a:rPr kumimoji="1" lang="en-US" altLang="zh-TW" sz="1200" kern="1200" dirty="0">
                <a:solidFill>
                  <a:schemeClr val="tx1"/>
                </a:solidFill>
                <a:latin typeface="Arial" charset="0"/>
                <a:ea typeface="新細明體" pitchFamily="18" charset="-120"/>
                <a:cs typeface="+mn-cs"/>
              </a:rPr>
              <a:t>Column Vector</a:t>
            </a:r>
            <a:r>
              <a:rPr kumimoji="1" lang="zh-TW" altLang="en-US" sz="1200" kern="1200" dirty="0">
                <a:solidFill>
                  <a:schemeClr val="tx1"/>
                </a:solidFill>
                <a:latin typeface="Arial" charset="0"/>
                <a:ea typeface="新細明體" pitchFamily="18" charset="-120"/>
                <a:cs typeface="+mn-cs"/>
              </a:rPr>
              <a:t>乘上 </a:t>
            </a:r>
            <a:r>
              <a:rPr kumimoji="1" lang="en-US" altLang="zh-TW" sz="1200" kern="1200" dirty="0">
                <a:solidFill>
                  <a:schemeClr val="tx1"/>
                </a:solidFill>
                <a:latin typeface="Arial" charset="0"/>
                <a:ea typeface="新細明體" pitchFamily="18" charset="-120"/>
                <a:cs typeface="+mn-cs"/>
              </a:rPr>
              <a:t>Row Vector</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kern="1200" dirty="0">
                <a:solidFill>
                  <a:schemeClr val="tx1"/>
                </a:solidFill>
                <a:latin typeface="Arial" charset="0"/>
                <a:ea typeface="新細明體" pitchFamily="18" charset="-120"/>
                <a:cs typeface="+mn-cs"/>
              </a:rPr>
              <a:t>所以</a:t>
            </a:r>
            <a:r>
              <a:rPr kumimoji="1" lang="en-US" altLang="zh-TW" sz="1200" kern="1200" dirty="0">
                <a:solidFill>
                  <a:schemeClr val="tx1"/>
                </a:solidFill>
                <a:latin typeface="Arial" charset="0"/>
                <a:ea typeface="新細明體" pitchFamily="18" charset="-120"/>
                <a:cs typeface="+mn-cs"/>
              </a:rPr>
              <a:t>separate</a:t>
            </a:r>
            <a:r>
              <a:rPr kumimoji="1" lang="zh-TW" altLang="en-US" sz="1200" kern="1200" dirty="0">
                <a:solidFill>
                  <a:schemeClr val="tx1"/>
                </a:solidFill>
                <a:latin typeface="Arial" charset="0"/>
                <a:ea typeface="新細明體" pitchFamily="18" charset="-120"/>
                <a:cs typeface="+mn-cs"/>
              </a:rPr>
              <a:t>的計算量會降低</a:t>
            </a:r>
            <a:endParaRPr kumimoji="1" lang="en-US" altLang="zh-TW" sz="1200" kern="1200" dirty="0">
              <a:solidFill>
                <a:schemeClr val="tx1"/>
              </a:solidFill>
              <a:latin typeface="Arial" charset="0"/>
              <a:ea typeface="新細明體" pitchFamily="18" charset="-120"/>
              <a:cs typeface="+mn-cs"/>
            </a:endParaRP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11</a:t>
            </a:fld>
            <a:endParaRPr lang="en-US" altLang="zh-TW"/>
          </a:p>
        </p:txBody>
      </p:sp>
    </p:spTree>
    <p:extLst>
      <p:ext uri="{BB962C8B-B14F-4D97-AF65-F5344CB8AC3E}">
        <p14:creationId xmlns:p14="http://schemas.microsoft.com/office/powerpoint/2010/main" val="164445139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Laplacian</a:t>
            </a:r>
            <a:r>
              <a:rPr lang="zh-TW" altLang="en-US" dirty="0"/>
              <a:t>運算子對影像</a:t>
            </a:r>
            <a:r>
              <a:rPr lang="en-US" altLang="zh-TW" dirty="0">
                <a:ea typeface="新細明體" charset="-120"/>
              </a:rPr>
              <a:t>I(</a:t>
            </a:r>
            <a:r>
              <a:rPr lang="en-US" altLang="zh-TW" dirty="0" err="1">
                <a:ea typeface="新細明體" charset="-120"/>
              </a:rPr>
              <a:t>r,c</a:t>
            </a:r>
            <a:r>
              <a:rPr lang="en-US" altLang="zh-TW" dirty="0">
                <a:ea typeface="新細明體" charset="-120"/>
              </a:rPr>
              <a:t>)</a:t>
            </a:r>
            <a:r>
              <a:rPr lang="zh-TW" altLang="en-US" dirty="0"/>
              <a:t>的結果，計算出來的值就是</a:t>
            </a:r>
            <a:r>
              <a:rPr lang="en-US" altLang="zh-TW" dirty="0"/>
              <a:t>2k4 + 2k6</a:t>
            </a:r>
            <a:endParaRPr lang="zh-TW" altLang="en-US"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119</a:t>
            </a:fld>
            <a:endParaRPr lang="en-US" altLang="zh-TW"/>
          </a:p>
        </p:txBody>
      </p:sp>
    </p:spTree>
    <p:extLst>
      <p:ext uri="{BB962C8B-B14F-4D97-AF65-F5344CB8AC3E}">
        <p14:creationId xmlns:p14="http://schemas.microsoft.com/office/powerpoint/2010/main" val="5122204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投影片圖像版面配置區 1"/>
          <p:cNvSpPr>
            <a:spLocks noGrp="1" noRot="1" noChangeAspect="1" noTextEdit="1"/>
          </p:cNvSpPr>
          <p:nvPr>
            <p:ph type="sldImg"/>
          </p:nvPr>
        </p:nvSpPr>
        <p:spPr>
          <a:ln/>
        </p:spPr>
      </p:sp>
      <p:sp>
        <p:nvSpPr>
          <p:cNvPr id="226307"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剛剛有說</a:t>
            </a:r>
            <a:r>
              <a:rPr lang="en-US" altLang="zh-TW" dirty="0"/>
              <a:t>Laplacian</a:t>
            </a:r>
            <a:r>
              <a:rPr lang="zh-TW" altLang="en-US" dirty="0"/>
              <a:t>可以用</a:t>
            </a:r>
            <a:r>
              <a:rPr lang="zh-TW" altLang="en-US" dirty="0">
                <a:ea typeface="新細明體" charset="-120"/>
              </a:rPr>
              <a:t>兩個常見的</a:t>
            </a:r>
            <a:r>
              <a:rPr lang="en-US" altLang="zh-TW" sz="1200" dirty="0">
                <a:solidFill>
                  <a:schemeClr val="tx1"/>
                </a:solidFill>
              </a:rPr>
              <a:t>3</a:t>
            </a:r>
            <a:r>
              <a:rPr lang="en-US" altLang="zh-TW" sz="1200" dirty="0">
                <a:solidFill>
                  <a:schemeClr val="tx1"/>
                </a:solidFill>
                <a:latin typeface="標楷體" panose="03000509000000000000" pitchFamily="65" charset="-120"/>
                <a:ea typeface="標楷體" panose="03000509000000000000" pitchFamily="65" charset="-120"/>
              </a:rPr>
              <a:t>×</a:t>
            </a:r>
            <a:r>
              <a:rPr lang="en-US" altLang="zh-TW" sz="1200" dirty="0">
                <a:solidFill>
                  <a:schemeClr val="tx1"/>
                </a:solidFill>
              </a:rPr>
              <a:t>3</a:t>
            </a:r>
            <a:r>
              <a:rPr lang="zh-TW" altLang="en-US" dirty="0"/>
              <a:t>的 </a:t>
            </a:r>
            <a:r>
              <a:rPr lang="en-US" altLang="zh-TW" dirty="0"/>
              <a:t>mask</a:t>
            </a:r>
            <a:r>
              <a:rPr lang="zh-TW" altLang="en-US" dirty="0"/>
              <a:t>表示</a:t>
            </a:r>
            <a:endParaRPr lang="en-US" altLang="zh-TW" dirty="0"/>
          </a:p>
          <a:p>
            <a:r>
              <a:rPr lang="zh-TW" altLang="en-US" dirty="0"/>
              <a:t>子影像</a:t>
            </a:r>
            <a:r>
              <a:rPr lang="en-US" altLang="zh-TW" dirty="0"/>
              <a:t>I(</a:t>
            </a:r>
            <a:r>
              <a:rPr lang="en-US" altLang="zh-TW" dirty="0" err="1"/>
              <a:t>r,c</a:t>
            </a:r>
            <a:r>
              <a:rPr lang="en-US" altLang="zh-TW" dirty="0"/>
              <a:t>)</a:t>
            </a:r>
            <a:r>
              <a:rPr lang="zh-TW" altLang="en-US" dirty="0"/>
              <a:t>帶入這</a:t>
            </a:r>
            <a:r>
              <a:rPr lang="zh-TW" altLang="en-US" dirty="0">
                <a:ea typeface="新細明體" charset="-120"/>
              </a:rPr>
              <a:t>兩個常見的</a:t>
            </a:r>
            <a:r>
              <a:rPr lang="en-US" altLang="zh-TW" sz="1200" dirty="0">
                <a:solidFill>
                  <a:schemeClr val="tx1"/>
                </a:solidFill>
              </a:rPr>
              <a:t>3</a:t>
            </a:r>
            <a:r>
              <a:rPr lang="en-US" altLang="zh-TW" sz="1200" dirty="0">
                <a:solidFill>
                  <a:schemeClr val="tx1"/>
                </a:solidFill>
                <a:latin typeface="標楷體" panose="03000509000000000000" pitchFamily="65" charset="-120"/>
                <a:ea typeface="標楷體" panose="03000509000000000000" pitchFamily="65" charset="-120"/>
              </a:rPr>
              <a:t>×</a:t>
            </a:r>
            <a:r>
              <a:rPr lang="en-US" altLang="zh-TW" sz="1200" dirty="0">
                <a:solidFill>
                  <a:schemeClr val="tx1"/>
                </a:solidFill>
              </a:rPr>
              <a:t>3</a:t>
            </a:r>
            <a:r>
              <a:rPr lang="zh-TW" altLang="en-US" dirty="0"/>
              <a:t>的 </a:t>
            </a:r>
            <a:r>
              <a:rPr lang="en-US" altLang="zh-TW" dirty="0"/>
              <a:t>mask</a:t>
            </a:r>
            <a:r>
              <a:rPr lang="zh-TW" altLang="en-US" dirty="0"/>
              <a:t>去計算</a:t>
            </a:r>
            <a:endParaRPr lang="en-US" altLang="zh-TW" dirty="0"/>
          </a:p>
          <a:p>
            <a:r>
              <a:rPr lang="zh-TW" altLang="en-US" dirty="0"/>
              <a:t>每個</a:t>
            </a:r>
            <a:r>
              <a:rPr lang="en-US" altLang="zh-TW" dirty="0"/>
              <a:t>mask</a:t>
            </a:r>
            <a:r>
              <a:rPr lang="zh-TW" altLang="en-US" dirty="0"/>
              <a:t>都會產生</a:t>
            </a:r>
            <a:r>
              <a:rPr lang="en-US" altLang="zh-TW" dirty="0">
                <a:ea typeface="新細明體" charset="-120"/>
              </a:rPr>
              <a:t>I(</a:t>
            </a:r>
            <a:r>
              <a:rPr lang="en-US" altLang="zh-TW" dirty="0" err="1">
                <a:ea typeface="新細明體" charset="-120"/>
              </a:rPr>
              <a:t>r,c</a:t>
            </a:r>
            <a:r>
              <a:rPr lang="en-US" altLang="zh-TW" dirty="0">
                <a:ea typeface="新細明體" charset="-120"/>
              </a:rPr>
              <a:t>)</a:t>
            </a:r>
            <a:r>
              <a:rPr lang="zh-TW" altLang="en-US" dirty="0"/>
              <a:t>的拉普拉斯算子的正確值，即</a:t>
            </a:r>
            <a:r>
              <a:rPr lang="en-US" altLang="zh-TW" dirty="0"/>
              <a:t>2k4 + 2k6</a:t>
            </a:r>
            <a:r>
              <a:rPr lang="zh-TW" altLang="en-US" dirty="0"/>
              <a:t>。</a:t>
            </a:r>
            <a:endParaRPr lang="en-US" altLang="zh-TW" dirty="0"/>
          </a:p>
        </p:txBody>
      </p:sp>
      <p:sp>
        <p:nvSpPr>
          <p:cNvPr id="226308"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225645DA-26F6-4BC4-9E68-A0A986339539}" type="slidenum">
              <a:rPr lang="en-US" altLang="zh-TW"/>
              <a:pPr>
                <a:spcBef>
                  <a:spcPct val="0"/>
                </a:spcBef>
              </a:pPr>
              <a:t>120</a:t>
            </a:fld>
            <a:endParaRPr lang="en-US" altLang="zh-TW"/>
          </a:p>
        </p:txBody>
      </p:sp>
    </p:spTree>
    <p:extLst>
      <p:ext uri="{BB962C8B-B14F-4D97-AF65-F5344CB8AC3E}">
        <p14:creationId xmlns:p14="http://schemas.microsoft.com/office/powerpoint/2010/main" val="216069165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投影片圖像版面配置區 1"/>
          <p:cNvSpPr>
            <a:spLocks noGrp="1" noRot="1" noChangeAspect="1" noTextEdit="1"/>
          </p:cNvSpPr>
          <p:nvPr>
            <p:ph type="sldImg"/>
          </p:nvPr>
        </p:nvSpPr>
        <p:spPr>
          <a:ln/>
        </p:spPr>
      </p:sp>
      <p:sp>
        <p:nvSpPr>
          <p:cNvPr id="228355"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dirty="0"/>
              <a:t>Laplacian </a:t>
            </a:r>
            <a:r>
              <a:rPr lang="zh-TW" altLang="en-US" dirty="0"/>
              <a:t>運算子的一般</a:t>
            </a:r>
            <a:r>
              <a:rPr lang="en-US" altLang="zh-TW" dirty="0"/>
              <a:t>mask</a:t>
            </a:r>
            <a:r>
              <a:rPr lang="zh-TW" altLang="en-US" dirty="0"/>
              <a:t>必須滿足的兩個條件</a:t>
            </a:r>
            <a:endParaRPr lang="en-US" altLang="zh-TW" dirty="0"/>
          </a:p>
          <a:p>
            <a:pPr marL="228600" indent="-228600">
              <a:buAutoNum type="arabicPeriod"/>
            </a:pPr>
            <a:r>
              <a:rPr lang="en-US" altLang="zh-TW" dirty="0"/>
              <a:t>e=-(4a+4b)</a:t>
            </a:r>
          </a:p>
          <a:p>
            <a:pPr marL="228600" indent="-228600">
              <a:buAutoNum type="arabicPeriod"/>
            </a:pPr>
            <a:r>
              <a:rPr lang="en-US" altLang="zh-TW" dirty="0"/>
              <a:t>2a+b=1</a:t>
            </a:r>
            <a:endParaRPr lang="zh-TW" altLang="en-US" dirty="0"/>
          </a:p>
        </p:txBody>
      </p:sp>
      <p:sp>
        <p:nvSpPr>
          <p:cNvPr id="228356"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D45C2981-C0C1-42FD-8608-B55C14DD97F4}" type="slidenum">
              <a:rPr lang="en-US" altLang="zh-TW"/>
              <a:pPr>
                <a:spcBef>
                  <a:spcPct val="0"/>
                </a:spcBef>
              </a:pPr>
              <a:t>121</a:t>
            </a:fld>
            <a:endParaRPr lang="en-US" altLang="zh-TW"/>
          </a:p>
        </p:txBody>
      </p:sp>
    </p:spTree>
    <p:extLst>
      <p:ext uri="{BB962C8B-B14F-4D97-AF65-F5344CB8AC3E}">
        <p14:creationId xmlns:p14="http://schemas.microsoft.com/office/powerpoint/2010/main" val="40420378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推導 </a:t>
            </a:r>
            <a:r>
              <a:rPr lang="en-US" altLang="zh-TW" dirty="0"/>
              <a:t>e = -(4a+4b)</a:t>
            </a:r>
            <a:r>
              <a:rPr lang="zh-TW" altLang="en-US" baseline="0" dirty="0"/>
              <a:t> 條件怎麼來的</a:t>
            </a:r>
            <a:endParaRPr lang="en-US" altLang="zh-TW"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推導 </a:t>
            </a:r>
            <a:r>
              <a:rPr lang="en-US" altLang="zh-TW" dirty="0"/>
              <a:t>2a+b = 1</a:t>
            </a:r>
            <a:r>
              <a:rPr lang="zh-TW" altLang="en-US" baseline="0" dirty="0"/>
              <a:t> 條件怎麼來的</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122</a:t>
            </a:fld>
            <a:endParaRPr lang="en-US" altLang="zh-TW"/>
          </a:p>
        </p:txBody>
      </p:sp>
    </p:spTree>
    <p:extLst>
      <p:ext uri="{BB962C8B-B14F-4D97-AF65-F5344CB8AC3E}">
        <p14:creationId xmlns:p14="http://schemas.microsoft.com/office/powerpoint/2010/main" val="16642169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164BE5F7-4FAF-4B7F-8FA0-960662AA78F2}" type="slidenum">
              <a:rPr lang="en-US" altLang="zh-TW"/>
              <a:pPr>
                <a:spcBef>
                  <a:spcPct val="0"/>
                </a:spcBef>
              </a:pPr>
              <a:t>123</a:t>
            </a:fld>
            <a:endParaRPr lang="en-US" altLang="zh-TW"/>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TW" altLang="en-US" dirty="0"/>
              <a:t>最小標準差</a:t>
            </a:r>
            <a:r>
              <a:rPr lang="en-US" altLang="zh-TW" sz="1200" dirty="0">
                <a:solidFill>
                  <a:schemeClr val="tx1"/>
                </a:solidFill>
              </a:rPr>
              <a:t>Laplacian</a:t>
            </a:r>
            <a:r>
              <a:rPr lang="zh-TW" altLang="en-US" sz="1200" dirty="0">
                <a:solidFill>
                  <a:schemeClr val="tx1"/>
                </a:solidFill>
              </a:rPr>
              <a:t>運</a:t>
            </a:r>
            <a:r>
              <a:rPr lang="zh-TW" altLang="en-US" dirty="0"/>
              <a:t>算子的</a:t>
            </a:r>
            <a:r>
              <a:rPr lang="en-US" altLang="zh-TW" dirty="0"/>
              <a:t>3 x 3mask</a:t>
            </a:r>
            <a:r>
              <a:rPr lang="zh-TW" altLang="en-US" dirty="0"/>
              <a:t>，</a:t>
            </a:r>
            <a:endParaRPr lang="en-US" altLang="zh-TW" dirty="0"/>
          </a:p>
          <a:p>
            <a:pPr eaLnBrk="1" hangingPunct="1"/>
            <a:r>
              <a:rPr lang="zh-TW" altLang="en-US" dirty="0"/>
              <a:t>用於計算當雜訊不相關且每個像素位置跟中心點具有相同的標準差時。</a:t>
            </a:r>
            <a:endParaRPr lang="en-US" altLang="zh-TW" dirty="0"/>
          </a:p>
          <a:p>
            <a:pPr eaLnBrk="1" hangingPunct="1"/>
            <a:r>
              <a:rPr lang="en-US" altLang="zh-TW" dirty="0"/>
              <a:t>-first+2first_rotat</a:t>
            </a:r>
          </a:p>
        </p:txBody>
      </p:sp>
    </p:spTree>
    <p:extLst>
      <p:ext uri="{BB962C8B-B14F-4D97-AF65-F5344CB8AC3E}">
        <p14:creationId xmlns:p14="http://schemas.microsoft.com/office/powerpoint/2010/main" val="34387251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164BE5F7-4FAF-4B7F-8FA0-960662AA78F2}" type="slidenum">
              <a:rPr lang="en-US" altLang="zh-TW"/>
              <a:pPr>
                <a:spcBef>
                  <a:spcPct val="0"/>
                </a:spcBef>
              </a:pPr>
              <a:t>125</a:t>
            </a:fld>
            <a:endParaRPr lang="en-US" altLang="zh-TW"/>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TW" altLang="en-US" sz="1200" b="0" i="0" kern="1200" dirty="0">
                <a:solidFill>
                  <a:schemeClr val="tx1"/>
                </a:solidFill>
                <a:effectLst/>
                <a:latin typeface="Arial" charset="0"/>
                <a:ea typeface="新細明體" pitchFamily="18" charset="-120"/>
                <a:cs typeface="+mn-cs"/>
              </a:rPr>
              <a:t>由於</a:t>
            </a:r>
            <a:r>
              <a:rPr lang="en-US" altLang="zh-TW" sz="1200" dirty="0">
                <a:solidFill>
                  <a:schemeClr val="tx1"/>
                </a:solidFill>
              </a:rPr>
              <a:t>Laplacian</a:t>
            </a:r>
            <a:r>
              <a:rPr kumimoji="1" lang="zh-TW" altLang="en-US" sz="1200" b="0" i="0" kern="1200" dirty="0">
                <a:solidFill>
                  <a:schemeClr val="tx1"/>
                </a:solidFill>
                <a:effectLst/>
                <a:latin typeface="Arial" charset="0"/>
                <a:ea typeface="新細明體" pitchFamily="18" charset="-120"/>
                <a:cs typeface="+mn-cs"/>
              </a:rPr>
              <a:t>運算子對雜訊很敏感，所以一般利用高通濾波器進行平滑處理，</a:t>
            </a:r>
            <a:endParaRPr kumimoji="1" lang="en-US" altLang="zh-TW" sz="1200" b="0" i="0" kern="1200" dirty="0">
              <a:solidFill>
                <a:schemeClr val="tx1"/>
              </a:solidFill>
              <a:effectLst/>
              <a:latin typeface="Arial" charset="0"/>
              <a:ea typeface="新細明體" pitchFamily="18" charset="-120"/>
              <a:cs typeface="+mn-cs"/>
            </a:endParaRPr>
          </a:p>
          <a:p>
            <a:pPr eaLnBrk="1" hangingPunct="1"/>
            <a:r>
              <a:rPr kumimoji="1" lang="zh-TW" altLang="en-US" sz="1200" b="0" i="0" kern="1200" dirty="0">
                <a:solidFill>
                  <a:schemeClr val="tx1"/>
                </a:solidFill>
                <a:effectLst/>
                <a:latin typeface="Arial" charset="0"/>
                <a:ea typeface="新細明體" pitchFamily="18" charset="-120"/>
                <a:cs typeface="+mn-cs"/>
              </a:rPr>
              <a:t>所以引入了高斯拉普拉斯算子</a:t>
            </a:r>
            <a:r>
              <a:rPr kumimoji="1" lang="en-US" altLang="zh-TW" sz="1200" b="0" i="0" kern="1200" dirty="0">
                <a:solidFill>
                  <a:schemeClr val="tx1"/>
                </a:solidFill>
                <a:effectLst/>
                <a:latin typeface="Arial" charset="0"/>
                <a:ea typeface="新細明體" pitchFamily="18" charset="-120"/>
                <a:cs typeface="+mn-cs"/>
              </a:rPr>
              <a:t>(</a:t>
            </a:r>
            <a:r>
              <a:rPr kumimoji="1" lang="en-US" altLang="zh-TW" sz="1200" b="0" i="0" kern="1200" dirty="0" err="1">
                <a:solidFill>
                  <a:schemeClr val="tx1"/>
                </a:solidFill>
                <a:effectLst/>
                <a:latin typeface="Arial" charset="0"/>
                <a:ea typeface="新細明體" pitchFamily="18" charset="-120"/>
                <a:cs typeface="+mn-cs"/>
              </a:rPr>
              <a:t>LoG</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 </a:t>
            </a:r>
            <a:r>
              <a:rPr kumimoji="1" lang="en-US" altLang="zh-TW" sz="1200" b="0" i="0" kern="1200" dirty="0">
                <a:solidFill>
                  <a:schemeClr val="tx1"/>
                </a:solidFill>
                <a:effectLst/>
                <a:latin typeface="Arial" charset="0"/>
                <a:ea typeface="新細明體" pitchFamily="18" charset="-120"/>
                <a:cs typeface="+mn-cs"/>
              </a:rPr>
              <a:t>Laplacian of Gaussian)</a:t>
            </a:r>
            <a:endParaRPr lang="en-US" altLang="zh-TW" dirty="0"/>
          </a:p>
        </p:txBody>
      </p:sp>
    </p:spTree>
    <p:extLst>
      <p:ext uri="{BB962C8B-B14F-4D97-AF65-F5344CB8AC3E}">
        <p14:creationId xmlns:p14="http://schemas.microsoft.com/office/powerpoint/2010/main" val="24989513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kumimoji="1" lang="zh-TW" altLang="en-US" sz="1200" b="0" i="0" kern="1200" dirty="0">
                <a:solidFill>
                  <a:schemeClr val="tx1"/>
                </a:solidFill>
                <a:effectLst/>
                <a:latin typeface="Arial" charset="0"/>
                <a:ea typeface="新細明體" pitchFamily="18" charset="-120"/>
                <a:cs typeface="+mn-cs"/>
              </a:rPr>
              <a:t>對於影像，首先通過尺度為</a:t>
            </a:r>
            <a:r>
              <a:rPr kumimoji="1" lang="el-GR" altLang="zh-TW" sz="1200" b="0" i="0" kern="1200" dirty="0">
                <a:solidFill>
                  <a:schemeClr val="tx1"/>
                </a:solidFill>
                <a:effectLst/>
                <a:latin typeface="Arial" charset="0"/>
                <a:ea typeface="標楷體" panose="03000509000000000000" pitchFamily="65" charset="-120"/>
                <a:cs typeface="+mn-cs"/>
              </a:rPr>
              <a:t>σ</a:t>
            </a:r>
            <a:r>
              <a:rPr kumimoji="1" lang="en-US" altLang="zh-TW" sz="1200" b="0" i="0" kern="1200" dirty="0">
                <a:solidFill>
                  <a:schemeClr val="tx1"/>
                </a:solidFill>
                <a:effectLst/>
                <a:latin typeface="Arial" charset="0"/>
                <a:ea typeface="標楷體" panose="03000509000000000000" pitchFamily="65" charset="-120"/>
                <a:cs typeface="+mn-cs"/>
              </a:rPr>
              <a:t>(	sigma)</a:t>
            </a:r>
            <a:r>
              <a:rPr kumimoji="1" lang="zh-TW" altLang="en-US" sz="1200" b="0" i="0" kern="1200" dirty="0">
                <a:solidFill>
                  <a:schemeClr val="tx1"/>
                </a:solidFill>
                <a:effectLst/>
                <a:latin typeface="Arial" charset="0"/>
                <a:ea typeface="新細明體" pitchFamily="18" charset="-120"/>
                <a:cs typeface="+mn-cs"/>
              </a:rPr>
              <a:t>的高斯平滑</a:t>
            </a:r>
            <a:r>
              <a:rPr kumimoji="1" lang="en-US" altLang="zh-TW" sz="1200" b="0" i="0" kern="1200" dirty="0">
                <a:solidFill>
                  <a:schemeClr val="tx1"/>
                </a:solidFill>
                <a:effectLst/>
                <a:latin typeface="Arial" charset="0"/>
                <a:ea typeface="新細明體" pitchFamily="18" charset="-120"/>
                <a:cs typeface="+mn-cs"/>
              </a:rPr>
              <a:t>G</a:t>
            </a:r>
          </a:p>
          <a:p>
            <a:r>
              <a:rPr kumimoji="1" lang="zh-TW" altLang="en-US" sz="1200" b="0" i="0" kern="1200" dirty="0">
                <a:solidFill>
                  <a:schemeClr val="tx1"/>
                </a:solidFill>
                <a:effectLst/>
                <a:latin typeface="Arial" charset="0"/>
                <a:ea typeface="新細明體" pitchFamily="18" charset="-120"/>
                <a:cs typeface="+mn-cs"/>
              </a:rPr>
              <a:t>再使用</a:t>
            </a:r>
            <a:r>
              <a:rPr kumimoji="1" lang="en-US" altLang="zh-TW" sz="1200" b="0" i="0" kern="1200" dirty="0">
                <a:solidFill>
                  <a:schemeClr val="tx1"/>
                </a:solidFill>
                <a:effectLst/>
                <a:latin typeface="Arial" charset="0"/>
                <a:ea typeface="新細明體" pitchFamily="18" charset="-120"/>
                <a:cs typeface="+mn-cs"/>
              </a:rPr>
              <a:t>Laplace</a:t>
            </a:r>
            <a:r>
              <a:rPr kumimoji="1" lang="zh-TW" altLang="en-US" sz="1200" b="0" i="0" kern="1200" dirty="0">
                <a:solidFill>
                  <a:schemeClr val="tx1"/>
                </a:solidFill>
                <a:effectLst/>
                <a:latin typeface="Arial" charset="0"/>
                <a:ea typeface="新細明體" pitchFamily="18" charset="-120"/>
                <a:cs typeface="+mn-cs"/>
              </a:rPr>
              <a:t>算子檢測邊緣</a:t>
            </a:r>
            <a:endParaRPr kumimoji="1" lang="en-US" altLang="zh-TW" sz="1200" b="0" i="0" kern="1200" dirty="0">
              <a:solidFill>
                <a:schemeClr val="tx1"/>
              </a:solidFill>
              <a:effectLst/>
              <a:latin typeface="Arial" charset="0"/>
              <a:ea typeface="新細明體" pitchFamily="18" charset="-120"/>
              <a:cs typeface="+mn-cs"/>
            </a:endParaRPr>
          </a:p>
          <a:p>
            <a:r>
              <a:rPr lang="zh-TW" altLang="en-US" dirty="0"/>
              <a:t>所以高斯拉普拉斯算子</a:t>
            </a:r>
            <a:r>
              <a:rPr lang="en-US" altLang="zh-TW" dirty="0"/>
              <a:t>=</a:t>
            </a:r>
            <a:r>
              <a:rPr lang="zh-TW" altLang="en-US" dirty="0"/>
              <a:t>先對高斯函數求二階導，再與原圖進行卷積</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127</a:t>
            </a:fld>
            <a:endParaRPr lang="en-US" altLang="zh-TW"/>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將</a:t>
            </a:r>
            <a:r>
              <a:rPr kumimoji="1" lang="en-US" altLang="zh-TW" sz="1200" b="0" i="0" kern="1200" dirty="0">
                <a:solidFill>
                  <a:schemeClr val="tx1"/>
                </a:solidFill>
                <a:effectLst/>
                <a:latin typeface="Arial" charset="0"/>
                <a:ea typeface="新細明體" pitchFamily="18" charset="-120"/>
                <a:cs typeface="+mn-cs"/>
              </a:rPr>
              <a:t>Laplacian of Gaussian</a:t>
            </a:r>
            <a:r>
              <a:rPr kumimoji="1" lang="zh-TW" altLang="en-US" sz="1200" b="0" i="0" kern="1200" dirty="0">
                <a:solidFill>
                  <a:schemeClr val="tx1"/>
                </a:solidFill>
                <a:effectLst/>
                <a:latin typeface="Arial" charset="0"/>
                <a:ea typeface="新細明體" pitchFamily="18" charset="-120"/>
                <a:cs typeface="+mn-cs"/>
              </a:rPr>
              <a:t>運</a:t>
            </a:r>
            <a:r>
              <a:rPr lang="zh-TW" altLang="en-US" dirty="0"/>
              <a:t>算子應用於左邊的影像。</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129</a:t>
            </a:fld>
            <a:endParaRPr lang="en-US" altLang="zh-TW"/>
          </a:p>
        </p:txBody>
      </p:sp>
    </p:spTree>
    <p:extLst>
      <p:ext uri="{BB962C8B-B14F-4D97-AF65-F5344CB8AC3E}">
        <p14:creationId xmlns:p14="http://schemas.microsoft.com/office/powerpoint/2010/main" val="357859616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這三個圖顯示了使用</a:t>
            </a:r>
            <a:r>
              <a:rPr lang="en-US" altLang="zh-TW" dirty="0" err="1"/>
              <a:t>LoG</a:t>
            </a:r>
            <a:r>
              <a:rPr lang="en-US" altLang="zh-TW" dirty="0"/>
              <a:t>(</a:t>
            </a:r>
            <a:r>
              <a:rPr kumimoji="1" lang="en-US" altLang="zh-TW" sz="1200" b="0" i="0" kern="1200" dirty="0">
                <a:solidFill>
                  <a:schemeClr val="tx1"/>
                </a:solidFill>
                <a:effectLst/>
                <a:latin typeface="Arial" charset="0"/>
                <a:ea typeface="新細明體" pitchFamily="18" charset="-120"/>
                <a:cs typeface="+mn-cs"/>
              </a:rPr>
              <a:t>Laplacian of Gaussian</a:t>
            </a:r>
            <a:r>
              <a:rPr lang="en-US" altLang="zh-TW" dirty="0"/>
              <a:t>)</a:t>
            </a:r>
            <a:r>
              <a:rPr lang="zh-TW" altLang="en-US" dirty="0"/>
              <a:t>進行</a:t>
            </a:r>
            <a:r>
              <a:rPr lang="en-US" altLang="zh-TW" dirty="0"/>
              <a:t>zero</a:t>
            </a:r>
            <a:r>
              <a:rPr lang="en-US" altLang="zh-TW" baseline="0" dirty="0"/>
              <a:t> crossing</a:t>
            </a:r>
            <a:r>
              <a:rPr lang="zh-TW" altLang="en-US" dirty="0"/>
              <a:t>檢測的示例。</a:t>
            </a:r>
          </a:p>
          <a:p>
            <a:r>
              <a:rPr lang="zh-TW" altLang="en-US" dirty="0"/>
              <a:t>（</a:t>
            </a:r>
            <a:r>
              <a:rPr lang="en-US" altLang="zh-TW" dirty="0"/>
              <a:t>a</a:t>
            </a:r>
            <a:r>
              <a:rPr lang="zh-TW" altLang="en-US" dirty="0"/>
              <a:t>）顯示圖像（</a:t>
            </a:r>
            <a:r>
              <a:rPr lang="en-US" altLang="zh-TW" dirty="0"/>
              <a:t>320 x 320</a:t>
            </a:r>
            <a:r>
              <a:rPr lang="zh-TW" altLang="en-US" dirty="0"/>
              <a:t>像素）；</a:t>
            </a:r>
          </a:p>
          <a:p>
            <a:r>
              <a:rPr lang="zh-TW" altLang="en-US" dirty="0"/>
              <a:t>（</a:t>
            </a:r>
            <a:r>
              <a:rPr lang="en-US" altLang="zh-TW" dirty="0"/>
              <a:t>b</a:t>
            </a:r>
            <a:r>
              <a:rPr lang="zh-TW" altLang="en-US" dirty="0"/>
              <a:t>）顯示圖像的</a:t>
            </a:r>
            <a:r>
              <a:rPr lang="en-US" altLang="zh-TW" dirty="0" err="1"/>
              <a:t>LoG</a:t>
            </a:r>
            <a:r>
              <a:rPr lang="zh-TW" altLang="en-US" dirty="0"/>
              <a:t>卷積，</a:t>
            </a:r>
            <a:r>
              <a:rPr lang="en-US" altLang="zh-TW" dirty="0"/>
              <a:t>w2_D = 8</a:t>
            </a:r>
            <a:r>
              <a:rPr lang="zh-TW" altLang="en-US" dirty="0"/>
              <a:t>（零表示為灰色）；</a:t>
            </a:r>
          </a:p>
          <a:p>
            <a:r>
              <a:rPr lang="zh-TW" altLang="en-US" dirty="0"/>
              <a:t>（</a:t>
            </a:r>
            <a:r>
              <a:rPr lang="en-US" altLang="zh-TW" dirty="0"/>
              <a:t>c</a:t>
            </a:r>
            <a:r>
              <a:rPr lang="zh-TW" altLang="en-US" dirty="0"/>
              <a:t>）以白色顯示正值，以黑色顯示負值；</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a:t>
            </a:r>
            <a:r>
              <a:rPr lang="en-US" altLang="zh-TW" dirty="0"/>
              <a:t>d</a:t>
            </a:r>
            <a:r>
              <a:rPr lang="zh-TW" altLang="en-US" dirty="0"/>
              <a:t>）僅顯示</a:t>
            </a:r>
            <a:r>
              <a:rPr lang="en-US" altLang="zh-TW" dirty="0"/>
              <a:t>Zero-crossing</a:t>
            </a:r>
            <a:r>
              <a:rPr lang="zh-TW" altLang="en-US" dirty="0"/>
              <a:t>，黑白區域的邊界就是 </a:t>
            </a:r>
            <a:r>
              <a:rPr lang="en-US" altLang="zh-TW" dirty="0"/>
              <a:t>Zero-crossing</a:t>
            </a:r>
            <a:r>
              <a:rPr lang="zh-TW" altLang="en-US" dirty="0"/>
              <a:t> 發生的地方。</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130</a:t>
            </a:fld>
            <a:endParaRPr lang="en-US" altLang="zh-TW"/>
          </a:p>
        </p:txBody>
      </p:sp>
    </p:spTree>
    <p:extLst>
      <p:ext uri="{BB962C8B-B14F-4D97-AF65-F5344CB8AC3E}">
        <p14:creationId xmlns:p14="http://schemas.microsoft.com/office/powerpoint/2010/main" val="24062634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131</a:t>
            </a:fld>
            <a:endParaRPr lang="en-US" altLang="zh-TW"/>
          </a:p>
        </p:txBody>
      </p:sp>
    </p:spTree>
    <p:extLst>
      <p:ext uri="{BB962C8B-B14F-4D97-AF65-F5344CB8AC3E}">
        <p14:creationId xmlns:p14="http://schemas.microsoft.com/office/powerpoint/2010/main" val="2572344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aseline="0" dirty="0"/>
              <a:t>原始的</a:t>
            </a:r>
            <a:r>
              <a:rPr lang="en-US" altLang="zh-TW" baseline="0" dirty="0"/>
              <a:t>box</a:t>
            </a:r>
            <a:r>
              <a:rPr lang="zh-TW" altLang="en-US" baseline="0" dirty="0"/>
              <a:t> </a:t>
            </a:r>
            <a:r>
              <a:rPr lang="en-US" altLang="zh-TW" baseline="0" dirty="0"/>
              <a:t>filter</a:t>
            </a:r>
            <a:r>
              <a:rPr lang="zh-TW" altLang="en-US" baseline="0" dirty="0"/>
              <a:t> 使用雙層迴圈，一個</a:t>
            </a:r>
            <a:r>
              <a:rPr lang="en-US" altLang="zh-TW" baseline="0" dirty="0"/>
              <a:t>pixel</a:t>
            </a:r>
            <a:r>
              <a:rPr lang="zh-TW" altLang="en-US" baseline="0" dirty="0"/>
              <a:t>一個</a:t>
            </a:r>
            <a:r>
              <a:rPr lang="en-US" altLang="zh-TW" baseline="0" dirty="0"/>
              <a:t>pixel</a:t>
            </a:r>
            <a:r>
              <a:rPr lang="zh-TW" altLang="en-US" baseline="0" dirty="0"/>
              <a:t>相乘相加累加起來</a:t>
            </a:r>
            <a:endParaRPr lang="en-US" altLang="zh-TW" baseline="0" dirty="0"/>
          </a:p>
          <a:p>
            <a:r>
              <a:rPr lang="zh-TW" altLang="en-US" baseline="0" dirty="0"/>
              <a:t>最後除以總像素</a:t>
            </a:r>
            <a:r>
              <a:rPr lang="en-US" altLang="zh-TW" baseline="0" dirty="0"/>
              <a:t>(2K+1)(2L+1)</a:t>
            </a:r>
          </a:p>
          <a:p>
            <a:r>
              <a:rPr lang="zh-TW" altLang="en-US" baseline="0" dirty="0"/>
              <a:t>如果是</a:t>
            </a:r>
            <a:r>
              <a:rPr lang="en-US" altLang="zh-TW" baseline="0" dirty="0"/>
              <a:t>3</a:t>
            </a:r>
            <a:r>
              <a:rPr lang="zh-TW" altLang="en-US" baseline="0" dirty="0"/>
              <a:t>*</a:t>
            </a:r>
            <a:r>
              <a:rPr lang="en-US" altLang="zh-TW" baseline="0" dirty="0"/>
              <a:t>3</a:t>
            </a:r>
            <a:r>
              <a:rPr lang="zh-TW" altLang="en-US" baseline="0" dirty="0"/>
              <a:t>的</a:t>
            </a:r>
            <a:r>
              <a:rPr lang="en-US" altLang="zh-TW" baseline="0" dirty="0"/>
              <a:t>mask</a:t>
            </a:r>
            <a:r>
              <a:rPr lang="zh-TW" altLang="en-US" baseline="0" dirty="0"/>
              <a:t> 這裡的</a:t>
            </a:r>
            <a:r>
              <a:rPr lang="en-US" altLang="zh-TW" baseline="0" dirty="0"/>
              <a:t>K</a:t>
            </a:r>
            <a:r>
              <a:rPr lang="zh-TW" altLang="en-US" baseline="0" dirty="0"/>
              <a:t>和</a:t>
            </a:r>
            <a:r>
              <a:rPr lang="en-US" altLang="zh-TW" baseline="0" dirty="0"/>
              <a:t>L</a:t>
            </a:r>
            <a:r>
              <a:rPr lang="zh-TW" altLang="en-US" baseline="0" dirty="0"/>
              <a:t>就是</a:t>
            </a:r>
            <a:r>
              <a:rPr lang="en-US" altLang="zh-TW" baseline="0" dirty="0"/>
              <a:t>1</a:t>
            </a:r>
          </a:p>
          <a:p>
            <a:r>
              <a:rPr lang="en-US" altLang="zh-TW" baseline="0" dirty="0"/>
              <a:t>sigma</a:t>
            </a:r>
            <a:r>
              <a:rPr lang="zh-TW" altLang="en-US" baseline="0" dirty="0"/>
              <a:t> </a:t>
            </a:r>
            <a:r>
              <a:rPr lang="en-US" altLang="zh-TW" baseline="0" dirty="0" err="1"/>
              <a:t>i</a:t>
            </a:r>
            <a:r>
              <a:rPr lang="en-US" altLang="zh-TW" baseline="0" dirty="0"/>
              <a:t>-K</a:t>
            </a:r>
            <a:r>
              <a:rPr lang="zh-TW" altLang="en-US" baseline="0" dirty="0"/>
              <a:t>加到</a:t>
            </a:r>
            <a:r>
              <a:rPr lang="en-US" altLang="zh-TW" baseline="0" dirty="0" err="1"/>
              <a:t>i+K</a:t>
            </a:r>
            <a:r>
              <a:rPr lang="zh-TW" altLang="en-US" baseline="0" dirty="0"/>
              <a:t>  </a:t>
            </a:r>
            <a:r>
              <a:rPr lang="en-US" altLang="zh-TW" baseline="0" dirty="0"/>
              <a:t>K</a:t>
            </a:r>
            <a:r>
              <a:rPr lang="zh-TW" altLang="en-US" baseline="0" dirty="0"/>
              <a:t>等於</a:t>
            </a:r>
            <a:r>
              <a:rPr lang="en-US" altLang="zh-TW" baseline="0" dirty="0"/>
              <a:t>1</a:t>
            </a:r>
            <a:r>
              <a:rPr lang="zh-TW" altLang="en-US" baseline="0" dirty="0"/>
              <a:t>的時候就是前一個像素 自己 跟下一個像素</a:t>
            </a:r>
            <a:endParaRPr lang="en-US" altLang="zh-TW" baseline="0" dirty="0"/>
          </a:p>
          <a:p>
            <a:r>
              <a:rPr lang="zh-TW" altLang="en-US" baseline="0" dirty="0"/>
              <a:t>一樣 </a:t>
            </a:r>
            <a:r>
              <a:rPr lang="en-US" altLang="zh-TW" baseline="0" dirty="0"/>
              <a:t>sigma j-L</a:t>
            </a:r>
            <a:r>
              <a:rPr lang="zh-TW" altLang="en-US" baseline="0" dirty="0"/>
              <a:t> 加到</a:t>
            </a:r>
            <a:r>
              <a:rPr lang="en-US" altLang="zh-TW" baseline="0" dirty="0" err="1"/>
              <a:t>j+L</a:t>
            </a:r>
            <a:r>
              <a:rPr lang="en-US" altLang="zh-TW" baseline="0" dirty="0"/>
              <a:t> </a:t>
            </a:r>
            <a:r>
              <a:rPr lang="zh-TW" altLang="en-US" baseline="0" dirty="0"/>
              <a:t>就是另一個方向的前一個像素 自己  跟下一個像素</a:t>
            </a:r>
            <a:endParaRPr lang="en-US" altLang="zh-TW" baseline="0" dirty="0"/>
          </a:p>
        </p:txBody>
      </p:sp>
      <p:sp>
        <p:nvSpPr>
          <p:cNvPr id="4" name="投影片編號版面配置區 3"/>
          <p:cNvSpPr>
            <a:spLocks noGrp="1"/>
          </p:cNvSpPr>
          <p:nvPr>
            <p:ph type="sldNum" sz="quarter" idx="10"/>
          </p:nvPr>
        </p:nvSpPr>
        <p:spPr/>
        <p:txBody>
          <a:bodyPr/>
          <a:lstStyle/>
          <a:p>
            <a:fld id="{282B4BA9-BB76-45C3-8586-7C3DFE6AF820}" type="slidenum">
              <a:rPr lang="en-US" altLang="zh-TW" smtClean="0"/>
              <a:pPr/>
              <a:t>12</a:t>
            </a:fld>
            <a:endParaRPr lang="en-US" altLang="zh-TW"/>
          </a:p>
        </p:txBody>
      </p:sp>
    </p:spTree>
    <p:extLst>
      <p:ext uri="{BB962C8B-B14F-4D97-AF65-F5344CB8AC3E}">
        <p14:creationId xmlns:p14="http://schemas.microsoft.com/office/powerpoint/2010/main" val="19801845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當做完</a:t>
            </a:r>
            <a:r>
              <a:rPr lang="en-US" altLang="zh-TW" sz="1200" dirty="0">
                <a:solidFill>
                  <a:schemeClr val="tx1"/>
                </a:solidFill>
              </a:rPr>
              <a:t>Laplacian</a:t>
            </a:r>
            <a:r>
              <a:rPr lang="zh-TW" altLang="en-US" sz="1200" dirty="0">
                <a:solidFill>
                  <a:schemeClr val="tx1"/>
                </a:solidFill>
              </a:rPr>
              <a:t>運算子後，如何檢測影像</a:t>
            </a:r>
            <a:r>
              <a:rPr lang="zh-TW" altLang="en-US" dirty="0"/>
              <a:t>某個像素是否過</a:t>
            </a:r>
            <a:r>
              <a:rPr lang="en-US" altLang="zh-TW" dirty="0"/>
              <a:t>0</a:t>
            </a:r>
            <a:r>
              <a:rPr lang="zh-TW" altLang="en-US" dirty="0"/>
              <a:t>，則用底下方法</a:t>
            </a:r>
            <a:endParaRPr lang="en-US" altLang="zh-TW" dirty="0"/>
          </a:p>
          <a:p>
            <a:r>
              <a:rPr lang="zh-TW" altLang="en-US" dirty="0"/>
              <a:t>如果某個像素小於</a:t>
            </a:r>
            <a:r>
              <a:rPr lang="en-US" altLang="zh-TW" dirty="0"/>
              <a:t>-t</a:t>
            </a:r>
            <a:r>
              <a:rPr lang="zh-TW" altLang="en-US" dirty="0"/>
              <a:t>，並且它的</a:t>
            </a:r>
            <a:r>
              <a:rPr lang="en-US" altLang="zh-TW" dirty="0"/>
              <a:t>8</a:t>
            </a:r>
            <a:r>
              <a:rPr lang="zh-TW" altLang="en-US" dirty="0"/>
              <a:t>個鄰居之一大於</a:t>
            </a:r>
            <a:r>
              <a:rPr lang="en-US" altLang="zh-TW" dirty="0"/>
              <a:t>t</a:t>
            </a:r>
            <a:r>
              <a:rPr lang="zh-TW" altLang="en-US" dirty="0"/>
              <a:t>，</a:t>
            </a:r>
            <a:endParaRPr lang="en-US" altLang="zh-TW" dirty="0"/>
          </a:p>
          <a:p>
            <a:r>
              <a:rPr lang="zh-TW" altLang="en-US" dirty="0"/>
              <a:t>或如果它大於</a:t>
            </a:r>
            <a:r>
              <a:rPr lang="en-US" altLang="zh-TW" dirty="0"/>
              <a:t>t</a:t>
            </a:r>
            <a:r>
              <a:rPr lang="zh-TW" altLang="en-US" dirty="0"/>
              <a:t>，並且它的</a:t>
            </a:r>
            <a:r>
              <a:rPr lang="en-US" altLang="zh-TW" dirty="0"/>
              <a:t>8</a:t>
            </a:r>
            <a:r>
              <a:rPr lang="zh-TW" altLang="en-US" dirty="0"/>
              <a:t>個鄰居之一小於</a:t>
            </a:r>
            <a:r>
              <a:rPr lang="en-US" altLang="zh-TW" dirty="0"/>
              <a:t>-t</a:t>
            </a:r>
            <a:r>
              <a:rPr lang="zh-TW" altLang="en-US" dirty="0"/>
              <a:t>（對於某個固定閾值</a:t>
            </a:r>
            <a:r>
              <a:rPr lang="en-US" altLang="zh-TW" dirty="0"/>
              <a:t>t</a:t>
            </a:r>
            <a:r>
              <a:rPr lang="zh-TW" altLang="en-US" dirty="0"/>
              <a:t>），</a:t>
            </a:r>
            <a:endParaRPr lang="en-US" altLang="zh-TW" dirty="0"/>
          </a:p>
          <a:p>
            <a:r>
              <a:rPr lang="zh-TW" altLang="en-US" dirty="0"/>
              <a:t>則聲明該像素過零。</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134</a:t>
            </a:fld>
            <a:endParaRPr lang="en-US" altLang="zh-TW"/>
          </a:p>
        </p:txBody>
      </p:sp>
    </p:spTree>
    <p:extLst>
      <p:ext uri="{BB962C8B-B14F-4D97-AF65-F5344CB8AC3E}">
        <p14:creationId xmlns:p14="http://schemas.microsoft.com/office/powerpoint/2010/main" val="17705356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a:ln>
            <a:miter lim="800000"/>
            <a:headEnd/>
            <a:tailEnd/>
          </a:ln>
        </p:spPr>
        <p:txBody>
          <a:bodyPr/>
          <a:lstStyle/>
          <a:p>
            <a:fld id="{506864EF-E986-45A6-9440-6D7650341781}" type="slidenum">
              <a:rPr lang="en-US" altLang="zh-TW" smtClean="0">
                <a:ea typeface="新細明體" charset="-120"/>
              </a:rPr>
              <a:pPr/>
              <a:t>135</a:t>
            </a:fld>
            <a:endParaRPr lang="en-US" altLang="zh-TW">
              <a:ea typeface="新細明體" charset="-120"/>
            </a:endParaRPr>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kumimoji="0" lang="zh-TW" altLang="en-US" dirty="0">
                <a:ea typeface="新細明體" charset="-120"/>
              </a:rPr>
              <a:t>兩個值用來評估 </a:t>
            </a:r>
            <a:r>
              <a:rPr kumimoji="0" lang="en-US" altLang="zh-TW" dirty="0">
                <a:ea typeface="新細明體" charset="-120"/>
              </a:rPr>
              <a:t>edge</a:t>
            </a:r>
            <a:r>
              <a:rPr kumimoji="0" lang="zh-TW" altLang="en-US" dirty="0">
                <a:ea typeface="新細明體" charset="-120"/>
              </a:rPr>
              <a:t> </a:t>
            </a:r>
            <a:r>
              <a:rPr kumimoji="0" lang="en-US" altLang="zh-TW" dirty="0">
                <a:ea typeface="新細明體" charset="-120"/>
              </a:rPr>
              <a:t>detector</a:t>
            </a:r>
            <a:r>
              <a:rPr kumimoji="0" lang="zh-TW" altLang="en-US" dirty="0">
                <a:ea typeface="新細明體" charset="-120"/>
              </a:rPr>
              <a:t> 的性能：</a:t>
            </a:r>
            <a:endParaRPr kumimoji="0"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False-alarm rate: </a:t>
            </a:r>
            <a:r>
              <a:rPr lang="zh-TW" altLang="en-US" dirty="0">
                <a:ea typeface="新細明體" charset="-120"/>
              </a:rPr>
              <a:t>將非邊的</a:t>
            </a:r>
            <a:r>
              <a:rPr lang="en-US" altLang="zh-TW" dirty="0">
                <a:ea typeface="新細明體" charset="-120"/>
              </a:rPr>
              <a:t>pixel</a:t>
            </a:r>
            <a:r>
              <a:rPr lang="zh-TW" altLang="en-US" dirty="0">
                <a:ea typeface="新細明體" charset="-120"/>
              </a:rPr>
              <a:t>當做邊的機率。</a:t>
            </a:r>
            <a:r>
              <a:rPr lang="en-US" altLang="zh-TW" dirty="0">
                <a:ea typeface="新細明體" charset="-120"/>
              </a:rPr>
              <a:t>(</a:t>
            </a:r>
            <a:r>
              <a:rPr kumimoji="0" lang="zh-TW" altLang="en-US" dirty="0">
                <a:ea typeface="新細明體" charset="-120"/>
              </a:rPr>
              <a:t>把不是邊的</a:t>
            </a:r>
            <a:r>
              <a:rPr kumimoji="0" lang="en-US" altLang="zh-TW" dirty="0">
                <a:ea typeface="新細明體" charset="-120"/>
              </a:rPr>
              <a:t>pixel</a:t>
            </a:r>
            <a:r>
              <a:rPr kumimoji="0" lang="zh-TW" altLang="en-US" dirty="0">
                <a:ea typeface="新細明體" charset="-120"/>
              </a:rPr>
              <a:t>判定程是邊的</a:t>
            </a:r>
            <a:r>
              <a:rPr kumimoji="0" lang="en-US" altLang="zh-TW" dirty="0">
                <a:ea typeface="新細明體" charset="-120"/>
              </a:rPr>
              <a:t>pixel)</a:t>
            </a:r>
            <a:endParaRPr lang="zh-TW" altLang="en-US"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0" lang="en-US" altLang="zh-TW" dirty="0">
                <a:ea typeface="新細明體" charset="-120"/>
              </a:rPr>
              <a:t>Misdetection rate: 1 – </a:t>
            </a:r>
            <a:r>
              <a:rPr kumimoji="0" lang="zh-TW" altLang="en-US" dirty="0">
                <a:ea typeface="新細明體" charset="-120"/>
              </a:rPr>
              <a:t>找到邊的比例 </a:t>
            </a:r>
            <a:r>
              <a:rPr kumimoji="0" lang="en-US" altLang="zh-TW" dirty="0">
                <a:ea typeface="新細明體" charset="-120"/>
              </a:rPr>
              <a:t>(</a:t>
            </a:r>
            <a:r>
              <a:rPr kumimoji="0" lang="zh-TW" altLang="en-US" dirty="0">
                <a:ea typeface="新細明體" charset="-120"/>
              </a:rPr>
              <a:t>明明是邊上的</a:t>
            </a:r>
            <a:r>
              <a:rPr kumimoji="0" lang="en-US" altLang="zh-TW" dirty="0">
                <a:ea typeface="新細明體" charset="-120"/>
              </a:rPr>
              <a:t>pixel</a:t>
            </a:r>
            <a:r>
              <a:rPr kumimoji="0" lang="zh-TW" altLang="en-US" dirty="0">
                <a:ea typeface="新細明體" charset="-120"/>
              </a:rPr>
              <a:t>確判定程不在邊上</a:t>
            </a:r>
            <a:r>
              <a:rPr kumimoji="0" lang="en-US" altLang="zh-TW" dirty="0">
                <a:ea typeface="新細明體" charset="-120"/>
              </a:rPr>
              <a:t>)</a:t>
            </a:r>
          </a:p>
          <a:p>
            <a:pPr eaLnBrk="1" hangingPunct="1"/>
            <a:r>
              <a:rPr kumimoji="0" lang="en-US" altLang="zh-TW" dirty="0">
                <a:ea typeface="新細明體" charset="-120"/>
              </a:rPr>
              <a:t>------------------------------------------</a:t>
            </a:r>
          </a:p>
          <a:p>
            <a:pPr eaLnBrk="1" hangingPunct="1"/>
            <a:r>
              <a:rPr kumimoji="0" lang="en-US" altLang="zh-TW" dirty="0">
                <a:ea typeface="新細明體" charset="-120"/>
              </a:rPr>
              <a:t>False-alarm rate : </a:t>
            </a:r>
            <a:r>
              <a:rPr kumimoji="0" lang="zh-TW" altLang="en-US" dirty="0">
                <a:ea typeface="新細明體" charset="-120"/>
              </a:rPr>
              <a:t>假警報 把不是邊的</a:t>
            </a:r>
            <a:r>
              <a:rPr kumimoji="0" lang="en-US" altLang="zh-TW" dirty="0">
                <a:ea typeface="新細明體" charset="-120"/>
              </a:rPr>
              <a:t>pixel</a:t>
            </a:r>
            <a:r>
              <a:rPr kumimoji="0" lang="zh-TW" altLang="en-US" dirty="0">
                <a:ea typeface="新細明體" charset="-120"/>
              </a:rPr>
              <a:t>判定程是邊的</a:t>
            </a:r>
            <a:r>
              <a:rPr kumimoji="0" lang="en-US" altLang="zh-TW" dirty="0">
                <a:ea typeface="新細明體" charset="-120"/>
              </a:rPr>
              <a:t>pixel</a:t>
            </a:r>
          </a:p>
          <a:p>
            <a:pPr eaLnBrk="1" hangingPunct="1"/>
            <a:r>
              <a:rPr kumimoji="0" lang="en-US" altLang="zh-TW" dirty="0">
                <a:ea typeface="新細明體" charset="-120"/>
              </a:rPr>
              <a:t>Misdetection</a:t>
            </a:r>
            <a:r>
              <a:rPr kumimoji="0" lang="zh-TW" altLang="en-US" dirty="0">
                <a:ea typeface="新細明體" charset="-120"/>
              </a:rPr>
              <a:t> </a:t>
            </a:r>
            <a:r>
              <a:rPr kumimoji="0" lang="en-US" altLang="zh-TW" dirty="0">
                <a:ea typeface="新細明體" charset="-120"/>
              </a:rPr>
              <a:t>rate</a:t>
            </a:r>
            <a:r>
              <a:rPr kumimoji="0" lang="zh-TW" altLang="en-US" dirty="0">
                <a:ea typeface="新細明體" charset="-120"/>
              </a:rPr>
              <a:t> </a:t>
            </a:r>
            <a:r>
              <a:rPr kumimoji="0" lang="en-US" altLang="zh-TW" dirty="0">
                <a:ea typeface="新細明體" charset="-120"/>
              </a:rPr>
              <a:t>:</a:t>
            </a:r>
            <a:r>
              <a:rPr kumimoji="0" lang="zh-TW" altLang="en-US" dirty="0">
                <a:ea typeface="新細明體" charset="-120"/>
              </a:rPr>
              <a:t>  誤檢率 明明是邊上的</a:t>
            </a:r>
            <a:r>
              <a:rPr kumimoji="0" lang="en-US" altLang="zh-TW" dirty="0">
                <a:ea typeface="新細明體" charset="-120"/>
              </a:rPr>
              <a:t>pixel</a:t>
            </a:r>
            <a:r>
              <a:rPr kumimoji="0" lang="zh-TW" altLang="en-US" dirty="0">
                <a:ea typeface="新細明體" charset="-120"/>
              </a:rPr>
              <a:t>確判定程不在邊上</a:t>
            </a:r>
            <a:endParaRPr lang="zh-TW" altLang="en-US" dirty="0">
              <a:ea typeface="新細明體" charset="-12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投影片圖像版面配置區 1"/>
          <p:cNvSpPr>
            <a:spLocks noGrp="1" noRot="1" noChangeAspect="1" noTextEdit="1"/>
          </p:cNvSpPr>
          <p:nvPr>
            <p:ph type="sldImg"/>
          </p:nvPr>
        </p:nvSpPr>
        <p:spPr>
          <a:ln/>
        </p:spPr>
      </p:sp>
      <p:sp>
        <p:nvSpPr>
          <p:cNvPr id="272387" name="備忘稿版面配置區 2"/>
          <p:cNvSpPr>
            <a:spLocks noGrp="1"/>
          </p:cNvSpPr>
          <p:nvPr>
            <p:ph type="body" idx="1"/>
          </p:nvPr>
        </p:nvSpPr>
        <p:spPr>
          <a:noFill/>
        </p:spPr>
        <p:txBody>
          <a:bodyPr/>
          <a:lstStyle/>
          <a:p>
            <a:r>
              <a:rPr lang="zh-TW" altLang="en-US" dirty="0">
                <a:ea typeface="新細明體" charset="-120"/>
              </a:rPr>
              <a:t>最後說一下</a:t>
            </a:r>
            <a:r>
              <a:rPr lang="en-US" altLang="zh-TW" dirty="0">
                <a:ea typeface="新細明體" charset="-120"/>
              </a:rPr>
              <a:t>7.5</a:t>
            </a:r>
            <a:r>
              <a:rPr lang="zh-TW" altLang="en-US" dirty="0">
                <a:ea typeface="新細明體" charset="-120"/>
              </a:rPr>
              <a:t>線的檢測</a:t>
            </a:r>
            <a:endParaRPr lang="en-US" altLang="zh-TW" dirty="0">
              <a:ea typeface="新細明體" charset="-120"/>
            </a:endParaRPr>
          </a:p>
          <a:p>
            <a:r>
              <a:rPr lang="en-US" altLang="zh-TW" dirty="0">
                <a:ea typeface="新細明體" charset="-120"/>
              </a:rPr>
              <a:t>Line segment (</a:t>
            </a:r>
            <a:r>
              <a:rPr lang="zh-TW" altLang="en-US" dirty="0">
                <a:ea typeface="新細明體" charset="-120"/>
              </a:rPr>
              <a:t>線段</a:t>
            </a:r>
            <a:r>
              <a:rPr lang="en-US" altLang="zh-TW" dirty="0">
                <a:ea typeface="新細明體" charset="-120"/>
              </a:rPr>
              <a:t>)</a:t>
            </a:r>
            <a:r>
              <a:rPr lang="zh-TW" altLang="en-US" dirty="0">
                <a:ea typeface="新細明體" charset="-120"/>
              </a:rPr>
              <a:t>可以被描述成一個拉長的矩形，其內部有一致的灰階值，被另一個擁有不同灰階值區域區隔開來。</a:t>
            </a:r>
            <a:endParaRPr lang="en-US" altLang="zh-TW" dirty="0">
              <a:ea typeface="新細明體" charset="-120"/>
            </a:endParaRPr>
          </a:p>
        </p:txBody>
      </p:sp>
      <p:sp>
        <p:nvSpPr>
          <p:cNvPr id="272388" name="投影片編號版面配置區 3"/>
          <p:cNvSpPr>
            <a:spLocks noGrp="1"/>
          </p:cNvSpPr>
          <p:nvPr>
            <p:ph type="sldNum" sz="quarter" idx="5"/>
          </p:nvPr>
        </p:nvSpPr>
        <p:spPr>
          <a:noFill/>
          <a:ln>
            <a:miter lim="800000"/>
            <a:headEnd/>
            <a:tailEnd/>
          </a:ln>
        </p:spPr>
        <p:txBody>
          <a:bodyPr/>
          <a:lstStyle/>
          <a:p>
            <a:fld id="{455D0979-E56A-4B1D-AE49-B46249693AA1}" type="slidenum">
              <a:rPr lang="en-US" altLang="zh-TW" smtClean="0">
                <a:ea typeface="新細明體" charset="-120"/>
              </a:rPr>
              <a:pPr/>
              <a:t>136</a:t>
            </a:fld>
            <a:endParaRPr lang="en-US" altLang="zh-TW">
              <a:ea typeface="新細明體" charset="-12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指南針線檢測器可以檢測到</a:t>
            </a:r>
            <a:r>
              <a:rPr lang="en-US" altLang="zh-TW" dirty="0"/>
              <a:t>1</a:t>
            </a:r>
            <a:r>
              <a:rPr lang="zh-TW" altLang="en-US" dirty="0"/>
              <a:t>個像素寬的線</a:t>
            </a:r>
            <a:endParaRPr lang="en-US" altLang="zh-TW" dirty="0"/>
          </a:p>
          <a:p>
            <a:r>
              <a:rPr lang="zh-TW" altLang="en-US" dirty="0"/>
              <a:t>圖</a:t>
            </a:r>
            <a:r>
              <a:rPr lang="en-US" altLang="zh-TW" dirty="0"/>
              <a:t>7.39</a:t>
            </a:r>
            <a:r>
              <a:rPr lang="zh-TW" altLang="en-US" dirty="0"/>
              <a:t>具有四個方向的指南針線檢測器的模板遮罩。</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137</a:t>
            </a:fld>
            <a:endParaRPr lang="en-US" altLang="zh-TW"/>
          </a:p>
        </p:txBody>
      </p:sp>
    </p:spTree>
    <p:extLst>
      <p:ext uri="{BB962C8B-B14F-4D97-AF65-F5344CB8AC3E}">
        <p14:creationId xmlns:p14="http://schemas.microsoft.com/office/powerpoint/2010/main" val="231935747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檢測寬度為一到三個像素的線</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138</a:t>
            </a:fld>
            <a:endParaRPr lang="en-US" altLang="zh-TW"/>
          </a:p>
        </p:txBody>
      </p:sp>
    </p:spTree>
    <p:extLst>
      <p:ext uri="{BB962C8B-B14F-4D97-AF65-F5344CB8AC3E}">
        <p14:creationId xmlns:p14="http://schemas.microsoft.com/office/powerpoint/2010/main" val="3280199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228600" indent="-228600">
                  <a:buFont typeface="+mj-lt"/>
                  <a:buAutoNum type="arabicPeriod"/>
                </a:pPr>
                <a:r>
                  <a:rPr lang="zh-TW" altLang="en-US" dirty="0"/>
                  <a:t>產生加入高斯雜訊的影像</a:t>
                </a: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TW" altLang="en-US" dirty="0"/>
                  <a:t>產生加入</a:t>
                </a:r>
                <a:r>
                  <a:rPr lang="en-US" altLang="zh-TW" sz="1200" dirty="0"/>
                  <a:t>salt-and-pepper</a:t>
                </a:r>
                <a:r>
                  <a:rPr lang="zh-TW" altLang="en-US" dirty="0"/>
                  <a:t>雜訊的影像</a:t>
                </a:r>
              </a:p>
              <a:p>
                <a:pPr marL="228600" indent="-228600">
                  <a:buFont typeface="+mj-lt"/>
                  <a:buAutoNum type="arabicPeriod"/>
                </a:pPr>
                <a:r>
                  <a:rPr lang="zh-TW" altLang="en-US" dirty="0"/>
                  <a:t>在所有有雜訊的影像上執行</a:t>
                </a:r>
                <a:r>
                  <a:rPr lang="en-US" altLang="zh-TW" sz="1200" dirty="0"/>
                  <a:t>box filter</a:t>
                </a:r>
                <a:r>
                  <a:rPr lang="zh-TW" altLang="en-US" dirty="0"/>
                  <a:t>（</a:t>
                </a:r>
                <a:r>
                  <a:rPr lang="en-US" altLang="zh-TW" dirty="0"/>
                  <a:t>3X3</a:t>
                </a:r>
                <a:r>
                  <a:rPr lang="zh-TW" altLang="en-US" dirty="0"/>
                  <a:t>、</a:t>
                </a:r>
                <a:r>
                  <a:rPr lang="en-US" altLang="zh-TW" dirty="0"/>
                  <a:t>5X5</a:t>
                </a:r>
                <a:r>
                  <a:rPr lang="zh-TW" altLang="en-US" dirty="0"/>
                  <a:t>）</a:t>
                </a:r>
              </a:p>
              <a:p>
                <a:pPr marL="228600" indent="-228600">
                  <a:buFont typeface="+mj-lt"/>
                  <a:buAutoNum type="arabicPeriod"/>
                </a:pPr>
                <a:r>
                  <a:rPr lang="zh-TW" altLang="en-US" dirty="0"/>
                  <a:t>在所有有雜訊的影像上運行中值濾波器（</a:t>
                </a:r>
                <a:r>
                  <a:rPr lang="en-US" altLang="zh-TW" dirty="0"/>
                  <a:t>3X3</a:t>
                </a:r>
                <a:r>
                  <a:rPr lang="zh-TW" altLang="en-US" dirty="0"/>
                  <a:t>、</a:t>
                </a:r>
                <a:r>
                  <a:rPr lang="en-US" altLang="zh-TW" dirty="0"/>
                  <a:t>5X5</a:t>
                </a:r>
                <a:r>
                  <a:rPr lang="zh-TW" altLang="en-US" dirty="0"/>
                  <a:t>）</a:t>
                </a:r>
              </a:p>
              <a:p>
                <a:pPr marL="228600" indent="-228600">
                  <a:buFont typeface="+mj-lt"/>
                  <a:buAutoNum type="arabicPeriod"/>
                </a:pPr>
                <a:r>
                  <a:rPr lang="zh-TW" altLang="en-US" dirty="0"/>
                  <a:t>先執行灰階的</a:t>
                </a:r>
                <a:r>
                  <a:rPr lang="en-US" altLang="zh-TW" dirty="0"/>
                  <a:t>opening,</a:t>
                </a:r>
                <a:r>
                  <a:rPr lang="zh-TW" altLang="en-US" dirty="0"/>
                  <a:t>形狀是</a:t>
                </a:r>
                <a:r>
                  <a:rPr lang="en-US" altLang="zh-TW" dirty="0"/>
                  <a:t>3553(Octagon),</a:t>
                </a:r>
                <a:r>
                  <a:rPr lang="zh-TW" altLang="en-US" dirty="0"/>
                  <a:t>值都是</a:t>
                </a:r>
                <a:r>
                  <a:rPr lang="en-US" altLang="zh-TW" dirty="0"/>
                  <a:t>0</a:t>
                </a:r>
                <a:r>
                  <a:rPr lang="zh-TW" altLang="en-US" dirty="0"/>
                  <a:t> ，效果會有點像</a:t>
                </a:r>
                <a:r>
                  <a:rPr lang="en-US" altLang="zh-TW" dirty="0"/>
                  <a:t>median</a:t>
                </a:r>
                <a:r>
                  <a:rPr lang="zh-TW" altLang="en-US" dirty="0"/>
                  <a:t>，然後灰階的</a:t>
                </a:r>
                <a:r>
                  <a:rPr lang="en-US" altLang="zh-TW" dirty="0"/>
                  <a:t>closing</a:t>
                </a:r>
              </a:p>
              <a:p>
                <a:pPr marL="0" indent="0">
                  <a:buFont typeface="+mj-lt"/>
                  <a:buNone/>
                </a:pPr>
                <a:r>
                  <a:rPr kumimoji="1" lang="en-US" altLang="zh-TW" sz="1200" b="0" i="0" kern="1200" dirty="0">
                    <a:solidFill>
                      <a:schemeClr val="tx1"/>
                    </a:solidFill>
                    <a:effectLst/>
                    <a:latin typeface="Arial" charset="0"/>
                    <a:ea typeface="新細明體" pitchFamily="18" charset="-120"/>
                    <a:cs typeface="+mn-cs"/>
                  </a:rPr>
                  <a:t>Opening : </a:t>
                </a:r>
                <a:r>
                  <a:rPr kumimoji="1" lang="zh-TW" altLang="en-US" sz="1200" b="0" i="0" kern="1200" dirty="0">
                    <a:solidFill>
                      <a:schemeClr val="tx1"/>
                    </a:solidFill>
                    <a:effectLst/>
                    <a:latin typeface="Arial" charset="0"/>
                    <a:ea typeface="新細明體" pitchFamily="18" charset="-120"/>
                    <a:cs typeface="+mn-cs"/>
                  </a:rPr>
                  <a:t>對影像進行</a:t>
                </a:r>
                <a:r>
                  <a:rPr kumimoji="1" lang="en-US" altLang="zh-TW" sz="1200" b="0" i="0" kern="1200" dirty="0">
                    <a:solidFill>
                      <a:schemeClr val="tx1"/>
                    </a:solidFill>
                    <a:effectLst/>
                    <a:latin typeface="Arial" charset="0"/>
                    <a:ea typeface="新細明體" pitchFamily="18" charset="-120"/>
                    <a:cs typeface="+mn-cs"/>
                  </a:rPr>
                  <a:t>Erosion(</a:t>
                </a:r>
                <a:r>
                  <a:rPr kumimoji="1" lang="zh-TW" altLang="en-US" sz="1200" b="0" i="0" kern="1200" dirty="0">
                    <a:solidFill>
                      <a:schemeClr val="tx1"/>
                    </a:solidFill>
                    <a:effectLst/>
                    <a:latin typeface="Arial" charset="0"/>
                    <a:ea typeface="新細明體" pitchFamily="18" charset="-120"/>
                    <a:cs typeface="+mn-cs"/>
                  </a:rPr>
                  <a:t>侵蝕</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後再 </a:t>
                </a:r>
                <a:r>
                  <a:rPr kumimoji="1" lang="en-US" altLang="zh-TW" sz="1200" b="0" i="0" kern="1200" dirty="0">
                    <a:solidFill>
                      <a:schemeClr val="tx1"/>
                    </a:solidFill>
                    <a:effectLst/>
                    <a:latin typeface="Arial" charset="0"/>
                    <a:ea typeface="新細明體" pitchFamily="18" charset="-120"/>
                    <a:cs typeface="+mn-cs"/>
                  </a:rPr>
                  <a:t>Dilation(</a:t>
                </a:r>
                <a:r>
                  <a:rPr kumimoji="1" lang="zh-TW" altLang="en-US" sz="1200" b="0" i="0" kern="1200" dirty="0">
                    <a:solidFill>
                      <a:schemeClr val="tx1"/>
                    </a:solidFill>
                    <a:effectLst/>
                    <a:latin typeface="Arial" charset="0"/>
                    <a:ea typeface="新細明體" pitchFamily="18" charset="-120"/>
                    <a:cs typeface="+mn-cs"/>
                  </a:rPr>
                  <a:t>膨脹</a:t>
                </a:r>
                <a:r>
                  <a:rPr kumimoji="1" lang="en-US" altLang="zh-TW" sz="1200" b="0" i="0" kern="1200" dirty="0">
                    <a:solidFill>
                      <a:schemeClr val="tx1"/>
                    </a:solidFill>
                    <a:effectLst/>
                    <a:latin typeface="Arial" charset="0"/>
                    <a:ea typeface="新細明體" pitchFamily="18" charset="-120"/>
                    <a:cs typeface="+mn-cs"/>
                  </a:rPr>
                  <a:t>) </a:t>
                </a:r>
                <a:r>
                  <a:rPr kumimoji="1" lang="zh-TW" altLang="en-US" sz="1200" b="0" i="0" kern="1200" dirty="0">
                    <a:solidFill>
                      <a:schemeClr val="tx1"/>
                    </a:solidFill>
                    <a:effectLst/>
                    <a:latin typeface="Arial" charset="0"/>
                    <a:ea typeface="新細明體" pitchFamily="18" charset="-120"/>
                    <a:cs typeface="+mn-cs"/>
                  </a:rPr>
                  <a:t>，此時可以發現原本較為接近的兩個點經過此處理後會被分開。</a:t>
                </a:r>
                <a:endParaRPr kumimoji="1" lang="en-US" altLang="zh-TW" sz="1200" b="0" i="0" kern="1200" dirty="0">
                  <a:solidFill>
                    <a:schemeClr val="tx1"/>
                  </a:solidFill>
                  <a:effectLst/>
                  <a:latin typeface="Arial" charset="0"/>
                  <a:ea typeface="新細明體" pitchFamily="18" charset="-120"/>
                  <a:cs typeface="+mn-cs"/>
                </a:endParaRPr>
              </a:p>
              <a:p>
                <a:pPr marL="0" indent="0">
                  <a:buFont typeface="+mj-lt"/>
                  <a:buNone/>
                </a:pPr>
                <a:r>
                  <a:rPr kumimoji="1" lang="en-US" altLang="zh-TW" sz="1200" b="0" i="0" kern="1200" dirty="0">
                    <a:solidFill>
                      <a:schemeClr val="tx1"/>
                    </a:solidFill>
                    <a:effectLst/>
                    <a:latin typeface="Arial" charset="0"/>
                    <a:ea typeface="新細明體" pitchFamily="18" charset="-120"/>
                    <a:cs typeface="+mn-cs"/>
                  </a:rPr>
                  <a:t>Closing : </a:t>
                </a:r>
                <a:r>
                  <a:rPr kumimoji="1" lang="zh-TW" altLang="en-US" sz="1200" b="0" i="0" kern="1200" dirty="0">
                    <a:solidFill>
                      <a:schemeClr val="tx1"/>
                    </a:solidFill>
                    <a:effectLst/>
                    <a:latin typeface="Arial" charset="0"/>
                    <a:ea typeface="新細明體" pitchFamily="18" charset="-120"/>
                    <a:cs typeface="+mn-cs"/>
                  </a:rPr>
                  <a:t>對影像進行</a:t>
                </a:r>
                <a:r>
                  <a:rPr kumimoji="1" lang="en-US" altLang="zh-TW" sz="1200" b="0" i="0" kern="1200" dirty="0">
                    <a:solidFill>
                      <a:schemeClr val="tx1"/>
                    </a:solidFill>
                    <a:effectLst/>
                    <a:latin typeface="Arial" charset="0"/>
                    <a:ea typeface="新細明體" pitchFamily="18" charset="-120"/>
                    <a:cs typeface="+mn-cs"/>
                  </a:rPr>
                  <a:t>Dilation</a:t>
                </a:r>
                <a:r>
                  <a:rPr kumimoji="1" lang="zh-TW" altLang="en-US" sz="1200" b="0" i="0" kern="1200" dirty="0">
                    <a:solidFill>
                      <a:schemeClr val="tx1"/>
                    </a:solidFill>
                    <a:effectLst/>
                    <a:latin typeface="Arial" charset="0"/>
                    <a:ea typeface="新細明體" pitchFamily="18" charset="-120"/>
                    <a:cs typeface="+mn-cs"/>
                  </a:rPr>
                  <a:t>後再 </a:t>
                </a:r>
                <a:r>
                  <a:rPr kumimoji="1" lang="en-US" altLang="zh-TW" sz="1200" b="0" i="0" kern="1200" dirty="0">
                    <a:solidFill>
                      <a:schemeClr val="tx1"/>
                    </a:solidFill>
                    <a:effectLst/>
                    <a:latin typeface="Arial" charset="0"/>
                    <a:ea typeface="新細明體" pitchFamily="18" charset="-120"/>
                    <a:cs typeface="+mn-cs"/>
                  </a:rPr>
                  <a:t>Erosion</a:t>
                </a:r>
                <a:r>
                  <a:rPr kumimoji="1" lang="zh-TW" altLang="en-US" sz="1200" b="0" i="0" kern="1200" dirty="0">
                    <a:solidFill>
                      <a:schemeClr val="tx1"/>
                    </a:solidFill>
                    <a:effectLst/>
                    <a:latin typeface="Arial" charset="0"/>
                    <a:ea typeface="新細明體" pitchFamily="18" charset="-120"/>
                    <a:cs typeface="+mn-cs"/>
                  </a:rPr>
                  <a:t>，此時可以發現原本較為接近的兩個點經過此處理後會被黏合。</a:t>
                </a:r>
                <a:endParaRPr kumimoji="1" lang="en-US" altLang="zh-TW" sz="1200" b="0" i="0" kern="1200" dirty="0">
                  <a:solidFill>
                    <a:schemeClr val="tx1"/>
                  </a:solidFill>
                  <a:effectLst/>
                  <a:latin typeface="Arial" charset="0"/>
                  <a:ea typeface="新細明體" pitchFamily="18" charset="-120"/>
                  <a:cs typeface="+mn-cs"/>
                </a:endParaRPr>
              </a:p>
              <a:p>
                <a:pPr eaLnBrk="1" hangingPunct="1"/>
                <a:r>
                  <a:rPr lang="zh-TW" altLang="en-US" dirty="0">
                    <a:ea typeface="新細明體" charset="-120"/>
                  </a:rPr>
                  <a:t>侵蝕</a:t>
                </a:r>
                <a:r>
                  <a:rPr lang="en-US" altLang="zh-TW" dirty="0">
                    <a:ea typeface="新細明體" charset="-120"/>
                  </a:rPr>
                  <a:t>(</a:t>
                </a:r>
                <a:r>
                  <a:rPr lang="en-US" altLang="zh-TW" dirty="0"/>
                  <a:t>Erosion</a:t>
                </a:r>
                <a:r>
                  <a:rPr lang="en-US" altLang="zh-TW" dirty="0">
                    <a:ea typeface="新細明體" charset="-120"/>
                  </a:rPr>
                  <a:t>)</a:t>
                </a:r>
                <a:r>
                  <a:rPr lang="zh-TW" altLang="en-US" dirty="0">
                    <a:ea typeface="新細明體" charset="-120"/>
                  </a:rPr>
                  <a:t>目的為減少原先資料的一種方式，透過侵蝕的演算法可將雜訊侵蝕掉，</a:t>
                </a:r>
                <a:r>
                  <a:rPr lang="en-US" altLang="zh-TW" dirty="0">
                    <a:ea typeface="新細明體" charset="-120"/>
                  </a:rPr>
                  <a:t>f</a:t>
                </a:r>
                <a:r>
                  <a:rPr lang="zh-TW" altLang="en-US" dirty="0">
                    <a:ea typeface="新細明體" charset="-120"/>
                  </a:rPr>
                  <a:t>被</a:t>
                </a:r>
                <a:r>
                  <a:rPr lang="en-US" altLang="zh-TW" dirty="0">
                    <a:ea typeface="新細明體" charset="-120"/>
                  </a:rPr>
                  <a:t>W</a:t>
                </a:r>
                <a:r>
                  <a:rPr lang="zh-TW" altLang="en-US" dirty="0">
                    <a:ea typeface="新細明體" charset="-120"/>
                  </a:rPr>
                  <a:t>侵蝕記為</a:t>
                </a:r>
                <a:r>
                  <a:rPr lang="en-US" altLang="zh-TW" dirty="0" err="1">
                    <a:ea typeface="新細明體" charset="-120"/>
                  </a:rPr>
                  <a:t>fϴW</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膨脹</a:t>
                </a:r>
                <a:r>
                  <a:rPr lang="en-US" altLang="zh-TW" dirty="0"/>
                  <a:t>(Dilation)</a:t>
                </a:r>
                <a:r>
                  <a:rPr lang="zh-TW" altLang="en-US" dirty="0"/>
                  <a:t>亦稱為擴張、侵蝕的相反，對於邊界偵測後結果作增強，</a:t>
                </a:r>
                <a:r>
                  <a:rPr lang="en-US" altLang="zh-TW" dirty="0">
                    <a:ea typeface="新細明體" charset="-120"/>
                  </a:rPr>
                  <a:t>f</a:t>
                </a:r>
                <a:r>
                  <a:rPr lang="zh-TW" altLang="en-US" dirty="0"/>
                  <a:t>藉由</a:t>
                </a:r>
                <a:r>
                  <a:rPr lang="en-US" altLang="zh-TW" dirty="0"/>
                  <a:t>W</a:t>
                </a:r>
                <a:r>
                  <a:rPr lang="zh-TW" altLang="en-US" dirty="0"/>
                  <a:t>的膨脹記為</a:t>
                </a:r>
                <a:r>
                  <a:rPr lang="en-US" altLang="zh-TW" dirty="0">
                    <a:ea typeface="新細明體" charset="-120"/>
                  </a:rPr>
                  <a:t>f</a:t>
                </a:r>
                <a14:m>
                  <m:oMath xmlns:m="http://schemas.openxmlformats.org/officeDocument/2006/math">
                    <m:r>
                      <a:rPr lang="en-US" altLang="zh-TW" sz="1200" b="1" i="1" smtClean="0">
                        <a:solidFill>
                          <a:schemeClr val="tx1"/>
                        </a:solidFill>
                        <a:latin typeface="Cambria Math" panose="02040503050406030204" pitchFamily="18" charset="0"/>
                        <a:ea typeface="Cambria Math" panose="02040503050406030204" pitchFamily="18" charset="0"/>
                      </a:rPr>
                      <m:t>⊕</m:t>
                    </m:r>
                  </m:oMath>
                </a14:m>
                <a:r>
                  <a:rPr lang="en-US" altLang="zh-TW" dirty="0">
                    <a:ea typeface="新細明體" charset="-120"/>
                  </a:rPr>
                  <a:t>W</a:t>
                </a:r>
                <a:endParaRPr lang="en-US" altLang="zh-TW" dirty="0"/>
              </a:p>
              <a:p>
                <a:pPr marL="0" indent="0">
                  <a:buFont typeface="+mj-lt"/>
                  <a:buNone/>
                </a:pPr>
                <a:endParaRPr lang="zh-TW" altLang="en-US" dirty="0"/>
              </a:p>
            </p:txBody>
          </p:sp>
        </mc:Choice>
        <mc:Fallback xmlns="">
          <p:sp>
            <p:nvSpPr>
              <p:cNvPr id="3" name="備忘稿版面配置區 2"/>
              <p:cNvSpPr>
                <a:spLocks noGrp="1"/>
              </p:cNvSpPr>
              <p:nvPr>
                <p:ph type="body" idx="1"/>
              </p:nvPr>
            </p:nvSpPr>
            <p:spPr/>
            <p:txBody>
              <a:bodyPr/>
              <a:lstStyle/>
              <a:p>
                <a:pPr marL="228600" indent="-228600">
                  <a:buFont typeface="+mj-lt"/>
                  <a:buAutoNum type="arabicPeriod"/>
                </a:pPr>
                <a:r>
                  <a:rPr lang="zh-TW" altLang="en-US" dirty="0" smtClean="0"/>
                  <a:t>產生加入高斯雜訊的影像</a:t>
                </a: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TW" altLang="en-US" dirty="0" smtClean="0"/>
                  <a:t>產生加入</a:t>
                </a:r>
                <a:r>
                  <a:rPr lang="en-US" altLang="zh-TW" sz="1200" dirty="0" smtClean="0"/>
                  <a:t>salt-and-pepper</a:t>
                </a:r>
                <a:r>
                  <a:rPr lang="zh-TW" altLang="en-US" dirty="0" smtClean="0"/>
                  <a:t>雜訊的影像</a:t>
                </a:r>
              </a:p>
              <a:p>
                <a:pPr marL="228600" indent="-228600">
                  <a:buFont typeface="+mj-lt"/>
                  <a:buAutoNum type="arabicPeriod"/>
                </a:pPr>
                <a:r>
                  <a:rPr lang="zh-TW" altLang="en-US" dirty="0" smtClean="0"/>
                  <a:t>在所有有雜訊的影像上執行</a:t>
                </a:r>
                <a:r>
                  <a:rPr lang="en-US" altLang="zh-TW" sz="1200" dirty="0" smtClean="0"/>
                  <a:t>box filter</a:t>
                </a:r>
                <a:r>
                  <a:rPr lang="zh-TW" altLang="en-US" dirty="0" smtClean="0"/>
                  <a:t>（</a:t>
                </a:r>
                <a:r>
                  <a:rPr lang="en-US" altLang="zh-TW" dirty="0" smtClean="0"/>
                  <a:t>3X3</a:t>
                </a:r>
                <a:r>
                  <a:rPr lang="zh-TW" altLang="en-US" dirty="0" smtClean="0"/>
                  <a:t>、</a:t>
                </a:r>
                <a:r>
                  <a:rPr lang="en-US" altLang="zh-TW" dirty="0" smtClean="0"/>
                  <a:t>5X5</a:t>
                </a:r>
                <a:r>
                  <a:rPr lang="zh-TW" altLang="en-US" dirty="0" smtClean="0"/>
                  <a:t>）</a:t>
                </a:r>
              </a:p>
              <a:p>
                <a:pPr marL="228600" indent="-228600">
                  <a:buFont typeface="+mj-lt"/>
                  <a:buAutoNum type="arabicPeriod"/>
                </a:pPr>
                <a:r>
                  <a:rPr lang="zh-TW" altLang="en-US" dirty="0" smtClean="0"/>
                  <a:t>在所有有雜訊的影像上運行中值濾波器（</a:t>
                </a:r>
                <a:r>
                  <a:rPr lang="en-US" altLang="zh-TW" dirty="0" smtClean="0"/>
                  <a:t>3X3</a:t>
                </a:r>
                <a:r>
                  <a:rPr lang="zh-TW" altLang="en-US" dirty="0" smtClean="0"/>
                  <a:t>、</a:t>
                </a:r>
                <a:r>
                  <a:rPr lang="en-US" altLang="zh-TW" dirty="0" smtClean="0"/>
                  <a:t>5X5</a:t>
                </a:r>
                <a:r>
                  <a:rPr lang="zh-TW" altLang="en-US" dirty="0" smtClean="0"/>
                  <a:t>）</a:t>
                </a:r>
              </a:p>
              <a:p>
                <a:pPr marL="228600" indent="-228600">
                  <a:buFont typeface="+mj-lt"/>
                  <a:buAutoNum type="arabicPeriod"/>
                </a:pPr>
                <a:r>
                  <a:rPr lang="zh-TW" altLang="en-US" dirty="0" smtClean="0"/>
                  <a:t>運行打開，然後關閉和關閉，再</a:t>
                </a:r>
                <a:r>
                  <a:rPr lang="zh-TW" altLang="en-US" dirty="0" smtClean="0"/>
                  <a:t>打開</a:t>
                </a:r>
                <a:endParaRPr lang="en-US" altLang="zh-TW" dirty="0" smtClean="0"/>
              </a:p>
              <a:p>
                <a:pPr marL="0" indent="0">
                  <a:buFont typeface="+mj-lt"/>
                  <a:buNone/>
                </a:pPr>
                <a:r>
                  <a:rPr kumimoji="1" lang="en-US" altLang="zh-TW" sz="1200" b="0" i="0" kern="1200" dirty="0" smtClean="0">
                    <a:solidFill>
                      <a:schemeClr val="tx1"/>
                    </a:solidFill>
                    <a:effectLst/>
                    <a:latin typeface="Arial" charset="0"/>
                    <a:ea typeface="新細明體" pitchFamily="18" charset="-120"/>
                    <a:cs typeface="+mn-cs"/>
                  </a:rPr>
                  <a:t>Opening : </a:t>
                </a:r>
                <a:r>
                  <a:rPr kumimoji="1" lang="zh-TW" altLang="en-US" sz="1200" b="0" i="0" kern="1200" dirty="0" smtClean="0">
                    <a:solidFill>
                      <a:schemeClr val="tx1"/>
                    </a:solidFill>
                    <a:effectLst/>
                    <a:latin typeface="Arial" charset="0"/>
                    <a:ea typeface="新細明體" pitchFamily="18" charset="-120"/>
                    <a:cs typeface="+mn-cs"/>
                  </a:rPr>
                  <a:t>對影像進行</a:t>
                </a:r>
                <a:r>
                  <a:rPr kumimoji="1" lang="en-US" altLang="zh-TW" sz="1200" b="0" i="0" kern="1200" dirty="0" smtClean="0">
                    <a:solidFill>
                      <a:schemeClr val="tx1"/>
                    </a:solidFill>
                    <a:effectLst/>
                    <a:latin typeface="Arial" charset="0"/>
                    <a:ea typeface="新細明體" pitchFamily="18" charset="-120"/>
                    <a:cs typeface="+mn-cs"/>
                  </a:rPr>
                  <a:t>Erosion(</a:t>
                </a:r>
                <a:r>
                  <a:rPr kumimoji="1" lang="zh-TW" altLang="en-US" sz="1200" b="0" i="0" kern="1200" dirty="0" smtClean="0">
                    <a:solidFill>
                      <a:schemeClr val="tx1"/>
                    </a:solidFill>
                    <a:effectLst/>
                    <a:latin typeface="Arial" charset="0"/>
                    <a:ea typeface="新細明體" pitchFamily="18" charset="-120"/>
                    <a:cs typeface="+mn-cs"/>
                  </a:rPr>
                  <a:t>侵蝕</a:t>
                </a:r>
                <a:r>
                  <a:rPr kumimoji="1" lang="en-US" altLang="zh-TW" sz="1200" b="0" i="0" kern="1200" dirty="0" smtClean="0">
                    <a:solidFill>
                      <a:schemeClr val="tx1"/>
                    </a:solidFill>
                    <a:effectLst/>
                    <a:latin typeface="Arial" charset="0"/>
                    <a:ea typeface="新細明體" pitchFamily="18" charset="-120"/>
                    <a:cs typeface="+mn-cs"/>
                  </a:rPr>
                  <a:t>)</a:t>
                </a:r>
                <a:r>
                  <a:rPr kumimoji="1" lang="zh-TW" altLang="en-US" sz="1200" b="0" i="0" kern="1200" dirty="0" smtClean="0">
                    <a:solidFill>
                      <a:schemeClr val="tx1"/>
                    </a:solidFill>
                    <a:effectLst/>
                    <a:latin typeface="Arial" charset="0"/>
                    <a:ea typeface="新細明體" pitchFamily="18" charset="-120"/>
                    <a:cs typeface="+mn-cs"/>
                  </a:rPr>
                  <a:t>後再 </a:t>
                </a:r>
                <a:r>
                  <a:rPr kumimoji="1" lang="en-US" altLang="zh-TW" sz="1200" b="0" i="0" kern="1200" dirty="0" smtClean="0">
                    <a:solidFill>
                      <a:schemeClr val="tx1"/>
                    </a:solidFill>
                    <a:effectLst/>
                    <a:latin typeface="Arial" charset="0"/>
                    <a:ea typeface="新細明體" pitchFamily="18" charset="-120"/>
                    <a:cs typeface="+mn-cs"/>
                  </a:rPr>
                  <a:t>Dilation(</a:t>
                </a:r>
                <a:r>
                  <a:rPr kumimoji="1" lang="zh-TW" altLang="en-US" sz="1200" b="0" i="0" kern="1200" dirty="0" smtClean="0">
                    <a:solidFill>
                      <a:schemeClr val="tx1"/>
                    </a:solidFill>
                    <a:effectLst/>
                    <a:latin typeface="Arial" charset="0"/>
                    <a:ea typeface="新細明體" pitchFamily="18" charset="-120"/>
                    <a:cs typeface="+mn-cs"/>
                  </a:rPr>
                  <a:t>膨脹</a:t>
                </a:r>
                <a:r>
                  <a:rPr kumimoji="1" lang="en-US" altLang="zh-TW" sz="1200" b="0" i="0" kern="1200" dirty="0" smtClean="0">
                    <a:solidFill>
                      <a:schemeClr val="tx1"/>
                    </a:solidFill>
                    <a:effectLst/>
                    <a:latin typeface="Arial" charset="0"/>
                    <a:ea typeface="新細明體" pitchFamily="18" charset="-120"/>
                    <a:cs typeface="+mn-cs"/>
                  </a:rPr>
                  <a:t>) </a:t>
                </a:r>
                <a:r>
                  <a:rPr kumimoji="1" lang="zh-TW" altLang="en-US" sz="1200" b="0" i="0" kern="1200" dirty="0" smtClean="0">
                    <a:solidFill>
                      <a:schemeClr val="tx1"/>
                    </a:solidFill>
                    <a:effectLst/>
                    <a:latin typeface="Arial" charset="0"/>
                    <a:ea typeface="新細明體" pitchFamily="18" charset="-120"/>
                    <a:cs typeface="+mn-cs"/>
                  </a:rPr>
                  <a:t>，此時可以發現原本較為接近的兩個點經過此處理後會被分開。</a:t>
                </a:r>
                <a:endParaRPr kumimoji="1" lang="en-US" altLang="zh-TW" sz="1200" b="0" i="0" kern="1200" dirty="0" smtClean="0">
                  <a:solidFill>
                    <a:schemeClr val="tx1"/>
                  </a:solidFill>
                  <a:effectLst/>
                  <a:latin typeface="Arial" charset="0"/>
                  <a:ea typeface="新細明體" pitchFamily="18" charset="-120"/>
                  <a:cs typeface="+mn-cs"/>
                </a:endParaRPr>
              </a:p>
              <a:p>
                <a:pPr marL="0" indent="0">
                  <a:buFont typeface="+mj-lt"/>
                  <a:buNone/>
                </a:pPr>
                <a:r>
                  <a:rPr kumimoji="1" lang="en-US" altLang="zh-TW" sz="1200" b="0" i="0" kern="1200" dirty="0" smtClean="0">
                    <a:solidFill>
                      <a:schemeClr val="tx1"/>
                    </a:solidFill>
                    <a:effectLst/>
                    <a:latin typeface="Arial" charset="0"/>
                    <a:ea typeface="新細明體" pitchFamily="18" charset="-120"/>
                    <a:cs typeface="+mn-cs"/>
                  </a:rPr>
                  <a:t>Closing : </a:t>
                </a:r>
                <a:r>
                  <a:rPr kumimoji="1" lang="zh-TW" altLang="en-US" sz="1200" b="0" i="0" kern="1200" dirty="0" smtClean="0">
                    <a:solidFill>
                      <a:schemeClr val="tx1"/>
                    </a:solidFill>
                    <a:effectLst/>
                    <a:latin typeface="Arial" charset="0"/>
                    <a:ea typeface="新細明體" pitchFamily="18" charset="-120"/>
                    <a:cs typeface="+mn-cs"/>
                  </a:rPr>
                  <a:t>對影像進行</a:t>
                </a:r>
                <a:r>
                  <a:rPr kumimoji="1" lang="en-US" altLang="zh-TW" sz="1200" b="0" i="0" kern="1200" dirty="0" smtClean="0">
                    <a:solidFill>
                      <a:schemeClr val="tx1"/>
                    </a:solidFill>
                    <a:effectLst/>
                    <a:latin typeface="Arial" charset="0"/>
                    <a:ea typeface="新細明體" pitchFamily="18" charset="-120"/>
                    <a:cs typeface="+mn-cs"/>
                  </a:rPr>
                  <a:t>Dilation</a:t>
                </a:r>
                <a:r>
                  <a:rPr kumimoji="1" lang="zh-TW" altLang="en-US" sz="1200" b="0" i="0" kern="1200" dirty="0" smtClean="0">
                    <a:solidFill>
                      <a:schemeClr val="tx1"/>
                    </a:solidFill>
                    <a:effectLst/>
                    <a:latin typeface="Arial" charset="0"/>
                    <a:ea typeface="新細明體" pitchFamily="18" charset="-120"/>
                    <a:cs typeface="+mn-cs"/>
                  </a:rPr>
                  <a:t>後再 </a:t>
                </a:r>
                <a:r>
                  <a:rPr kumimoji="1" lang="en-US" altLang="zh-TW" sz="1200" b="0" i="0" kern="1200" dirty="0" smtClean="0">
                    <a:solidFill>
                      <a:schemeClr val="tx1"/>
                    </a:solidFill>
                    <a:effectLst/>
                    <a:latin typeface="Arial" charset="0"/>
                    <a:ea typeface="新細明體" pitchFamily="18" charset="-120"/>
                    <a:cs typeface="+mn-cs"/>
                  </a:rPr>
                  <a:t>Erosion</a:t>
                </a:r>
                <a:r>
                  <a:rPr kumimoji="1" lang="zh-TW" altLang="en-US" sz="1200" b="0" i="0" kern="1200" dirty="0" smtClean="0">
                    <a:solidFill>
                      <a:schemeClr val="tx1"/>
                    </a:solidFill>
                    <a:effectLst/>
                    <a:latin typeface="Arial" charset="0"/>
                    <a:ea typeface="新細明體" pitchFamily="18" charset="-120"/>
                    <a:cs typeface="+mn-cs"/>
                  </a:rPr>
                  <a:t>，此時可以發現原本較為接近的兩個點經過此處理後會被黏合。</a:t>
                </a:r>
                <a:endParaRPr kumimoji="1" lang="en-US" altLang="zh-TW" sz="1200" b="0" i="0" kern="1200" dirty="0" smtClean="0">
                  <a:solidFill>
                    <a:schemeClr val="tx1"/>
                  </a:solidFill>
                  <a:effectLst/>
                  <a:latin typeface="Arial" charset="0"/>
                  <a:ea typeface="新細明體" pitchFamily="18" charset="-120"/>
                  <a:cs typeface="+mn-cs"/>
                </a:endParaRPr>
              </a:p>
              <a:p>
                <a:pPr eaLnBrk="1" hangingPunct="1"/>
                <a:r>
                  <a:rPr lang="zh-TW" altLang="en-US" dirty="0" smtClean="0">
                    <a:ea typeface="新細明體" charset="-120"/>
                  </a:rPr>
                  <a:t>侵蝕</a:t>
                </a:r>
                <a:r>
                  <a:rPr lang="en-US" altLang="zh-TW" dirty="0" smtClean="0">
                    <a:ea typeface="新細明體" charset="-120"/>
                  </a:rPr>
                  <a:t>(</a:t>
                </a:r>
                <a:r>
                  <a:rPr lang="en-US" altLang="zh-TW" dirty="0" smtClean="0"/>
                  <a:t>Erosion</a:t>
                </a:r>
                <a:r>
                  <a:rPr lang="en-US" altLang="zh-TW" dirty="0" smtClean="0">
                    <a:ea typeface="新細明體" charset="-120"/>
                  </a:rPr>
                  <a:t>)</a:t>
                </a:r>
                <a:r>
                  <a:rPr lang="zh-TW" altLang="en-US" dirty="0" smtClean="0">
                    <a:ea typeface="新細明體" charset="-120"/>
                  </a:rPr>
                  <a:t>目的為減少原先資料的一種方式，透過侵蝕的演算法可將雜訊侵蝕掉，</a:t>
                </a:r>
                <a:r>
                  <a:rPr lang="en-US" altLang="zh-TW" dirty="0" smtClean="0">
                    <a:ea typeface="新細明體" charset="-120"/>
                  </a:rPr>
                  <a:t>f</a:t>
                </a:r>
                <a:r>
                  <a:rPr lang="zh-TW" altLang="en-US" dirty="0" smtClean="0">
                    <a:ea typeface="新細明體" charset="-120"/>
                  </a:rPr>
                  <a:t>被</a:t>
                </a:r>
                <a:r>
                  <a:rPr lang="en-US" altLang="zh-TW" dirty="0" smtClean="0">
                    <a:ea typeface="新細明體" charset="-120"/>
                  </a:rPr>
                  <a:t>W</a:t>
                </a:r>
                <a:r>
                  <a:rPr lang="zh-TW" altLang="en-US" dirty="0" smtClean="0">
                    <a:ea typeface="新細明體" charset="-120"/>
                  </a:rPr>
                  <a:t>侵蝕記為</a:t>
                </a:r>
                <a:r>
                  <a:rPr lang="en-US" altLang="zh-TW" dirty="0" err="1" smtClean="0">
                    <a:ea typeface="新細明體" charset="-120"/>
                  </a:rPr>
                  <a:t>fϴW</a:t>
                </a:r>
                <a:endParaRPr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t>膨脹</a:t>
                </a:r>
                <a:r>
                  <a:rPr lang="en-US" altLang="zh-TW" dirty="0" smtClean="0"/>
                  <a:t>(Dilation)</a:t>
                </a:r>
                <a:r>
                  <a:rPr lang="zh-TW" altLang="en-US" dirty="0" smtClean="0"/>
                  <a:t>亦稱為擴張、侵蝕的相反，對於邊界偵測後結果作增強，</a:t>
                </a:r>
                <a:r>
                  <a:rPr lang="en-US" altLang="zh-TW" dirty="0" smtClean="0">
                    <a:ea typeface="新細明體" charset="-120"/>
                  </a:rPr>
                  <a:t>f</a:t>
                </a:r>
                <a:r>
                  <a:rPr lang="zh-TW" altLang="en-US" dirty="0" smtClean="0"/>
                  <a:t>藉由</a:t>
                </a:r>
                <a:r>
                  <a:rPr lang="en-US" altLang="zh-TW" dirty="0" smtClean="0"/>
                  <a:t>W</a:t>
                </a:r>
                <a:r>
                  <a:rPr lang="zh-TW" altLang="en-US" dirty="0" smtClean="0"/>
                  <a:t>的膨脹記為</a:t>
                </a:r>
                <a:r>
                  <a:rPr lang="en-US" altLang="zh-TW" dirty="0" smtClean="0">
                    <a:ea typeface="新細明體" charset="-120"/>
                  </a:rPr>
                  <a:t>f</a:t>
                </a:r>
                <a:r>
                  <a:rPr lang="en-US" altLang="zh-TW" sz="1200" b="1" i="0" smtClean="0">
                    <a:solidFill>
                      <a:schemeClr val="tx1"/>
                    </a:solidFill>
                    <a:latin typeface="Cambria Math" panose="02040503050406030204" pitchFamily="18" charset="0"/>
                    <a:ea typeface="Cambria Math" panose="02040503050406030204" pitchFamily="18" charset="0"/>
                  </a:rPr>
                  <a:t>⊕</a:t>
                </a:r>
                <a:r>
                  <a:rPr lang="en-US" altLang="zh-TW" dirty="0" smtClean="0">
                    <a:ea typeface="新細明體" charset="-120"/>
                  </a:rPr>
                  <a:t>W</a:t>
                </a:r>
                <a:endParaRPr lang="en-US" altLang="zh-TW" dirty="0" smtClean="0"/>
              </a:p>
              <a:p>
                <a:pPr marL="0" indent="0">
                  <a:buFont typeface="+mj-lt"/>
                  <a:buNone/>
                </a:pPr>
                <a:endParaRPr lang="zh-TW" altLang="en-US" dirty="0"/>
              </a:p>
            </p:txBody>
          </p:sp>
        </mc:Fallback>
      </mc:AlternateContent>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139</a:t>
            </a:fld>
            <a:endParaRPr lang="en-US" altLang="zh-TW"/>
          </a:p>
        </p:txBody>
      </p:sp>
    </p:spTree>
    <p:extLst>
      <p:ext uri="{BB962C8B-B14F-4D97-AF65-F5344CB8AC3E}">
        <p14:creationId xmlns:p14="http://schemas.microsoft.com/office/powerpoint/2010/main" val="245506104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9E5A7E55-2588-4B87-BABD-8866032E797D}" type="slidenum">
              <a:rPr lang="en-US" altLang="zh-TW" smtClean="0"/>
              <a:pPr>
                <a:defRPr/>
              </a:pPr>
              <a:t>140</a:t>
            </a:fld>
            <a:endParaRPr lang="en-US" altLang="zh-TW"/>
          </a:p>
        </p:txBody>
      </p:sp>
    </p:spTree>
    <p:extLst>
      <p:ext uri="{BB962C8B-B14F-4D97-AF65-F5344CB8AC3E}">
        <p14:creationId xmlns:p14="http://schemas.microsoft.com/office/powerpoint/2010/main" val="157492577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產生幅度</a:t>
            </a:r>
            <a:r>
              <a:rPr lang="en-US" altLang="zh-TW" dirty="0"/>
              <a:t>= 10</a:t>
            </a:r>
            <a:r>
              <a:rPr lang="zh-TW" altLang="en-US" dirty="0"/>
              <a:t>的加性高斯白噪聲</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142</a:t>
            </a:fld>
            <a:endParaRPr lang="en-US" altLang="zh-TW"/>
          </a:p>
        </p:txBody>
      </p:sp>
    </p:spTree>
    <p:extLst>
      <p:ext uri="{BB962C8B-B14F-4D97-AF65-F5344CB8AC3E}">
        <p14:creationId xmlns:p14="http://schemas.microsoft.com/office/powerpoint/2010/main" val="354119652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3*3-&gt;512*512 padding </a:t>
            </a:r>
            <a:r>
              <a:rPr lang="zh-TW" altLang="en-US" dirty="0"/>
              <a:t>成</a:t>
            </a:r>
            <a:r>
              <a:rPr lang="en-US" altLang="zh-TW" dirty="0"/>
              <a:t>514</a:t>
            </a:r>
            <a:r>
              <a:rPr lang="zh-TW" altLang="en-US" dirty="0"/>
              <a:t>*</a:t>
            </a:r>
            <a:r>
              <a:rPr lang="en-US" altLang="zh-TW" dirty="0"/>
              <a:t>514</a:t>
            </a:r>
          </a:p>
          <a:p>
            <a:r>
              <a:rPr lang="en-US" altLang="zh-TW" dirty="0"/>
              <a:t>4*4-&gt;514</a:t>
            </a:r>
            <a:r>
              <a:rPr lang="zh-TW" altLang="en-US" dirty="0"/>
              <a:t>*</a:t>
            </a:r>
            <a:r>
              <a:rPr lang="en-US" altLang="zh-TW" dirty="0"/>
              <a:t>514</a:t>
            </a:r>
            <a:r>
              <a:rPr lang="zh-TW" altLang="en-US" dirty="0"/>
              <a:t>再</a:t>
            </a:r>
            <a:r>
              <a:rPr lang="en-US" altLang="zh-TW" dirty="0"/>
              <a:t>padding</a:t>
            </a:r>
            <a:r>
              <a:rPr lang="zh-TW" altLang="en-US" dirty="0"/>
              <a:t>一次，變成</a:t>
            </a:r>
            <a:r>
              <a:rPr lang="en-US" altLang="zh-TW" dirty="0"/>
              <a:t>516*516</a:t>
            </a:r>
            <a:endParaRPr lang="zh-TW" altLang="en-US" dirty="0"/>
          </a:p>
        </p:txBody>
      </p:sp>
      <p:sp>
        <p:nvSpPr>
          <p:cNvPr id="4" name="投影片編號版面配置區 3"/>
          <p:cNvSpPr>
            <a:spLocks noGrp="1"/>
          </p:cNvSpPr>
          <p:nvPr>
            <p:ph type="sldNum" sz="quarter" idx="5"/>
          </p:nvPr>
        </p:nvSpPr>
        <p:spPr/>
        <p:txBody>
          <a:bodyPr/>
          <a:lstStyle/>
          <a:p>
            <a:pPr>
              <a:defRPr/>
            </a:pPr>
            <a:fld id="{9E5A7E55-2588-4B87-BABD-8866032E797D}" type="slidenum">
              <a:rPr lang="en-US" altLang="zh-TW" smtClean="0"/>
              <a:pPr>
                <a:defRPr/>
              </a:pPr>
              <a:t>146</a:t>
            </a:fld>
            <a:endParaRPr lang="en-US" altLang="zh-TW"/>
          </a:p>
        </p:txBody>
      </p:sp>
    </p:spTree>
    <p:extLst>
      <p:ext uri="{BB962C8B-B14F-4D97-AF65-F5344CB8AC3E}">
        <p14:creationId xmlns:p14="http://schemas.microsoft.com/office/powerpoint/2010/main" val="20476659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a:t>編寫程序以生成以下梯度幅值圖像，並選擇適當的閾值以獲取二進制邊緣圖像：</a:t>
            </a:r>
          </a:p>
          <a:p>
            <a:r>
              <a:rPr lang="en-US" altLang="zh-TW" dirty="0"/>
              <a:t>Roberts operator</a:t>
            </a:r>
          </a:p>
          <a:p>
            <a:r>
              <a:rPr lang="en-US" altLang="zh-TW" dirty="0"/>
              <a:t>Prewitt edge detector</a:t>
            </a:r>
          </a:p>
          <a:p>
            <a:r>
              <a:rPr lang="en-US" altLang="zh-TW" dirty="0"/>
              <a:t>Sobel edge detector</a:t>
            </a:r>
          </a:p>
          <a:p>
            <a:r>
              <a:rPr lang="en-US" altLang="zh-TW" dirty="0"/>
              <a:t>Frei and Chen gradient operator</a:t>
            </a:r>
          </a:p>
          <a:p>
            <a:r>
              <a:rPr lang="en-US" altLang="zh-TW" dirty="0"/>
              <a:t>Kirsch compass operator</a:t>
            </a:r>
          </a:p>
          <a:p>
            <a:r>
              <a:rPr lang="en-US" altLang="zh-TW" dirty="0"/>
              <a:t>Robinson compass operator</a:t>
            </a:r>
          </a:p>
          <a:p>
            <a:r>
              <a:rPr lang="en-US" altLang="zh-TW" dirty="0" err="1"/>
              <a:t>Nevatia-Babu</a:t>
            </a:r>
            <a:r>
              <a:rPr lang="en-US" altLang="zh-TW" dirty="0"/>
              <a:t> 5×5 operator</a:t>
            </a:r>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152</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4264755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sz="900" kern="1200" dirty="0">
                <a:solidFill>
                  <a:schemeClr val="tx1"/>
                </a:solidFill>
                <a:latin typeface="Arial" charset="0"/>
                <a:ea typeface="新細明體" pitchFamily="18" charset="-120"/>
                <a:cs typeface="+mn-cs"/>
              </a:rPr>
              <a:t>使用遞迴的方式，是為了避免多重迴圈</a:t>
            </a:r>
            <a:r>
              <a:rPr kumimoji="1" lang="en-US" altLang="zh-TW" sz="900" kern="1200" dirty="0">
                <a:solidFill>
                  <a:schemeClr val="tx1"/>
                </a:solidFill>
                <a:latin typeface="Arial" charset="0"/>
                <a:ea typeface="新細明體" pitchFamily="18" charset="-120"/>
                <a:cs typeface="+mn-cs"/>
              </a:rPr>
              <a:t>(Nested loop)</a:t>
            </a:r>
          </a:p>
          <a:p>
            <a:r>
              <a:rPr lang="zh-TW" altLang="en-US" dirty="0"/>
              <a:t>可以觀察到遞迴的方式是可以將重複計算的數值存起來，給下一個</a:t>
            </a:r>
            <a:r>
              <a:rPr lang="en-US" altLang="zh-TW" dirty="0"/>
              <a:t>pixel </a:t>
            </a:r>
            <a:r>
              <a:rPr lang="zh-TW" altLang="en-US" dirty="0"/>
              <a:t>使用</a:t>
            </a:r>
            <a:endParaRPr lang="en-US" altLang="zh-TW" dirty="0"/>
          </a:p>
          <a:p>
            <a:endParaRPr lang="en-US" altLang="zh-TW" dirty="0"/>
          </a:p>
          <a:p>
            <a:r>
              <a:rPr lang="zh-TW" altLang="en-US" baseline="0" dirty="0"/>
              <a:t>以 </a:t>
            </a:r>
            <a:r>
              <a:rPr lang="en-US" altLang="zh-TW" baseline="0" dirty="0"/>
              <a:t>3</a:t>
            </a:r>
            <a:r>
              <a:rPr lang="zh-TW" altLang="en-US" baseline="0" dirty="0"/>
              <a:t>*</a:t>
            </a:r>
            <a:r>
              <a:rPr lang="en-US" altLang="zh-TW" baseline="0" dirty="0"/>
              <a:t>3</a:t>
            </a:r>
            <a:r>
              <a:rPr lang="zh-TW" altLang="en-US" baseline="0" dirty="0"/>
              <a:t> 的</a:t>
            </a:r>
            <a:r>
              <a:rPr lang="en-US" altLang="zh-TW" baseline="0" dirty="0"/>
              <a:t>MASK</a:t>
            </a:r>
            <a:r>
              <a:rPr lang="zh-TW" altLang="en-US" baseline="0" dirty="0"/>
              <a:t> 為例，</a:t>
            </a:r>
            <a:r>
              <a:rPr lang="en-US" altLang="zh-TW" baseline="0" dirty="0"/>
              <a:t>IBUF</a:t>
            </a:r>
            <a:r>
              <a:rPr lang="zh-TW" altLang="en-US" baseline="0" dirty="0"/>
              <a:t> </a:t>
            </a:r>
            <a:r>
              <a:rPr lang="en-US" altLang="zh-TW" baseline="0" dirty="0"/>
              <a:t>(input buffer)</a:t>
            </a:r>
            <a:r>
              <a:rPr lang="zh-TW" altLang="en-US" baseline="0" dirty="0"/>
              <a:t>的大小是一個 </a:t>
            </a:r>
            <a:r>
              <a:rPr lang="en-US" altLang="zh-TW" baseline="0" dirty="0"/>
              <a:t>3*1 (</a:t>
            </a:r>
            <a:r>
              <a:rPr kumimoji="1" lang="en-US" altLang="zh-TW" sz="1200" b="0" i="0" kern="1200" baseline="0" dirty="0">
                <a:solidFill>
                  <a:schemeClr val="tx1"/>
                </a:solidFill>
                <a:effectLst/>
                <a:latin typeface="Arial" charset="0"/>
                <a:ea typeface="新細明體" pitchFamily="18" charset="-120"/>
                <a:cs typeface="+mn-cs"/>
              </a:rPr>
              <a:t>3</a:t>
            </a:r>
            <a:r>
              <a:rPr kumimoji="1" lang="zh-TW" altLang="en-US" sz="1200" b="0" i="0" kern="1200" dirty="0">
                <a:solidFill>
                  <a:schemeClr val="tx1"/>
                </a:solidFill>
                <a:effectLst/>
                <a:latin typeface="Arial" charset="0"/>
                <a:ea typeface="新細明體" pitchFamily="18" charset="-120"/>
                <a:cs typeface="+mn-cs"/>
              </a:rPr>
              <a:t>列*</a:t>
            </a:r>
            <a:r>
              <a:rPr kumimoji="1" lang="en-US" altLang="zh-TW" sz="1200" b="0" i="0" kern="1200" dirty="0">
                <a:solidFill>
                  <a:schemeClr val="tx1"/>
                </a:solidFill>
                <a:effectLst/>
                <a:latin typeface="Arial" charset="0"/>
                <a:ea typeface="新細明體" pitchFamily="18" charset="-120"/>
                <a:cs typeface="+mn-cs"/>
              </a:rPr>
              <a:t>1</a:t>
            </a:r>
            <a:r>
              <a:rPr kumimoji="1" lang="zh-TW" altLang="en-US" sz="1200" b="0" i="0" kern="1200" dirty="0">
                <a:solidFill>
                  <a:schemeClr val="tx1"/>
                </a:solidFill>
                <a:effectLst/>
                <a:latin typeface="Arial" charset="0"/>
                <a:ea typeface="新細明體" pitchFamily="18" charset="-120"/>
                <a:cs typeface="+mn-cs"/>
              </a:rPr>
              <a:t>行</a:t>
            </a:r>
            <a:r>
              <a:rPr lang="en-US" altLang="zh-TW" baseline="0" dirty="0"/>
              <a:t>)</a:t>
            </a:r>
            <a:r>
              <a:rPr lang="zh-TW" altLang="en-US" baseline="0" dirty="0"/>
              <a:t>的陣列，也就是同一個</a:t>
            </a:r>
            <a:r>
              <a:rPr lang="en-US" altLang="zh-TW" baseline="0" dirty="0"/>
              <a:t>column</a:t>
            </a:r>
            <a:r>
              <a:rPr lang="zh-TW" altLang="en-US" baseline="0" dirty="0"/>
              <a:t>位置上的三個</a:t>
            </a:r>
            <a:r>
              <a:rPr lang="en-US" altLang="zh-TW" baseline="0" dirty="0"/>
              <a:t>pixel</a:t>
            </a:r>
            <a:r>
              <a:rPr lang="zh-TW" altLang="en-US" baseline="0" dirty="0"/>
              <a:t> </a:t>
            </a:r>
            <a:r>
              <a:rPr lang="en-US" altLang="zh-TW" baseline="0" dirty="0"/>
              <a:t>value</a:t>
            </a:r>
            <a:r>
              <a:rPr lang="zh-TW" altLang="en-US" baseline="0" dirty="0"/>
              <a:t> 的和，就是紅藍綠分別代表</a:t>
            </a:r>
            <a:r>
              <a:rPr lang="en-US" altLang="zh-TW" baseline="0" dirty="0"/>
              <a:t>3</a:t>
            </a:r>
            <a:r>
              <a:rPr lang="zh-TW" altLang="en-US" baseline="0" dirty="0"/>
              <a:t>個不同的</a:t>
            </a:r>
            <a:r>
              <a:rPr lang="en-US" altLang="zh-TW" baseline="0" dirty="0"/>
              <a:t>IBUF(input buffer)</a:t>
            </a:r>
          </a:p>
          <a:p>
            <a:r>
              <a:rPr lang="zh-TW" altLang="en-US" baseline="0" dirty="0"/>
              <a:t>一個 </a:t>
            </a:r>
            <a:r>
              <a:rPr lang="en-US" altLang="zh-TW" baseline="0" dirty="0"/>
              <a:t>Window </a:t>
            </a:r>
            <a:r>
              <a:rPr lang="zh-TW" altLang="en-US" baseline="0" dirty="0"/>
              <a:t>內</a:t>
            </a:r>
            <a:r>
              <a:rPr kumimoji="1" lang="zh-TW" altLang="en-US" sz="1200" b="0" i="0" kern="1200" dirty="0">
                <a:solidFill>
                  <a:schemeClr val="tx1"/>
                </a:solidFill>
                <a:effectLst/>
                <a:latin typeface="Arial" charset="0"/>
                <a:ea typeface="新細明體" pitchFamily="18" charset="-120"/>
                <a:cs typeface="+mn-cs"/>
              </a:rPr>
              <a:t>保持</a:t>
            </a:r>
            <a:r>
              <a:rPr lang="en-US" altLang="zh-TW" baseline="0" dirty="0"/>
              <a:t>3(N)</a:t>
            </a:r>
            <a:r>
              <a:rPr lang="zh-TW" altLang="en-US" baseline="0" dirty="0"/>
              <a:t>個 </a:t>
            </a:r>
            <a:r>
              <a:rPr lang="en-US" altLang="zh-TW" baseline="0" dirty="0"/>
              <a:t>IBUF, </a:t>
            </a:r>
          </a:p>
          <a:p>
            <a:r>
              <a:rPr lang="zh-TW" altLang="en-US" dirty="0"/>
              <a:t>假設現在要計算原始影像</a:t>
            </a:r>
            <a:r>
              <a:rPr lang="en-US" altLang="zh-TW" dirty="0"/>
              <a:t>f(</a:t>
            </a:r>
            <a:r>
              <a:rPr lang="en-US" altLang="zh-TW" dirty="0" err="1"/>
              <a:t>i,j</a:t>
            </a:r>
            <a:r>
              <a:rPr lang="en-US" altLang="zh-TW" dirty="0"/>
              <a:t>)</a:t>
            </a:r>
            <a:r>
              <a:rPr lang="zh-TW" altLang="en-US" dirty="0"/>
              <a:t>的輸出值，只要將 </a:t>
            </a:r>
            <a:r>
              <a:rPr lang="en-US" altLang="zh-TW" dirty="0"/>
              <a:t>IBUF(j-1) + IBUF(j) +</a:t>
            </a:r>
            <a:r>
              <a:rPr lang="zh-TW" altLang="en-US" dirty="0"/>
              <a:t> </a:t>
            </a:r>
            <a:r>
              <a:rPr lang="en-US" altLang="zh-TW" dirty="0"/>
              <a:t>IBUF(</a:t>
            </a:r>
            <a:r>
              <a:rPr lang="zh-TW" altLang="en-US" dirty="0"/>
              <a:t> </a:t>
            </a:r>
            <a:r>
              <a:rPr lang="en-US" altLang="zh-TW" dirty="0"/>
              <a:t>j</a:t>
            </a:r>
            <a:r>
              <a:rPr lang="en-US" altLang="zh-TW" baseline="0" dirty="0"/>
              <a:t> + 1</a:t>
            </a:r>
            <a:r>
              <a:rPr lang="en-US" altLang="zh-TW" dirty="0"/>
              <a:t>) </a:t>
            </a:r>
            <a:r>
              <a:rPr lang="zh-TW" altLang="en-US" dirty="0"/>
              <a:t>的值相加再除以</a:t>
            </a:r>
            <a:r>
              <a:rPr lang="en-US" altLang="zh-TW" dirty="0"/>
              <a:t>mask</a:t>
            </a:r>
            <a:r>
              <a:rPr lang="zh-TW" altLang="en-US" dirty="0"/>
              <a:t> 的長*寬</a:t>
            </a:r>
            <a:r>
              <a:rPr lang="en-US" altLang="zh-TW" dirty="0"/>
              <a:t>(</a:t>
            </a:r>
            <a:r>
              <a:rPr lang="zh-TW" altLang="en-US" dirty="0"/>
              <a:t>這裡就是</a:t>
            </a:r>
            <a:r>
              <a:rPr lang="en-US" altLang="zh-TW" dirty="0"/>
              <a:t>9)</a:t>
            </a:r>
            <a:r>
              <a:rPr lang="zh-TW" altLang="en-US" dirty="0"/>
              <a:t>即可</a:t>
            </a:r>
            <a:endParaRPr lang="en-US" altLang="zh-TW" dirty="0"/>
          </a:p>
          <a:p>
            <a:r>
              <a:rPr lang="zh-TW" altLang="en-US" dirty="0"/>
              <a:t>當某一列的</a:t>
            </a:r>
            <a:r>
              <a:rPr lang="en-US" altLang="zh-TW" dirty="0"/>
              <a:t>pixel</a:t>
            </a:r>
            <a:r>
              <a:rPr lang="zh-TW" altLang="en-US" dirty="0"/>
              <a:t> 都計算完之後，下一個</a:t>
            </a:r>
            <a:r>
              <a:rPr lang="en-US" altLang="zh-TW" dirty="0"/>
              <a:t>Window</a:t>
            </a:r>
            <a:r>
              <a:rPr lang="en-US" altLang="zh-TW" baseline="0" dirty="0"/>
              <a:t> </a:t>
            </a:r>
            <a:r>
              <a:rPr lang="zh-TW" altLang="en-US" baseline="0" dirty="0"/>
              <a:t>的 </a:t>
            </a:r>
            <a:r>
              <a:rPr lang="en-US" altLang="zh-TW" baseline="0" dirty="0"/>
              <a:t>IBUF</a:t>
            </a:r>
            <a:r>
              <a:rPr lang="zh-TW" altLang="en-US" baseline="0" dirty="0"/>
              <a:t> 值只要減去上一列的</a:t>
            </a:r>
            <a:r>
              <a:rPr lang="en-US" altLang="zh-TW" baseline="0" dirty="0"/>
              <a:t>pixel value, </a:t>
            </a:r>
            <a:r>
              <a:rPr lang="zh-TW" altLang="en-US" baseline="0" dirty="0"/>
              <a:t>再加上下一列的 </a:t>
            </a:r>
            <a:r>
              <a:rPr lang="en-US" altLang="zh-TW" baseline="0" dirty="0"/>
              <a:t>pixel value </a:t>
            </a:r>
            <a:r>
              <a:rPr lang="zh-TW" altLang="en-US" baseline="0" dirty="0"/>
              <a:t>即可完成更新</a:t>
            </a:r>
            <a:endParaRPr lang="en-US" altLang="zh-TW" baseline="0" dirty="0"/>
          </a:p>
          <a:p>
            <a:r>
              <a:rPr lang="en-US" altLang="zh-TW" baseline="0" dirty="0"/>
              <a:t>(</a:t>
            </a:r>
            <a:r>
              <a:rPr lang="zh-TW" altLang="en-US" baseline="0" dirty="0"/>
              <a:t>可以回前面的數字舉例</a:t>
            </a:r>
            <a:r>
              <a:rPr lang="en-US" altLang="zh-TW" baseline="0" dirty="0"/>
              <a:t>)</a:t>
            </a:r>
            <a:r>
              <a:rPr lang="zh-TW" altLang="en-US" baseline="0" dirty="0"/>
              <a:t> </a:t>
            </a:r>
            <a:r>
              <a:rPr lang="en-US" altLang="zh-TW" baseline="0" dirty="0"/>
              <a:t>80+80+78</a:t>
            </a:r>
            <a:r>
              <a:rPr lang="zh-TW" altLang="en-US" baseline="0" dirty="0"/>
              <a:t> </a:t>
            </a:r>
            <a:r>
              <a:rPr lang="en-US" altLang="zh-TW" baseline="0" dirty="0"/>
              <a:t>=</a:t>
            </a:r>
            <a:r>
              <a:rPr lang="zh-TW" altLang="en-US" baseline="0" dirty="0"/>
              <a:t> </a:t>
            </a:r>
            <a:r>
              <a:rPr lang="en-US" altLang="zh-TW" baseline="0" dirty="0"/>
              <a:t>238</a:t>
            </a:r>
            <a:r>
              <a:rPr lang="zh-TW" altLang="en-US" baseline="0" dirty="0"/>
              <a:t> </a:t>
            </a:r>
            <a:r>
              <a:rPr lang="en-US" altLang="zh-TW" baseline="0" dirty="0"/>
              <a:t>input buffer</a:t>
            </a:r>
            <a:r>
              <a:rPr lang="zh-TW" altLang="en-US" baseline="0" dirty="0"/>
              <a:t> </a:t>
            </a:r>
            <a:r>
              <a:rPr lang="en-US" altLang="zh-TW" baseline="0" dirty="0"/>
              <a:t>(j-1)</a:t>
            </a:r>
            <a:r>
              <a:rPr lang="zh-TW" altLang="en-US" baseline="0" dirty="0"/>
              <a:t>存的數字就是</a:t>
            </a:r>
            <a:r>
              <a:rPr lang="en-US" altLang="zh-TW" baseline="0" dirty="0"/>
              <a:t>238</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13</a:t>
            </a:fld>
            <a:endParaRPr lang="en-US" altLang="zh-TW"/>
          </a:p>
        </p:txBody>
      </p:sp>
    </p:spTree>
    <p:extLst>
      <p:ext uri="{BB962C8B-B14F-4D97-AF65-F5344CB8AC3E}">
        <p14:creationId xmlns:p14="http://schemas.microsoft.com/office/powerpoint/2010/main" val="377531035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en-US" altLang="zh-TW" dirty="0" err="1">
                <a:effectLst/>
              </a:rPr>
              <a:t>tf.pad</a:t>
            </a:r>
            <a:r>
              <a:rPr lang="en-US" altLang="zh-TW" dirty="0">
                <a:effectLst/>
              </a:rPr>
              <a:t>(t, paddings, </a:t>
            </a:r>
            <a:r>
              <a:rPr lang="en-US" altLang="zh-TW" sz="1200" kern="1200" dirty="0">
                <a:solidFill>
                  <a:schemeClr val="tx1"/>
                </a:solidFill>
                <a:effectLst/>
                <a:latin typeface="+mn-lt"/>
                <a:ea typeface="+mn-ea"/>
                <a:cs typeface="+mn-cs"/>
              </a:rPr>
              <a:t>"CONSTANT"</a:t>
            </a:r>
            <a:r>
              <a:rPr lang="en-US" altLang="zh-TW" dirty="0">
                <a:effectLst/>
              </a:rPr>
              <a:t>)</a:t>
            </a:r>
            <a:br>
              <a:rPr lang="en-US" altLang="zh-TW" dirty="0">
                <a:effectLst/>
              </a:rPr>
            </a:br>
            <a:r>
              <a:rPr lang="en-US" altLang="zh-TW" dirty="0" err="1">
                <a:effectLst/>
              </a:rPr>
              <a:t>tf.pad</a:t>
            </a:r>
            <a:r>
              <a:rPr lang="en-US" altLang="zh-TW" dirty="0">
                <a:effectLst/>
              </a:rPr>
              <a:t>(t, paddings, </a:t>
            </a:r>
            <a:r>
              <a:rPr lang="en-US" altLang="zh-TW" sz="1200" kern="1200" dirty="0">
                <a:solidFill>
                  <a:schemeClr val="tx1"/>
                </a:solidFill>
                <a:effectLst/>
                <a:latin typeface="+mn-lt"/>
                <a:ea typeface="+mn-ea"/>
                <a:cs typeface="+mn-cs"/>
              </a:rPr>
              <a:t>"REFLECT)</a:t>
            </a:r>
            <a:br>
              <a:rPr lang="en-US" altLang="zh-TW" dirty="0">
                <a:effectLst/>
              </a:rPr>
            </a:br>
            <a:r>
              <a:rPr lang="en-US" altLang="zh-TW" dirty="0" err="1">
                <a:effectLst/>
              </a:rPr>
              <a:t>tf.pad</a:t>
            </a:r>
            <a:r>
              <a:rPr lang="en-US" altLang="zh-TW" dirty="0">
                <a:effectLst/>
              </a:rPr>
              <a:t>(t, paddings, </a:t>
            </a:r>
            <a:r>
              <a:rPr lang="en-US" altLang="zh-TW" sz="1200" kern="1200" dirty="0">
                <a:solidFill>
                  <a:schemeClr val="tx1"/>
                </a:solidFill>
                <a:effectLst/>
                <a:latin typeface="+mn-lt"/>
                <a:ea typeface="+mn-ea"/>
                <a:cs typeface="+mn-cs"/>
              </a:rPr>
              <a:t>"SYMMETRIC"</a:t>
            </a:r>
            <a:r>
              <a:rPr lang="en-US" altLang="zh-TW" dirty="0">
                <a:effectLst/>
              </a:rPr>
              <a:t>)</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154</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401617437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155</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38228811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kumimoji="1" lang="en-US" altLang="zh-TW" sz="1200" kern="1200" dirty="0">
                <a:solidFill>
                  <a:schemeClr val="tx1"/>
                </a:solidFill>
                <a:effectLst/>
                <a:latin typeface="Arial" charset="0"/>
                <a:ea typeface="+mn-ea"/>
                <a:cs typeface="+mn-cs"/>
              </a:rPr>
              <a:t>Frei-Chen </a:t>
            </a:r>
            <a:r>
              <a:rPr kumimoji="1" lang="zh-TW" altLang="zh-TW" sz="1200" kern="1200" dirty="0">
                <a:solidFill>
                  <a:schemeClr val="tx1"/>
                </a:solidFill>
                <a:effectLst/>
                <a:latin typeface="Arial" charset="0"/>
                <a:ea typeface="+mn-ea"/>
                <a:cs typeface="+mn-cs"/>
              </a:rPr>
              <a:t>邊緣運算法有</a:t>
            </a:r>
            <a:r>
              <a:rPr kumimoji="1" lang="en-US" altLang="zh-TW" sz="1200" kern="1200" dirty="0">
                <a:solidFill>
                  <a:schemeClr val="tx1"/>
                </a:solidFill>
                <a:effectLst/>
                <a:latin typeface="Arial" charset="0"/>
                <a:ea typeface="+mn-ea"/>
                <a:cs typeface="+mn-cs"/>
              </a:rPr>
              <a:t>9</a:t>
            </a:r>
            <a:r>
              <a:rPr kumimoji="1" lang="zh-TW" altLang="zh-TW" sz="1200" kern="1200" dirty="0">
                <a:solidFill>
                  <a:schemeClr val="tx1"/>
                </a:solidFill>
                <a:effectLst/>
                <a:latin typeface="Arial" charset="0"/>
                <a:ea typeface="+mn-ea"/>
                <a:cs typeface="+mn-cs"/>
              </a:rPr>
              <a:t>個</a:t>
            </a:r>
            <a:r>
              <a:rPr kumimoji="1" lang="en-US" altLang="zh-TW" sz="1200" kern="1200" dirty="0">
                <a:solidFill>
                  <a:schemeClr val="tx1"/>
                </a:solidFill>
                <a:effectLst/>
                <a:latin typeface="Arial" charset="0"/>
                <a:ea typeface="+mn-ea"/>
                <a:cs typeface="+mn-cs"/>
              </a:rPr>
              <a:t>mask</a:t>
            </a:r>
            <a:r>
              <a:rPr kumimoji="1" lang="zh-TW" altLang="zh-TW" sz="1200" kern="1200" dirty="0">
                <a:solidFill>
                  <a:schemeClr val="tx1"/>
                </a:solidFill>
                <a:effectLst/>
                <a:latin typeface="Arial" charset="0"/>
                <a:ea typeface="+mn-ea"/>
                <a:cs typeface="+mn-cs"/>
              </a:rPr>
              <a:t>。</a:t>
            </a:r>
            <a:r>
              <a:rPr kumimoji="1" lang="zh-TW" altLang="en-US" sz="1200" kern="1200" dirty="0">
                <a:solidFill>
                  <a:schemeClr val="tx1"/>
                </a:solidFill>
                <a:effectLst/>
                <a:latin typeface="Arial" charset="0"/>
                <a:ea typeface="+mn-ea"/>
                <a:cs typeface="+mn-cs"/>
              </a:rPr>
              <a:t>也就是說</a:t>
            </a:r>
            <a:r>
              <a:rPr kumimoji="1" lang="zh-TW" altLang="zh-TW" sz="1200" kern="1200" dirty="0">
                <a:solidFill>
                  <a:schemeClr val="tx1"/>
                </a:solidFill>
                <a:effectLst/>
                <a:latin typeface="Arial" charset="0"/>
                <a:ea typeface="+mn-ea"/>
                <a:cs typeface="+mn-cs"/>
              </a:rPr>
              <a:t>每一個像素都需要運算九次。</a:t>
            </a:r>
            <a:endParaRPr kumimoji="1" lang="en-US" altLang="zh-TW" sz="1200" kern="1200" dirty="0">
              <a:solidFill>
                <a:schemeClr val="tx1"/>
              </a:solidFill>
              <a:effectLst/>
              <a:latin typeface="Arial" charset="0"/>
              <a:ea typeface="+mn-ea"/>
              <a:cs typeface="+mn-cs"/>
            </a:endParaRPr>
          </a:p>
          <a:p>
            <a:r>
              <a:rPr kumimoji="1" lang="zh-TW" altLang="en-US" sz="1200" kern="1200" dirty="0">
                <a:solidFill>
                  <a:schemeClr val="tx1"/>
                </a:solidFill>
                <a:effectLst/>
                <a:latin typeface="Arial" charset="0"/>
                <a:ea typeface="+mn-ea"/>
                <a:cs typeface="+mn-cs"/>
              </a:rPr>
              <a:t>其中</a:t>
            </a:r>
            <a:r>
              <a:rPr kumimoji="1" lang="en-US" altLang="zh-TW" sz="1200" kern="1200" dirty="0">
                <a:solidFill>
                  <a:schemeClr val="tx1"/>
                </a:solidFill>
                <a:effectLst/>
                <a:latin typeface="Arial" charset="0"/>
                <a:ea typeface="+mn-ea"/>
                <a:cs typeface="+mn-cs"/>
              </a:rPr>
              <a:t>4</a:t>
            </a:r>
            <a:r>
              <a:rPr kumimoji="1" lang="zh-TW" altLang="en-US" sz="1200" kern="1200" dirty="0">
                <a:solidFill>
                  <a:schemeClr val="tx1"/>
                </a:solidFill>
                <a:effectLst/>
                <a:latin typeface="Arial" charset="0"/>
                <a:ea typeface="+mn-ea"/>
                <a:cs typeface="+mn-cs"/>
              </a:rPr>
              <a:t>個</a:t>
            </a:r>
            <a:r>
              <a:rPr kumimoji="1" lang="en-US" altLang="zh-TW" sz="1200" kern="1200" dirty="0">
                <a:solidFill>
                  <a:schemeClr val="tx1"/>
                </a:solidFill>
                <a:effectLst/>
                <a:latin typeface="Arial" charset="0"/>
                <a:ea typeface="+mn-ea"/>
                <a:cs typeface="+mn-cs"/>
              </a:rPr>
              <a:t>mask</a:t>
            </a:r>
            <a:r>
              <a:rPr kumimoji="1" lang="zh-TW" altLang="en-US" sz="1200" kern="1200" dirty="0">
                <a:solidFill>
                  <a:schemeClr val="tx1"/>
                </a:solidFill>
                <a:effectLst/>
                <a:latin typeface="Arial" charset="0"/>
                <a:ea typeface="+mn-ea"/>
                <a:cs typeface="+mn-cs"/>
              </a:rPr>
              <a:t>是</a:t>
            </a:r>
            <a:r>
              <a:rPr kumimoji="1" lang="zh-TW" altLang="zh-TW" sz="1200" kern="1200" dirty="0">
                <a:solidFill>
                  <a:schemeClr val="tx1"/>
                </a:solidFill>
                <a:effectLst/>
                <a:latin typeface="Arial" charset="0"/>
                <a:ea typeface="+mn-ea"/>
                <a:cs typeface="+mn-cs"/>
              </a:rPr>
              <a:t>找出影像的</a:t>
            </a:r>
            <a:r>
              <a:rPr lang="en-US" altLang="zh-TW" dirty="0"/>
              <a:t>edge</a:t>
            </a:r>
            <a:r>
              <a:rPr kumimoji="1" lang="zh-TW" altLang="en-US" sz="1200" kern="1200" dirty="0">
                <a:solidFill>
                  <a:schemeClr val="tx1"/>
                </a:solidFill>
                <a:effectLst/>
                <a:latin typeface="Arial" charset="0"/>
                <a:ea typeface="+mn-ea"/>
                <a:cs typeface="+mn-cs"/>
              </a:rPr>
              <a:t>，</a:t>
            </a:r>
            <a:r>
              <a:rPr kumimoji="1" lang="en-US" altLang="zh-TW" sz="1200" kern="1200" dirty="0">
                <a:solidFill>
                  <a:schemeClr val="tx1"/>
                </a:solidFill>
                <a:effectLst/>
                <a:latin typeface="Arial" charset="0"/>
                <a:ea typeface="+mn-ea"/>
                <a:cs typeface="+mn-cs"/>
              </a:rPr>
              <a:t>4</a:t>
            </a:r>
            <a:r>
              <a:rPr kumimoji="1" lang="zh-TW" altLang="en-US" sz="1200" kern="1200" dirty="0">
                <a:solidFill>
                  <a:schemeClr val="tx1"/>
                </a:solidFill>
                <a:effectLst/>
                <a:latin typeface="Arial" charset="0"/>
                <a:ea typeface="+mn-ea"/>
                <a:cs typeface="+mn-cs"/>
              </a:rPr>
              <a:t>個</a:t>
            </a:r>
            <a:r>
              <a:rPr kumimoji="1" lang="en-US" altLang="zh-TW" sz="1200" kern="1200" dirty="0">
                <a:solidFill>
                  <a:schemeClr val="tx1"/>
                </a:solidFill>
                <a:effectLst/>
                <a:latin typeface="Arial" charset="0"/>
                <a:ea typeface="+mn-ea"/>
                <a:cs typeface="+mn-cs"/>
              </a:rPr>
              <a:t>mask</a:t>
            </a:r>
            <a:r>
              <a:rPr kumimoji="1" lang="zh-TW" altLang="zh-TW" sz="1200" kern="1200" dirty="0">
                <a:solidFill>
                  <a:schemeClr val="tx1"/>
                </a:solidFill>
                <a:effectLst/>
                <a:latin typeface="Arial" charset="0"/>
                <a:ea typeface="+mn-ea"/>
                <a:cs typeface="+mn-cs"/>
              </a:rPr>
              <a:t>找出影像的線條</a:t>
            </a:r>
            <a:r>
              <a:rPr kumimoji="1" lang="en-US" altLang="zh-TW" sz="1200" kern="1200" dirty="0">
                <a:solidFill>
                  <a:schemeClr val="tx1"/>
                </a:solidFill>
                <a:effectLst/>
                <a:latin typeface="Arial" charset="0"/>
                <a:ea typeface="+mn-ea"/>
                <a:cs typeface="+mn-cs"/>
              </a:rPr>
              <a:t>(line)</a:t>
            </a:r>
            <a:r>
              <a:rPr kumimoji="1" lang="zh-TW" altLang="en-US" sz="1200" kern="1200" dirty="0">
                <a:solidFill>
                  <a:schemeClr val="tx1"/>
                </a:solidFill>
                <a:effectLst/>
                <a:latin typeface="Arial" charset="0"/>
                <a:ea typeface="+mn-ea"/>
                <a:cs typeface="+mn-cs"/>
              </a:rPr>
              <a:t>，</a:t>
            </a:r>
            <a:r>
              <a:rPr kumimoji="1" lang="zh-TW" altLang="zh-TW" sz="1200" kern="1200" dirty="0">
                <a:solidFill>
                  <a:schemeClr val="tx1"/>
                </a:solidFill>
                <a:effectLst/>
                <a:latin typeface="Arial" charset="0"/>
                <a:ea typeface="+mn-ea"/>
                <a:cs typeface="+mn-cs"/>
              </a:rPr>
              <a:t>最後一個</a:t>
            </a:r>
            <a:r>
              <a:rPr kumimoji="1" lang="en-US" altLang="zh-TW" sz="1200" kern="1200" dirty="0">
                <a:solidFill>
                  <a:schemeClr val="tx1"/>
                </a:solidFill>
                <a:effectLst/>
                <a:latin typeface="Arial" charset="0"/>
                <a:ea typeface="+mn-ea"/>
                <a:cs typeface="+mn-cs"/>
              </a:rPr>
              <a:t>mask</a:t>
            </a:r>
            <a:r>
              <a:rPr kumimoji="1" lang="zh-TW" altLang="zh-TW" sz="1200" kern="1200" dirty="0">
                <a:solidFill>
                  <a:schemeClr val="tx1"/>
                </a:solidFill>
                <a:effectLst/>
                <a:latin typeface="Arial" charset="0"/>
                <a:ea typeface="+mn-ea"/>
                <a:cs typeface="+mn-cs"/>
              </a:rPr>
              <a:t>用於平均</a:t>
            </a:r>
            <a:r>
              <a:rPr kumimoji="1" lang="zh-TW" altLang="en-US" sz="1200" kern="1200" dirty="0">
                <a:solidFill>
                  <a:schemeClr val="tx1"/>
                </a:solidFill>
                <a:effectLst/>
                <a:latin typeface="Arial" charset="0"/>
                <a:ea typeface="+mn-ea"/>
                <a:cs typeface="+mn-cs"/>
              </a:rPr>
              <a:t>影像。</a:t>
            </a:r>
            <a:endParaRPr kumimoji="1" lang="en-US" altLang="zh-TW" sz="1200" kern="1200" dirty="0">
              <a:solidFill>
                <a:schemeClr val="tx1"/>
              </a:solidFill>
              <a:effectLst/>
              <a:latin typeface="Arial" charset="0"/>
              <a:ea typeface="+mn-ea"/>
              <a:cs typeface="+mn-cs"/>
            </a:endParaRPr>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156</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369152662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157</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6162096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158</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385948734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159</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217301321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160</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55307896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投影片圖像版面配置區 1"/>
          <p:cNvSpPr>
            <a:spLocks noGrp="1" noRot="1" noChangeAspect="1" noTextEdit="1"/>
          </p:cNvSpPr>
          <p:nvPr>
            <p:ph type="sldImg"/>
          </p:nvPr>
        </p:nvSpPr>
        <p:spPr>
          <a:xfrm>
            <a:off x="1371600" y="1143000"/>
            <a:ext cx="4114800" cy="3086100"/>
          </a:xfrm>
          <a:ln/>
        </p:spPr>
      </p:sp>
      <p:sp>
        <p:nvSpPr>
          <p:cNvPr id="274435" name="備忘稿版面配置區 2"/>
          <p:cNvSpPr>
            <a:spLocks noGrp="1"/>
          </p:cNvSpPr>
          <p:nvPr>
            <p:ph type="body" idx="1"/>
          </p:nvPr>
        </p:nvSpPr>
        <p:spPr>
          <a:noFill/>
        </p:spPr>
        <p:txBody>
          <a:bodyPr/>
          <a:lstStyle/>
          <a:p>
            <a:endParaRPr lang="zh-TW" altLang="en-US">
              <a:ea typeface="新細明體" charset="-120"/>
            </a:endParaRPr>
          </a:p>
        </p:txBody>
      </p:sp>
      <p:sp>
        <p:nvSpPr>
          <p:cNvPr id="274436" name="投影片編號版面配置區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F59B314-11B2-4835-B9AA-635296981372}"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168</a:t>
            </a:fld>
            <a:endParaRPr kumimoji="1" lang="en-US" altLang="zh-TW" sz="1200" b="0" i="0" u="none" strike="noStrike" kern="1200" cap="none" spc="0" normalizeH="0" baseline="0" noProof="0">
              <a:ln>
                <a:noFill/>
              </a:ln>
              <a:solidFill>
                <a:srgbClr val="000000"/>
              </a:solidFill>
              <a:effectLst/>
              <a:uLnTx/>
              <a:uFillTx/>
              <a:latin typeface="Arial" charset="0"/>
              <a:ea typeface="新細明體" charset="-120"/>
              <a:cs typeface="+mn-cs"/>
            </a:endParaRPr>
          </a:p>
        </p:txBody>
      </p:sp>
    </p:spTree>
    <p:extLst>
      <p:ext uri="{BB962C8B-B14F-4D97-AF65-F5344CB8AC3E}">
        <p14:creationId xmlns:p14="http://schemas.microsoft.com/office/powerpoint/2010/main" val="152658231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編寫以下程序來檢測邊緣：</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對以下四種圖像進行</a:t>
            </a:r>
            <a:r>
              <a:rPr lang="en-US" altLang="zh-TW" sz="1200" dirty="0">
                <a:solidFill>
                  <a:schemeClr val="tx1"/>
                </a:solidFill>
              </a:rPr>
              <a:t>Zero-crossing</a:t>
            </a:r>
            <a:r>
              <a:rPr kumimoji="1" lang="zh-TW" altLang="en-US" sz="1200" b="0" i="0" kern="1200" dirty="0">
                <a:solidFill>
                  <a:schemeClr val="tx1"/>
                </a:solidFill>
                <a:effectLst/>
                <a:latin typeface="Arial" charset="0"/>
                <a:ea typeface="新細明體" pitchFamily="18" charset="-120"/>
                <a:cs typeface="+mn-cs"/>
              </a:rPr>
              <a:t>以獲得邊緣圖像（選擇適當的閾值</a:t>
            </a:r>
            <a:r>
              <a:rPr kumimoji="1" lang="en-US" altLang="zh-TW" sz="1200" b="0" i="0" kern="1200" dirty="0">
                <a:solidFill>
                  <a:schemeClr val="tx1"/>
                </a:solidFill>
                <a:effectLst/>
                <a:latin typeface="Arial" charset="0"/>
                <a:ea typeface="新細明體" pitchFamily="18" charset="-120"/>
                <a:cs typeface="+mn-cs"/>
              </a:rPr>
              <a:t>t = 1</a:t>
            </a:r>
            <a:r>
              <a:rPr kumimoji="1" lang="zh-TW" altLang="en-US" sz="1200" b="0" i="0" kern="1200" dirty="0">
                <a:solidFill>
                  <a:schemeClr val="tx1"/>
                </a:solidFill>
                <a:effectLst/>
                <a:latin typeface="Arial" charset="0"/>
                <a:ea typeface="新細明體" pitchFamily="18" charset="-120"/>
                <a:cs typeface="+mn-cs"/>
              </a:rPr>
              <a:t>），</a:t>
            </a:r>
            <a:r>
              <a:rPr kumimoji="1" lang="en-US" altLang="zh-TW" sz="1200" b="0" i="0" kern="1200" dirty="0">
                <a:solidFill>
                  <a:schemeClr val="tx1"/>
                </a:solidFill>
                <a:effectLst/>
                <a:latin typeface="Arial" charset="0"/>
                <a:ea typeface="新細明體" pitchFamily="18" charset="-120"/>
                <a:cs typeface="+mn-cs"/>
              </a:rPr>
              <a:t>p.349</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拉普拉斯語（</a:t>
            </a:r>
            <a:r>
              <a:rPr kumimoji="1" lang="en-US" altLang="zh-TW" sz="1200" b="0" i="0" kern="1200" dirty="0">
                <a:solidFill>
                  <a:schemeClr val="tx1"/>
                </a:solidFill>
                <a:effectLst/>
                <a:latin typeface="Arial" charset="0"/>
                <a:ea typeface="新細明體" pitchFamily="18" charset="-120"/>
                <a:cs typeface="+mn-cs"/>
              </a:rPr>
              <a:t>2</a:t>
            </a:r>
            <a:r>
              <a:rPr kumimoji="1" lang="zh-TW" altLang="en-US" sz="1200" b="0" i="0" kern="1200" dirty="0">
                <a:solidFill>
                  <a:schemeClr val="tx1"/>
                </a:solidFill>
                <a:effectLst/>
                <a:latin typeface="Arial" charset="0"/>
                <a:ea typeface="新細明體" pitchFamily="18" charset="-120"/>
                <a:cs typeface="+mn-cs"/>
              </a:rPr>
              <a:t>張圖）</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最小方差拉普拉斯算子</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高斯拉普拉斯算子</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高斯差（使用</a:t>
            </a:r>
            <a:r>
              <a:rPr kumimoji="1" lang="en-US" altLang="zh-TW" sz="1200" b="0" i="0" kern="1200" dirty="0" err="1">
                <a:solidFill>
                  <a:schemeClr val="tx1"/>
                </a:solidFill>
                <a:effectLst/>
                <a:latin typeface="Arial" charset="0"/>
                <a:ea typeface="新細明體" pitchFamily="18" charset="-120"/>
                <a:cs typeface="+mn-cs"/>
              </a:rPr>
              <a:t>tk</a:t>
            </a:r>
            <a:r>
              <a:rPr kumimoji="1" lang="zh-TW" altLang="en-US" sz="1200" b="0" i="0" kern="1200" dirty="0">
                <a:solidFill>
                  <a:schemeClr val="tx1"/>
                </a:solidFill>
                <a:effectLst/>
                <a:latin typeface="Arial" charset="0"/>
                <a:ea typeface="新細明體" pitchFamily="18" charset="-120"/>
                <a:cs typeface="+mn-cs"/>
              </a:rPr>
              <a:t>生成</a:t>
            </a:r>
            <a:r>
              <a:rPr kumimoji="1" lang="en-US" altLang="zh-TW" sz="1200" b="0" i="0" kern="1200" dirty="0">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a:t>
            </a:r>
            <a:r>
              <a:rPr kumimoji="1" lang="en-US" altLang="zh-TW" sz="1200" b="1" i="0" kern="1200" dirty="0" err="1">
                <a:solidFill>
                  <a:schemeClr val="tx1"/>
                </a:solidFill>
                <a:effectLst/>
                <a:latin typeface="Arial" charset="0"/>
                <a:ea typeface="新細明體" pitchFamily="18" charset="-120"/>
                <a:cs typeface="+mn-cs"/>
              </a:rPr>
              <a:t>Tkinter</a:t>
            </a:r>
            <a:endParaRPr kumimoji="1" lang="zh-TW" altLang="en-US" sz="1200" b="0" i="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（抑制性</a:t>
            </a:r>
            <a:r>
              <a:rPr kumimoji="1" lang="en-US" altLang="zh-TW" sz="1200" b="0" i="0" kern="1200" dirty="0">
                <a:solidFill>
                  <a:schemeClr val="tx1"/>
                </a:solidFill>
                <a:effectLst/>
                <a:latin typeface="Arial" charset="0"/>
                <a:ea typeface="新細明體" pitchFamily="18" charset="-120"/>
                <a:cs typeface="+mn-cs"/>
              </a:rPr>
              <a:t>σ= 1</a:t>
            </a:r>
            <a:r>
              <a:rPr kumimoji="1" lang="zh-TW" altLang="en-US" sz="1200" b="0" i="0" kern="1200" dirty="0">
                <a:solidFill>
                  <a:schemeClr val="tx1"/>
                </a:solidFill>
                <a:effectLst/>
                <a:latin typeface="Arial" charset="0"/>
                <a:ea typeface="新細明體" pitchFamily="18" charset="-120"/>
                <a:cs typeface="+mn-cs"/>
              </a:rPr>
              <a:t>，興奮性</a:t>
            </a:r>
            <a:r>
              <a:rPr kumimoji="1" lang="en-US" altLang="zh-TW" sz="1200" b="0" i="0" kern="1200" dirty="0">
                <a:solidFill>
                  <a:schemeClr val="tx1"/>
                </a:solidFill>
                <a:effectLst/>
                <a:latin typeface="Arial" charset="0"/>
                <a:ea typeface="新細明體" pitchFamily="18" charset="-120"/>
                <a:cs typeface="+mn-cs"/>
              </a:rPr>
              <a:t>σ= 3</a:t>
            </a:r>
            <a:r>
              <a:rPr kumimoji="1" lang="zh-TW" altLang="en-US" sz="1200" b="0" i="0" kern="1200" dirty="0">
                <a:solidFill>
                  <a:schemeClr val="tx1"/>
                </a:solidFill>
                <a:effectLst/>
                <a:latin typeface="Arial" charset="0"/>
                <a:ea typeface="新細明體" pitchFamily="18" charset="-120"/>
                <a:cs typeface="+mn-cs"/>
              </a:rPr>
              <a:t>，</a:t>
            </a:r>
            <a:r>
              <a:rPr lang="en-US" altLang="zh-TW" sz="1200" dirty="0">
                <a:solidFill>
                  <a:schemeClr val="tx1"/>
                </a:solidFill>
              </a:rPr>
              <a:t>, kernel size</a:t>
            </a:r>
            <a:r>
              <a:rPr kumimoji="1" lang="en-US" altLang="zh-TW" sz="1200" b="0" i="0" kern="1200" dirty="0">
                <a:solidFill>
                  <a:schemeClr val="tx1"/>
                </a:solidFill>
                <a:effectLst/>
                <a:latin typeface="Arial" charset="0"/>
                <a:ea typeface="新細明體" pitchFamily="18" charset="-120"/>
                <a:cs typeface="+mn-cs"/>
              </a:rPr>
              <a:t>= 11</a:t>
            </a:r>
            <a:r>
              <a:rPr kumimoji="1" lang="zh-TW" altLang="en-US" sz="1200" b="0" i="0" kern="1200" dirty="0">
                <a:solidFill>
                  <a:schemeClr val="tx1"/>
                </a:solidFill>
                <a:effectLst/>
                <a:latin typeface="Arial" charset="0"/>
                <a:ea typeface="新細明體" pitchFamily="18" charset="-120"/>
                <a:cs typeface="+mn-cs"/>
              </a:rPr>
              <a:t>）</a:t>
            </a:r>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TW" sz="1200" b="1" i="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TW" sz="1200" b="1" i="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1" i="0" kern="1200" dirty="0">
                <a:solidFill>
                  <a:schemeClr val="tx1"/>
                </a:solidFill>
                <a:effectLst/>
                <a:latin typeface="Arial" charset="0"/>
                <a:ea typeface="新細明體" pitchFamily="18" charset="-120"/>
                <a:cs typeface="+mn-cs"/>
              </a:rPr>
              <a:t>高斯函數差分</a:t>
            </a:r>
            <a:r>
              <a:rPr kumimoji="1" lang="en-US" altLang="zh-TW" sz="1200" b="1" i="0" kern="1200" dirty="0">
                <a:solidFill>
                  <a:schemeClr val="tx1"/>
                </a:solidFill>
                <a:effectLst/>
                <a:latin typeface="Arial" charset="0"/>
                <a:ea typeface="新細明體" pitchFamily="18" charset="-120"/>
                <a:cs typeface="+mn-cs"/>
              </a:rPr>
              <a:t>(</a:t>
            </a:r>
            <a:r>
              <a:rPr kumimoji="1" lang="en-US" altLang="zh-TW" sz="1200" b="1" i="0" kern="1200" dirty="0" err="1">
                <a:solidFill>
                  <a:schemeClr val="tx1"/>
                </a:solidFill>
                <a:effectLst/>
                <a:latin typeface="Arial" charset="0"/>
                <a:ea typeface="新細明體" pitchFamily="18" charset="-120"/>
                <a:cs typeface="+mn-cs"/>
              </a:rPr>
              <a:t>DoG</a:t>
            </a:r>
            <a:r>
              <a:rPr kumimoji="1" lang="en-US" altLang="zh-TW" sz="1200" b="1" i="0" kern="1200" dirty="0">
                <a:solidFill>
                  <a:schemeClr val="tx1"/>
                </a:solidFill>
                <a:effectLst/>
                <a:latin typeface="Arial" charset="0"/>
                <a:ea typeface="新細明體" pitchFamily="18" charset="-120"/>
                <a:cs typeface="+mn-cs"/>
              </a:rPr>
              <a:t>, Difference of Gaussian of Gaussian)</a:t>
            </a:r>
          </a:p>
          <a:p>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即對不同尺度下的高斯函數的差分</a:t>
            </a:r>
            <a:endParaRPr kumimoji="1" lang="en-US" altLang="zh-TW" sz="1200" b="0" i="0" kern="1200" dirty="0">
              <a:solidFill>
                <a:schemeClr val="tx1"/>
              </a:solidFill>
              <a:effectLst/>
              <a:latin typeface="Arial" charset="0"/>
              <a:ea typeface="新細明體" pitchFamily="18" charset="-120"/>
              <a:cs typeface="+mn-cs"/>
            </a:endParaRPr>
          </a:p>
          <a:p>
            <a:r>
              <a:rPr kumimoji="1" lang="zh-TW" altLang="en-US" sz="1200" b="0" i="0" kern="1200" dirty="0">
                <a:solidFill>
                  <a:schemeClr val="tx1"/>
                </a:solidFill>
                <a:effectLst/>
                <a:latin typeface="Arial" charset="0"/>
                <a:ea typeface="新細明體" pitchFamily="18" charset="-120"/>
                <a:cs typeface="+mn-cs"/>
              </a:rPr>
              <a:t>即</a:t>
            </a:r>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算子和</a:t>
            </a:r>
            <a:r>
              <a:rPr kumimoji="1" lang="en-US" altLang="zh-TW" sz="1200" b="0" i="0" kern="1200" dirty="0" err="1">
                <a:solidFill>
                  <a:schemeClr val="tx1"/>
                </a:solidFill>
                <a:effectLst/>
                <a:latin typeface="Arial" charset="0"/>
                <a:ea typeface="新細明體" pitchFamily="18" charset="-120"/>
                <a:cs typeface="+mn-cs"/>
              </a:rPr>
              <a:t>LoG</a:t>
            </a:r>
            <a:r>
              <a:rPr kumimoji="1" lang="zh-TW" altLang="en-US" sz="1200" b="0" i="0" kern="1200" dirty="0">
                <a:solidFill>
                  <a:schemeClr val="tx1"/>
                </a:solidFill>
                <a:effectLst/>
                <a:latin typeface="Arial" charset="0"/>
                <a:ea typeface="新細明體" pitchFamily="18" charset="-120"/>
                <a:cs typeface="+mn-cs"/>
              </a:rPr>
              <a:t>算子具有類似的波形，僅僅是幅度不同，不影響極值點的檢測，</a:t>
            </a:r>
            <a:endParaRPr kumimoji="1" lang="en-US" altLang="zh-TW" sz="1200" b="0" i="0" kern="1200" dirty="0">
              <a:solidFill>
                <a:schemeClr val="tx1"/>
              </a:solidFill>
              <a:effectLst/>
              <a:latin typeface="Arial" charset="0"/>
              <a:ea typeface="新細明體" pitchFamily="18" charset="-120"/>
              <a:cs typeface="+mn-cs"/>
            </a:endParaRPr>
          </a:p>
          <a:p>
            <a:r>
              <a:rPr kumimoji="1" lang="zh-TW" altLang="en-US" sz="1200" b="0" i="0" kern="1200" dirty="0">
                <a:solidFill>
                  <a:schemeClr val="tx1"/>
                </a:solidFill>
                <a:effectLst/>
                <a:latin typeface="Arial" charset="0"/>
                <a:ea typeface="新細明體" pitchFamily="18" charset="-120"/>
                <a:cs typeface="+mn-cs"/>
              </a:rPr>
              <a:t>而</a:t>
            </a:r>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算子的計算複雜度顯然低於</a:t>
            </a:r>
            <a:r>
              <a:rPr kumimoji="1" lang="en-US" altLang="zh-TW" sz="1200" b="0" i="0" kern="1200" dirty="0" err="1">
                <a:solidFill>
                  <a:schemeClr val="tx1"/>
                </a:solidFill>
                <a:effectLst/>
                <a:latin typeface="Arial" charset="0"/>
                <a:ea typeface="新細明體" pitchFamily="18" charset="-120"/>
                <a:cs typeface="+mn-cs"/>
              </a:rPr>
              <a:t>LoG</a:t>
            </a:r>
            <a:r>
              <a:rPr kumimoji="1" lang="zh-TW" altLang="en-US" sz="1200" b="0" i="0" kern="1200" dirty="0">
                <a:solidFill>
                  <a:schemeClr val="tx1"/>
                </a:solidFill>
                <a:effectLst/>
                <a:latin typeface="Arial" charset="0"/>
                <a:ea typeface="新細明體" pitchFamily="18" charset="-120"/>
                <a:cs typeface="+mn-cs"/>
              </a:rPr>
              <a:t>，</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169</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67594805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1" i="0" kern="1200" dirty="0">
                <a:solidFill>
                  <a:schemeClr val="tx1"/>
                </a:solidFill>
                <a:effectLst/>
                <a:latin typeface="Arial" charset="0"/>
                <a:ea typeface="新細明體" pitchFamily="18" charset="-120"/>
                <a:cs typeface="+mn-cs"/>
              </a:rPr>
              <a:t>高斯函數差分</a:t>
            </a:r>
            <a:r>
              <a:rPr kumimoji="1" lang="en-US" altLang="zh-TW" sz="1200" b="1" i="0" kern="1200" dirty="0">
                <a:solidFill>
                  <a:schemeClr val="tx1"/>
                </a:solidFill>
                <a:effectLst/>
                <a:latin typeface="Arial" charset="0"/>
                <a:ea typeface="新細明體" pitchFamily="18" charset="-120"/>
                <a:cs typeface="+mn-cs"/>
              </a:rPr>
              <a:t>(</a:t>
            </a:r>
            <a:r>
              <a:rPr kumimoji="1" lang="en-US" altLang="zh-TW" sz="1200" b="1" i="0" kern="1200" dirty="0" err="1">
                <a:solidFill>
                  <a:schemeClr val="tx1"/>
                </a:solidFill>
                <a:effectLst/>
                <a:latin typeface="Arial" charset="0"/>
                <a:ea typeface="新細明體" pitchFamily="18" charset="-120"/>
                <a:cs typeface="+mn-cs"/>
              </a:rPr>
              <a:t>DoG</a:t>
            </a:r>
            <a:r>
              <a:rPr kumimoji="1" lang="en-US" altLang="zh-TW" sz="1200" b="1" i="0" kern="1200" dirty="0">
                <a:solidFill>
                  <a:schemeClr val="tx1"/>
                </a:solidFill>
                <a:effectLst/>
                <a:latin typeface="Arial" charset="0"/>
                <a:ea typeface="新細明體" pitchFamily="18" charset="-120"/>
                <a:cs typeface="+mn-cs"/>
              </a:rPr>
              <a:t>, Difference of Gaussian of Gaussian)</a:t>
            </a:r>
          </a:p>
          <a:p>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即對不同尺度下的高斯函數的差分</a:t>
            </a:r>
            <a:endParaRPr kumimoji="1" lang="en-US" altLang="zh-TW" sz="1200" b="0" i="0" kern="1200" dirty="0">
              <a:solidFill>
                <a:schemeClr val="tx1"/>
              </a:solidFill>
              <a:effectLst/>
              <a:latin typeface="Arial" charset="0"/>
              <a:ea typeface="新細明體" pitchFamily="18" charset="-120"/>
              <a:cs typeface="+mn-cs"/>
            </a:endParaRPr>
          </a:p>
          <a:p>
            <a:r>
              <a:rPr kumimoji="1" lang="zh-TW" altLang="en-US" sz="1200" b="0" i="0" kern="1200" dirty="0">
                <a:solidFill>
                  <a:schemeClr val="tx1"/>
                </a:solidFill>
                <a:effectLst/>
                <a:latin typeface="Arial" charset="0"/>
                <a:ea typeface="新細明體" pitchFamily="18" charset="-120"/>
                <a:cs typeface="+mn-cs"/>
              </a:rPr>
              <a:t>即</a:t>
            </a:r>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算子和</a:t>
            </a:r>
            <a:r>
              <a:rPr kumimoji="1" lang="en-US" altLang="zh-TW" sz="1200" b="0" i="0" kern="1200" dirty="0" err="1">
                <a:solidFill>
                  <a:schemeClr val="tx1"/>
                </a:solidFill>
                <a:effectLst/>
                <a:latin typeface="Arial" charset="0"/>
                <a:ea typeface="新細明體" pitchFamily="18" charset="-120"/>
                <a:cs typeface="+mn-cs"/>
              </a:rPr>
              <a:t>LoG</a:t>
            </a:r>
            <a:r>
              <a:rPr kumimoji="1" lang="zh-TW" altLang="en-US" sz="1200" b="0" i="0" kern="1200" dirty="0">
                <a:solidFill>
                  <a:schemeClr val="tx1"/>
                </a:solidFill>
                <a:effectLst/>
                <a:latin typeface="Arial" charset="0"/>
                <a:ea typeface="新細明體" pitchFamily="18" charset="-120"/>
                <a:cs typeface="+mn-cs"/>
              </a:rPr>
              <a:t>算子具有類似的波形，僅僅是幅度不同，不影響極值點的檢測，</a:t>
            </a:r>
            <a:endParaRPr kumimoji="1" lang="en-US" altLang="zh-TW" sz="1200" b="0" i="0" kern="1200" dirty="0">
              <a:solidFill>
                <a:schemeClr val="tx1"/>
              </a:solidFill>
              <a:effectLst/>
              <a:latin typeface="Arial" charset="0"/>
              <a:ea typeface="新細明體" pitchFamily="18" charset="-120"/>
              <a:cs typeface="+mn-cs"/>
            </a:endParaRPr>
          </a:p>
          <a:p>
            <a:r>
              <a:rPr kumimoji="1" lang="zh-TW" altLang="en-US" sz="1200" b="0" i="0" kern="1200" dirty="0">
                <a:solidFill>
                  <a:schemeClr val="tx1"/>
                </a:solidFill>
                <a:effectLst/>
                <a:latin typeface="Arial" charset="0"/>
                <a:ea typeface="新細明體" pitchFamily="18" charset="-120"/>
                <a:cs typeface="+mn-cs"/>
              </a:rPr>
              <a:t>而</a:t>
            </a:r>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算子的計算複雜度顯然低於</a:t>
            </a:r>
            <a:r>
              <a:rPr kumimoji="1" lang="en-US" altLang="zh-TW" sz="1200" b="0" i="0" kern="1200" dirty="0" err="1">
                <a:solidFill>
                  <a:schemeClr val="tx1"/>
                </a:solidFill>
                <a:effectLst/>
                <a:latin typeface="Arial" charset="0"/>
                <a:ea typeface="新細明體" pitchFamily="18" charset="-120"/>
                <a:cs typeface="+mn-cs"/>
              </a:rPr>
              <a:t>LoG</a:t>
            </a:r>
            <a:r>
              <a:rPr kumimoji="1" lang="zh-TW" altLang="en-US" sz="1200" b="0" i="0" kern="1200" dirty="0">
                <a:solidFill>
                  <a:schemeClr val="tx1"/>
                </a:solidFill>
                <a:effectLst/>
                <a:latin typeface="Arial" charset="0"/>
                <a:ea typeface="新細明體" pitchFamily="18" charset="-120"/>
                <a:cs typeface="+mn-cs"/>
              </a:rPr>
              <a:t>，</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170</a:t>
            </a:fld>
            <a:endParaRPr lang="en-US" altLang="zh-TW"/>
          </a:p>
        </p:txBody>
      </p:sp>
    </p:spTree>
    <p:extLst>
      <p:ext uri="{BB962C8B-B14F-4D97-AF65-F5344CB8AC3E}">
        <p14:creationId xmlns:p14="http://schemas.microsoft.com/office/powerpoint/2010/main" val="4203045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a:miter lim="800000"/>
            <a:headEnd/>
            <a:tailEnd/>
          </a:ln>
        </p:spPr>
        <p:txBody>
          <a:bodyPr/>
          <a:lstStyle/>
          <a:p>
            <a:fld id="{FB9D0518-71B6-4924-9A4D-E7B1F8578B8B}" type="slidenum">
              <a:rPr lang="en-US" altLang="zh-TW" smtClean="0">
                <a:ea typeface="新細明體" charset="-120"/>
              </a:rPr>
              <a:pPr/>
              <a:t>15</a:t>
            </a:fld>
            <a:endParaRPr lang="en-US" altLang="zh-TW">
              <a:ea typeface="新細明體" charset="-120"/>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p:spPr>
        <p:txBody>
          <a:bodyPr/>
          <a:lstStyle/>
          <a:p>
            <a:pPr eaLnBrk="1" hangingPunct="1"/>
            <a:r>
              <a:rPr lang="zh-TW" altLang="en-US" dirty="0">
                <a:ea typeface="新細明體" charset="-120"/>
              </a:rPr>
              <a:t>一個常見的</a:t>
            </a:r>
            <a:r>
              <a:rPr lang="en-US" altLang="zh-TW" dirty="0">
                <a:ea typeface="新細明體" charset="-120"/>
              </a:rPr>
              <a:t>linear smoother </a:t>
            </a:r>
            <a:r>
              <a:rPr lang="zh-TW" altLang="en-US" dirty="0">
                <a:ea typeface="新細明體" charset="-120"/>
              </a:rPr>
              <a:t>是高斯</a:t>
            </a:r>
            <a:r>
              <a:rPr lang="en-US" altLang="zh-TW" dirty="0">
                <a:ea typeface="新細明體" charset="-120"/>
              </a:rPr>
              <a:t>filter</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Mask</a:t>
            </a:r>
            <a:r>
              <a:rPr lang="zh-TW" altLang="en-US" dirty="0">
                <a:ea typeface="新細明體" charset="-120"/>
              </a:rPr>
              <a:t>大小的取法 </a:t>
            </a:r>
            <a:r>
              <a:rPr lang="en-US" altLang="zh-TW" dirty="0">
                <a:ea typeface="新細明體" charset="-120"/>
              </a:rPr>
              <a:t>=&gt;</a:t>
            </a:r>
            <a:r>
              <a:rPr lang="zh-TW" altLang="en-US" dirty="0"/>
              <a:t>離中心</a:t>
            </a:r>
            <a:r>
              <a:rPr lang="en-US" altLang="zh-TW" dirty="0">
                <a:ea typeface="新細明體" charset="-120"/>
              </a:rPr>
              <a:t>2~3</a:t>
            </a:r>
            <a:r>
              <a:rPr lang="zh-TW" altLang="en-US" dirty="0">
                <a:ea typeface="新細明體" charset="-120"/>
              </a:rPr>
              <a:t>倍</a:t>
            </a:r>
            <a:r>
              <a:rPr lang="en-US" altLang="zh-TW" dirty="0">
                <a:ea typeface="新細明體" charset="-120"/>
              </a:rPr>
              <a:t>sigma</a:t>
            </a:r>
            <a:r>
              <a:rPr lang="zh-TW" altLang="en-US" dirty="0"/>
              <a:t>，也就是取</a:t>
            </a:r>
            <a:r>
              <a:rPr lang="en-US" altLang="zh-TW" dirty="0"/>
              <a:t>4~6</a:t>
            </a:r>
            <a:r>
              <a:rPr lang="zh-TW" altLang="en-US" dirty="0"/>
              <a:t>作為</a:t>
            </a:r>
            <a:r>
              <a:rPr lang="en-US" altLang="zh-TW" dirty="0"/>
              <a:t>mask </a:t>
            </a:r>
            <a:r>
              <a:rPr lang="zh-TW" altLang="en-US" dirty="0"/>
              <a:t>的</a:t>
            </a:r>
            <a:r>
              <a:rPr lang="en-US" altLang="zh-TW" dirty="0"/>
              <a:t>size</a:t>
            </a:r>
            <a:r>
              <a:rPr lang="zh-TW" altLang="en-US" dirty="0"/>
              <a:t> </a:t>
            </a:r>
            <a:endParaRPr lang="en-US" altLang="zh-TW" dirty="0">
              <a:ea typeface="新細明體" charset="-120"/>
            </a:endParaRPr>
          </a:p>
          <a:p>
            <a:pPr eaLnBrk="1" hangingPunct="1"/>
            <a:r>
              <a:rPr lang="zh-TW" altLang="en-US" dirty="0"/>
              <a:t>這種線性去除雜訊的</a:t>
            </a:r>
            <a:r>
              <a:rPr lang="en-US" altLang="zh-TW" dirty="0"/>
              <a:t>filter</a:t>
            </a:r>
            <a:r>
              <a:rPr lang="zh-TW" altLang="en-US" dirty="0"/>
              <a:t>會使影像失去焦點，邊緣會變得模糊</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e=exponential=2.71828(</a:t>
            </a:r>
            <a:r>
              <a:rPr lang="zh-TW" altLang="en-US" dirty="0">
                <a:ea typeface="新細明體" charset="-120"/>
              </a:rPr>
              <a:t>歐拉數</a:t>
            </a:r>
            <a:r>
              <a:rPr lang="en-US" altLang="zh-TW" dirty="0">
                <a:ea typeface="新細明體" charset="-120"/>
              </a:rPr>
              <a:t>)</a:t>
            </a:r>
          </a:p>
          <a:p>
            <a:pPr eaLnBrk="1" hangingPunct="1"/>
            <a:r>
              <a:rPr lang="zh-TW" altLang="en-US" dirty="0"/>
              <a:t>可以將 </a:t>
            </a:r>
            <a:r>
              <a:rPr lang="en-US" altLang="zh-TW" i="1" dirty="0"/>
              <a:t>w ( r , c )</a:t>
            </a:r>
            <a:r>
              <a:rPr lang="en-US" altLang="zh-TW" dirty="0"/>
              <a:t> </a:t>
            </a:r>
            <a:r>
              <a:rPr lang="zh-TW" altLang="en-US" dirty="0"/>
              <a:t>分開成</a:t>
            </a:r>
            <a:r>
              <a:rPr lang="en-US" altLang="zh-TW" dirty="0"/>
              <a:t>2</a:t>
            </a:r>
            <a:r>
              <a:rPr lang="zh-TW" altLang="en-US" dirty="0"/>
              <a:t>項相成 </a:t>
            </a:r>
            <a:r>
              <a:rPr lang="en-US" altLang="zh-TW" i="1" dirty="0"/>
              <a:t>w1( r ) w2( c )</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1" i="0" kern="1200" dirty="0">
                <a:solidFill>
                  <a:schemeClr val="tx1"/>
                </a:solidFill>
                <a:effectLst/>
                <a:latin typeface="Arial" charset="0"/>
                <a:ea typeface="新細明體" pitchFamily="18" charset="-120"/>
                <a:cs typeface="+mn-cs"/>
              </a:rPr>
              <a:t>高斯函數差分</a:t>
            </a:r>
            <a:r>
              <a:rPr kumimoji="1" lang="en-US" altLang="zh-TW" sz="1200" b="1" i="0" kern="1200" dirty="0">
                <a:solidFill>
                  <a:schemeClr val="tx1"/>
                </a:solidFill>
                <a:effectLst/>
                <a:latin typeface="Arial" charset="0"/>
                <a:ea typeface="新細明體" pitchFamily="18" charset="-120"/>
                <a:cs typeface="+mn-cs"/>
              </a:rPr>
              <a:t>(</a:t>
            </a:r>
            <a:r>
              <a:rPr kumimoji="1" lang="en-US" altLang="zh-TW" sz="1200" b="1" i="0" kern="1200" dirty="0" err="1">
                <a:solidFill>
                  <a:schemeClr val="tx1"/>
                </a:solidFill>
                <a:effectLst/>
                <a:latin typeface="Arial" charset="0"/>
                <a:ea typeface="新細明體" pitchFamily="18" charset="-120"/>
                <a:cs typeface="+mn-cs"/>
              </a:rPr>
              <a:t>DoG</a:t>
            </a:r>
            <a:r>
              <a:rPr kumimoji="1" lang="en-US" altLang="zh-TW" sz="1200" b="1" i="0" kern="1200" dirty="0">
                <a:solidFill>
                  <a:schemeClr val="tx1"/>
                </a:solidFill>
                <a:effectLst/>
                <a:latin typeface="Arial" charset="0"/>
                <a:ea typeface="新細明體" pitchFamily="18" charset="-120"/>
                <a:cs typeface="+mn-cs"/>
              </a:rPr>
              <a:t>, Difference of Gaussian of Gaussian)</a:t>
            </a:r>
          </a:p>
          <a:p>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即對不同尺度下的高斯函數的差分</a:t>
            </a:r>
            <a:endParaRPr kumimoji="1" lang="en-US" altLang="zh-TW" sz="1200" b="0" i="0" kern="1200" dirty="0">
              <a:solidFill>
                <a:schemeClr val="tx1"/>
              </a:solidFill>
              <a:effectLst/>
              <a:latin typeface="Arial" charset="0"/>
              <a:ea typeface="新細明體" pitchFamily="18" charset="-120"/>
              <a:cs typeface="+mn-cs"/>
            </a:endParaRPr>
          </a:p>
          <a:p>
            <a:r>
              <a:rPr kumimoji="1" lang="zh-TW" altLang="en-US" sz="1200" b="0" i="0" kern="1200" dirty="0">
                <a:solidFill>
                  <a:schemeClr val="tx1"/>
                </a:solidFill>
                <a:effectLst/>
                <a:latin typeface="Arial" charset="0"/>
                <a:ea typeface="新細明體" pitchFamily="18" charset="-120"/>
                <a:cs typeface="+mn-cs"/>
              </a:rPr>
              <a:t>即</a:t>
            </a:r>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算子和</a:t>
            </a:r>
            <a:r>
              <a:rPr kumimoji="1" lang="en-US" altLang="zh-TW" sz="1200" b="0" i="0" kern="1200" dirty="0" err="1">
                <a:solidFill>
                  <a:schemeClr val="tx1"/>
                </a:solidFill>
                <a:effectLst/>
                <a:latin typeface="Arial" charset="0"/>
                <a:ea typeface="新細明體" pitchFamily="18" charset="-120"/>
                <a:cs typeface="+mn-cs"/>
              </a:rPr>
              <a:t>LoG</a:t>
            </a:r>
            <a:r>
              <a:rPr kumimoji="1" lang="zh-TW" altLang="en-US" sz="1200" b="0" i="0" kern="1200" dirty="0">
                <a:solidFill>
                  <a:schemeClr val="tx1"/>
                </a:solidFill>
                <a:effectLst/>
                <a:latin typeface="Arial" charset="0"/>
                <a:ea typeface="新細明體" pitchFamily="18" charset="-120"/>
                <a:cs typeface="+mn-cs"/>
              </a:rPr>
              <a:t>算子具有類似的波形，僅僅是幅度不同，不影響極值點的檢測，</a:t>
            </a:r>
            <a:endParaRPr kumimoji="1" lang="en-US" altLang="zh-TW" sz="1200" b="0" i="0" kern="1200" dirty="0">
              <a:solidFill>
                <a:schemeClr val="tx1"/>
              </a:solidFill>
              <a:effectLst/>
              <a:latin typeface="Arial" charset="0"/>
              <a:ea typeface="新細明體" pitchFamily="18" charset="-120"/>
              <a:cs typeface="+mn-cs"/>
            </a:endParaRPr>
          </a:p>
          <a:p>
            <a:r>
              <a:rPr kumimoji="1" lang="zh-TW" altLang="en-US" sz="1200" b="0" i="0" kern="1200" dirty="0">
                <a:solidFill>
                  <a:schemeClr val="tx1"/>
                </a:solidFill>
                <a:effectLst/>
                <a:latin typeface="Arial" charset="0"/>
                <a:ea typeface="新細明體" pitchFamily="18" charset="-120"/>
                <a:cs typeface="+mn-cs"/>
              </a:rPr>
              <a:t>而</a:t>
            </a:r>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算子的計算複雜度顯然低於</a:t>
            </a:r>
            <a:r>
              <a:rPr kumimoji="1" lang="en-US" altLang="zh-TW" sz="1200" b="0" i="0" kern="1200" dirty="0" err="1">
                <a:solidFill>
                  <a:schemeClr val="tx1"/>
                </a:solidFill>
                <a:effectLst/>
                <a:latin typeface="Arial" charset="0"/>
                <a:ea typeface="新細明體" pitchFamily="18" charset="-120"/>
                <a:cs typeface="+mn-cs"/>
              </a:rPr>
              <a:t>LoG</a:t>
            </a:r>
            <a:r>
              <a:rPr kumimoji="1" lang="zh-TW" altLang="en-US" sz="1200" b="0" i="0" kern="1200" dirty="0">
                <a:solidFill>
                  <a:schemeClr val="tx1"/>
                </a:solidFill>
                <a:effectLst/>
                <a:latin typeface="Arial" charset="0"/>
                <a:ea typeface="新細明體" pitchFamily="18" charset="-120"/>
                <a:cs typeface="+mn-cs"/>
              </a:rPr>
              <a:t>，</a:t>
            </a:r>
            <a:endParaRPr lang="zh-TW" altLang="en-US"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171</a:t>
            </a:fld>
            <a:endParaRPr lang="en-US" altLang="zh-TW"/>
          </a:p>
        </p:txBody>
      </p:sp>
    </p:spTree>
    <p:extLst>
      <p:ext uri="{BB962C8B-B14F-4D97-AF65-F5344CB8AC3E}">
        <p14:creationId xmlns:p14="http://schemas.microsoft.com/office/powerpoint/2010/main" val="179382188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95BDBF3-4106-473C-8683-47F3229A27DE}" type="slidenum">
              <a:rPr lang="zh-TW" altLang="en-US" smtClean="0"/>
              <a:t>172</a:t>
            </a:fld>
            <a:endParaRPr lang="zh-TW" altLang="en-US"/>
          </a:p>
        </p:txBody>
      </p:sp>
    </p:spTree>
    <p:extLst>
      <p:ext uri="{BB962C8B-B14F-4D97-AF65-F5344CB8AC3E}">
        <p14:creationId xmlns:p14="http://schemas.microsoft.com/office/powerpoint/2010/main" val="52868669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投影片圖像版面配置區 1"/>
          <p:cNvSpPr>
            <a:spLocks noGrp="1" noRot="1" noChangeAspect="1" noTextEdit="1"/>
          </p:cNvSpPr>
          <p:nvPr>
            <p:ph type="sldImg"/>
          </p:nvPr>
        </p:nvSpPr>
        <p:spPr>
          <a:xfrm>
            <a:off x="1371600" y="1143000"/>
            <a:ext cx="4114800" cy="3086100"/>
          </a:xfrm>
          <a:ln/>
        </p:spPr>
      </p:sp>
      <p:sp>
        <p:nvSpPr>
          <p:cNvPr id="275459" name="備忘稿版面配置區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1" i="0" kern="1200" dirty="0">
                <a:solidFill>
                  <a:schemeClr val="tx1"/>
                </a:solidFill>
                <a:effectLst/>
                <a:latin typeface="Arial" charset="0"/>
                <a:ea typeface="新細明體" pitchFamily="18" charset="-120"/>
                <a:cs typeface="+mn-cs"/>
              </a:rPr>
              <a:t>高斯函數差分</a:t>
            </a:r>
            <a:r>
              <a:rPr kumimoji="1" lang="en-US" altLang="zh-TW" sz="1200" b="1" i="0" kern="1200" dirty="0">
                <a:solidFill>
                  <a:schemeClr val="tx1"/>
                </a:solidFill>
                <a:effectLst/>
                <a:latin typeface="Arial" charset="0"/>
                <a:ea typeface="新細明體" pitchFamily="18" charset="-120"/>
                <a:cs typeface="+mn-cs"/>
              </a:rPr>
              <a:t>(</a:t>
            </a:r>
            <a:r>
              <a:rPr kumimoji="1" lang="en-US" altLang="zh-TW" sz="1200" b="1" i="0" kern="1200" dirty="0" err="1">
                <a:solidFill>
                  <a:schemeClr val="tx1"/>
                </a:solidFill>
                <a:effectLst/>
                <a:latin typeface="Arial" charset="0"/>
                <a:ea typeface="新細明體" pitchFamily="18" charset="-120"/>
                <a:cs typeface="+mn-cs"/>
              </a:rPr>
              <a:t>DoG</a:t>
            </a:r>
            <a:r>
              <a:rPr kumimoji="1" lang="en-US" altLang="zh-TW" sz="1200" b="1" i="0" kern="1200" dirty="0">
                <a:solidFill>
                  <a:schemeClr val="tx1"/>
                </a:solidFill>
                <a:effectLst/>
                <a:latin typeface="Arial" charset="0"/>
                <a:ea typeface="新細明體" pitchFamily="18" charset="-120"/>
                <a:cs typeface="+mn-cs"/>
              </a:rPr>
              <a:t>, Difference of Gaussian of Gaussian)</a:t>
            </a:r>
          </a:p>
          <a:p>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即對不同尺度下的高斯函數的差分</a:t>
            </a:r>
            <a:endParaRPr kumimoji="1" lang="en-US" altLang="zh-TW" sz="1200" b="0" i="0" kern="1200" dirty="0">
              <a:solidFill>
                <a:schemeClr val="tx1"/>
              </a:solidFill>
              <a:effectLst/>
              <a:latin typeface="Arial" charset="0"/>
              <a:ea typeface="新細明體" pitchFamily="18" charset="-120"/>
              <a:cs typeface="+mn-cs"/>
            </a:endParaRPr>
          </a:p>
          <a:p>
            <a:r>
              <a:rPr kumimoji="1" lang="zh-TW" altLang="en-US" sz="1200" b="0" i="0" kern="1200" dirty="0">
                <a:solidFill>
                  <a:schemeClr val="tx1"/>
                </a:solidFill>
                <a:effectLst/>
                <a:latin typeface="Arial" charset="0"/>
                <a:ea typeface="新細明體" pitchFamily="18" charset="-120"/>
                <a:cs typeface="+mn-cs"/>
              </a:rPr>
              <a:t>即</a:t>
            </a:r>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算子和</a:t>
            </a:r>
            <a:r>
              <a:rPr kumimoji="1" lang="en-US" altLang="zh-TW" sz="1200" b="0" i="0" kern="1200" dirty="0" err="1">
                <a:solidFill>
                  <a:schemeClr val="tx1"/>
                </a:solidFill>
                <a:effectLst/>
                <a:latin typeface="Arial" charset="0"/>
                <a:ea typeface="新細明體" pitchFamily="18" charset="-120"/>
                <a:cs typeface="+mn-cs"/>
              </a:rPr>
              <a:t>LoG</a:t>
            </a:r>
            <a:r>
              <a:rPr kumimoji="1" lang="zh-TW" altLang="en-US" sz="1200" b="0" i="0" kern="1200" dirty="0">
                <a:solidFill>
                  <a:schemeClr val="tx1"/>
                </a:solidFill>
                <a:effectLst/>
                <a:latin typeface="Arial" charset="0"/>
                <a:ea typeface="新細明體" pitchFamily="18" charset="-120"/>
                <a:cs typeface="+mn-cs"/>
              </a:rPr>
              <a:t>算子具有類似的波形，僅僅是幅度不同，不影響極值點的檢測，</a:t>
            </a:r>
            <a:endParaRPr kumimoji="1" lang="en-US" altLang="zh-TW" sz="1200" b="0" i="0" kern="1200" dirty="0">
              <a:solidFill>
                <a:schemeClr val="tx1"/>
              </a:solidFill>
              <a:effectLst/>
              <a:latin typeface="Arial" charset="0"/>
              <a:ea typeface="新細明體" pitchFamily="18" charset="-120"/>
              <a:cs typeface="+mn-cs"/>
            </a:endParaRPr>
          </a:p>
          <a:p>
            <a:r>
              <a:rPr kumimoji="1" lang="zh-TW" altLang="en-US" sz="1200" b="0" i="0" kern="1200" dirty="0">
                <a:solidFill>
                  <a:schemeClr val="tx1"/>
                </a:solidFill>
                <a:effectLst/>
                <a:latin typeface="Arial" charset="0"/>
                <a:ea typeface="新細明體" pitchFamily="18" charset="-120"/>
                <a:cs typeface="+mn-cs"/>
              </a:rPr>
              <a:t>而</a:t>
            </a:r>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算子的計算複雜度顯然低於</a:t>
            </a:r>
            <a:r>
              <a:rPr kumimoji="1" lang="en-US" altLang="zh-TW" sz="1200" b="0" i="0" kern="1200" dirty="0" err="1">
                <a:solidFill>
                  <a:schemeClr val="tx1"/>
                </a:solidFill>
                <a:effectLst/>
                <a:latin typeface="Arial" charset="0"/>
                <a:ea typeface="新細明體" pitchFamily="18" charset="-120"/>
                <a:cs typeface="+mn-cs"/>
              </a:rPr>
              <a:t>LoG</a:t>
            </a:r>
            <a:r>
              <a:rPr kumimoji="1" lang="zh-TW" altLang="en-US" sz="1200" b="0" i="0" kern="1200" dirty="0">
                <a:solidFill>
                  <a:schemeClr val="tx1"/>
                </a:solidFill>
                <a:effectLst/>
                <a:latin typeface="Arial" charset="0"/>
                <a:ea typeface="新細明體" pitchFamily="18" charset="-120"/>
                <a:cs typeface="+mn-cs"/>
              </a:rPr>
              <a:t>，</a:t>
            </a:r>
            <a:endParaRPr lang="zh-TW" altLang="en-US" dirty="0"/>
          </a:p>
        </p:txBody>
      </p:sp>
      <p:sp>
        <p:nvSpPr>
          <p:cNvPr id="275460" name="投影片編號版面配置區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D6A5302-E849-4705-A390-9D7D1427E72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175</a:t>
            </a:fld>
            <a:endParaRPr kumimoji="1" lang="en-US" altLang="zh-TW" sz="1200" b="0" i="0" u="none" strike="noStrike" kern="1200" cap="none" spc="0" normalizeH="0" baseline="0" noProof="0">
              <a:ln>
                <a:noFill/>
              </a:ln>
              <a:solidFill>
                <a:srgbClr val="000000"/>
              </a:solidFill>
              <a:effectLst/>
              <a:uLnTx/>
              <a:uFillTx/>
              <a:latin typeface="Arial" charset="0"/>
              <a:ea typeface="新細明體" charset="-120"/>
              <a:cs typeface="+mn-cs"/>
            </a:endParaRPr>
          </a:p>
        </p:txBody>
      </p:sp>
    </p:spTree>
    <p:extLst>
      <p:ext uri="{BB962C8B-B14F-4D97-AF65-F5344CB8AC3E}">
        <p14:creationId xmlns:p14="http://schemas.microsoft.com/office/powerpoint/2010/main" val="368334957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當做完</a:t>
            </a:r>
            <a:r>
              <a:rPr lang="en-US" altLang="zh-TW" sz="1200" dirty="0">
                <a:solidFill>
                  <a:schemeClr val="tx1"/>
                </a:solidFill>
              </a:rPr>
              <a:t>Laplacian</a:t>
            </a:r>
            <a:r>
              <a:rPr lang="zh-TW" altLang="en-US" sz="1200" dirty="0">
                <a:solidFill>
                  <a:schemeClr val="tx1"/>
                </a:solidFill>
              </a:rPr>
              <a:t>運算子後，</a:t>
            </a:r>
            <a:endParaRPr lang="en-US" altLang="zh-TW" sz="1200" dirty="0">
              <a:solidFill>
                <a:schemeClr val="tx1"/>
              </a:solidFill>
            </a:endParaRPr>
          </a:p>
          <a:p>
            <a:r>
              <a:rPr lang="zh-TW" altLang="en-US" sz="1200" dirty="0">
                <a:solidFill>
                  <a:schemeClr val="tx1"/>
                </a:solidFill>
              </a:rPr>
              <a:t>如何檢測影像</a:t>
            </a:r>
            <a:r>
              <a:rPr lang="zh-TW" altLang="en-US" dirty="0"/>
              <a:t>某個像素是否過</a:t>
            </a:r>
            <a:r>
              <a:rPr lang="en-US" altLang="zh-TW" dirty="0"/>
              <a:t>0</a:t>
            </a:r>
            <a:r>
              <a:rPr lang="zh-TW" altLang="en-US" dirty="0"/>
              <a:t>，則用底下方法：</a:t>
            </a:r>
            <a:endParaRPr lang="en-US" altLang="zh-TW" dirty="0"/>
          </a:p>
          <a:p>
            <a:r>
              <a:rPr lang="zh-TW" altLang="en-US" dirty="0"/>
              <a:t>如果它大於</a:t>
            </a:r>
            <a:r>
              <a:rPr lang="en-US" altLang="zh-TW" dirty="0"/>
              <a:t>t</a:t>
            </a:r>
            <a:r>
              <a:rPr lang="zh-TW" altLang="en-US" dirty="0"/>
              <a:t>，並且它的</a:t>
            </a:r>
            <a:r>
              <a:rPr lang="en-US" altLang="zh-TW" dirty="0"/>
              <a:t>8</a:t>
            </a:r>
            <a:r>
              <a:rPr lang="zh-TW" altLang="en-US" dirty="0"/>
              <a:t>個鄰居之一小於</a:t>
            </a:r>
            <a:r>
              <a:rPr lang="en-US" altLang="zh-TW" dirty="0"/>
              <a:t>-t</a:t>
            </a:r>
            <a:r>
              <a:rPr lang="zh-TW" altLang="en-US" dirty="0"/>
              <a:t>（對於某個固定閾值</a:t>
            </a:r>
            <a:r>
              <a:rPr lang="en-US" altLang="zh-TW" dirty="0"/>
              <a:t>t</a:t>
            </a:r>
            <a:r>
              <a:rPr lang="zh-TW" altLang="en-US" dirty="0"/>
              <a:t>），</a:t>
            </a:r>
            <a:endParaRPr lang="en-US" altLang="zh-TW" dirty="0"/>
          </a:p>
          <a:p>
            <a:r>
              <a:rPr lang="zh-TW" altLang="en-US" dirty="0"/>
              <a:t>則聲明該像素過零。</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176</a:t>
            </a:fld>
            <a:endParaRPr lang="en-US" altLang="zh-TW"/>
          </a:p>
        </p:txBody>
      </p:sp>
    </p:spTree>
    <p:extLst>
      <p:ext uri="{BB962C8B-B14F-4D97-AF65-F5344CB8AC3E}">
        <p14:creationId xmlns:p14="http://schemas.microsoft.com/office/powerpoint/2010/main" val="419802335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177</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51151918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178</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2654998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179</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406347926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180</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3052120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左邊唯一個</a:t>
            </a:r>
            <a:r>
              <a:rPr lang="en-US" altLang="zh-TW" dirty="0"/>
              <a:t>filter</a:t>
            </a:r>
            <a:r>
              <a:rPr lang="zh-TW" altLang="en-US" dirty="0"/>
              <a:t>的座標系統，中心點為原點</a:t>
            </a:r>
            <a:r>
              <a:rPr lang="en-US" altLang="zh-TW" dirty="0"/>
              <a:t>(0,0)</a:t>
            </a:r>
            <a:r>
              <a:rPr lang="zh-TW" altLang="en-US" dirty="0"/>
              <a:t>，其他就是對應的位置。</a:t>
            </a:r>
            <a:endParaRPr lang="en-US" altLang="zh-TW" dirty="0"/>
          </a:p>
          <a:p>
            <a:r>
              <a:rPr lang="zh-TW" altLang="en-US" dirty="0"/>
              <a:t>那我們把座標的</a:t>
            </a:r>
            <a:r>
              <a:rPr lang="en-US" altLang="zh-TW" dirty="0"/>
              <a:t>x</a:t>
            </a:r>
            <a:r>
              <a:rPr lang="zh-TW" altLang="en-US" dirty="0"/>
              <a:t>和</a:t>
            </a:r>
            <a:r>
              <a:rPr lang="en-US" altLang="zh-TW" dirty="0"/>
              <a:t>y</a:t>
            </a:r>
            <a:r>
              <a:rPr lang="zh-TW" altLang="en-US" dirty="0"/>
              <a:t>依序帶入，並把</a:t>
            </a:r>
            <a:r>
              <a:rPr lang="en-US" altLang="zh-TW" dirty="0"/>
              <a:t>sigma</a:t>
            </a:r>
            <a:r>
              <a:rPr lang="zh-TW" altLang="en-US" dirty="0"/>
              <a:t>設為</a:t>
            </a:r>
            <a:r>
              <a:rPr lang="en-US" altLang="zh-TW" dirty="0"/>
              <a:t>1.5</a:t>
            </a:r>
            <a:r>
              <a:rPr lang="zh-TW" altLang="en-US" dirty="0"/>
              <a:t>，</a:t>
            </a:r>
            <a:endParaRPr lang="en-US" altLang="zh-TW" dirty="0"/>
          </a:p>
          <a:p>
            <a:r>
              <a:rPr lang="zh-TW" altLang="en-US" dirty="0"/>
              <a:t>就可以得到右邊的</a:t>
            </a:r>
            <a:r>
              <a:rPr lang="en-US" altLang="zh-TW" dirty="0"/>
              <a:t>gaussian filter</a:t>
            </a:r>
            <a:r>
              <a:rPr lang="zh-TW" altLang="en-US" dirty="0"/>
              <a:t>的每一個權重，</a:t>
            </a:r>
            <a:endParaRPr lang="en-US" altLang="zh-TW" dirty="0"/>
          </a:p>
          <a:p>
            <a:r>
              <a:rPr lang="zh-TW" altLang="en-US" dirty="0"/>
              <a:t>那我們算出來之後，還不能拿來使用還有一點問題，</a:t>
            </a:r>
            <a:endParaRPr lang="en-US" altLang="zh-TW" dirty="0"/>
          </a:p>
          <a:p>
            <a:r>
              <a:rPr lang="zh-TW" altLang="en-US" dirty="0"/>
              <a:t>還沒有做正規化。</a:t>
            </a:r>
          </a:p>
        </p:txBody>
      </p:sp>
      <p:sp>
        <p:nvSpPr>
          <p:cNvPr id="4" name="投影片編號版面配置區 3"/>
          <p:cNvSpPr>
            <a:spLocks noGrp="1"/>
          </p:cNvSpPr>
          <p:nvPr>
            <p:ph type="sldNum" sz="quarter" idx="5"/>
          </p:nvPr>
        </p:nvSpPr>
        <p:spPr/>
        <p:txBody>
          <a:bodyPr/>
          <a:lstStyle/>
          <a:p>
            <a:pPr>
              <a:defRPr/>
            </a:pPr>
            <a:fld id="{9E5A7E55-2588-4B87-BABD-8866032E797D}" type="slidenum">
              <a:rPr lang="en-US" altLang="zh-TW" smtClean="0"/>
              <a:pPr>
                <a:defRPr/>
              </a:pPr>
              <a:t>16</a:t>
            </a:fld>
            <a:endParaRPr lang="en-US" altLang="zh-TW"/>
          </a:p>
        </p:txBody>
      </p:sp>
    </p:spTree>
    <p:extLst>
      <p:ext uri="{BB962C8B-B14F-4D97-AF65-F5344CB8AC3E}">
        <p14:creationId xmlns:p14="http://schemas.microsoft.com/office/powerpoint/2010/main" val="4173054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我們把剛剛算出來的</a:t>
            </a:r>
            <a:r>
              <a:rPr lang="en-US" altLang="zh-TW" dirty="0"/>
              <a:t>filter</a:t>
            </a:r>
            <a:r>
              <a:rPr lang="zh-TW" altLang="en-US" dirty="0"/>
              <a:t>的權重算出總合，</a:t>
            </a:r>
            <a:endParaRPr lang="en-US" altLang="zh-TW" dirty="0"/>
          </a:p>
          <a:p>
            <a:r>
              <a:rPr lang="zh-TW" altLang="en-US" dirty="0"/>
              <a:t>會發現只有</a:t>
            </a:r>
            <a:r>
              <a:rPr lang="en-US" altLang="zh-TW" dirty="0"/>
              <a:t>0.4787147</a:t>
            </a:r>
            <a:r>
              <a:rPr lang="zh-TW" altLang="en-US" dirty="0"/>
              <a:t>，</a:t>
            </a:r>
            <a:endParaRPr lang="en-US" altLang="zh-TW" dirty="0"/>
          </a:p>
          <a:p>
            <a:r>
              <a:rPr lang="zh-TW" altLang="en-US" dirty="0"/>
              <a:t>那如果拿這個</a:t>
            </a:r>
            <a:r>
              <a:rPr lang="en-US" altLang="zh-TW" dirty="0" err="1"/>
              <a:t>filte</a:t>
            </a:r>
            <a:r>
              <a:rPr lang="zh-TW" altLang="en-US" dirty="0"/>
              <a:t>去操作</a:t>
            </a:r>
            <a:r>
              <a:rPr lang="en-US" altLang="zh-TW" dirty="0"/>
              <a:t>,</a:t>
            </a:r>
            <a:r>
              <a:rPr lang="zh-TW" altLang="en-US" dirty="0"/>
              <a:t>會發現整個影像會變暗。</a:t>
            </a:r>
            <a:endParaRPr lang="en-US" altLang="zh-TW" dirty="0"/>
          </a:p>
          <a:p>
            <a:r>
              <a:rPr lang="zh-TW" altLang="en-US" dirty="0"/>
              <a:t>這裡講一下影像的灰階值是</a:t>
            </a:r>
            <a:r>
              <a:rPr lang="en-US" altLang="zh-TW" dirty="0"/>
              <a:t>0~255</a:t>
            </a:r>
            <a:r>
              <a:rPr lang="zh-TW" altLang="en-US" dirty="0"/>
              <a:t>，</a:t>
            </a:r>
            <a:endParaRPr lang="en-US" altLang="zh-TW" dirty="0"/>
          </a:p>
          <a:p>
            <a:r>
              <a:rPr lang="en-US" altLang="zh-TW" dirty="0"/>
              <a:t>0</a:t>
            </a:r>
            <a:r>
              <a:rPr lang="zh-TW" altLang="en-US" dirty="0"/>
              <a:t>是黑，</a:t>
            </a:r>
            <a:r>
              <a:rPr lang="en-US" altLang="zh-TW" dirty="0"/>
              <a:t>255</a:t>
            </a:r>
            <a:r>
              <a:rPr lang="zh-TW" altLang="en-US" dirty="0"/>
              <a:t>是白，</a:t>
            </a:r>
            <a:endParaRPr lang="en-US" altLang="zh-TW" dirty="0"/>
          </a:p>
          <a:p>
            <a:r>
              <a:rPr lang="zh-TW" altLang="en-US" dirty="0"/>
              <a:t>所以濾完波整張影像會往黑色那邊移動。</a:t>
            </a:r>
            <a:endParaRPr lang="en-US" altLang="zh-TW" dirty="0"/>
          </a:p>
          <a:p>
            <a:r>
              <a:rPr lang="zh-TW" altLang="en-US" dirty="0"/>
              <a:t>那我們就需要做正規化，把每一個權重去除以</a:t>
            </a:r>
            <a:r>
              <a:rPr lang="en-US" altLang="zh-TW" dirty="0"/>
              <a:t>0.4787147</a:t>
            </a:r>
            <a:r>
              <a:rPr lang="zh-TW" altLang="en-US" dirty="0"/>
              <a:t>，</a:t>
            </a:r>
            <a:endParaRPr lang="en-US" altLang="zh-TW" dirty="0"/>
          </a:p>
          <a:p>
            <a:r>
              <a:rPr lang="zh-TW" altLang="en-US" dirty="0"/>
              <a:t>讓</a:t>
            </a:r>
            <a:r>
              <a:rPr lang="en-US" altLang="zh-TW" dirty="0"/>
              <a:t>filter</a:t>
            </a:r>
            <a:r>
              <a:rPr lang="zh-TW" altLang="en-US" dirty="0"/>
              <a:t>的權重和加起來是</a:t>
            </a:r>
            <a:r>
              <a:rPr lang="en-US" altLang="zh-TW" dirty="0"/>
              <a:t>1</a:t>
            </a:r>
            <a:r>
              <a:rPr lang="zh-TW" altLang="en-US" dirty="0"/>
              <a:t>。也就是右邊的那個</a:t>
            </a:r>
            <a:r>
              <a:rPr lang="en-US" altLang="zh-TW" dirty="0"/>
              <a:t>filter</a:t>
            </a:r>
            <a:r>
              <a:rPr lang="zh-TW" altLang="en-US" dirty="0"/>
              <a:t>。</a:t>
            </a:r>
          </a:p>
        </p:txBody>
      </p:sp>
      <p:sp>
        <p:nvSpPr>
          <p:cNvPr id="4" name="投影片編號版面配置區 3"/>
          <p:cNvSpPr>
            <a:spLocks noGrp="1"/>
          </p:cNvSpPr>
          <p:nvPr>
            <p:ph type="sldNum" sz="quarter" idx="5"/>
          </p:nvPr>
        </p:nvSpPr>
        <p:spPr/>
        <p:txBody>
          <a:bodyPr/>
          <a:lstStyle/>
          <a:p>
            <a:pPr>
              <a:defRPr/>
            </a:pPr>
            <a:fld id="{9E5A7E55-2588-4B87-BABD-8866032E797D}" type="slidenum">
              <a:rPr lang="en-US" altLang="zh-TW" smtClean="0"/>
              <a:pPr>
                <a:defRPr/>
              </a:pPr>
              <a:t>17</a:t>
            </a:fld>
            <a:endParaRPr lang="en-US" altLang="zh-TW"/>
          </a:p>
        </p:txBody>
      </p:sp>
    </p:spTree>
    <p:extLst>
      <p:ext uri="{BB962C8B-B14F-4D97-AF65-F5344CB8AC3E}">
        <p14:creationId xmlns:p14="http://schemas.microsoft.com/office/powerpoint/2010/main" val="1672393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9E5A7E55-2588-4B87-BABD-8866032E797D}" type="slidenum">
              <a:rPr lang="en-US" altLang="zh-TW" smtClean="0"/>
              <a:pPr>
                <a:defRPr/>
              </a:pPr>
              <a:t>19</a:t>
            </a:fld>
            <a:endParaRPr lang="en-US" altLang="zh-TW"/>
          </a:p>
        </p:txBody>
      </p:sp>
    </p:spTree>
    <p:extLst>
      <p:ext uri="{BB962C8B-B14F-4D97-AF65-F5344CB8AC3E}">
        <p14:creationId xmlns:p14="http://schemas.microsoft.com/office/powerpoint/2010/main" val="1863943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Gaussian filter </a:t>
            </a:r>
            <a:r>
              <a:rPr lang="zh-TW" altLang="en-US" dirty="0"/>
              <a:t>有甚麼作用呢</a:t>
            </a:r>
            <a:r>
              <a:rPr lang="en-US" altLang="zh-TW" dirty="0"/>
              <a:t>?</a:t>
            </a:r>
          </a:p>
          <a:p>
            <a:r>
              <a:rPr lang="zh-TW" altLang="en-US" dirty="0"/>
              <a:t>其實就是用來做散焦影像，邊緣模糊。</a:t>
            </a:r>
            <a:endParaRPr lang="en-US" altLang="zh-TW" dirty="0"/>
          </a:p>
          <a:p>
            <a:r>
              <a:rPr lang="zh-TW" altLang="en-US" dirty="0"/>
              <a:t>因為可能像是拉普拉斯矩陣它對於雜訊十分的敏感，</a:t>
            </a:r>
            <a:endParaRPr lang="en-US" altLang="zh-TW" dirty="0"/>
          </a:p>
          <a:p>
            <a:r>
              <a:rPr lang="zh-TW" altLang="en-US" dirty="0"/>
              <a:t>所以會用</a:t>
            </a:r>
            <a:r>
              <a:rPr lang="en-US" altLang="zh-TW" dirty="0"/>
              <a:t>gaussian filter </a:t>
            </a:r>
            <a:r>
              <a:rPr lang="zh-TW" altLang="en-US" dirty="0"/>
              <a:t>去做前處理。</a:t>
            </a:r>
          </a:p>
        </p:txBody>
      </p:sp>
      <p:sp>
        <p:nvSpPr>
          <p:cNvPr id="4" name="投影片編號版面配置區 3"/>
          <p:cNvSpPr>
            <a:spLocks noGrp="1"/>
          </p:cNvSpPr>
          <p:nvPr>
            <p:ph type="sldNum" sz="quarter" idx="5"/>
          </p:nvPr>
        </p:nvSpPr>
        <p:spPr/>
        <p:txBody>
          <a:bodyPr/>
          <a:lstStyle/>
          <a:p>
            <a:pPr>
              <a:defRPr/>
            </a:pPr>
            <a:fld id="{9E5A7E55-2588-4B87-BABD-8866032E797D}" type="slidenum">
              <a:rPr lang="en-US" altLang="zh-TW" smtClean="0"/>
              <a:pPr>
                <a:defRPr/>
              </a:pPr>
              <a:t>21</a:t>
            </a:fld>
            <a:endParaRPr lang="en-US" altLang="zh-TW"/>
          </a:p>
        </p:txBody>
      </p:sp>
    </p:spTree>
    <p:extLst>
      <p:ext uri="{BB962C8B-B14F-4D97-AF65-F5344CB8AC3E}">
        <p14:creationId xmlns:p14="http://schemas.microsoft.com/office/powerpoint/2010/main" val="1494812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i="0" dirty="0">
                <a:solidFill>
                  <a:srgbClr val="292929"/>
                </a:solidFill>
                <a:effectLst/>
                <a:latin typeface="Charter"/>
              </a:rPr>
              <a:t>減少圖像雜訊</a:t>
            </a:r>
            <a:r>
              <a:rPr lang="zh-TW" altLang="en-US" b="0" i="0" dirty="0">
                <a:solidFill>
                  <a:srgbClr val="292929"/>
                </a:solidFill>
                <a:effectLst/>
                <a:latin typeface="charter"/>
              </a:rPr>
              <a:t>以及</a:t>
            </a:r>
            <a:r>
              <a:rPr lang="zh-TW" altLang="en-US" b="1" i="0" dirty="0">
                <a:solidFill>
                  <a:srgbClr val="292929"/>
                </a:solidFill>
                <a:effectLst/>
                <a:latin typeface="Charter"/>
              </a:rPr>
              <a:t>降低細節層次</a:t>
            </a:r>
            <a:r>
              <a:rPr lang="zh-TW" altLang="en-US" b="0" i="0" dirty="0">
                <a:solidFill>
                  <a:srgbClr val="292929"/>
                </a:solidFill>
                <a:effectLst/>
                <a:latin typeface="charter"/>
              </a:rPr>
              <a:t>，其視覺效果就像是經過一個半透明屏幕在觀察圖像。</a:t>
            </a:r>
            <a:endParaRPr lang="zh-TW" altLang="en-US" dirty="0"/>
          </a:p>
        </p:txBody>
      </p:sp>
      <p:sp>
        <p:nvSpPr>
          <p:cNvPr id="4" name="投影片編號版面配置區 3"/>
          <p:cNvSpPr>
            <a:spLocks noGrp="1"/>
          </p:cNvSpPr>
          <p:nvPr>
            <p:ph type="sldNum" sz="quarter" idx="5"/>
          </p:nvPr>
        </p:nvSpPr>
        <p:spPr/>
        <p:txBody>
          <a:bodyPr/>
          <a:lstStyle/>
          <a:p>
            <a:pPr>
              <a:defRPr/>
            </a:pPr>
            <a:fld id="{9E5A7E55-2588-4B87-BABD-8866032E797D}" type="slidenum">
              <a:rPr lang="en-US" altLang="zh-TW" smtClean="0"/>
              <a:pPr>
                <a:defRPr/>
              </a:pPr>
              <a:t>22</a:t>
            </a:fld>
            <a:endParaRPr lang="en-US" altLang="zh-TW"/>
          </a:p>
        </p:txBody>
      </p:sp>
    </p:spTree>
    <p:extLst>
      <p:ext uri="{BB962C8B-B14F-4D97-AF65-F5344CB8AC3E}">
        <p14:creationId xmlns:p14="http://schemas.microsoft.com/office/powerpoint/2010/main" val="3576100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投影片圖像版面配置區 1"/>
          <p:cNvSpPr>
            <a:spLocks noGrp="1" noRot="1" noChangeAspect="1" noTextEdit="1"/>
          </p:cNvSpPr>
          <p:nvPr>
            <p:ph type="sldImg"/>
          </p:nvPr>
        </p:nvSpPr>
        <p:spPr>
          <a:ln/>
        </p:spPr>
      </p:sp>
      <p:sp>
        <p:nvSpPr>
          <p:cNvPr id="209923" name="備忘稿版面配置區 2"/>
          <p:cNvSpPr>
            <a:spLocks noGrp="1"/>
          </p:cNvSpPr>
          <p:nvPr>
            <p:ph type="body" idx="1"/>
          </p:nvPr>
        </p:nvSpPr>
        <p:spPr>
          <a:noFill/>
        </p:spPr>
        <p:txBody>
          <a:bodyPr/>
          <a:lstStyle/>
          <a:p>
            <a:r>
              <a:rPr lang="zh-TW" altLang="en-US" dirty="0">
                <a:ea typeface="新細明體" charset="-120"/>
              </a:rPr>
              <a:t>失焦影像和邊緣模糊影像</a:t>
            </a:r>
            <a:endParaRPr lang="en-US" altLang="zh-TW" dirty="0">
              <a:ea typeface="新細明體" charset="-120"/>
            </a:endParaRPr>
          </a:p>
          <a:p>
            <a:r>
              <a:rPr lang="zh-TW" altLang="en-US" dirty="0">
                <a:ea typeface="新細明體" charset="-120"/>
              </a:rPr>
              <a:t>如何同時去除雜訊</a:t>
            </a:r>
            <a:r>
              <a:rPr lang="en-US" altLang="zh-TW" dirty="0">
                <a:ea typeface="新細明體" charset="-120"/>
              </a:rPr>
              <a:t> </a:t>
            </a:r>
            <a:r>
              <a:rPr lang="zh-TW" altLang="en-US" dirty="0">
                <a:ea typeface="新細明體" charset="-120"/>
              </a:rPr>
              <a:t>與 保留細節</a:t>
            </a:r>
            <a:r>
              <a:rPr lang="en-US" altLang="zh-TW" dirty="0">
                <a:ea typeface="新細明體" charset="-120"/>
              </a:rPr>
              <a:t> </a:t>
            </a:r>
            <a:r>
              <a:rPr lang="zh-TW" altLang="en-US" dirty="0">
                <a:ea typeface="新細明體" charset="-120"/>
              </a:rPr>
              <a:t>變成一個很重要的重點</a:t>
            </a:r>
            <a:endParaRPr lang="en-US" altLang="zh-TW" dirty="0">
              <a:ea typeface="新細明體" charset="-120"/>
            </a:endParaRPr>
          </a:p>
        </p:txBody>
      </p:sp>
      <p:sp>
        <p:nvSpPr>
          <p:cNvPr id="209924" name="投影片編號版面配置區 3"/>
          <p:cNvSpPr>
            <a:spLocks noGrp="1"/>
          </p:cNvSpPr>
          <p:nvPr>
            <p:ph type="sldNum" sz="quarter" idx="5"/>
          </p:nvPr>
        </p:nvSpPr>
        <p:spPr>
          <a:noFill/>
          <a:ln>
            <a:miter lim="800000"/>
            <a:headEnd/>
            <a:tailEnd/>
          </a:ln>
        </p:spPr>
        <p:txBody>
          <a:bodyPr/>
          <a:lstStyle/>
          <a:p>
            <a:fld id="{1B2F9A1E-A0F2-4C51-8A0F-6EF5F81D561A}" type="slidenum">
              <a:rPr lang="en-US" altLang="zh-TW" smtClean="0">
                <a:ea typeface="新細明體" charset="-120"/>
              </a:rPr>
              <a:pPr/>
              <a:t>23</a:t>
            </a:fld>
            <a:endParaRPr lang="en-US" altLang="zh-TW">
              <a:ea typeface="新細明體" charset="-12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這是第七章的大綱：</a:t>
            </a:r>
            <a:endParaRPr lang="en-US" altLang="zh-TW" dirty="0"/>
          </a:p>
          <a:p>
            <a:r>
              <a:rPr lang="en-US" altLang="zh-TW" dirty="0"/>
              <a:t>7-1</a:t>
            </a:r>
            <a:r>
              <a:rPr lang="zh-TW" altLang="en-US" dirty="0"/>
              <a:t>簡介</a:t>
            </a:r>
          </a:p>
          <a:p>
            <a:r>
              <a:rPr lang="en-US" altLang="zh-TW" dirty="0"/>
              <a:t>7-2</a:t>
            </a:r>
            <a:r>
              <a:rPr lang="zh-TW" altLang="en-US" dirty="0"/>
              <a:t>是雜訊清除，跟著一個作業</a:t>
            </a:r>
            <a:r>
              <a:rPr lang="en-US" altLang="zh-TW" dirty="0"/>
              <a:t>8</a:t>
            </a:r>
            <a:endParaRPr lang="zh-TW" altLang="en-US" dirty="0"/>
          </a:p>
          <a:p>
            <a:r>
              <a:rPr lang="en-US" altLang="zh-TW" dirty="0"/>
              <a:t>7-3</a:t>
            </a:r>
            <a:r>
              <a:rPr lang="zh-TW" altLang="en-US" dirty="0"/>
              <a:t>銳利化</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t>7-4</a:t>
            </a:r>
            <a:r>
              <a:rPr lang="zh-TW" altLang="en-US" dirty="0"/>
              <a:t>是邊緣檢測，跟著的是作業</a:t>
            </a:r>
            <a:r>
              <a:rPr lang="en-US" altLang="zh-TW" dirty="0"/>
              <a:t>9</a:t>
            </a:r>
            <a:r>
              <a:rPr lang="zh-TW" altLang="en-US" dirty="0"/>
              <a:t>，作業</a:t>
            </a:r>
            <a:r>
              <a:rPr lang="en-US" altLang="zh-TW" dirty="0"/>
              <a:t>10</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t>7-5</a:t>
            </a:r>
            <a:r>
              <a:rPr lang="zh-TW" altLang="en-US" dirty="0"/>
              <a:t>線的檢測</a:t>
            </a:r>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建立</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2</a:t>
            </a:fld>
            <a:endParaRPr lang="en-US" altLang="zh-TW"/>
          </a:p>
        </p:txBody>
      </p:sp>
    </p:spTree>
    <p:extLst>
      <p:ext uri="{BB962C8B-B14F-4D97-AF65-F5344CB8AC3E}">
        <p14:creationId xmlns:p14="http://schemas.microsoft.com/office/powerpoint/2010/main" val="1589823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ln>
            <a:miter lim="800000"/>
            <a:headEnd/>
            <a:tailEnd/>
          </a:ln>
        </p:spPr>
        <p:txBody>
          <a:bodyPr/>
          <a:lstStyle/>
          <a:p>
            <a:fld id="{DF8847F7-881F-4E82-99CA-80627285D92E}" type="slidenum">
              <a:rPr lang="en-US" altLang="zh-TW" smtClean="0">
                <a:ea typeface="新細明體" charset="-120"/>
              </a:rPr>
              <a:pPr/>
              <a:t>25</a:t>
            </a:fld>
            <a:endParaRPr lang="en-US" altLang="zh-TW">
              <a:ea typeface="新細明體" charset="-120"/>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p:spPr>
        <p:txBody>
          <a:bodyPr/>
          <a:lstStyle/>
          <a:p>
            <a:pPr eaLnBrk="1" hangingPunct="1"/>
            <a:r>
              <a:rPr lang="en-US" altLang="zh-TW" dirty="0">
                <a:ea typeface="新細明體" charset="-120"/>
              </a:rPr>
              <a:t>7.2.1</a:t>
            </a:r>
            <a:r>
              <a:rPr lang="zh-TW" altLang="en-US" dirty="0">
                <a:ea typeface="新細明體" charset="-120"/>
              </a:rPr>
              <a:t> 雜訊移除的統計架構</a:t>
            </a:r>
            <a:endParaRPr lang="en-US" altLang="zh-TW" dirty="0">
              <a:ea typeface="新細明體" charset="-120"/>
            </a:endParaRPr>
          </a:p>
          <a:p>
            <a:pPr eaLnBrk="1" hangingPunct="1"/>
            <a:r>
              <a:rPr lang="zh-TW" altLang="en-US" dirty="0">
                <a:ea typeface="新細明體" charset="-120"/>
              </a:rPr>
              <a:t>那為了正確的取一個鄰域大小和</a:t>
            </a:r>
            <a:r>
              <a:rPr lang="en-US" altLang="zh-TW" dirty="0">
                <a:ea typeface="新細明體" charset="-120"/>
              </a:rPr>
              <a:t>mask </a:t>
            </a:r>
            <a:r>
              <a:rPr lang="zh-TW" altLang="en-US" dirty="0">
                <a:ea typeface="新細明體" charset="-120"/>
              </a:rPr>
              <a:t>中數值的平衡關係，我們會從統計角度討論這種關係。</a:t>
            </a:r>
            <a:endParaRPr lang="en-US" altLang="zh-TW" dirty="0">
              <a:ea typeface="新細明體" charset="-120"/>
            </a:endParaRPr>
          </a:p>
          <a:p>
            <a:pPr eaLnBrk="1" hangingPunct="1"/>
            <a:r>
              <a:rPr lang="zh-TW" altLang="en-US" dirty="0">
                <a:ea typeface="新細明體" charset="-120"/>
              </a:rPr>
              <a:t>因為如果沒有取一個平衡的話，雜訊去除的同時也會產生影像細節的損失。</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所以</a:t>
            </a:r>
            <a:r>
              <a:rPr lang="en-US" altLang="zh-TW" dirty="0">
                <a:ea typeface="新細明體" charset="-120"/>
              </a:rPr>
              <a:t>7.2.1</a:t>
            </a:r>
            <a:r>
              <a:rPr lang="zh-TW" altLang="en-US" dirty="0">
                <a:ea typeface="新細明體" charset="-120"/>
              </a:rPr>
              <a:t>會說明雜訊移除的統計架構</a:t>
            </a:r>
            <a:endParaRPr lang="en-US" altLang="zh-TW" dirty="0">
              <a:ea typeface="新細明體" charset="-120"/>
            </a:endParaRPr>
          </a:p>
          <a:p>
            <a:pPr eaLnBrk="1" hangingPunct="1"/>
            <a:r>
              <a:rPr lang="zh-TW" altLang="en-US" dirty="0"/>
              <a:t>一個理想化的假設是</a:t>
            </a:r>
            <a:r>
              <a:rPr lang="zh-TW" altLang="en-US" dirty="0">
                <a:ea typeface="新細明體" charset="-120"/>
              </a:rPr>
              <a:t>假如一張影像都沒有雜訊的話，鄰域內的</a:t>
            </a:r>
            <a:r>
              <a:rPr lang="en-US" altLang="zh-TW" dirty="0">
                <a:ea typeface="新細明體" charset="-120"/>
              </a:rPr>
              <a:t>pixel </a:t>
            </a:r>
            <a:r>
              <a:rPr lang="zh-TW" altLang="en-US" dirty="0">
                <a:ea typeface="新細明體" charset="-120"/>
              </a:rPr>
              <a:t>應該擁有相同的</a:t>
            </a:r>
            <a:r>
              <a:rPr lang="en-US" altLang="zh-TW" dirty="0">
                <a:ea typeface="新細明體" charset="-120"/>
              </a:rPr>
              <a:t>pixel</a:t>
            </a:r>
            <a:r>
              <a:rPr lang="zh-TW" altLang="en-US" dirty="0">
                <a:ea typeface="新細明體" charset="-120"/>
              </a:rPr>
              <a:t> </a:t>
            </a:r>
            <a:r>
              <a:rPr lang="en-US" altLang="zh-TW" dirty="0">
                <a:ea typeface="新細明體" charset="-120"/>
              </a:rPr>
              <a:t>value</a:t>
            </a:r>
          </a:p>
          <a:p>
            <a:pPr eaLnBrk="1" hangingPunct="1"/>
            <a:endParaRPr lang="zh-TW" altLang="en-US" dirty="0">
              <a:ea typeface="新細明體" charset="-120"/>
            </a:endParaRPr>
          </a:p>
          <a:p>
            <a:pPr eaLnBrk="1" hangingPunct="1"/>
            <a:r>
              <a:rPr lang="en-US" altLang="zh-TW" dirty="0"/>
              <a:t>---------------------------------------------------------------------------------</a:t>
            </a:r>
            <a:br>
              <a:rPr lang="zh-TW" altLang="en-US" dirty="0"/>
            </a:br>
            <a:r>
              <a:rPr kumimoji="1" lang="zh-TW" altLang="en-US" sz="1200" b="0" i="0" kern="1200" dirty="0">
                <a:solidFill>
                  <a:schemeClr val="tx1"/>
                </a:solidFill>
                <a:effectLst/>
                <a:latin typeface="Arial" charset="0"/>
                <a:ea typeface="新細明體" pitchFamily="18" charset="-120"/>
                <a:cs typeface="+mn-cs"/>
              </a:rPr>
              <a:t>最小化</a:t>
            </a:r>
            <a:r>
              <a:rPr kumimoji="1" lang="en-US" altLang="zh-TW" sz="1200" b="0" i="0" kern="1200" dirty="0">
                <a:solidFill>
                  <a:schemeClr val="tx1"/>
                </a:solidFill>
                <a:effectLst/>
                <a:latin typeface="Arial" charset="0"/>
                <a:ea typeface="新細明體" pitchFamily="18" charset="-120"/>
                <a:cs typeface="+mn-cs"/>
              </a:rPr>
              <a:t>mu</a:t>
            </a:r>
            <a:r>
              <a:rPr kumimoji="1" lang="zh-TW" altLang="en-US" sz="1200" b="0" i="0" kern="1200" dirty="0">
                <a:solidFill>
                  <a:schemeClr val="tx1"/>
                </a:solidFill>
                <a:effectLst/>
                <a:latin typeface="Arial" charset="0"/>
                <a:ea typeface="新細明體" pitchFamily="18" charset="-120"/>
                <a:cs typeface="+mn-cs"/>
              </a:rPr>
              <a:t>的標準差，這意味著：</a:t>
            </a:r>
          </a:p>
          <a:p>
            <a:pPr eaLnBrk="1" hangingPunct="1"/>
            <a:r>
              <a:rPr kumimoji="1" lang="zh-TW" altLang="en-US" sz="1200" b="0" i="0" kern="1200" dirty="0">
                <a:solidFill>
                  <a:schemeClr val="tx1"/>
                </a:solidFill>
                <a:effectLst/>
                <a:latin typeface="Arial" charset="0"/>
                <a:ea typeface="新細明體" pitchFamily="18" charset="-120"/>
                <a:cs typeface="+mn-cs"/>
              </a:rPr>
              <a:t>常數</a:t>
            </a:r>
            <a:r>
              <a:rPr kumimoji="1" lang="en-US" altLang="zh-TW" sz="1200" b="0" i="0" kern="1200" dirty="0">
                <a:solidFill>
                  <a:schemeClr val="tx1"/>
                </a:solidFill>
                <a:effectLst/>
                <a:latin typeface="Arial" charset="0"/>
                <a:ea typeface="新細明體" pitchFamily="18" charset="-120"/>
                <a:cs typeface="+mn-cs"/>
              </a:rPr>
              <a:t>c</a:t>
            </a:r>
            <a:r>
              <a:rPr kumimoji="1" lang="zh-TW" altLang="en-US" sz="1200" b="0" i="0" kern="1200" dirty="0">
                <a:solidFill>
                  <a:schemeClr val="tx1"/>
                </a:solidFill>
                <a:effectLst/>
                <a:latin typeface="Arial" charset="0"/>
                <a:ea typeface="新細明體" pitchFamily="18" charset="-120"/>
                <a:cs typeface="+mn-cs"/>
              </a:rPr>
              <a:t>取決於共變異矩陣</a:t>
            </a:r>
            <a:r>
              <a:rPr kumimoji="1" lang="en-US" altLang="zh-TW" sz="1200" b="0" i="0" kern="1200" dirty="0">
                <a:solidFill>
                  <a:schemeClr val="tx1"/>
                </a:solidFill>
                <a:effectLst/>
                <a:latin typeface="Arial" charset="0"/>
                <a:ea typeface="新細明體" pitchFamily="18" charset="-120"/>
                <a:cs typeface="+mn-cs"/>
              </a:rPr>
              <a:t>-&gt;</a:t>
            </a:r>
            <a:r>
              <a:rPr kumimoji="1" lang="zh-TW" altLang="en-US" sz="1200" b="0" i="0" kern="1200" dirty="0">
                <a:solidFill>
                  <a:schemeClr val="tx1"/>
                </a:solidFill>
                <a:effectLst/>
                <a:latin typeface="Arial" charset="0"/>
                <a:ea typeface="新細明體" pitchFamily="18" charset="-120"/>
                <a:cs typeface="+mn-cs"/>
              </a:rPr>
              <a:t>取決 於雜訊模型</a:t>
            </a:r>
            <a:endParaRPr lang="en-US" altLang="zh-TW" b="0" dirty="0">
              <a:ea typeface="新細明體" charset="-12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eaLnBrk="1" hangingPunct="1"/>
            <a:r>
              <a:rPr lang="zh-TW" altLang="en-US" dirty="0">
                <a:ea typeface="新細明體" charset="-120"/>
              </a:rPr>
              <a:t>假設現在有一張影像，他的雜訊是隨機而且不相關的。</a:t>
            </a:r>
            <a:r>
              <a:rPr lang="en-US" altLang="zh-TW" dirty="0">
                <a:ea typeface="新細明體" charset="-120"/>
              </a:rPr>
              <a:t>X1 x2 </a:t>
            </a:r>
            <a:r>
              <a:rPr lang="zh-TW" altLang="en-US" dirty="0">
                <a:ea typeface="新細明體" charset="-120"/>
              </a:rPr>
              <a:t>到 </a:t>
            </a:r>
            <a:r>
              <a:rPr lang="en-US" altLang="zh-TW" dirty="0">
                <a:ea typeface="新細明體" charset="-120"/>
              </a:rPr>
              <a:t>x9</a:t>
            </a:r>
          </a:p>
          <a:p>
            <a:pPr eaLnBrk="1" hangingPunct="1"/>
            <a:r>
              <a:rPr lang="zh-TW" altLang="en-US" dirty="0">
                <a:ea typeface="新細明體" charset="-120"/>
              </a:rPr>
              <a:t>我們首先先算出他們的變異數 也就是標準差</a:t>
            </a:r>
            <a:r>
              <a:rPr lang="en-US" altLang="zh-TW" dirty="0">
                <a:ea typeface="新細明體" charset="-120"/>
              </a:rPr>
              <a:t>sigma</a:t>
            </a:r>
            <a:r>
              <a:rPr lang="zh-TW" altLang="en-US" dirty="0">
                <a:ea typeface="新細明體" charset="-120"/>
              </a:rPr>
              <a:t>的平方</a:t>
            </a:r>
            <a:endParaRPr lang="en-US" altLang="zh-TW" dirty="0">
              <a:ea typeface="新細明體" charset="-120"/>
            </a:endParaRPr>
          </a:p>
          <a:p>
            <a:pPr eaLnBrk="1" hangingPunct="1"/>
            <a:r>
              <a:rPr lang="zh-TW" altLang="en-US" dirty="0">
                <a:ea typeface="新細明體" charset="-120"/>
              </a:rPr>
              <a:t>為了表現現實中，離最中間</a:t>
            </a:r>
            <a:r>
              <a:rPr lang="en-US" altLang="zh-TW" dirty="0">
                <a:ea typeface="新細明體" charset="-120"/>
              </a:rPr>
              <a:t>x5</a:t>
            </a:r>
            <a:r>
              <a:rPr lang="zh-TW" altLang="en-US" dirty="0">
                <a:ea typeface="新細明體" charset="-120"/>
              </a:rPr>
              <a:t>的值差越遠的像素，和他的期望值差越多</a:t>
            </a:r>
            <a:endParaRPr lang="en-US" altLang="zh-TW" dirty="0">
              <a:ea typeface="新細明體" charset="-120"/>
            </a:endParaRPr>
          </a:p>
          <a:p>
            <a:pPr eaLnBrk="1" hangingPunct="1"/>
            <a:r>
              <a:rPr lang="zh-TW" altLang="en-US" dirty="0">
                <a:ea typeface="新細明體" charset="-120"/>
              </a:rPr>
              <a:t>所以我們把東西南北向的變異數稱為</a:t>
            </a:r>
            <a:r>
              <a:rPr kumimoji="1" lang="el-GR" altLang="zh-TW" sz="1200" i="0" kern="1200" dirty="0">
                <a:solidFill>
                  <a:schemeClr val="tx1"/>
                </a:solidFill>
                <a:latin typeface="Arial" charset="0"/>
                <a:ea typeface="新細明體" pitchFamily="18" charset="-120"/>
                <a:cs typeface="+mn-cs"/>
              </a:rPr>
              <a:t>α</a:t>
            </a:r>
            <a:r>
              <a:rPr kumimoji="1" lang="zh-TW" altLang="en-US" sz="1200" i="0" kern="1200" dirty="0">
                <a:solidFill>
                  <a:schemeClr val="tx1"/>
                </a:solidFill>
                <a:latin typeface="Arial" charset="0"/>
                <a:ea typeface="新細明體" pitchFamily="18" charset="-120"/>
                <a:cs typeface="+mn-cs"/>
              </a:rPr>
              <a:t> 把斜向的</a:t>
            </a:r>
            <a:r>
              <a:rPr kumimoji="1" lang="en-US" altLang="zh-TW" sz="1200" i="0" kern="1200" dirty="0">
                <a:solidFill>
                  <a:schemeClr val="tx1"/>
                </a:solidFill>
                <a:latin typeface="Arial" charset="0"/>
                <a:ea typeface="新細明體" pitchFamily="18" charset="-120"/>
                <a:cs typeface="+mn-cs"/>
              </a:rPr>
              <a:t>(x1 x3 x7 x9)</a:t>
            </a:r>
            <a:r>
              <a:rPr kumimoji="1" lang="zh-TW" altLang="en-US" sz="1200" i="0" kern="1200" dirty="0">
                <a:solidFill>
                  <a:schemeClr val="tx1"/>
                </a:solidFill>
                <a:latin typeface="Arial" charset="0"/>
                <a:ea typeface="新細明體" pitchFamily="18" charset="-120"/>
                <a:cs typeface="+mn-cs"/>
              </a:rPr>
              <a:t>的變異數稱為</a:t>
            </a:r>
            <a:r>
              <a:rPr kumimoji="1" lang="el-GR" altLang="zh-TW" sz="1200" i="0" kern="1200" dirty="0">
                <a:solidFill>
                  <a:schemeClr val="tx1"/>
                </a:solidFill>
                <a:latin typeface="Arial" charset="0"/>
                <a:ea typeface="新細明體" pitchFamily="18" charset="-120"/>
                <a:cs typeface="+mn-cs"/>
              </a:rPr>
              <a:t>β</a:t>
            </a:r>
            <a:r>
              <a:rPr kumimoji="1" lang="zh-TW" altLang="en-US" sz="1200" i="0" kern="1200" dirty="0">
                <a:solidFill>
                  <a:schemeClr val="tx1"/>
                </a:solidFill>
                <a:latin typeface="Arial" charset="0"/>
                <a:ea typeface="新細明體" pitchFamily="18" charset="-120"/>
                <a:cs typeface="+mn-cs"/>
              </a:rPr>
              <a:t> 而且</a:t>
            </a:r>
            <a:r>
              <a:rPr kumimoji="1" lang="el-GR" altLang="zh-TW" sz="1200" i="0" kern="1200" dirty="0">
                <a:solidFill>
                  <a:schemeClr val="tx1"/>
                </a:solidFill>
                <a:latin typeface="Arial" charset="0"/>
                <a:ea typeface="新細明體" pitchFamily="18" charset="-120"/>
                <a:cs typeface="+mn-cs"/>
              </a:rPr>
              <a:t>α</a:t>
            </a:r>
            <a:r>
              <a:rPr kumimoji="1" lang="zh-TW" altLang="en-US" sz="1200" i="0" kern="1200" dirty="0">
                <a:solidFill>
                  <a:schemeClr val="tx1"/>
                </a:solidFill>
                <a:latin typeface="Arial" charset="0"/>
                <a:ea typeface="新細明體" pitchFamily="18" charset="-120"/>
                <a:cs typeface="+mn-cs"/>
              </a:rPr>
              <a:t>小於等於</a:t>
            </a:r>
            <a:r>
              <a:rPr kumimoji="1" lang="el-GR" altLang="zh-TW" sz="1200" i="0" kern="1200" dirty="0">
                <a:solidFill>
                  <a:schemeClr val="tx1"/>
                </a:solidFill>
                <a:latin typeface="Arial" charset="0"/>
                <a:ea typeface="新細明體" pitchFamily="18" charset="-120"/>
                <a:cs typeface="+mn-cs"/>
              </a:rPr>
              <a:t>β</a:t>
            </a:r>
            <a:r>
              <a:rPr kumimoji="1" lang="zh-TW" altLang="en-US" sz="1200" i="0" kern="1200" dirty="0">
                <a:solidFill>
                  <a:schemeClr val="tx1"/>
                </a:solidFill>
                <a:latin typeface="Arial" charset="0"/>
                <a:ea typeface="新細明體" pitchFamily="18" charset="-120"/>
                <a:cs typeface="+mn-cs"/>
              </a:rPr>
              <a:t> </a:t>
            </a:r>
            <a:endParaRPr kumimoji="1" lang="en-US" altLang="zh-TW" sz="1200" i="0" kern="1200" dirty="0">
              <a:solidFill>
                <a:schemeClr val="tx1"/>
              </a:solidFill>
              <a:latin typeface="Arial" charset="0"/>
              <a:ea typeface="新細明體" pitchFamily="18" charset="-120"/>
              <a:cs typeface="+mn-cs"/>
            </a:endParaRPr>
          </a:p>
          <a:p>
            <a:pPr eaLnBrk="1" hangingPunct="1"/>
            <a:r>
              <a:rPr kumimoji="1" lang="en-US" altLang="zh-TW" sz="1200" i="0" kern="1200" dirty="0">
                <a:solidFill>
                  <a:schemeClr val="tx1"/>
                </a:solidFill>
                <a:latin typeface="Arial" charset="0"/>
                <a:ea typeface="新細明體" pitchFamily="18" charset="-120"/>
                <a:cs typeface="+mn-cs"/>
              </a:rPr>
              <a:t>(</a:t>
            </a:r>
            <a:r>
              <a:rPr kumimoji="1" lang="zh-TW" altLang="en-US" sz="1200" i="0" kern="1200" dirty="0">
                <a:solidFill>
                  <a:schemeClr val="tx1"/>
                </a:solidFill>
                <a:latin typeface="Arial" charset="0"/>
                <a:ea typeface="新細明體" pitchFamily="18" charset="-120"/>
                <a:cs typeface="+mn-cs"/>
              </a:rPr>
              <a:t>直向</a:t>
            </a:r>
            <a:r>
              <a:rPr kumimoji="1" lang="en-US" altLang="zh-TW" sz="1200" i="0" kern="1200" dirty="0">
                <a:solidFill>
                  <a:schemeClr val="tx1"/>
                </a:solidFill>
                <a:latin typeface="Arial" charset="0"/>
                <a:ea typeface="新細明體" pitchFamily="18" charset="-120"/>
                <a:cs typeface="+mn-cs"/>
              </a:rPr>
              <a:t>x2 x4 x6 x8</a:t>
            </a:r>
            <a:r>
              <a:rPr kumimoji="1" lang="zh-TW" altLang="en-US" sz="1200" i="0" kern="1200" dirty="0">
                <a:solidFill>
                  <a:schemeClr val="tx1"/>
                </a:solidFill>
                <a:latin typeface="Arial" charset="0"/>
                <a:ea typeface="新細明體" pitchFamily="18" charset="-120"/>
                <a:cs typeface="+mn-cs"/>
              </a:rPr>
              <a:t>的距離</a:t>
            </a:r>
            <a:r>
              <a:rPr kumimoji="1" lang="en-US" altLang="zh-TW" sz="1200" i="0" kern="1200" dirty="0">
                <a:solidFill>
                  <a:schemeClr val="tx1"/>
                </a:solidFill>
                <a:latin typeface="Arial" charset="0"/>
                <a:ea typeface="新細明體" pitchFamily="18" charset="-120"/>
                <a:cs typeface="+mn-cs"/>
              </a:rPr>
              <a:t>)</a:t>
            </a:r>
            <a:r>
              <a:rPr kumimoji="1" lang="zh-TW" altLang="en-US" sz="1200" i="0" kern="1200" dirty="0">
                <a:solidFill>
                  <a:schemeClr val="tx1"/>
                </a:solidFill>
                <a:latin typeface="Arial" charset="0"/>
                <a:ea typeface="新細明體" pitchFamily="18" charset="-120"/>
                <a:cs typeface="+mn-cs"/>
              </a:rPr>
              <a:t>會略小於</a:t>
            </a:r>
            <a:r>
              <a:rPr kumimoji="1" lang="en-US" altLang="zh-TW" sz="1200" i="0" kern="1200" dirty="0">
                <a:solidFill>
                  <a:schemeClr val="tx1"/>
                </a:solidFill>
                <a:latin typeface="Arial" charset="0"/>
                <a:ea typeface="新細明體" pitchFamily="18" charset="-120"/>
                <a:cs typeface="+mn-cs"/>
              </a:rPr>
              <a:t>(</a:t>
            </a:r>
            <a:r>
              <a:rPr kumimoji="1" lang="zh-TW" altLang="en-US" sz="1200" i="0" kern="1200" dirty="0">
                <a:solidFill>
                  <a:schemeClr val="tx1"/>
                </a:solidFill>
                <a:latin typeface="Arial" charset="0"/>
                <a:ea typeface="新細明體" pitchFamily="18" charset="-120"/>
                <a:cs typeface="+mn-cs"/>
              </a:rPr>
              <a:t>斜向</a:t>
            </a:r>
            <a:r>
              <a:rPr kumimoji="1" lang="en-US" altLang="zh-TW" sz="1200" i="0" kern="1200" dirty="0">
                <a:solidFill>
                  <a:schemeClr val="tx1"/>
                </a:solidFill>
                <a:latin typeface="Arial" charset="0"/>
                <a:ea typeface="新細明體" pitchFamily="18" charset="-120"/>
                <a:cs typeface="+mn-cs"/>
              </a:rPr>
              <a:t>x1 x3 x7 x9)</a:t>
            </a:r>
            <a:r>
              <a:rPr kumimoji="1" lang="zh-TW" altLang="en-US" sz="1200" i="0" kern="1200" dirty="0">
                <a:solidFill>
                  <a:schemeClr val="tx1"/>
                </a:solidFill>
                <a:latin typeface="Arial" charset="0"/>
                <a:ea typeface="新細明體" pitchFamily="18" charset="-120"/>
                <a:cs typeface="+mn-cs"/>
              </a:rPr>
              <a:t>的距離，所以</a:t>
            </a:r>
            <a:r>
              <a:rPr kumimoji="1" lang="el-GR" altLang="zh-TW" sz="1200" i="0" kern="1200" dirty="0">
                <a:solidFill>
                  <a:schemeClr val="tx1"/>
                </a:solidFill>
                <a:latin typeface="Arial" charset="0"/>
                <a:ea typeface="新細明體" pitchFamily="18" charset="-120"/>
                <a:cs typeface="+mn-cs"/>
              </a:rPr>
              <a:t>α</a:t>
            </a:r>
            <a:r>
              <a:rPr kumimoji="1" lang="zh-TW" altLang="en-US" sz="1200" i="0" kern="1200" dirty="0">
                <a:solidFill>
                  <a:schemeClr val="tx1"/>
                </a:solidFill>
                <a:latin typeface="Arial" charset="0"/>
                <a:ea typeface="新細明體" pitchFamily="18" charset="-120"/>
                <a:cs typeface="+mn-cs"/>
              </a:rPr>
              <a:t>小於等於</a:t>
            </a:r>
            <a:r>
              <a:rPr kumimoji="1" lang="el-GR" altLang="zh-TW" sz="1200" i="0" kern="1200" dirty="0">
                <a:solidFill>
                  <a:schemeClr val="tx1"/>
                </a:solidFill>
                <a:latin typeface="Arial" charset="0"/>
                <a:ea typeface="新細明體" pitchFamily="18" charset="-120"/>
                <a:cs typeface="+mn-cs"/>
              </a:rPr>
              <a:t>β</a:t>
            </a:r>
            <a:r>
              <a:rPr kumimoji="1" lang="zh-TW" altLang="en-US" sz="1200" i="0" kern="1200" dirty="0">
                <a:solidFill>
                  <a:schemeClr val="tx1"/>
                </a:solidFill>
                <a:latin typeface="Arial" charset="0"/>
                <a:ea typeface="新細明體" pitchFamily="18" charset="-120"/>
                <a:cs typeface="+mn-cs"/>
              </a:rPr>
              <a:t> </a:t>
            </a:r>
            <a:endParaRPr kumimoji="1" lang="en-US" altLang="zh-TW" sz="1200" i="0" kern="1200" dirty="0">
              <a:solidFill>
                <a:schemeClr val="tx1"/>
              </a:solidFill>
              <a:latin typeface="Arial" charset="0"/>
              <a:ea typeface="新細明體" pitchFamily="18" charset="-120"/>
              <a:cs typeface="+mn-cs"/>
            </a:endParaRPr>
          </a:p>
          <a:p>
            <a:pPr eaLnBrk="1" hangingPunct="1"/>
            <a:r>
              <a:rPr kumimoji="1" lang="zh-TW" altLang="en-US" sz="1200" i="0" kern="1200" dirty="0">
                <a:solidFill>
                  <a:schemeClr val="tx1"/>
                </a:solidFill>
                <a:latin typeface="Arial" charset="0"/>
                <a:ea typeface="新細明體" pitchFamily="18" charset="-120"/>
                <a:cs typeface="+mn-cs"/>
              </a:rPr>
              <a:t>所以就有了圖</a:t>
            </a:r>
            <a:r>
              <a:rPr kumimoji="1" lang="en-US" altLang="zh-TW" sz="1200" i="0" kern="1200" dirty="0">
                <a:solidFill>
                  <a:schemeClr val="tx1"/>
                </a:solidFill>
                <a:latin typeface="Arial" charset="0"/>
                <a:ea typeface="新細明體" pitchFamily="18" charset="-120"/>
                <a:cs typeface="+mn-cs"/>
              </a:rPr>
              <a:t>c</a:t>
            </a:r>
            <a:r>
              <a:rPr kumimoji="1" lang="zh-TW" altLang="en-US" sz="1200" i="0" kern="1200" dirty="0">
                <a:solidFill>
                  <a:schemeClr val="tx1"/>
                </a:solidFill>
                <a:latin typeface="Arial" charset="0"/>
                <a:ea typeface="新細明體" pitchFamily="18" charset="-120"/>
                <a:cs typeface="+mn-cs"/>
              </a:rPr>
              <a:t>的權重標記，注意這個是還沒有標準化的標記。</a:t>
            </a:r>
            <a:endParaRPr lang="en-US" altLang="zh-TW" dirty="0">
              <a:ea typeface="新細明體" charset="-120"/>
            </a:endParaRPr>
          </a:p>
          <a:p>
            <a:endParaRPr lang="zh-TW" altLang="en-US" dirty="0"/>
          </a:p>
        </p:txBody>
      </p:sp>
      <p:sp>
        <p:nvSpPr>
          <p:cNvPr id="4" name="投影片編號版面配置區 3"/>
          <p:cNvSpPr>
            <a:spLocks noGrp="1"/>
          </p:cNvSpPr>
          <p:nvPr>
            <p:ph type="sldNum" sz="quarter" idx="5"/>
          </p:nvPr>
        </p:nvSpPr>
        <p:spPr/>
        <p:txBody>
          <a:bodyPr/>
          <a:lstStyle/>
          <a:p>
            <a:pPr>
              <a:defRPr/>
            </a:pPr>
            <a:fld id="{9E5A7E55-2588-4B87-BABD-8866032E797D}" type="slidenum">
              <a:rPr lang="en-US" altLang="zh-TW" smtClean="0"/>
              <a:pPr>
                <a:defRPr/>
              </a:pPr>
              <a:t>26</a:t>
            </a:fld>
            <a:endParaRPr lang="en-US" altLang="zh-TW"/>
          </a:p>
        </p:txBody>
      </p:sp>
    </p:spTree>
    <p:extLst>
      <p:ext uri="{BB962C8B-B14F-4D97-AF65-F5344CB8AC3E}">
        <p14:creationId xmlns:p14="http://schemas.microsoft.com/office/powerpoint/2010/main" val="4124592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ln>
            <a:miter lim="800000"/>
            <a:headEnd/>
            <a:tailEnd/>
          </a:ln>
        </p:spPr>
        <p:txBody>
          <a:bodyPr/>
          <a:lstStyle/>
          <a:p>
            <a:fld id="{A58A3D1B-51A9-4551-A3D5-DD3F3BC5B185}" type="slidenum">
              <a:rPr lang="en-US" altLang="zh-TW" smtClean="0">
                <a:ea typeface="新細明體" charset="-120"/>
              </a:rPr>
              <a:pPr/>
              <a:t>27</a:t>
            </a:fld>
            <a:endParaRPr lang="en-US" altLang="zh-TW">
              <a:ea typeface="新細明體" charset="-120"/>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p:spPr>
        <p:txBody>
          <a:bodyPr/>
          <a:lstStyle/>
          <a:p>
            <a:pPr eaLnBrk="1" hangingPunct="1"/>
            <a:r>
              <a:rPr lang="zh-TW" altLang="en-US" dirty="0">
                <a:ea typeface="新細明體" charset="-120"/>
              </a:rPr>
              <a:t>所以這裡 </a:t>
            </a:r>
            <a:r>
              <a:rPr lang="en-US" altLang="zh-TW" dirty="0">
                <a:ea typeface="新細明體" charset="-120"/>
              </a:rPr>
              <a:t>“</a:t>
            </a:r>
            <a:r>
              <a:rPr lang="zh-TW" altLang="en-US" dirty="0">
                <a:ea typeface="新細明體" charset="-120"/>
              </a:rPr>
              <a:t>圖</a:t>
            </a:r>
            <a:r>
              <a:rPr lang="en-US" altLang="zh-TW" dirty="0">
                <a:ea typeface="新細明體" charset="-120"/>
              </a:rPr>
              <a:t>a”:</a:t>
            </a:r>
            <a:r>
              <a:rPr lang="zh-TW" altLang="en-US" dirty="0">
                <a:ea typeface="新細明體" charset="-120"/>
              </a:rPr>
              <a:t>如果直向的</a:t>
            </a:r>
            <a:r>
              <a:rPr kumimoji="1" lang="zh-TW" altLang="en-US" sz="1200" i="0" kern="1200" dirty="0">
                <a:solidFill>
                  <a:schemeClr val="tx1"/>
                </a:solidFill>
                <a:latin typeface="Arial" charset="0"/>
                <a:ea typeface="新細明體" pitchFamily="18" charset="-120"/>
                <a:cs typeface="+mn-cs"/>
              </a:rPr>
              <a:t>變異數和斜向的變異數</a:t>
            </a:r>
            <a:r>
              <a:rPr kumimoji="1" lang="el-GR" altLang="zh-TW" sz="1200" i="0" kern="1200" dirty="0">
                <a:solidFill>
                  <a:schemeClr val="tx1"/>
                </a:solidFill>
                <a:latin typeface="Arial" charset="0"/>
                <a:ea typeface="新細明體" pitchFamily="18" charset="-120"/>
                <a:cs typeface="+mn-cs"/>
              </a:rPr>
              <a:t>α</a:t>
            </a:r>
            <a:r>
              <a:rPr lang="zh-TW" altLang="en-US" dirty="0">
                <a:ea typeface="新細明體" charset="-120"/>
              </a:rPr>
              <a:t> </a:t>
            </a:r>
            <a:r>
              <a:rPr kumimoji="1" lang="el-GR" altLang="zh-TW" sz="1200" i="0" kern="1200" dirty="0">
                <a:solidFill>
                  <a:schemeClr val="tx1"/>
                </a:solidFill>
                <a:latin typeface="Arial" charset="0"/>
                <a:ea typeface="新細明體" pitchFamily="18" charset="-120"/>
                <a:cs typeface="+mn-cs"/>
              </a:rPr>
              <a:t>β</a:t>
            </a:r>
            <a:r>
              <a:rPr kumimoji="1" lang="zh-TW" altLang="en-US" sz="1200" i="0" kern="1200" dirty="0">
                <a:solidFill>
                  <a:schemeClr val="tx1"/>
                </a:solidFill>
                <a:latin typeface="Arial" charset="0"/>
                <a:ea typeface="新細明體" pitchFamily="18" charset="-120"/>
                <a:cs typeface="+mn-cs"/>
              </a:rPr>
              <a:t>都等於</a:t>
            </a:r>
            <a:r>
              <a:rPr kumimoji="1" lang="en-US" altLang="zh-TW" sz="1200" i="0" kern="1200" dirty="0">
                <a:solidFill>
                  <a:schemeClr val="tx1"/>
                </a:solidFill>
                <a:latin typeface="Arial" charset="0"/>
                <a:ea typeface="新細明體" pitchFamily="18" charset="-120"/>
                <a:cs typeface="+mn-cs"/>
              </a:rPr>
              <a:t>1</a:t>
            </a:r>
            <a:r>
              <a:rPr kumimoji="1" lang="zh-TW" altLang="en-US" sz="1200" i="0" kern="1200" dirty="0">
                <a:solidFill>
                  <a:schemeClr val="tx1"/>
                </a:solidFill>
                <a:latin typeface="Arial" charset="0"/>
                <a:ea typeface="新細明體" pitchFamily="18" charset="-120"/>
                <a:cs typeface="+mn-cs"/>
              </a:rPr>
              <a:t>， 我們的權重標記就是全部都是</a:t>
            </a:r>
            <a:r>
              <a:rPr kumimoji="1" lang="en-US" altLang="zh-TW" sz="1200" i="0" kern="1200" dirty="0">
                <a:solidFill>
                  <a:schemeClr val="tx1"/>
                </a:solidFill>
                <a:latin typeface="Arial" charset="0"/>
                <a:ea typeface="新細明體" pitchFamily="18" charset="-120"/>
                <a:cs typeface="+mn-cs"/>
              </a:rPr>
              <a:t>1</a:t>
            </a:r>
            <a:r>
              <a:rPr kumimoji="1" lang="zh-TW" altLang="en-US" sz="1200" i="0" kern="1200" dirty="0">
                <a:solidFill>
                  <a:schemeClr val="tx1"/>
                </a:solidFill>
                <a:latin typeface="Arial" charset="0"/>
                <a:ea typeface="新細明體" pitchFamily="18" charset="-120"/>
                <a:cs typeface="+mn-cs"/>
              </a:rPr>
              <a:t>，代表九個像素點都差不多</a:t>
            </a:r>
            <a:endParaRPr kumimoji="1" lang="en-US" altLang="zh-TW" sz="1200" i="0" kern="1200" dirty="0">
              <a:solidFill>
                <a:schemeClr val="tx1"/>
              </a:solidFill>
              <a:latin typeface="Arial" charset="0"/>
              <a:ea typeface="新細明體" pitchFamily="18"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a:solidFill>
                  <a:schemeClr val="tx1"/>
                </a:solidFill>
                <a:latin typeface="Arial" charset="0"/>
                <a:ea typeface="新細明體" pitchFamily="18" charset="-120"/>
                <a:cs typeface="+mn-cs"/>
              </a:rPr>
              <a:t>圖</a:t>
            </a:r>
            <a:r>
              <a:rPr kumimoji="1" lang="en-US" altLang="zh-TW" sz="1200" i="0" kern="1200" dirty="0">
                <a:solidFill>
                  <a:schemeClr val="tx1"/>
                </a:solidFill>
                <a:latin typeface="Arial" charset="0"/>
                <a:ea typeface="新細明體" pitchFamily="18" charset="-120"/>
                <a:cs typeface="+mn-cs"/>
              </a:rPr>
              <a:t>b</a:t>
            </a:r>
            <a:r>
              <a:rPr kumimoji="1" lang="zh-TW" altLang="en-US" sz="1200" i="0" kern="1200" dirty="0">
                <a:solidFill>
                  <a:schemeClr val="tx1"/>
                </a:solidFill>
                <a:latin typeface="Arial" charset="0"/>
                <a:ea typeface="新細明體" pitchFamily="18" charset="-120"/>
                <a:cs typeface="+mn-cs"/>
              </a:rPr>
              <a:t> 如果</a:t>
            </a:r>
            <a:r>
              <a:rPr kumimoji="1" lang="el-GR" altLang="zh-TW" sz="1200" i="0" kern="1200" dirty="0">
                <a:solidFill>
                  <a:schemeClr val="tx1"/>
                </a:solidFill>
                <a:latin typeface="Arial" charset="0"/>
                <a:ea typeface="新細明體" pitchFamily="18" charset="-120"/>
                <a:cs typeface="+mn-cs"/>
              </a:rPr>
              <a:t>α</a:t>
            </a:r>
            <a:r>
              <a:rPr lang="zh-TW" altLang="en-US" dirty="0">
                <a:ea typeface="新細明體" charset="-120"/>
              </a:rPr>
              <a:t> </a:t>
            </a:r>
            <a:r>
              <a:rPr kumimoji="1" lang="el-GR" altLang="zh-TW" sz="1200" i="0" kern="1200" dirty="0">
                <a:solidFill>
                  <a:schemeClr val="tx1"/>
                </a:solidFill>
                <a:latin typeface="Arial" charset="0"/>
                <a:ea typeface="新細明體" pitchFamily="18" charset="-120"/>
                <a:cs typeface="+mn-cs"/>
              </a:rPr>
              <a:t>β</a:t>
            </a:r>
            <a:r>
              <a:rPr kumimoji="1" lang="zh-TW" altLang="en-US" sz="1200" i="0" kern="1200" dirty="0">
                <a:solidFill>
                  <a:schemeClr val="tx1"/>
                </a:solidFill>
                <a:latin typeface="Arial" charset="0"/>
                <a:ea typeface="新細明體" charset="-120"/>
                <a:cs typeface="+mn-cs"/>
              </a:rPr>
              <a:t>都等於</a:t>
            </a:r>
            <a:r>
              <a:rPr kumimoji="1" lang="en-US" altLang="zh-TW" sz="1200" i="0" kern="1200" dirty="0">
                <a:solidFill>
                  <a:schemeClr val="tx1"/>
                </a:solidFill>
                <a:latin typeface="Arial" charset="0"/>
                <a:ea typeface="新細明體" charset="-120"/>
                <a:cs typeface="+mn-cs"/>
              </a:rPr>
              <a:t>2</a:t>
            </a:r>
            <a:r>
              <a:rPr kumimoji="1" lang="zh-TW" altLang="en-US" sz="1200" i="0" kern="1200" dirty="0">
                <a:solidFill>
                  <a:schemeClr val="tx1"/>
                </a:solidFill>
                <a:latin typeface="Arial" charset="0"/>
                <a:ea typeface="新細明體" charset="-120"/>
                <a:cs typeface="+mn-cs"/>
              </a:rPr>
              <a:t> 代表直向和斜向都和中間值有點差距，就會標示成圖</a:t>
            </a:r>
            <a:r>
              <a:rPr kumimoji="1" lang="en-US" altLang="zh-TW" sz="1200" i="0" kern="1200" dirty="0">
                <a:solidFill>
                  <a:schemeClr val="tx1"/>
                </a:solidFill>
                <a:latin typeface="Arial" charset="0"/>
                <a:ea typeface="新細明體" charset="-120"/>
                <a:cs typeface="+mn-cs"/>
              </a:rPr>
              <a:t>b</a:t>
            </a:r>
            <a:r>
              <a:rPr kumimoji="1" lang="zh-TW" altLang="en-US" sz="1200" i="0" kern="1200" dirty="0">
                <a:solidFill>
                  <a:schemeClr val="tx1"/>
                </a:solidFill>
                <a:latin typeface="Arial" charset="0"/>
                <a:ea typeface="新細明體" charset="-120"/>
                <a:cs typeface="+mn-cs"/>
              </a:rPr>
              <a:t> 中間和周圍的值不相等</a:t>
            </a:r>
            <a:endParaRPr kumimoji="1" lang="en-US" altLang="zh-TW" sz="1200" i="0" kern="1200" dirty="0">
              <a:solidFill>
                <a:schemeClr val="tx1"/>
              </a:solidFill>
              <a:latin typeface="Arial" charset="0"/>
              <a:ea typeface="新細明體"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a:solidFill>
                  <a:schemeClr val="tx1"/>
                </a:solidFill>
                <a:latin typeface="Arial" charset="0"/>
                <a:ea typeface="新細明體" charset="-120"/>
                <a:cs typeface="+mn-cs"/>
              </a:rPr>
              <a:t>最後圖</a:t>
            </a:r>
            <a:r>
              <a:rPr kumimoji="1" lang="en-US" altLang="zh-TW" sz="1200" i="0" kern="1200" dirty="0">
                <a:solidFill>
                  <a:schemeClr val="tx1"/>
                </a:solidFill>
                <a:latin typeface="Arial" charset="0"/>
                <a:ea typeface="新細明體" charset="-120"/>
                <a:cs typeface="+mn-cs"/>
              </a:rPr>
              <a:t>c</a:t>
            </a:r>
            <a:r>
              <a:rPr kumimoji="1" lang="zh-TW" altLang="en-US" sz="1200" i="0" kern="1200" dirty="0">
                <a:solidFill>
                  <a:schemeClr val="tx1"/>
                </a:solidFill>
                <a:latin typeface="Arial" charset="0"/>
                <a:ea typeface="新細明體" charset="-120"/>
                <a:cs typeface="+mn-cs"/>
              </a:rPr>
              <a:t> 如果</a:t>
            </a:r>
            <a:r>
              <a:rPr kumimoji="1" lang="el-GR" altLang="zh-TW" sz="1200" i="0" kern="1200" dirty="0">
                <a:solidFill>
                  <a:schemeClr val="tx1"/>
                </a:solidFill>
                <a:latin typeface="Arial" charset="0"/>
                <a:ea typeface="新細明體" pitchFamily="18" charset="-120"/>
                <a:cs typeface="+mn-cs"/>
              </a:rPr>
              <a:t>α</a:t>
            </a:r>
            <a:r>
              <a:rPr lang="zh-TW" altLang="en-US" dirty="0">
                <a:ea typeface="新細明體" charset="-120"/>
              </a:rPr>
              <a:t> </a:t>
            </a:r>
            <a:r>
              <a:rPr kumimoji="1" lang="en-US" altLang="zh-TW" sz="1200" i="0" kern="1200" dirty="0">
                <a:solidFill>
                  <a:schemeClr val="tx1"/>
                </a:solidFill>
                <a:latin typeface="Arial" charset="0"/>
                <a:ea typeface="新細明體" pitchFamily="18" charset="-120"/>
                <a:cs typeface="+mn-cs"/>
              </a:rPr>
              <a:t>=2</a:t>
            </a:r>
            <a:r>
              <a:rPr kumimoji="1" lang="zh-TW" altLang="en-US" sz="1200" i="0" kern="1200" dirty="0">
                <a:solidFill>
                  <a:schemeClr val="tx1"/>
                </a:solidFill>
                <a:latin typeface="Arial" charset="0"/>
                <a:ea typeface="新細明體" pitchFamily="18" charset="-120"/>
                <a:cs typeface="+mn-cs"/>
              </a:rPr>
              <a:t> </a:t>
            </a:r>
            <a:r>
              <a:rPr kumimoji="1" lang="el-GR" altLang="zh-TW" sz="1200" i="0" kern="1200" dirty="0">
                <a:solidFill>
                  <a:schemeClr val="tx1"/>
                </a:solidFill>
                <a:latin typeface="Arial" charset="0"/>
                <a:ea typeface="新細明體" pitchFamily="18" charset="-120"/>
                <a:cs typeface="+mn-cs"/>
              </a:rPr>
              <a:t>β</a:t>
            </a:r>
            <a:r>
              <a:rPr kumimoji="1" lang="zh-TW" altLang="en-US" sz="1200" i="0" kern="1200" dirty="0">
                <a:solidFill>
                  <a:schemeClr val="tx1"/>
                </a:solidFill>
                <a:latin typeface="Arial" charset="0"/>
                <a:ea typeface="新細明體" pitchFamily="18" charset="-120"/>
                <a:cs typeface="+mn-cs"/>
              </a:rPr>
              <a:t> </a:t>
            </a:r>
            <a:r>
              <a:rPr kumimoji="1" lang="en-US" altLang="zh-TW" sz="1200" i="0" kern="1200" dirty="0">
                <a:solidFill>
                  <a:schemeClr val="tx1"/>
                </a:solidFill>
                <a:latin typeface="Arial" charset="0"/>
                <a:ea typeface="新細明體" pitchFamily="18" charset="-120"/>
                <a:cs typeface="+mn-cs"/>
              </a:rPr>
              <a:t>=</a:t>
            </a:r>
            <a:r>
              <a:rPr kumimoji="1" lang="zh-TW" altLang="en-US" sz="1200" i="0" kern="1200" dirty="0">
                <a:solidFill>
                  <a:schemeClr val="tx1"/>
                </a:solidFill>
                <a:latin typeface="Arial" charset="0"/>
                <a:ea typeface="新細明體" pitchFamily="18" charset="-120"/>
                <a:cs typeface="+mn-cs"/>
              </a:rPr>
              <a:t> </a:t>
            </a:r>
            <a:r>
              <a:rPr kumimoji="1" lang="en-US" altLang="zh-TW" sz="1200" i="0" kern="1200" dirty="0">
                <a:solidFill>
                  <a:schemeClr val="tx1"/>
                </a:solidFill>
                <a:latin typeface="Arial" charset="0"/>
                <a:ea typeface="新細明體" pitchFamily="18" charset="-120"/>
                <a:cs typeface="+mn-cs"/>
              </a:rPr>
              <a:t>4</a:t>
            </a:r>
            <a:r>
              <a:rPr kumimoji="1" lang="zh-TW" altLang="en-US" sz="1200" i="0" kern="1200" dirty="0">
                <a:solidFill>
                  <a:schemeClr val="tx1"/>
                </a:solidFill>
                <a:latin typeface="Arial" charset="0"/>
                <a:ea typeface="新細明體" pitchFamily="18" charset="-120"/>
                <a:cs typeface="+mn-cs"/>
              </a:rPr>
              <a:t>，代表斜向的變異數比較大，中間值和</a:t>
            </a:r>
            <a:r>
              <a:rPr kumimoji="1" lang="en-US" altLang="zh-TW" sz="1200" i="0" kern="1200" dirty="0">
                <a:solidFill>
                  <a:schemeClr val="tx1"/>
                </a:solidFill>
                <a:latin typeface="Arial" charset="0"/>
                <a:ea typeface="新細明體" pitchFamily="18" charset="-120"/>
                <a:cs typeface="+mn-cs"/>
              </a:rPr>
              <a:t>x1 x3 x7 x9</a:t>
            </a:r>
            <a:r>
              <a:rPr kumimoji="1" lang="zh-TW" altLang="en-US" sz="1200" i="0" kern="1200" dirty="0">
                <a:solidFill>
                  <a:schemeClr val="tx1"/>
                </a:solidFill>
                <a:latin typeface="Arial" charset="0"/>
                <a:ea typeface="新細明體" pitchFamily="18" charset="-120"/>
                <a:cs typeface="+mn-cs"/>
              </a:rPr>
              <a:t>差比較多。中間值和</a:t>
            </a:r>
            <a:r>
              <a:rPr kumimoji="1" lang="en-US" altLang="zh-TW" sz="1200" i="0" kern="1200" dirty="0">
                <a:solidFill>
                  <a:schemeClr val="tx1"/>
                </a:solidFill>
                <a:latin typeface="Arial" charset="0"/>
                <a:ea typeface="新細明體" pitchFamily="18" charset="-120"/>
                <a:cs typeface="+mn-cs"/>
              </a:rPr>
              <a:t>x2 x4 x6 x8</a:t>
            </a:r>
            <a:r>
              <a:rPr kumimoji="1" lang="zh-TW" altLang="en-US" sz="1200" i="0" kern="1200" dirty="0">
                <a:solidFill>
                  <a:schemeClr val="tx1"/>
                </a:solidFill>
                <a:latin typeface="Arial" charset="0"/>
                <a:ea typeface="新細明體" pitchFamily="18" charset="-120"/>
                <a:cs typeface="+mn-cs"/>
              </a:rPr>
              <a:t>相差較小。</a:t>
            </a:r>
            <a:endParaRPr kumimoji="1" lang="en-US" altLang="zh-TW" sz="1200" i="0" kern="1200" dirty="0">
              <a:solidFill>
                <a:schemeClr val="tx1"/>
              </a:solidFill>
              <a:latin typeface="Arial" charset="0"/>
              <a:ea typeface="新細明體" pitchFamily="18"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a:solidFill>
                  <a:schemeClr val="tx1"/>
                </a:solidFill>
                <a:latin typeface="Arial" charset="0"/>
                <a:ea typeface="新細明體" pitchFamily="18" charset="-120"/>
                <a:cs typeface="+mn-cs"/>
              </a:rPr>
              <a:t>這是三種常見的情況，然後他的</a:t>
            </a:r>
            <a:r>
              <a:rPr kumimoji="1" lang="en-US" altLang="zh-TW" sz="1200" i="0" kern="1200" dirty="0">
                <a:solidFill>
                  <a:schemeClr val="tx1"/>
                </a:solidFill>
                <a:latin typeface="Arial" charset="0"/>
                <a:ea typeface="新細明體" pitchFamily="18" charset="-120"/>
                <a:cs typeface="+mn-cs"/>
              </a:rPr>
              <a:t>mask</a:t>
            </a:r>
            <a:r>
              <a:rPr kumimoji="1" lang="zh-TW" altLang="en-US" sz="1200" i="0" kern="1200" dirty="0">
                <a:solidFill>
                  <a:schemeClr val="tx1"/>
                </a:solidFill>
                <a:latin typeface="Arial" charset="0"/>
                <a:ea typeface="新細明體" pitchFamily="18" charset="-120"/>
                <a:cs typeface="+mn-cs"/>
              </a:rPr>
              <a:t>會長得像這樣</a:t>
            </a:r>
            <a:endParaRPr lang="en-US" altLang="zh-TW" dirty="0">
              <a:ea typeface="新細明體" charset="-12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TW" dirty="0">
              <a:ea typeface="新細明體" charset="-120"/>
            </a:endParaRPr>
          </a:p>
          <a:p>
            <a:pPr eaLnBrk="1" hangingPunct="1"/>
            <a:endParaRPr lang="en-US" altLang="zh-TW" dirty="0">
              <a:ea typeface="新細明體" charset="-120"/>
            </a:endParaRPr>
          </a:p>
          <a:p>
            <a:pPr eaLnBrk="1" hangingPunct="1"/>
            <a:r>
              <a:rPr lang="en-US" altLang="zh-TW" dirty="0">
                <a:ea typeface="新細明體" charset="-120"/>
              </a:rPr>
              <a:t>For example, the above example is derived from assuming random, uncorrelated noise</a:t>
            </a:r>
          </a:p>
          <a:p>
            <a:pPr eaLnBrk="1" hangingPunct="1"/>
            <a:r>
              <a:rPr lang="zh-TW" altLang="en-US" dirty="0">
                <a:ea typeface="新細明體" charset="-120"/>
              </a:rPr>
              <a:t>例如，以上示例是從隨機的假設，不相關的雜訊</a:t>
            </a:r>
            <a:endParaRPr lang="en-US" altLang="zh-TW" dirty="0">
              <a:ea typeface="新細明體" charset="-120"/>
            </a:endParaRPr>
          </a:p>
          <a:p>
            <a:pPr eaLnBrk="1" hangingPunct="1"/>
            <a:r>
              <a:rPr lang="zh-TW" altLang="en-US" i="0" dirty="0">
                <a:ea typeface="新細明體" charset="-120"/>
              </a:rPr>
              <a:t>假設：隨機，不相關的雜訊</a:t>
            </a:r>
            <a:endParaRPr lang="en-US" altLang="zh-TW" i="0"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l-GR" altLang="zh-TW" sz="1200" i="0" strike="sngStrike" kern="1200" dirty="0">
                <a:solidFill>
                  <a:schemeClr val="tx1"/>
                </a:solidFill>
                <a:latin typeface="Arial" charset="0"/>
                <a:ea typeface="新細明體" pitchFamily="18" charset="-120"/>
                <a:cs typeface="+mn-cs"/>
              </a:rPr>
              <a:t>α</a:t>
            </a:r>
            <a:r>
              <a:rPr kumimoji="1" lang="zh-TW" altLang="en-US" sz="1200" i="0" strike="sngStrike" kern="1200" dirty="0">
                <a:solidFill>
                  <a:schemeClr val="tx1"/>
                </a:solidFill>
                <a:latin typeface="Arial" charset="0"/>
                <a:ea typeface="新細明體" pitchFamily="18" charset="-120"/>
                <a:cs typeface="+mn-cs"/>
              </a:rPr>
              <a:t> </a:t>
            </a:r>
            <a:r>
              <a:rPr kumimoji="1" lang="en-US" altLang="zh-TW" sz="1200" i="0" strike="sngStrike" kern="1200" dirty="0">
                <a:solidFill>
                  <a:schemeClr val="tx1"/>
                </a:solidFill>
                <a:latin typeface="Arial" charset="0"/>
                <a:ea typeface="新細明體" pitchFamily="18" charset="-120"/>
                <a:cs typeface="+mn-cs"/>
              </a:rPr>
              <a:t>=</a:t>
            </a:r>
            <a:r>
              <a:rPr kumimoji="1" lang="zh-TW" altLang="en-US" sz="1200" i="0" strike="sngStrike" kern="1200" dirty="0">
                <a:solidFill>
                  <a:schemeClr val="tx1"/>
                </a:solidFill>
                <a:latin typeface="Arial" charset="0"/>
                <a:ea typeface="新細明體" pitchFamily="18" charset="-120"/>
                <a:cs typeface="+mn-cs"/>
              </a:rPr>
              <a:t> 是東西南北向的</a:t>
            </a:r>
            <a:r>
              <a:rPr kumimoji="1" lang="en-US" altLang="zh-TW" sz="1200" i="0" strike="sngStrike" kern="1200" dirty="0">
                <a:solidFill>
                  <a:schemeClr val="tx1"/>
                </a:solidFill>
                <a:latin typeface="Arial" charset="0"/>
                <a:ea typeface="新細明體" pitchFamily="18" charset="-120"/>
                <a:cs typeface="+mn-cs"/>
              </a:rPr>
              <a:t>variance(</a:t>
            </a:r>
            <a:r>
              <a:rPr kumimoji="1" lang="zh-TW" altLang="en-US" sz="1200" i="0" strike="sngStrike" kern="1200" dirty="0">
                <a:solidFill>
                  <a:schemeClr val="tx1"/>
                </a:solidFill>
                <a:latin typeface="Arial" charset="0"/>
                <a:ea typeface="新細明體" pitchFamily="18" charset="-120"/>
                <a:cs typeface="+mn-cs"/>
              </a:rPr>
              <a:t>變異數</a:t>
            </a:r>
            <a:r>
              <a:rPr kumimoji="1" lang="en-US" altLang="zh-TW" sz="1200" i="0" strike="sngStrike" kern="1200" dirty="0">
                <a:solidFill>
                  <a:schemeClr val="tx1"/>
                </a:solidFill>
                <a:latin typeface="Arial" charset="0"/>
                <a:ea typeface="新細明體" pitchFamily="18" charset="-120"/>
                <a:cs typeface="+mn-cs"/>
              </a:rPr>
              <a:t>)</a:t>
            </a:r>
            <a:r>
              <a:rPr kumimoji="1" lang="zh-TW" altLang="en-US" sz="1200" i="0" strike="sngStrike" kern="1200" dirty="0">
                <a:solidFill>
                  <a:schemeClr val="tx1"/>
                </a:solidFill>
                <a:latin typeface="Arial" charset="0"/>
                <a:ea typeface="新細明體" pitchFamily="18" charset="-120"/>
                <a:cs typeface="+mn-cs"/>
              </a:rPr>
              <a:t>*中心點的</a:t>
            </a:r>
            <a:r>
              <a:rPr kumimoji="1" lang="en-US" altLang="zh-TW" sz="1200" i="0" strike="sngStrike" kern="1200" dirty="0">
                <a:solidFill>
                  <a:schemeClr val="tx1"/>
                </a:solidFill>
                <a:latin typeface="Arial" charset="0"/>
                <a:ea typeface="新細明體" pitchFamily="18" charset="-120"/>
                <a:cs typeface="+mn-cs"/>
              </a:rPr>
              <a:t>variance(</a:t>
            </a:r>
            <a:r>
              <a:rPr kumimoji="1" lang="zh-TW" altLang="en-US" sz="1200" i="0" strike="sngStrike" kern="1200" dirty="0">
                <a:solidFill>
                  <a:schemeClr val="tx1"/>
                </a:solidFill>
                <a:latin typeface="Arial" charset="0"/>
                <a:ea typeface="新細明體" pitchFamily="18" charset="-120"/>
                <a:cs typeface="+mn-cs"/>
              </a:rPr>
              <a:t>變異數</a:t>
            </a:r>
            <a:r>
              <a:rPr kumimoji="1" lang="en-US" altLang="zh-TW" sz="1200" i="0" strike="sngStrike" kern="1200" dirty="0">
                <a:solidFill>
                  <a:schemeClr val="tx1"/>
                </a:solidFill>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l-GR" altLang="zh-TW" sz="1200" i="0" strike="sngStrike" kern="1200" dirty="0">
                <a:solidFill>
                  <a:schemeClr val="tx1"/>
                </a:solidFill>
                <a:latin typeface="Arial" charset="0"/>
                <a:ea typeface="新細明體" pitchFamily="18" charset="-120"/>
                <a:cs typeface="+mn-cs"/>
              </a:rPr>
              <a:t>β</a:t>
            </a:r>
            <a:r>
              <a:rPr kumimoji="1" lang="en-US" altLang="zh-TW" sz="1200" i="0" strike="sngStrike" kern="1200" dirty="0">
                <a:solidFill>
                  <a:schemeClr val="tx1"/>
                </a:solidFill>
                <a:latin typeface="Arial" charset="0"/>
                <a:ea typeface="新細明體" pitchFamily="18" charset="-120"/>
                <a:cs typeface="+mn-cs"/>
              </a:rPr>
              <a:t>=</a:t>
            </a:r>
            <a:r>
              <a:rPr kumimoji="1" lang="zh-TW" altLang="en-US" sz="1200" i="0" strike="sngStrike" kern="1200" dirty="0">
                <a:solidFill>
                  <a:schemeClr val="tx1"/>
                </a:solidFill>
                <a:latin typeface="Arial" charset="0"/>
                <a:ea typeface="新細明體" pitchFamily="18" charset="-120"/>
                <a:cs typeface="+mn-cs"/>
              </a:rPr>
              <a:t> 是斜向的</a:t>
            </a:r>
            <a:r>
              <a:rPr kumimoji="1" lang="en-US" altLang="zh-TW" sz="1200" i="0" strike="sngStrike" kern="1200" dirty="0">
                <a:solidFill>
                  <a:schemeClr val="tx1"/>
                </a:solidFill>
                <a:latin typeface="Arial" charset="0"/>
                <a:ea typeface="新細明體" pitchFamily="18" charset="-120"/>
                <a:cs typeface="+mn-cs"/>
              </a:rPr>
              <a:t>variance(</a:t>
            </a:r>
            <a:r>
              <a:rPr kumimoji="1" lang="zh-TW" altLang="en-US" sz="1200" i="0" strike="sngStrike" kern="1200" dirty="0">
                <a:solidFill>
                  <a:schemeClr val="tx1"/>
                </a:solidFill>
                <a:latin typeface="Arial" charset="0"/>
                <a:ea typeface="新細明體" pitchFamily="18" charset="-120"/>
                <a:cs typeface="+mn-cs"/>
              </a:rPr>
              <a:t>變異數</a:t>
            </a:r>
            <a:r>
              <a:rPr kumimoji="1" lang="en-US" altLang="zh-TW" sz="1200" i="0" strike="sngStrike" kern="1200" dirty="0">
                <a:solidFill>
                  <a:schemeClr val="tx1"/>
                </a:solidFill>
                <a:latin typeface="Arial" charset="0"/>
                <a:ea typeface="新細明體" pitchFamily="18" charset="-120"/>
                <a:cs typeface="+mn-cs"/>
              </a:rPr>
              <a:t>)</a:t>
            </a:r>
            <a:r>
              <a:rPr kumimoji="1" lang="zh-TW" altLang="en-US" sz="1200" i="0" strike="sngStrike" kern="1200" dirty="0">
                <a:solidFill>
                  <a:schemeClr val="tx1"/>
                </a:solidFill>
                <a:latin typeface="Arial" charset="0"/>
                <a:ea typeface="新細明體" pitchFamily="18" charset="-120"/>
                <a:cs typeface="+mn-cs"/>
              </a:rPr>
              <a:t>*中心點的</a:t>
            </a:r>
            <a:r>
              <a:rPr kumimoji="1" lang="en-US" altLang="zh-TW" sz="1200" i="0" strike="sngStrike" kern="1200" dirty="0">
                <a:solidFill>
                  <a:schemeClr val="tx1"/>
                </a:solidFill>
                <a:latin typeface="Arial" charset="0"/>
                <a:ea typeface="新細明體" pitchFamily="18" charset="-120"/>
                <a:cs typeface="+mn-cs"/>
              </a:rPr>
              <a:t>variance(</a:t>
            </a:r>
            <a:r>
              <a:rPr kumimoji="1" lang="zh-TW" altLang="en-US" sz="1200" i="0" strike="sngStrike" kern="1200" dirty="0">
                <a:solidFill>
                  <a:schemeClr val="tx1"/>
                </a:solidFill>
                <a:latin typeface="Arial" charset="0"/>
                <a:ea typeface="新細明體" pitchFamily="18" charset="-120"/>
                <a:cs typeface="+mn-cs"/>
              </a:rPr>
              <a:t>變異數</a:t>
            </a:r>
            <a:r>
              <a:rPr kumimoji="1" lang="en-US" altLang="zh-TW" sz="1200" i="0" strike="sngStrike" kern="1200" dirty="0">
                <a:solidFill>
                  <a:schemeClr val="tx1"/>
                </a:solidFill>
                <a:latin typeface="Arial" charset="0"/>
                <a:ea typeface="新細明體" pitchFamily="18" charset="-120"/>
                <a:cs typeface="+mn-cs"/>
              </a:rPr>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ln>
            <a:miter lim="800000"/>
            <a:headEnd/>
            <a:tailEnd/>
          </a:ln>
        </p:spPr>
        <p:txBody>
          <a:bodyPr/>
          <a:lstStyle/>
          <a:p>
            <a:fld id="{A58A3D1B-51A9-4551-A3D5-DD3F3BC5B185}" type="slidenum">
              <a:rPr lang="en-US" altLang="zh-TW" smtClean="0">
                <a:ea typeface="新細明體" charset="-120"/>
              </a:rPr>
              <a:pPr/>
              <a:t>28</a:t>
            </a:fld>
            <a:endParaRPr lang="en-US" altLang="zh-TW">
              <a:ea typeface="新細明體" charset="-120"/>
            </a:endParaRPr>
          </a:p>
        </p:txBody>
      </p:sp>
      <p:sp>
        <p:nvSpPr>
          <p:cNvPr id="211971"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11972"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i="0" dirty="0">
                    <a:ea typeface="新細明體" charset="-120"/>
                  </a:rPr>
                  <a:t>我繼續以剛剛圖</a:t>
                </a:r>
                <a:r>
                  <a:rPr lang="en-US" altLang="zh-TW" i="0" dirty="0">
                    <a:ea typeface="新細明體" charset="-120"/>
                  </a:rPr>
                  <a:t>b </a:t>
                </a:r>
                <a:r>
                  <a:rPr kumimoji="1" lang="el-GR" altLang="zh-TW" sz="1200" i="0" kern="1200" dirty="0">
                    <a:solidFill>
                      <a:schemeClr val="tx1"/>
                    </a:solidFill>
                    <a:latin typeface="Arial" charset="0"/>
                    <a:ea typeface="新細明體" pitchFamily="18" charset="-120"/>
                    <a:cs typeface="+mn-cs"/>
                  </a:rPr>
                  <a:t>α</a:t>
                </a:r>
                <a:r>
                  <a:rPr lang="zh-TW" altLang="en-US" dirty="0">
                    <a:ea typeface="新細明體" charset="-120"/>
                  </a:rPr>
                  <a:t> </a:t>
                </a:r>
                <a:r>
                  <a:rPr lang="en-US" altLang="zh-TW" dirty="0">
                    <a:ea typeface="新細明體" charset="-120"/>
                  </a:rPr>
                  <a:t>=2</a:t>
                </a:r>
                <a:r>
                  <a:rPr lang="zh-TW" altLang="en-US" dirty="0">
                    <a:ea typeface="新細明體" charset="-120"/>
                  </a:rPr>
                  <a:t> </a:t>
                </a:r>
                <a:r>
                  <a:rPr kumimoji="1" lang="el-GR" altLang="zh-TW" sz="1200" i="0" kern="1200" dirty="0">
                    <a:solidFill>
                      <a:schemeClr val="tx1"/>
                    </a:solidFill>
                    <a:latin typeface="Arial" charset="0"/>
                    <a:ea typeface="新細明體" pitchFamily="18" charset="-120"/>
                    <a:cs typeface="+mn-cs"/>
                  </a:rPr>
                  <a:t>β</a:t>
                </a:r>
                <a:r>
                  <a:rPr kumimoji="1" lang="zh-TW" altLang="en-US" sz="1200" i="0" kern="1200" dirty="0">
                    <a:solidFill>
                      <a:schemeClr val="tx1"/>
                    </a:solidFill>
                    <a:latin typeface="Arial" charset="0"/>
                    <a:ea typeface="新細明體" pitchFamily="18" charset="-120"/>
                    <a:cs typeface="+mn-cs"/>
                  </a:rPr>
                  <a:t> </a:t>
                </a:r>
                <a:r>
                  <a:rPr kumimoji="1" lang="en-US" altLang="zh-TW" sz="1200" i="0" kern="1200" dirty="0">
                    <a:solidFill>
                      <a:schemeClr val="tx1"/>
                    </a:solidFill>
                    <a:latin typeface="Arial" charset="0"/>
                    <a:ea typeface="新細明體" pitchFamily="18" charset="-120"/>
                    <a:cs typeface="+mn-cs"/>
                  </a:rPr>
                  <a:t>=2</a:t>
                </a:r>
                <a:r>
                  <a:rPr kumimoji="1" lang="zh-TW" altLang="en-US" sz="1200" i="0" kern="1200" dirty="0">
                    <a:solidFill>
                      <a:schemeClr val="tx1"/>
                    </a:solidFill>
                    <a:latin typeface="Arial" charset="0"/>
                    <a:ea typeface="新細明體" pitchFamily="18" charset="-120"/>
                    <a:cs typeface="+mn-cs"/>
                  </a:rPr>
                  <a:t>的情況做舉例。</a:t>
                </a:r>
                <a:endParaRPr kumimoji="1" lang="en-US" altLang="zh-TW" sz="1200" i="0" kern="1200" dirty="0">
                  <a:solidFill>
                    <a:schemeClr val="tx1"/>
                  </a:solidFill>
                  <a:latin typeface="Arial" charset="0"/>
                  <a:ea typeface="新細明體" pitchFamily="18"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a:solidFill>
                      <a:schemeClr val="tx1"/>
                    </a:solidFill>
                    <a:latin typeface="Arial" charset="0"/>
                    <a:ea typeface="新細明體" pitchFamily="18" charset="-120"/>
                    <a:cs typeface="+mn-cs"/>
                  </a:rPr>
                  <a:t>最右上角的就是剛剛的圖</a:t>
                </a:r>
                <a:r>
                  <a:rPr kumimoji="1" lang="en-US" altLang="zh-TW" sz="1200" i="0" kern="1200" dirty="0">
                    <a:solidFill>
                      <a:schemeClr val="tx1"/>
                    </a:solidFill>
                    <a:latin typeface="Arial" charset="0"/>
                    <a:ea typeface="新細明體" pitchFamily="18" charset="-120"/>
                    <a:cs typeface="+mn-cs"/>
                  </a:rPr>
                  <a:t>b</a:t>
                </a:r>
                <a:r>
                  <a:rPr kumimoji="1" lang="zh-TW" altLang="en-US" sz="1200" i="0" kern="1200" dirty="0">
                    <a:solidFill>
                      <a:schemeClr val="tx1"/>
                    </a:solidFill>
                    <a:latin typeface="Arial" charset="0"/>
                    <a:ea typeface="新細明體" pitchFamily="18" charset="-120"/>
                    <a:cs typeface="+mn-cs"/>
                  </a:rPr>
                  <a:t> 代表中間點和周圍都有差不多的相差。</a:t>
                </a:r>
                <a:endParaRPr kumimoji="1" lang="en-US" altLang="zh-TW" sz="1200" i="0" kern="1200" dirty="0">
                  <a:solidFill>
                    <a:schemeClr val="tx1"/>
                  </a:solidFill>
                  <a:latin typeface="Arial" charset="0"/>
                  <a:ea typeface="新細明體" pitchFamily="18"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a:solidFill>
                      <a:schemeClr val="tx1"/>
                    </a:solidFill>
                    <a:latin typeface="Arial" charset="0"/>
                    <a:ea typeface="新細明體" pitchFamily="18" charset="-120"/>
                    <a:cs typeface="+mn-cs"/>
                  </a:rPr>
                  <a:t>然後我們一開始非標準化的權重標記</a:t>
                </a:r>
                <a:r>
                  <a:rPr kumimoji="1" lang="en-US" altLang="zh-TW" sz="1200" i="0" kern="1200" dirty="0">
                    <a:solidFill>
                      <a:schemeClr val="tx1"/>
                    </a:solidFill>
                    <a:latin typeface="Arial" charset="0"/>
                    <a:ea typeface="新細明體" pitchFamily="18" charset="-120"/>
                    <a:cs typeface="+mn-cs"/>
                  </a:rPr>
                  <a:t>(mask)</a:t>
                </a:r>
                <a:r>
                  <a:rPr kumimoji="1" lang="zh-TW" altLang="en-US" sz="1200" i="0" kern="1200" dirty="0">
                    <a:solidFill>
                      <a:schemeClr val="tx1"/>
                    </a:solidFill>
                    <a:latin typeface="Arial" charset="0"/>
                    <a:ea typeface="新細明體" pitchFamily="18" charset="-120"/>
                    <a:cs typeface="+mn-cs"/>
                  </a:rPr>
                  <a:t>是中間這張，</a:t>
                </a:r>
                <a:endParaRPr kumimoji="1" lang="en-US" altLang="zh-TW" sz="1200" i="0" kern="1200" dirty="0">
                  <a:solidFill>
                    <a:schemeClr val="tx1"/>
                  </a:solidFill>
                  <a:latin typeface="Arial" charset="0"/>
                  <a:ea typeface="新細明體" pitchFamily="18"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TW" dirty="0">
                  <a:ea typeface="新細明體" charset="-12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下面的這個算式是把他帶入並且作標準化的過程</a:t>
                </a:r>
                <a:endParaRPr lang="en-US" altLang="zh-TW" dirty="0">
                  <a:ea typeface="新細明體" charset="-12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a:t>
                </a:r>
                <a:endParaRPr lang="en-US" altLang="zh-TW" i="0" dirty="0">
                  <a:ea typeface="新細明體" charset="-120"/>
                </a:endParaRPr>
              </a:p>
              <a:p>
                <a:pPr eaLnBrk="1" hangingPunct="1"/>
                <a:r>
                  <a:rPr lang="zh-TW" altLang="en-US" i="0" dirty="0">
                    <a:ea typeface="新細明體" charset="-120"/>
                  </a:rPr>
                  <a:t>假設：隨機，不相關的雜訊</a:t>
                </a:r>
                <a:endParaRPr lang="en-US" altLang="zh-TW" i="0" dirty="0">
                  <a:ea typeface="新細明體" charset="-120"/>
                </a:endParaRPr>
              </a:p>
              <a:p>
                <a:pPr eaLnBrk="1" hangingPunct="1"/>
                <a:r>
                  <a:rPr lang="zh-TW" altLang="en-US" i="0" dirty="0">
                    <a:solidFill>
                      <a:schemeClr val="tx1"/>
                    </a:solidFill>
                  </a:rPr>
                  <a:t>上面這張</a:t>
                </a:r>
                <a:r>
                  <a:rPr lang="en-US" altLang="zh-TW" i="0" dirty="0">
                    <a:solidFill>
                      <a:schemeClr val="tx1"/>
                    </a:solidFill>
                  </a:rPr>
                  <a:t>mask</a:t>
                </a:r>
                <a:r>
                  <a:rPr lang="zh-TW" altLang="en-US" i="0" dirty="0">
                    <a:solidFill>
                      <a:schemeClr val="tx1"/>
                    </a:solidFill>
                  </a:rPr>
                  <a:t>就是</a:t>
                </a:r>
                <a:r>
                  <a:rPr kumimoji="1" lang="zh-TW" altLang="en-US" sz="1200" i="0" kern="1200" dirty="0">
                    <a:solidFill>
                      <a:schemeClr val="tx1"/>
                    </a:solidFill>
                    <a:latin typeface="Arial" charset="0"/>
                    <a:ea typeface="新細明體" pitchFamily="18" charset="-120"/>
                    <a:cs typeface="+mn-cs"/>
                  </a:rPr>
                  <a:t>非標準化的最小標準差權重標記</a:t>
                </a:r>
                <a:r>
                  <a:rPr kumimoji="1" lang="en-US" altLang="zh-TW" sz="1200" i="0" kern="1200" dirty="0">
                    <a:solidFill>
                      <a:schemeClr val="tx1"/>
                    </a:solidFill>
                    <a:latin typeface="Arial" charset="0"/>
                    <a:ea typeface="新細明體" pitchFamily="18" charset="-120"/>
                    <a:cs typeface="+mn-cs"/>
                  </a:rPr>
                  <a:t>(</a:t>
                </a:r>
                <a:r>
                  <a:rPr lang="en-US" altLang="zh-TW" i="0" dirty="0" err="1">
                    <a:solidFill>
                      <a:schemeClr val="tx1"/>
                    </a:solidFill>
                  </a:rPr>
                  <a:t>Unnormalized</a:t>
                </a:r>
                <a:r>
                  <a:rPr lang="en-US" altLang="zh-TW" i="0" dirty="0">
                    <a:solidFill>
                      <a:schemeClr val="tx1"/>
                    </a:solidFill>
                  </a:rPr>
                  <a:t> minimum variance weight mask)</a:t>
                </a:r>
                <a:endParaRPr lang="en-US" altLang="zh-TW" i="0"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l-GR" altLang="zh-TW" sz="1200" i="0" strike="sngStrike" kern="1200" dirty="0">
                    <a:solidFill>
                      <a:schemeClr val="tx1"/>
                    </a:solidFill>
                    <a:latin typeface="Arial" charset="0"/>
                    <a:ea typeface="新細明體" pitchFamily="18" charset="-120"/>
                    <a:cs typeface="+mn-cs"/>
                  </a:rPr>
                  <a:t>α</a:t>
                </a:r>
                <a:r>
                  <a:rPr kumimoji="1" lang="zh-TW" altLang="en-US" sz="1200" i="0" strike="sngStrike" kern="1200" dirty="0">
                    <a:solidFill>
                      <a:schemeClr val="tx1"/>
                    </a:solidFill>
                    <a:latin typeface="Arial" charset="0"/>
                    <a:ea typeface="新細明體" pitchFamily="18" charset="-120"/>
                    <a:cs typeface="+mn-cs"/>
                  </a:rPr>
                  <a:t> </a:t>
                </a:r>
                <a:r>
                  <a:rPr kumimoji="1" lang="en-US" altLang="zh-TW" sz="1200" i="0" strike="sngStrike" kern="1200" dirty="0">
                    <a:solidFill>
                      <a:schemeClr val="tx1"/>
                    </a:solidFill>
                    <a:latin typeface="Arial" charset="0"/>
                    <a:ea typeface="新細明體" pitchFamily="18" charset="-120"/>
                    <a:cs typeface="+mn-cs"/>
                  </a:rPr>
                  <a:t>=</a:t>
                </a:r>
                <a:r>
                  <a:rPr kumimoji="1" lang="zh-TW" altLang="en-US" sz="1200" i="0" strike="sngStrike" kern="1200" dirty="0">
                    <a:solidFill>
                      <a:schemeClr val="tx1"/>
                    </a:solidFill>
                    <a:latin typeface="Arial" charset="0"/>
                    <a:ea typeface="新細明體" pitchFamily="18" charset="-120"/>
                    <a:cs typeface="+mn-cs"/>
                  </a:rPr>
                  <a:t> 是東西南北向的</a:t>
                </a:r>
                <a:r>
                  <a:rPr kumimoji="1" lang="en-US" altLang="zh-TW" sz="1200" i="0" strike="sngStrike" kern="1200" dirty="0">
                    <a:solidFill>
                      <a:schemeClr val="tx1"/>
                    </a:solidFill>
                    <a:latin typeface="Arial" charset="0"/>
                    <a:ea typeface="新細明體" pitchFamily="18" charset="-120"/>
                    <a:cs typeface="+mn-cs"/>
                  </a:rPr>
                  <a:t>variance(</a:t>
                </a:r>
                <a:r>
                  <a:rPr kumimoji="1" lang="zh-TW" altLang="en-US" sz="1200" i="0" strike="sngStrike" kern="1200" dirty="0">
                    <a:solidFill>
                      <a:schemeClr val="tx1"/>
                    </a:solidFill>
                    <a:latin typeface="Arial" charset="0"/>
                    <a:ea typeface="新細明體" pitchFamily="18" charset="-120"/>
                    <a:cs typeface="+mn-cs"/>
                  </a:rPr>
                  <a:t>變異數</a:t>
                </a:r>
                <a:r>
                  <a:rPr kumimoji="1" lang="en-US" altLang="zh-TW" sz="1200" i="0" strike="sngStrike" kern="1200" dirty="0">
                    <a:solidFill>
                      <a:schemeClr val="tx1"/>
                    </a:solidFill>
                    <a:latin typeface="Arial" charset="0"/>
                    <a:ea typeface="新細明體" pitchFamily="18" charset="-120"/>
                    <a:cs typeface="+mn-cs"/>
                  </a:rPr>
                  <a:t>)</a:t>
                </a:r>
                <a:r>
                  <a:rPr kumimoji="1" lang="zh-TW" altLang="en-US" sz="1200" i="0" strike="sngStrike" kern="1200" dirty="0">
                    <a:solidFill>
                      <a:schemeClr val="tx1"/>
                    </a:solidFill>
                    <a:latin typeface="Arial" charset="0"/>
                    <a:ea typeface="新細明體" pitchFamily="18" charset="-120"/>
                    <a:cs typeface="+mn-cs"/>
                  </a:rPr>
                  <a:t>*中心點的</a:t>
                </a:r>
                <a:r>
                  <a:rPr kumimoji="1" lang="en-US" altLang="zh-TW" sz="1200" i="0" strike="sngStrike" kern="1200" dirty="0">
                    <a:solidFill>
                      <a:schemeClr val="tx1"/>
                    </a:solidFill>
                    <a:latin typeface="Arial" charset="0"/>
                    <a:ea typeface="新細明體" pitchFamily="18" charset="-120"/>
                    <a:cs typeface="+mn-cs"/>
                  </a:rPr>
                  <a:t>variance(</a:t>
                </a:r>
                <a:r>
                  <a:rPr kumimoji="1" lang="zh-TW" altLang="en-US" sz="1200" i="0" strike="sngStrike" kern="1200" dirty="0">
                    <a:solidFill>
                      <a:schemeClr val="tx1"/>
                    </a:solidFill>
                    <a:latin typeface="Arial" charset="0"/>
                    <a:ea typeface="新細明體" pitchFamily="18" charset="-120"/>
                    <a:cs typeface="+mn-cs"/>
                  </a:rPr>
                  <a:t>變異數</a:t>
                </a:r>
                <a:r>
                  <a:rPr kumimoji="1" lang="en-US" altLang="zh-TW" sz="1200" i="0" strike="sngStrike" kern="1200" dirty="0">
                    <a:solidFill>
                      <a:schemeClr val="tx1"/>
                    </a:solidFill>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l-GR" altLang="zh-TW" sz="1200" i="0" strike="sngStrike" kern="1200" dirty="0">
                    <a:solidFill>
                      <a:schemeClr val="tx1"/>
                    </a:solidFill>
                    <a:latin typeface="Arial" charset="0"/>
                    <a:ea typeface="新細明體" pitchFamily="18" charset="-120"/>
                    <a:cs typeface="+mn-cs"/>
                  </a:rPr>
                  <a:t>β</a:t>
                </a:r>
                <a:r>
                  <a:rPr kumimoji="1" lang="en-US" altLang="zh-TW" sz="1200" i="0" strike="sngStrike" kern="1200" dirty="0">
                    <a:solidFill>
                      <a:schemeClr val="tx1"/>
                    </a:solidFill>
                    <a:latin typeface="Arial" charset="0"/>
                    <a:ea typeface="新細明體" pitchFamily="18" charset="-120"/>
                    <a:cs typeface="+mn-cs"/>
                  </a:rPr>
                  <a:t>=</a:t>
                </a:r>
                <a:r>
                  <a:rPr kumimoji="1" lang="zh-TW" altLang="en-US" sz="1200" i="0" strike="sngStrike" kern="1200" dirty="0">
                    <a:solidFill>
                      <a:schemeClr val="tx1"/>
                    </a:solidFill>
                    <a:latin typeface="Arial" charset="0"/>
                    <a:ea typeface="新細明體" pitchFamily="18" charset="-120"/>
                    <a:cs typeface="+mn-cs"/>
                  </a:rPr>
                  <a:t> 是斜向的</a:t>
                </a:r>
                <a:r>
                  <a:rPr kumimoji="1" lang="en-US" altLang="zh-TW" sz="1200" i="0" strike="sngStrike" kern="1200" dirty="0">
                    <a:solidFill>
                      <a:schemeClr val="tx1"/>
                    </a:solidFill>
                    <a:latin typeface="Arial" charset="0"/>
                    <a:ea typeface="新細明體" pitchFamily="18" charset="-120"/>
                    <a:cs typeface="+mn-cs"/>
                  </a:rPr>
                  <a:t>variance(</a:t>
                </a:r>
                <a:r>
                  <a:rPr kumimoji="1" lang="zh-TW" altLang="en-US" sz="1200" i="0" strike="sngStrike" kern="1200" dirty="0">
                    <a:solidFill>
                      <a:schemeClr val="tx1"/>
                    </a:solidFill>
                    <a:latin typeface="Arial" charset="0"/>
                    <a:ea typeface="新細明體" pitchFamily="18" charset="-120"/>
                    <a:cs typeface="+mn-cs"/>
                  </a:rPr>
                  <a:t>變異數</a:t>
                </a:r>
                <a:r>
                  <a:rPr kumimoji="1" lang="en-US" altLang="zh-TW" sz="1200" i="0" strike="sngStrike" kern="1200" dirty="0">
                    <a:solidFill>
                      <a:schemeClr val="tx1"/>
                    </a:solidFill>
                    <a:latin typeface="Arial" charset="0"/>
                    <a:ea typeface="新細明體" pitchFamily="18" charset="-120"/>
                    <a:cs typeface="+mn-cs"/>
                  </a:rPr>
                  <a:t>)</a:t>
                </a:r>
                <a:r>
                  <a:rPr kumimoji="1" lang="zh-TW" altLang="en-US" sz="1200" i="0" strike="sngStrike" kern="1200" dirty="0">
                    <a:solidFill>
                      <a:schemeClr val="tx1"/>
                    </a:solidFill>
                    <a:latin typeface="Arial" charset="0"/>
                    <a:ea typeface="新細明體" pitchFamily="18" charset="-120"/>
                    <a:cs typeface="+mn-cs"/>
                  </a:rPr>
                  <a:t>*中心點的</a:t>
                </a:r>
                <a:r>
                  <a:rPr kumimoji="1" lang="en-US" altLang="zh-TW" sz="1200" i="0" strike="sngStrike" kern="1200" dirty="0">
                    <a:solidFill>
                      <a:schemeClr val="tx1"/>
                    </a:solidFill>
                    <a:latin typeface="Arial" charset="0"/>
                    <a:ea typeface="新細明體" pitchFamily="18" charset="-120"/>
                    <a:cs typeface="+mn-cs"/>
                  </a:rPr>
                  <a:t>variance(</a:t>
                </a:r>
                <a:r>
                  <a:rPr kumimoji="1" lang="zh-TW" altLang="en-US" sz="1200" i="0" strike="sngStrike" kern="1200" dirty="0">
                    <a:solidFill>
                      <a:schemeClr val="tx1"/>
                    </a:solidFill>
                    <a:latin typeface="Arial" charset="0"/>
                    <a:ea typeface="新細明體" pitchFamily="18" charset="-120"/>
                    <a:cs typeface="+mn-cs"/>
                  </a:rPr>
                  <a:t>變異數</a:t>
                </a:r>
                <a:r>
                  <a:rPr kumimoji="1" lang="en-US" altLang="zh-TW" sz="1200" i="0" strike="sngStrike" kern="1200" dirty="0">
                    <a:solidFill>
                      <a:schemeClr val="tx1"/>
                    </a:solidFill>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i="0" dirty="0">
                    <a:solidFill>
                      <a:schemeClr val="tx1"/>
                    </a:solidFill>
                  </a:rPr>
                  <a:t>那如果要變成</a:t>
                </a:r>
                <a:r>
                  <a:rPr kumimoji="1" lang="zh-TW" altLang="en-US" sz="1200" i="0" kern="1200" dirty="0">
                    <a:solidFill>
                      <a:schemeClr val="tx1"/>
                    </a:solidFill>
                    <a:latin typeface="Arial" charset="0"/>
                    <a:ea typeface="新細明體" pitchFamily="18" charset="-120"/>
                    <a:cs typeface="+mn-cs"/>
                  </a:rPr>
                  <a:t>標準化就要將每個輸入除以</a:t>
                </a:r>
                <a:r>
                  <a:rPr lang="en-US" altLang="zh-TW" i="0" dirty="0">
                    <a:solidFill>
                      <a:schemeClr val="tx1"/>
                    </a:solidFill>
                  </a:rPr>
                  <a:t>1+4</a:t>
                </a:r>
                <a14:m>
                  <m:oMath xmlns:m="http://schemas.openxmlformats.org/officeDocument/2006/math">
                    <m:sSup>
                      <m:sSupPr>
                        <m:ctrlPr>
                          <a:rPr lang="en-US" altLang="zh-TW" i="1" smtClean="0">
                            <a:solidFill>
                              <a:schemeClr val="tx1"/>
                            </a:solidFill>
                            <a:latin typeface="Cambria Math" panose="02040503050406030204" pitchFamily="18" charset="0"/>
                          </a:rPr>
                        </m:ctrlPr>
                      </m:sSupPr>
                      <m:e>
                        <m:r>
                          <m:rPr>
                            <m:sty m:val="p"/>
                          </m:rPr>
                          <a:rPr lang="zh-TW" altLang="en-US" i="0">
                            <a:solidFill>
                              <a:schemeClr val="tx1"/>
                            </a:solidFill>
                            <a:latin typeface="Cambria Math" panose="02040503050406030204" pitchFamily="18" charset="0"/>
                          </a:rPr>
                          <m:t>α</m:t>
                        </m:r>
                      </m:e>
                      <m:sup>
                        <m:r>
                          <a:rPr lang="en-US" altLang="zh-TW" b="0" i="0" smtClean="0">
                            <a:solidFill>
                              <a:schemeClr val="tx1"/>
                            </a:solidFill>
                            <a:latin typeface="Cambria Math" panose="02040503050406030204" pitchFamily="18" charset="0"/>
                          </a:rPr>
                          <m:t>−1</m:t>
                        </m:r>
                      </m:sup>
                    </m:sSup>
                  </m:oMath>
                </a14:m>
                <a:r>
                  <a:rPr lang="en-US" altLang="zh-TW" i="0" dirty="0">
                    <a:solidFill>
                      <a:schemeClr val="tx1"/>
                    </a:solidFill>
                  </a:rPr>
                  <a:t>+4</a:t>
                </a:r>
                <a14:m>
                  <m:oMath xmlns:m="http://schemas.openxmlformats.org/officeDocument/2006/math">
                    <m:sSup>
                      <m:sSupPr>
                        <m:ctrlPr>
                          <a:rPr lang="en-US" altLang="zh-TW" i="1">
                            <a:solidFill>
                              <a:schemeClr val="tx1"/>
                            </a:solidFill>
                            <a:latin typeface="Cambria Math" panose="02040503050406030204" pitchFamily="18" charset="0"/>
                          </a:rPr>
                        </m:ctrlPr>
                      </m:sSupPr>
                      <m:e>
                        <m:r>
                          <m:rPr>
                            <m:sty m:val="p"/>
                          </m:rPr>
                          <a:rPr lang="zh-TW" altLang="en-US" i="0" smtClean="0">
                            <a:solidFill>
                              <a:schemeClr val="tx1"/>
                            </a:solidFill>
                            <a:latin typeface="Cambria Math" panose="02040503050406030204" pitchFamily="18" charset="0"/>
                          </a:rPr>
                          <m:t>β</m:t>
                        </m:r>
                      </m:e>
                      <m:sup>
                        <m:r>
                          <a:rPr lang="en-US" altLang="zh-TW" i="0">
                            <a:solidFill>
                              <a:schemeClr val="tx1"/>
                            </a:solidFill>
                            <a:latin typeface="Cambria Math" panose="02040503050406030204" pitchFamily="18" charset="0"/>
                          </a:rPr>
                          <m:t>−1</m:t>
                        </m:r>
                      </m:sup>
                    </m:sSup>
                    <m:r>
                      <a:rPr lang="en-US" altLang="zh-TW" b="0" i="0" smtClean="0">
                        <a:solidFill>
                          <a:schemeClr val="tx1"/>
                        </a:solidFill>
                        <a:latin typeface="Cambria Math" panose="02040503050406030204" pitchFamily="18" charset="0"/>
                      </a:rPr>
                      <m:t>.</m:t>
                    </m:r>
                  </m:oMath>
                </a14:m>
                <a:endParaRPr kumimoji="1" lang="en-US" altLang="zh-TW" sz="1200" i="0" kern="1200" dirty="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a:solidFill>
                      <a:schemeClr val="tx1"/>
                    </a:solidFill>
                    <a:latin typeface="Arial" charset="0"/>
                    <a:ea typeface="新細明體" pitchFamily="18" charset="-120"/>
                    <a:cs typeface="+mn-cs"/>
                  </a:rPr>
                  <a:t>假設</a:t>
                </a:r>
                <a:r>
                  <a:rPr kumimoji="1" lang="el-GR" altLang="zh-TW" sz="1200" i="0" kern="1200" dirty="0">
                    <a:solidFill>
                      <a:schemeClr val="tx1"/>
                    </a:solidFill>
                    <a:latin typeface="Arial" charset="0"/>
                    <a:ea typeface="新細明體" pitchFamily="18" charset="-120"/>
                    <a:cs typeface="+mn-cs"/>
                  </a:rPr>
                  <a:t>α</a:t>
                </a:r>
                <a:r>
                  <a:rPr kumimoji="1" lang="zh-TW" altLang="en-US" sz="1200" i="0" kern="1200" dirty="0">
                    <a:solidFill>
                      <a:schemeClr val="tx1"/>
                    </a:solidFill>
                    <a:latin typeface="Arial" charset="0"/>
                    <a:ea typeface="新細明體" pitchFamily="18" charset="-120"/>
                    <a:cs typeface="+mn-cs"/>
                  </a:rPr>
                  <a:t> </a:t>
                </a:r>
                <a:r>
                  <a:rPr kumimoji="1" lang="en-US" altLang="zh-TW" sz="1200" i="0" kern="1200" dirty="0">
                    <a:solidFill>
                      <a:schemeClr val="tx1"/>
                    </a:solidFill>
                    <a:latin typeface="Arial" charset="0"/>
                    <a:ea typeface="新細明體" pitchFamily="18" charset="-120"/>
                    <a:cs typeface="+mn-cs"/>
                  </a:rPr>
                  <a:t>=</a:t>
                </a:r>
                <a:r>
                  <a:rPr kumimoji="1" lang="zh-TW" altLang="en-US" sz="1200" i="0" kern="1200" dirty="0">
                    <a:solidFill>
                      <a:schemeClr val="tx1"/>
                    </a:solidFill>
                    <a:latin typeface="Arial" charset="0"/>
                    <a:ea typeface="新細明體" pitchFamily="18" charset="-120"/>
                    <a:cs typeface="+mn-cs"/>
                  </a:rPr>
                  <a:t> </a:t>
                </a:r>
                <a:r>
                  <a:rPr kumimoji="1" lang="en-US" altLang="zh-TW" sz="1200" i="0" kern="1200" dirty="0">
                    <a:solidFill>
                      <a:schemeClr val="tx1"/>
                    </a:solidFill>
                    <a:latin typeface="Arial" charset="0"/>
                    <a:ea typeface="新細明體" pitchFamily="18" charset="-120"/>
                    <a:cs typeface="+mn-cs"/>
                  </a:rPr>
                  <a:t>2,</a:t>
                </a:r>
                <a:r>
                  <a:rPr kumimoji="1" lang="zh-TW" altLang="en-US" sz="1200" i="0" kern="1200" dirty="0">
                    <a:solidFill>
                      <a:schemeClr val="tx1"/>
                    </a:solidFill>
                    <a:latin typeface="Arial" charset="0"/>
                    <a:ea typeface="新細明體" pitchFamily="18" charset="-120"/>
                    <a:cs typeface="+mn-cs"/>
                  </a:rPr>
                  <a:t> </a:t>
                </a:r>
                <a:r>
                  <a:rPr kumimoji="1" lang="el-GR" altLang="zh-TW" sz="1200" i="0" kern="1200" dirty="0">
                    <a:solidFill>
                      <a:schemeClr val="tx1"/>
                    </a:solidFill>
                    <a:latin typeface="Arial" charset="0"/>
                    <a:ea typeface="新細明體" pitchFamily="18" charset="-120"/>
                    <a:cs typeface="+mn-cs"/>
                  </a:rPr>
                  <a:t>β</a:t>
                </a:r>
                <a:r>
                  <a:rPr kumimoji="1" lang="zh-TW" altLang="en-US" sz="1200" i="0" kern="1200" dirty="0">
                    <a:solidFill>
                      <a:schemeClr val="tx1"/>
                    </a:solidFill>
                    <a:latin typeface="Arial" charset="0"/>
                    <a:ea typeface="新細明體" pitchFamily="18" charset="-120"/>
                    <a:cs typeface="+mn-cs"/>
                  </a:rPr>
                  <a:t> </a:t>
                </a:r>
                <a:r>
                  <a:rPr kumimoji="1" lang="en-US" altLang="zh-TW" sz="1200" i="0" kern="1200" dirty="0">
                    <a:solidFill>
                      <a:schemeClr val="tx1"/>
                    </a:solidFill>
                    <a:latin typeface="Arial" charset="0"/>
                    <a:ea typeface="新細明體" pitchFamily="18" charset="-120"/>
                    <a:cs typeface="+mn-cs"/>
                  </a:rPr>
                  <a:t>=</a:t>
                </a:r>
                <a:r>
                  <a:rPr kumimoji="1" lang="zh-TW" altLang="en-US" sz="1200" i="0" kern="1200" dirty="0">
                    <a:solidFill>
                      <a:schemeClr val="tx1"/>
                    </a:solidFill>
                    <a:latin typeface="Arial" charset="0"/>
                    <a:ea typeface="新細明體" pitchFamily="18" charset="-120"/>
                    <a:cs typeface="+mn-cs"/>
                  </a:rPr>
                  <a:t> </a:t>
                </a:r>
                <a:r>
                  <a:rPr kumimoji="1" lang="en-US" altLang="zh-TW" sz="1200" i="0" kern="1200" dirty="0">
                    <a:solidFill>
                      <a:schemeClr val="tx1"/>
                    </a:solidFill>
                    <a:latin typeface="Arial" charset="0"/>
                    <a:ea typeface="新細明體" pitchFamily="18" charset="-120"/>
                    <a:cs typeface="+mn-cs"/>
                  </a:rPr>
                  <a:t>2</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a:solidFill>
                      <a:schemeClr val="tx1"/>
                    </a:solidFill>
                    <a:latin typeface="Arial" charset="0"/>
                    <a:ea typeface="新細明體" pitchFamily="18" charset="-120"/>
                    <a:cs typeface="+mn-cs"/>
                  </a:rPr>
                  <a:t>則矩陣會變成以下這張，接著為了變成標準化的最小標準差權重標記，所以要除以</a:t>
                </a:r>
                <a:r>
                  <a:rPr lang="en-US" altLang="zh-TW" i="0" dirty="0">
                    <a:solidFill>
                      <a:schemeClr val="tx1"/>
                    </a:solidFill>
                  </a:rPr>
                  <a:t>1+4</a:t>
                </a:r>
                <a14:m>
                  <m:oMath xmlns:m="http://schemas.openxmlformats.org/officeDocument/2006/math">
                    <m:sSup>
                      <m:sSupPr>
                        <m:ctrlPr>
                          <a:rPr lang="en-US" altLang="zh-TW" i="1" smtClean="0">
                            <a:solidFill>
                              <a:schemeClr val="tx1"/>
                            </a:solidFill>
                            <a:latin typeface="Cambria Math" panose="02040503050406030204" pitchFamily="18" charset="0"/>
                          </a:rPr>
                        </m:ctrlPr>
                      </m:sSupPr>
                      <m:e>
                        <m:r>
                          <m:rPr>
                            <m:sty m:val="p"/>
                          </m:rPr>
                          <a:rPr lang="zh-TW" altLang="en-US" i="0">
                            <a:solidFill>
                              <a:schemeClr val="tx1"/>
                            </a:solidFill>
                            <a:latin typeface="Cambria Math" panose="02040503050406030204" pitchFamily="18" charset="0"/>
                          </a:rPr>
                          <m:t>α</m:t>
                        </m:r>
                      </m:e>
                      <m:sup>
                        <m:r>
                          <a:rPr lang="en-US" altLang="zh-TW" b="0" i="0" smtClean="0">
                            <a:solidFill>
                              <a:schemeClr val="tx1"/>
                            </a:solidFill>
                            <a:latin typeface="Cambria Math" panose="02040503050406030204" pitchFamily="18" charset="0"/>
                          </a:rPr>
                          <m:t>−1</m:t>
                        </m:r>
                      </m:sup>
                    </m:sSup>
                  </m:oMath>
                </a14:m>
                <a:r>
                  <a:rPr lang="en-US" altLang="zh-TW" i="0" dirty="0">
                    <a:solidFill>
                      <a:schemeClr val="tx1"/>
                    </a:solidFill>
                  </a:rPr>
                  <a:t>+4</a:t>
                </a:r>
                <a14:m>
                  <m:oMath xmlns:m="http://schemas.openxmlformats.org/officeDocument/2006/math">
                    <m:sSup>
                      <m:sSupPr>
                        <m:ctrlPr>
                          <a:rPr lang="en-US" altLang="zh-TW" i="1">
                            <a:solidFill>
                              <a:schemeClr val="tx1"/>
                            </a:solidFill>
                            <a:latin typeface="Cambria Math" panose="02040503050406030204" pitchFamily="18" charset="0"/>
                          </a:rPr>
                        </m:ctrlPr>
                      </m:sSupPr>
                      <m:e>
                        <m:r>
                          <m:rPr>
                            <m:sty m:val="p"/>
                          </m:rPr>
                          <a:rPr lang="zh-TW" altLang="en-US" i="0" smtClean="0">
                            <a:solidFill>
                              <a:schemeClr val="tx1"/>
                            </a:solidFill>
                            <a:latin typeface="Cambria Math" panose="02040503050406030204" pitchFamily="18" charset="0"/>
                          </a:rPr>
                          <m:t>β</m:t>
                        </m:r>
                      </m:e>
                      <m:sup>
                        <m:r>
                          <a:rPr lang="en-US" altLang="zh-TW" i="0">
                            <a:solidFill>
                              <a:schemeClr val="tx1"/>
                            </a:solidFill>
                            <a:latin typeface="Cambria Math" panose="02040503050406030204" pitchFamily="18" charset="0"/>
                          </a:rPr>
                          <m:t>−1</m:t>
                        </m:r>
                      </m:sup>
                    </m:sSup>
                  </m:oMath>
                </a14:m>
                <a:endParaRPr kumimoji="1" lang="en-US" altLang="zh-TW" sz="1200" i="0" kern="1200" dirty="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kumimoji="1" lang="en-US" altLang="zh-TW" sz="1200" i="0" kern="1200" dirty="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kumimoji="1" lang="en-US" altLang="zh-TW" sz="1200" i="0" kern="1200" dirty="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i="0" kern="1200" dirty="0">
                    <a:solidFill>
                      <a:schemeClr val="tx1"/>
                    </a:solidFill>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i="0" dirty="0" err="1">
                    <a:solidFill>
                      <a:schemeClr val="tx1"/>
                    </a:solidFill>
                  </a:rPr>
                  <a:t>Unnormalized</a:t>
                </a:r>
                <a:r>
                  <a:rPr lang="en-US" altLang="zh-TW" i="0" dirty="0">
                    <a:solidFill>
                      <a:schemeClr val="tx1"/>
                    </a:solidFill>
                  </a:rPr>
                  <a:t> minimum variance weight mask. </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i="0" dirty="0">
                    <a:solidFill>
                      <a:schemeClr val="tx1"/>
                    </a:solidFill>
                  </a:rPr>
                  <a:t>The normalization constant divides each entry by 1+4</a:t>
                </a:r>
                <a14:m>
                  <m:oMath xmlns:m="http://schemas.openxmlformats.org/officeDocument/2006/math">
                    <m:sSup>
                      <m:sSupPr>
                        <m:ctrlPr>
                          <a:rPr lang="en-US" altLang="zh-TW" i="1" smtClean="0">
                            <a:solidFill>
                              <a:schemeClr val="tx1"/>
                            </a:solidFill>
                            <a:latin typeface="Cambria Math" panose="02040503050406030204" pitchFamily="18" charset="0"/>
                          </a:rPr>
                        </m:ctrlPr>
                      </m:sSupPr>
                      <m:e>
                        <m:r>
                          <m:rPr>
                            <m:sty m:val="p"/>
                          </m:rPr>
                          <a:rPr lang="zh-TW" altLang="en-US" i="0">
                            <a:solidFill>
                              <a:schemeClr val="tx1"/>
                            </a:solidFill>
                            <a:latin typeface="Cambria Math" panose="02040503050406030204" pitchFamily="18" charset="0"/>
                          </a:rPr>
                          <m:t>α</m:t>
                        </m:r>
                      </m:e>
                      <m:sup>
                        <m:r>
                          <a:rPr lang="en-US" altLang="zh-TW" b="0" i="0" smtClean="0">
                            <a:solidFill>
                              <a:schemeClr val="tx1"/>
                            </a:solidFill>
                            <a:latin typeface="Cambria Math" panose="02040503050406030204" pitchFamily="18" charset="0"/>
                          </a:rPr>
                          <m:t>−1</m:t>
                        </m:r>
                      </m:sup>
                    </m:sSup>
                  </m:oMath>
                </a14:m>
                <a:r>
                  <a:rPr lang="en-US" altLang="zh-TW" i="0" dirty="0">
                    <a:solidFill>
                      <a:schemeClr val="tx1"/>
                    </a:solidFill>
                  </a:rPr>
                  <a:t>+4</a:t>
                </a:r>
                <a14:m>
                  <m:oMath xmlns:m="http://schemas.openxmlformats.org/officeDocument/2006/math">
                    <m:sSup>
                      <m:sSupPr>
                        <m:ctrlPr>
                          <a:rPr lang="en-US" altLang="zh-TW" i="1">
                            <a:solidFill>
                              <a:schemeClr val="tx1"/>
                            </a:solidFill>
                            <a:latin typeface="Cambria Math" panose="02040503050406030204" pitchFamily="18" charset="0"/>
                          </a:rPr>
                        </m:ctrlPr>
                      </m:sSupPr>
                      <m:e>
                        <m:r>
                          <m:rPr>
                            <m:sty m:val="p"/>
                          </m:rPr>
                          <a:rPr lang="zh-TW" altLang="en-US" i="0" smtClean="0">
                            <a:solidFill>
                              <a:schemeClr val="tx1"/>
                            </a:solidFill>
                            <a:latin typeface="Cambria Math" panose="02040503050406030204" pitchFamily="18" charset="0"/>
                          </a:rPr>
                          <m:t>β</m:t>
                        </m:r>
                      </m:e>
                      <m:sup>
                        <m:r>
                          <a:rPr lang="en-US" altLang="zh-TW" i="0">
                            <a:solidFill>
                              <a:schemeClr val="tx1"/>
                            </a:solidFill>
                            <a:latin typeface="Cambria Math" panose="02040503050406030204" pitchFamily="18" charset="0"/>
                          </a:rPr>
                          <m:t>−1</m:t>
                        </m:r>
                      </m:sup>
                    </m:sSup>
                    <m:r>
                      <a:rPr lang="en-US" altLang="zh-TW" b="0" i="0" smtClean="0">
                        <a:solidFill>
                          <a:schemeClr val="tx1"/>
                        </a:solidFill>
                        <a:latin typeface="Cambria Math" panose="02040503050406030204" pitchFamily="18" charset="0"/>
                      </a:rPr>
                      <m:t>.</m:t>
                    </m:r>
                  </m:oMath>
                </a14:m>
                <a:endParaRPr kumimoji="1" lang="en-US" altLang="zh-TW" sz="1200" i="0" kern="1200" dirty="0">
                  <a:solidFill>
                    <a:schemeClr val="tx1"/>
                  </a:solidFill>
                  <a:latin typeface="Arial" charset="0"/>
                  <a:ea typeface="新細明體" pitchFamily="18" charset="-120"/>
                  <a:cs typeface="+mn-cs"/>
                </a:endParaRPr>
              </a:p>
            </p:txBody>
          </p:sp>
        </mc:Choice>
        <mc:Fallback xmlns="">
          <p:sp>
            <p:nvSpPr>
              <p:cNvPr id="211972" name="Rectangle 3"/>
              <p:cNvSpPr>
                <a:spLocks noGrp="1" noChangeArrowheads="1"/>
              </p:cNvSpPr>
              <p:nvPr>
                <p:ph type="body" idx="1"/>
              </p:nvPr>
            </p:nvSpPr>
            <p:spPr>
              <a:noFill/>
            </p:spPr>
            <p:txBody>
              <a:bodyPr/>
              <a:lstStyle/>
              <a:p>
                <a:pPr eaLnBrk="1" hangingPunct="1"/>
                <a:r>
                  <a:rPr lang="zh-TW" altLang="en-US" i="0" dirty="0" smtClean="0">
                    <a:ea typeface="新細明體" charset="-120"/>
                  </a:rPr>
                  <a:t>假設</a:t>
                </a:r>
                <a:r>
                  <a:rPr lang="zh-TW" altLang="en-US" i="0" dirty="0" smtClean="0">
                    <a:ea typeface="新細明體" charset="-120"/>
                  </a:rPr>
                  <a:t>：隨機，不相關的</a:t>
                </a:r>
                <a:r>
                  <a:rPr lang="zh-TW" altLang="en-US" i="0" dirty="0" smtClean="0">
                    <a:ea typeface="新細明體" charset="-120"/>
                  </a:rPr>
                  <a:t>雜訊</a:t>
                </a:r>
                <a:endParaRPr lang="en-US" altLang="zh-TW" i="0" dirty="0" smtClean="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l-GR" altLang="zh-TW" sz="1200" i="0" kern="1200" dirty="0" smtClean="0">
                    <a:solidFill>
                      <a:schemeClr val="tx1"/>
                    </a:solidFill>
                    <a:latin typeface="Arial" charset="0"/>
                    <a:ea typeface="新細明體" pitchFamily="18" charset="-120"/>
                    <a:cs typeface="+mn-cs"/>
                  </a:rPr>
                  <a:t>α</a:t>
                </a:r>
                <a:r>
                  <a:rPr kumimoji="1" lang="zh-TW" altLang="en-US" sz="1200" i="0" kern="1200" dirty="0" smtClean="0">
                    <a:solidFill>
                      <a:schemeClr val="tx1"/>
                    </a:solidFill>
                    <a:latin typeface="Arial" charset="0"/>
                    <a:ea typeface="新細明體" pitchFamily="18" charset="-120"/>
                    <a:cs typeface="+mn-cs"/>
                  </a:rPr>
                  <a:t> </a:t>
                </a:r>
                <a:r>
                  <a:rPr kumimoji="1" lang="en-US" altLang="zh-TW" sz="1200" i="0" kern="1200" dirty="0" smtClean="0">
                    <a:solidFill>
                      <a:schemeClr val="tx1"/>
                    </a:solidFill>
                    <a:latin typeface="Arial" charset="0"/>
                    <a:ea typeface="新細明體" pitchFamily="18" charset="-120"/>
                    <a:cs typeface="+mn-cs"/>
                  </a:rPr>
                  <a:t>=</a:t>
                </a:r>
                <a:r>
                  <a:rPr kumimoji="1" lang="zh-TW" altLang="en-US" sz="1200" i="0" kern="1200" dirty="0" smtClean="0">
                    <a:solidFill>
                      <a:schemeClr val="tx1"/>
                    </a:solidFill>
                    <a:latin typeface="Arial" charset="0"/>
                    <a:ea typeface="新細明體" pitchFamily="18" charset="-120"/>
                    <a:cs typeface="+mn-cs"/>
                  </a:rPr>
                  <a:t> 是東西南北向的</a:t>
                </a:r>
                <a:r>
                  <a:rPr kumimoji="1" lang="en-US" altLang="zh-TW" sz="1200" i="0" kern="1200" dirty="0" smtClean="0">
                    <a:solidFill>
                      <a:schemeClr val="tx1"/>
                    </a:solidFill>
                    <a:latin typeface="Arial" charset="0"/>
                    <a:ea typeface="新細明體" pitchFamily="18" charset="-120"/>
                    <a:cs typeface="+mn-cs"/>
                  </a:rPr>
                  <a:t>variance(</a:t>
                </a:r>
                <a:r>
                  <a:rPr kumimoji="1" lang="zh-TW" altLang="en-US" sz="1200" i="0" kern="1200" dirty="0" smtClean="0">
                    <a:solidFill>
                      <a:schemeClr val="tx1"/>
                    </a:solidFill>
                    <a:latin typeface="Arial" charset="0"/>
                    <a:ea typeface="新細明體" pitchFamily="18" charset="-120"/>
                    <a:cs typeface="+mn-cs"/>
                  </a:rPr>
                  <a:t>變異數</a:t>
                </a:r>
                <a:r>
                  <a:rPr kumimoji="1" lang="en-US" altLang="zh-TW" sz="1200" i="0" kern="1200" dirty="0" smtClean="0">
                    <a:solidFill>
                      <a:schemeClr val="tx1"/>
                    </a:solidFill>
                    <a:latin typeface="Arial" charset="0"/>
                    <a:ea typeface="新細明體" pitchFamily="18" charset="-120"/>
                    <a:cs typeface="+mn-cs"/>
                  </a:rPr>
                  <a:t>)</a:t>
                </a:r>
                <a:r>
                  <a:rPr kumimoji="1" lang="zh-TW" altLang="en-US" sz="1200" i="0" kern="1200" dirty="0" smtClean="0">
                    <a:solidFill>
                      <a:schemeClr val="tx1"/>
                    </a:solidFill>
                    <a:latin typeface="Arial" charset="0"/>
                    <a:ea typeface="新細明體" pitchFamily="18" charset="-120"/>
                    <a:cs typeface="+mn-cs"/>
                  </a:rPr>
                  <a:t>*中心點的</a:t>
                </a:r>
                <a:r>
                  <a:rPr kumimoji="1" lang="en-US" altLang="zh-TW" sz="1200" i="0" kern="1200" dirty="0" smtClean="0">
                    <a:solidFill>
                      <a:schemeClr val="tx1"/>
                    </a:solidFill>
                    <a:latin typeface="Arial" charset="0"/>
                    <a:ea typeface="新細明體" pitchFamily="18" charset="-120"/>
                    <a:cs typeface="+mn-cs"/>
                  </a:rPr>
                  <a:t>variance(</a:t>
                </a:r>
                <a:r>
                  <a:rPr kumimoji="1" lang="zh-TW" altLang="en-US" sz="1200" i="0" kern="1200" dirty="0" smtClean="0">
                    <a:solidFill>
                      <a:schemeClr val="tx1"/>
                    </a:solidFill>
                    <a:latin typeface="Arial" charset="0"/>
                    <a:ea typeface="新細明體" pitchFamily="18" charset="-120"/>
                    <a:cs typeface="+mn-cs"/>
                  </a:rPr>
                  <a:t>變異數</a:t>
                </a:r>
                <a:r>
                  <a:rPr kumimoji="1" lang="en-US" altLang="zh-TW" sz="1200" i="0" kern="1200" dirty="0" smtClean="0">
                    <a:solidFill>
                      <a:schemeClr val="tx1"/>
                    </a:solidFill>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l-GR" altLang="zh-TW" sz="1200" i="0" kern="1200" dirty="0" smtClean="0">
                    <a:solidFill>
                      <a:schemeClr val="tx1"/>
                    </a:solidFill>
                    <a:latin typeface="Arial" charset="0"/>
                    <a:ea typeface="新細明體" pitchFamily="18" charset="-120"/>
                    <a:cs typeface="+mn-cs"/>
                  </a:rPr>
                  <a:t>β</a:t>
                </a:r>
                <a:r>
                  <a:rPr kumimoji="1" lang="en-US" altLang="zh-TW" sz="1200" i="0" kern="1200" dirty="0" smtClean="0">
                    <a:solidFill>
                      <a:schemeClr val="tx1"/>
                    </a:solidFill>
                    <a:latin typeface="Arial" charset="0"/>
                    <a:ea typeface="新細明體" pitchFamily="18" charset="-120"/>
                    <a:cs typeface="+mn-cs"/>
                  </a:rPr>
                  <a:t>=</a:t>
                </a:r>
                <a:r>
                  <a:rPr kumimoji="1" lang="zh-TW" altLang="en-US" sz="1200" i="0" kern="1200" dirty="0" smtClean="0">
                    <a:solidFill>
                      <a:schemeClr val="tx1"/>
                    </a:solidFill>
                    <a:latin typeface="Arial" charset="0"/>
                    <a:ea typeface="新細明體" pitchFamily="18" charset="-120"/>
                    <a:cs typeface="+mn-cs"/>
                  </a:rPr>
                  <a:t> 是斜向的</a:t>
                </a:r>
                <a:r>
                  <a:rPr kumimoji="1" lang="en-US" altLang="zh-TW" sz="1200" i="0" kern="1200" dirty="0" smtClean="0">
                    <a:solidFill>
                      <a:schemeClr val="tx1"/>
                    </a:solidFill>
                    <a:latin typeface="Arial" charset="0"/>
                    <a:ea typeface="新細明體" pitchFamily="18" charset="-120"/>
                    <a:cs typeface="+mn-cs"/>
                  </a:rPr>
                  <a:t>variance(</a:t>
                </a:r>
                <a:r>
                  <a:rPr kumimoji="1" lang="zh-TW" altLang="en-US" sz="1200" i="0" kern="1200" dirty="0" smtClean="0">
                    <a:solidFill>
                      <a:schemeClr val="tx1"/>
                    </a:solidFill>
                    <a:latin typeface="Arial" charset="0"/>
                    <a:ea typeface="新細明體" pitchFamily="18" charset="-120"/>
                    <a:cs typeface="+mn-cs"/>
                  </a:rPr>
                  <a:t>變異數</a:t>
                </a:r>
                <a:r>
                  <a:rPr kumimoji="1" lang="en-US" altLang="zh-TW" sz="1200" i="0" kern="1200" dirty="0" smtClean="0">
                    <a:solidFill>
                      <a:schemeClr val="tx1"/>
                    </a:solidFill>
                    <a:latin typeface="Arial" charset="0"/>
                    <a:ea typeface="新細明體" pitchFamily="18" charset="-120"/>
                    <a:cs typeface="+mn-cs"/>
                  </a:rPr>
                  <a:t>)</a:t>
                </a:r>
                <a:r>
                  <a:rPr kumimoji="1" lang="zh-TW" altLang="en-US" sz="1200" i="0" kern="1200" dirty="0" smtClean="0">
                    <a:solidFill>
                      <a:schemeClr val="tx1"/>
                    </a:solidFill>
                    <a:latin typeface="Arial" charset="0"/>
                    <a:ea typeface="新細明體" pitchFamily="18" charset="-120"/>
                    <a:cs typeface="+mn-cs"/>
                  </a:rPr>
                  <a:t>*中心點的</a:t>
                </a:r>
                <a:r>
                  <a:rPr kumimoji="1" lang="en-US" altLang="zh-TW" sz="1200" i="0" kern="1200" dirty="0" smtClean="0">
                    <a:solidFill>
                      <a:schemeClr val="tx1"/>
                    </a:solidFill>
                    <a:latin typeface="Arial" charset="0"/>
                    <a:ea typeface="新細明體" pitchFamily="18" charset="-120"/>
                    <a:cs typeface="+mn-cs"/>
                  </a:rPr>
                  <a:t>variance(</a:t>
                </a:r>
                <a:r>
                  <a:rPr kumimoji="1" lang="zh-TW" altLang="en-US" sz="1200" i="0" kern="1200" dirty="0" smtClean="0">
                    <a:solidFill>
                      <a:schemeClr val="tx1"/>
                    </a:solidFill>
                    <a:latin typeface="Arial" charset="0"/>
                    <a:ea typeface="新細明體" pitchFamily="18" charset="-120"/>
                    <a:cs typeface="+mn-cs"/>
                  </a:rPr>
                  <a:t>變異數</a:t>
                </a:r>
                <a:r>
                  <a:rPr kumimoji="1" lang="en-US" altLang="zh-TW" sz="1200" i="0" kern="1200" dirty="0" smtClean="0">
                    <a:solidFill>
                      <a:schemeClr val="tx1"/>
                    </a:solidFill>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i="0" dirty="0" smtClean="0">
                    <a:solidFill>
                      <a:schemeClr val="tx1"/>
                    </a:solidFill>
                  </a:rPr>
                  <a:t>上面這張</a:t>
                </a:r>
                <a:r>
                  <a:rPr lang="en-US" altLang="zh-TW" i="0" dirty="0" smtClean="0">
                    <a:solidFill>
                      <a:schemeClr val="tx1"/>
                    </a:solidFill>
                  </a:rPr>
                  <a:t>mask</a:t>
                </a:r>
                <a:r>
                  <a:rPr lang="zh-TW" altLang="en-US" i="0" dirty="0" smtClean="0">
                    <a:solidFill>
                      <a:schemeClr val="tx1"/>
                    </a:solidFill>
                  </a:rPr>
                  <a:t>就是</a:t>
                </a:r>
                <a:r>
                  <a:rPr kumimoji="1" lang="zh-TW" altLang="en-US" sz="1200" i="0" kern="1200" dirty="0" smtClean="0">
                    <a:solidFill>
                      <a:schemeClr val="tx1"/>
                    </a:solidFill>
                    <a:latin typeface="Arial" charset="0"/>
                    <a:ea typeface="新細明體" pitchFamily="18" charset="-120"/>
                    <a:cs typeface="+mn-cs"/>
                  </a:rPr>
                  <a:t>非標準化的最小標準差權重標記</a:t>
                </a:r>
                <a:r>
                  <a:rPr kumimoji="1" lang="en-US" altLang="zh-TW" sz="1200" i="0" kern="1200" dirty="0" smtClean="0">
                    <a:solidFill>
                      <a:schemeClr val="tx1"/>
                    </a:solidFill>
                    <a:latin typeface="Arial" charset="0"/>
                    <a:ea typeface="新細明體" pitchFamily="18" charset="-120"/>
                    <a:cs typeface="+mn-cs"/>
                  </a:rPr>
                  <a:t>(</a:t>
                </a:r>
                <a:r>
                  <a:rPr lang="en-US" altLang="zh-TW" i="0" dirty="0" err="1" smtClean="0">
                    <a:solidFill>
                      <a:schemeClr val="tx1"/>
                    </a:solidFill>
                  </a:rPr>
                  <a:t>Unnormalized</a:t>
                </a:r>
                <a:r>
                  <a:rPr lang="en-US" altLang="zh-TW" i="0" dirty="0" smtClean="0">
                    <a:solidFill>
                      <a:schemeClr val="tx1"/>
                    </a:solidFill>
                  </a:rPr>
                  <a:t> minimum variance weight mask)</a:t>
                </a:r>
                <a:r>
                  <a:rPr lang="zh-TW" altLang="en-US" i="0" dirty="0" smtClean="0">
                    <a:solidFill>
                      <a:schemeClr val="tx1"/>
                    </a:solidFill>
                  </a:rPr>
                  <a:t>，那如果要變成</a:t>
                </a:r>
                <a:r>
                  <a:rPr kumimoji="1" lang="zh-TW" altLang="en-US" sz="1200" i="0" kern="1200" dirty="0" smtClean="0">
                    <a:solidFill>
                      <a:schemeClr val="tx1"/>
                    </a:solidFill>
                    <a:latin typeface="Arial" charset="0"/>
                    <a:ea typeface="新細明體" pitchFamily="18" charset="-120"/>
                    <a:cs typeface="+mn-cs"/>
                  </a:rPr>
                  <a:t>標準化就要將每個輸入除以</a:t>
                </a:r>
                <a:r>
                  <a:rPr lang="en-US" altLang="zh-TW" i="0" dirty="0" smtClean="0">
                    <a:solidFill>
                      <a:schemeClr val="tx1"/>
                    </a:solidFill>
                  </a:rPr>
                  <a:t>1+4</a:t>
                </a:r>
                <a:r>
                  <a:rPr lang="zh-TW" altLang="en-US" i="0">
                    <a:solidFill>
                      <a:schemeClr val="tx1"/>
                    </a:solidFill>
                    <a:latin typeface="Cambria Math" panose="02040503050406030204" pitchFamily="18" charset="0"/>
                  </a:rPr>
                  <a:t>α</a:t>
                </a:r>
                <a:r>
                  <a:rPr lang="en-US" altLang="zh-TW" i="0" smtClean="0">
                    <a:solidFill>
                      <a:schemeClr val="tx1"/>
                    </a:solidFill>
                    <a:latin typeface="Cambria Math" panose="02040503050406030204" pitchFamily="18" charset="0"/>
                  </a:rPr>
                  <a:t>^(</a:t>
                </a:r>
                <a:r>
                  <a:rPr lang="en-US" altLang="zh-TW" b="0" i="0" smtClean="0">
                    <a:solidFill>
                      <a:schemeClr val="tx1"/>
                    </a:solidFill>
                    <a:latin typeface="Cambria Math" panose="02040503050406030204" pitchFamily="18" charset="0"/>
                  </a:rPr>
                  <a:t>−1)</a:t>
                </a:r>
                <a:r>
                  <a:rPr lang="en-US" altLang="zh-TW" i="0" dirty="0" smtClean="0">
                    <a:solidFill>
                      <a:schemeClr val="tx1"/>
                    </a:solidFill>
                  </a:rPr>
                  <a:t>+4</a:t>
                </a:r>
                <a:r>
                  <a:rPr lang="zh-TW" altLang="en-US" i="0" smtClean="0">
                    <a:solidFill>
                      <a:schemeClr val="tx1"/>
                    </a:solidFill>
                    <a:latin typeface="Cambria Math" panose="02040503050406030204" pitchFamily="18" charset="0"/>
                  </a:rPr>
                  <a:t>β</a:t>
                </a:r>
                <a:r>
                  <a:rPr lang="en-US" altLang="zh-TW" i="0">
                    <a:solidFill>
                      <a:schemeClr val="tx1"/>
                    </a:solidFill>
                    <a:latin typeface="Cambria Math" panose="02040503050406030204" pitchFamily="18" charset="0"/>
                  </a:rPr>
                  <a:t>^(−1)</a:t>
                </a:r>
                <a:r>
                  <a:rPr lang="en-US" altLang="zh-TW" b="0" i="0" smtClean="0">
                    <a:solidFill>
                      <a:schemeClr val="tx1"/>
                    </a:solidFill>
                    <a:latin typeface="Cambria Math" panose="02040503050406030204" pitchFamily="18" charset="0"/>
                  </a:rPr>
                  <a:t>.</a:t>
                </a:r>
                <a:endParaRPr kumimoji="1" lang="en-US" altLang="zh-TW" sz="1200" i="0" kern="1200" dirty="0" smtClean="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smtClean="0">
                    <a:solidFill>
                      <a:schemeClr val="tx1"/>
                    </a:solidFill>
                    <a:latin typeface="Arial" charset="0"/>
                    <a:ea typeface="新細明體" pitchFamily="18" charset="-120"/>
                    <a:cs typeface="+mn-cs"/>
                  </a:rPr>
                  <a:t>假設</a:t>
                </a:r>
                <a:r>
                  <a:rPr kumimoji="1" lang="el-GR" altLang="zh-TW" sz="1200" i="0" kern="1200" dirty="0" smtClean="0">
                    <a:solidFill>
                      <a:schemeClr val="tx1"/>
                    </a:solidFill>
                    <a:latin typeface="Arial" charset="0"/>
                    <a:ea typeface="新細明體" pitchFamily="18" charset="-120"/>
                    <a:cs typeface="+mn-cs"/>
                  </a:rPr>
                  <a:t>α</a:t>
                </a:r>
                <a:r>
                  <a:rPr kumimoji="1" lang="zh-TW" altLang="en-US" sz="1200" i="0" kern="1200" dirty="0" smtClean="0">
                    <a:solidFill>
                      <a:schemeClr val="tx1"/>
                    </a:solidFill>
                    <a:latin typeface="Arial" charset="0"/>
                    <a:ea typeface="新細明體" pitchFamily="18" charset="-120"/>
                    <a:cs typeface="+mn-cs"/>
                  </a:rPr>
                  <a:t> </a:t>
                </a:r>
                <a:r>
                  <a:rPr kumimoji="1" lang="en-US" altLang="zh-TW" sz="1200" i="0" kern="1200" dirty="0" smtClean="0">
                    <a:solidFill>
                      <a:schemeClr val="tx1"/>
                    </a:solidFill>
                    <a:latin typeface="Arial" charset="0"/>
                    <a:ea typeface="新細明體" pitchFamily="18" charset="-120"/>
                    <a:cs typeface="+mn-cs"/>
                  </a:rPr>
                  <a:t>=</a:t>
                </a:r>
                <a:r>
                  <a:rPr kumimoji="1" lang="zh-TW" altLang="en-US" sz="1200" i="0" kern="1200" dirty="0" smtClean="0">
                    <a:solidFill>
                      <a:schemeClr val="tx1"/>
                    </a:solidFill>
                    <a:latin typeface="Arial" charset="0"/>
                    <a:ea typeface="新細明體" pitchFamily="18" charset="-120"/>
                    <a:cs typeface="+mn-cs"/>
                  </a:rPr>
                  <a:t> </a:t>
                </a:r>
                <a:r>
                  <a:rPr kumimoji="1" lang="en-US" altLang="zh-TW" sz="1200" i="0" kern="1200" dirty="0" smtClean="0">
                    <a:solidFill>
                      <a:schemeClr val="tx1"/>
                    </a:solidFill>
                    <a:latin typeface="Arial" charset="0"/>
                    <a:ea typeface="新細明體" pitchFamily="18" charset="-120"/>
                    <a:cs typeface="+mn-cs"/>
                  </a:rPr>
                  <a:t>2,</a:t>
                </a:r>
                <a:r>
                  <a:rPr kumimoji="1" lang="zh-TW" altLang="en-US" sz="1200" i="0" kern="1200" dirty="0" smtClean="0">
                    <a:solidFill>
                      <a:schemeClr val="tx1"/>
                    </a:solidFill>
                    <a:latin typeface="Arial" charset="0"/>
                    <a:ea typeface="新細明體" pitchFamily="18" charset="-120"/>
                    <a:cs typeface="+mn-cs"/>
                  </a:rPr>
                  <a:t> </a:t>
                </a:r>
                <a:r>
                  <a:rPr kumimoji="1" lang="el-GR" altLang="zh-TW" sz="1200" i="0" kern="1200" dirty="0" smtClean="0">
                    <a:solidFill>
                      <a:schemeClr val="tx1"/>
                    </a:solidFill>
                    <a:latin typeface="Arial" charset="0"/>
                    <a:ea typeface="新細明體" pitchFamily="18" charset="-120"/>
                    <a:cs typeface="+mn-cs"/>
                  </a:rPr>
                  <a:t>β</a:t>
                </a:r>
                <a:r>
                  <a:rPr kumimoji="1" lang="zh-TW" altLang="en-US" sz="1200" i="0" kern="1200" dirty="0" smtClean="0">
                    <a:solidFill>
                      <a:schemeClr val="tx1"/>
                    </a:solidFill>
                    <a:latin typeface="Arial" charset="0"/>
                    <a:ea typeface="新細明體" pitchFamily="18" charset="-120"/>
                    <a:cs typeface="+mn-cs"/>
                  </a:rPr>
                  <a:t> </a:t>
                </a:r>
                <a:r>
                  <a:rPr kumimoji="1" lang="en-US" altLang="zh-TW" sz="1200" i="0" kern="1200" dirty="0" smtClean="0">
                    <a:solidFill>
                      <a:schemeClr val="tx1"/>
                    </a:solidFill>
                    <a:latin typeface="Arial" charset="0"/>
                    <a:ea typeface="新細明體" pitchFamily="18" charset="-120"/>
                    <a:cs typeface="+mn-cs"/>
                  </a:rPr>
                  <a:t>=</a:t>
                </a:r>
                <a:r>
                  <a:rPr kumimoji="1" lang="zh-TW" altLang="en-US" sz="1200" i="0" kern="1200" dirty="0" smtClean="0">
                    <a:solidFill>
                      <a:schemeClr val="tx1"/>
                    </a:solidFill>
                    <a:latin typeface="Arial" charset="0"/>
                    <a:ea typeface="新細明體" pitchFamily="18" charset="-120"/>
                    <a:cs typeface="+mn-cs"/>
                  </a:rPr>
                  <a:t> </a:t>
                </a:r>
                <a:r>
                  <a:rPr kumimoji="1" lang="en-US" altLang="zh-TW" sz="1200" i="0" kern="1200" dirty="0" smtClean="0">
                    <a:solidFill>
                      <a:schemeClr val="tx1"/>
                    </a:solidFill>
                    <a:latin typeface="Arial" charset="0"/>
                    <a:ea typeface="新細明體" pitchFamily="18" charset="-120"/>
                    <a:cs typeface="+mn-cs"/>
                  </a:rPr>
                  <a:t>2</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smtClean="0">
                    <a:solidFill>
                      <a:schemeClr val="tx1"/>
                    </a:solidFill>
                    <a:latin typeface="Arial" charset="0"/>
                    <a:ea typeface="新細明體" pitchFamily="18" charset="-120"/>
                    <a:cs typeface="+mn-cs"/>
                  </a:rPr>
                  <a:t>則矩陣會變成以下這張，接著為了變成標準化的最小標準差權重標記，所以要除以</a:t>
                </a:r>
                <a:r>
                  <a:rPr lang="en-US" altLang="zh-TW" i="0" dirty="0" smtClean="0">
                    <a:solidFill>
                      <a:schemeClr val="tx1"/>
                    </a:solidFill>
                  </a:rPr>
                  <a:t>1+4</a:t>
                </a:r>
                <a:r>
                  <a:rPr lang="zh-TW" altLang="en-US" i="0">
                    <a:solidFill>
                      <a:schemeClr val="tx1"/>
                    </a:solidFill>
                    <a:latin typeface="Cambria Math" panose="02040503050406030204" pitchFamily="18" charset="0"/>
                  </a:rPr>
                  <a:t>α</a:t>
                </a:r>
                <a:r>
                  <a:rPr lang="en-US" altLang="zh-TW" i="0" smtClean="0">
                    <a:solidFill>
                      <a:schemeClr val="tx1"/>
                    </a:solidFill>
                    <a:latin typeface="Cambria Math" panose="02040503050406030204" pitchFamily="18" charset="0"/>
                  </a:rPr>
                  <a:t>^(</a:t>
                </a:r>
                <a:r>
                  <a:rPr lang="en-US" altLang="zh-TW" b="0" i="0" smtClean="0">
                    <a:solidFill>
                      <a:schemeClr val="tx1"/>
                    </a:solidFill>
                    <a:latin typeface="Cambria Math" panose="02040503050406030204" pitchFamily="18" charset="0"/>
                  </a:rPr>
                  <a:t>−1)</a:t>
                </a:r>
                <a:r>
                  <a:rPr lang="en-US" altLang="zh-TW" i="0" dirty="0" smtClean="0">
                    <a:solidFill>
                      <a:schemeClr val="tx1"/>
                    </a:solidFill>
                  </a:rPr>
                  <a:t>+4</a:t>
                </a:r>
                <a:r>
                  <a:rPr lang="zh-TW" altLang="en-US" i="0" smtClean="0">
                    <a:solidFill>
                      <a:schemeClr val="tx1"/>
                    </a:solidFill>
                    <a:latin typeface="Cambria Math" panose="02040503050406030204" pitchFamily="18" charset="0"/>
                  </a:rPr>
                  <a:t>β</a:t>
                </a:r>
                <a:r>
                  <a:rPr lang="en-US" altLang="zh-TW" i="0">
                    <a:solidFill>
                      <a:schemeClr val="tx1"/>
                    </a:solidFill>
                    <a:latin typeface="Cambria Math" panose="02040503050406030204" pitchFamily="18" charset="0"/>
                  </a:rPr>
                  <a:t>^(−1)</a:t>
                </a:r>
                <a:endParaRPr kumimoji="1" lang="en-US" altLang="zh-TW" sz="1200" i="0" kern="1200" dirty="0" smtClean="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kumimoji="1" lang="en-US" altLang="zh-TW" sz="1200" i="0" kern="1200" dirty="0" smtClean="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kumimoji="1" lang="en-US" altLang="zh-TW" sz="1200" i="0" kern="1200" dirty="0" smtClean="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i="0" kern="1200" dirty="0" smtClean="0">
                    <a:solidFill>
                      <a:schemeClr val="tx1"/>
                    </a:solidFill>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i="0" dirty="0" err="1" smtClean="0">
                    <a:solidFill>
                      <a:schemeClr val="tx1"/>
                    </a:solidFill>
                  </a:rPr>
                  <a:t>Unnormalized</a:t>
                </a:r>
                <a:r>
                  <a:rPr lang="en-US" altLang="zh-TW" i="0" dirty="0" smtClean="0">
                    <a:solidFill>
                      <a:schemeClr val="tx1"/>
                    </a:solidFill>
                  </a:rPr>
                  <a:t> </a:t>
                </a:r>
                <a:r>
                  <a:rPr lang="en-US" altLang="zh-TW" i="0" dirty="0">
                    <a:solidFill>
                      <a:schemeClr val="tx1"/>
                    </a:solidFill>
                  </a:rPr>
                  <a:t>minimum variance weight </a:t>
                </a:r>
                <a:r>
                  <a:rPr lang="en-US" altLang="zh-TW" i="0" dirty="0" smtClean="0">
                    <a:solidFill>
                      <a:schemeClr val="tx1"/>
                    </a:solidFill>
                  </a:rPr>
                  <a:t>mask</a:t>
                </a:r>
                <a:r>
                  <a:rPr lang="en-US" altLang="zh-TW" i="0" dirty="0">
                    <a:solidFill>
                      <a:schemeClr val="tx1"/>
                    </a:solidFill>
                  </a:rPr>
                  <a:t>. </a:t>
                </a:r>
                <a:endParaRPr lang="en-US" altLang="zh-TW" i="0" dirty="0" smtClean="0">
                  <a:solidFill>
                    <a:schemeClr val="tx1"/>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i="0" dirty="0" smtClean="0">
                    <a:solidFill>
                      <a:schemeClr val="tx1"/>
                    </a:solidFill>
                  </a:rPr>
                  <a:t>The </a:t>
                </a:r>
                <a:r>
                  <a:rPr lang="en-US" altLang="zh-TW" i="0" dirty="0" smtClean="0">
                    <a:solidFill>
                      <a:schemeClr val="tx1"/>
                    </a:solidFill>
                  </a:rPr>
                  <a:t>normalization </a:t>
                </a:r>
                <a:r>
                  <a:rPr lang="en-US" altLang="zh-TW" i="0" dirty="0">
                    <a:solidFill>
                      <a:schemeClr val="tx1"/>
                    </a:solidFill>
                  </a:rPr>
                  <a:t>constant divides each entry </a:t>
                </a:r>
                <a:r>
                  <a:rPr lang="en-US" altLang="zh-TW" i="0" dirty="0" smtClean="0">
                    <a:solidFill>
                      <a:schemeClr val="tx1"/>
                    </a:solidFill>
                  </a:rPr>
                  <a:t>by 1+4</a:t>
                </a:r>
                <a:r>
                  <a:rPr lang="zh-TW" altLang="en-US" i="0">
                    <a:solidFill>
                      <a:schemeClr val="tx1"/>
                    </a:solidFill>
                    <a:latin typeface="Cambria Math" panose="02040503050406030204" pitchFamily="18" charset="0"/>
                  </a:rPr>
                  <a:t>α</a:t>
                </a:r>
                <a:r>
                  <a:rPr lang="en-US" altLang="zh-TW" i="0" smtClean="0">
                    <a:solidFill>
                      <a:schemeClr val="tx1"/>
                    </a:solidFill>
                    <a:latin typeface="Cambria Math" panose="02040503050406030204" pitchFamily="18" charset="0"/>
                  </a:rPr>
                  <a:t>^(</a:t>
                </a:r>
                <a:r>
                  <a:rPr lang="en-US" altLang="zh-TW" b="0" i="0" smtClean="0">
                    <a:solidFill>
                      <a:schemeClr val="tx1"/>
                    </a:solidFill>
                    <a:latin typeface="Cambria Math" panose="02040503050406030204" pitchFamily="18" charset="0"/>
                  </a:rPr>
                  <a:t>−1)</a:t>
                </a:r>
                <a:r>
                  <a:rPr lang="en-US" altLang="zh-TW" i="0" dirty="0" smtClean="0">
                    <a:solidFill>
                      <a:schemeClr val="tx1"/>
                    </a:solidFill>
                  </a:rPr>
                  <a:t>+4</a:t>
                </a:r>
                <a:r>
                  <a:rPr lang="zh-TW" altLang="en-US" i="0" smtClean="0">
                    <a:solidFill>
                      <a:schemeClr val="tx1"/>
                    </a:solidFill>
                    <a:latin typeface="Cambria Math" panose="02040503050406030204" pitchFamily="18" charset="0"/>
                  </a:rPr>
                  <a:t>β</a:t>
                </a:r>
                <a:r>
                  <a:rPr lang="en-US" altLang="zh-TW" i="0">
                    <a:solidFill>
                      <a:schemeClr val="tx1"/>
                    </a:solidFill>
                    <a:latin typeface="Cambria Math" panose="02040503050406030204" pitchFamily="18" charset="0"/>
                  </a:rPr>
                  <a:t>^(−1)</a:t>
                </a:r>
                <a:r>
                  <a:rPr lang="en-US" altLang="zh-TW" b="0" i="0" smtClean="0">
                    <a:solidFill>
                      <a:schemeClr val="tx1"/>
                    </a:solidFill>
                    <a:latin typeface="Cambria Math" panose="02040503050406030204" pitchFamily="18" charset="0"/>
                  </a:rPr>
                  <a:t>.</a:t>
                </a:r>
                <a:endParaRPr kumimoji="1" lang="en-US" altLang="zh-TW" sz="1200" i="0" kern="1200" dirty="0" smtClean="0">
                  <a:solidFill>
                    <a:schemeClr val="tx1"/>
                  </a:solidFill>
                  <a:latin typeface="Arial" charset="0"/>
                  <a:ea typeface="新細明體" pitchFamily="18" charset="-120"/>
                  <a:cs typeface="+mn-cs"/>
                </a:endParaRPr>
              </a:p>
            </p:txBody>
          </p:sp>
        </mc:Fallback>
      </mc:AlternateContent>
    </p:spTree>
    <p:extLst>
      <p:ext uri="{BB962C8B-B14F-4D97-AF65-F5344CB8AC3E}">
        <p14:creationId xmlns:p14="http://schemas.microsoft.com/office/powerpoint/2010/main" val="2035563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ln>
            <a:miter lim="800000"/>
            <a:headEnd/>
            <a:tailEnd/>
          </a:ln>
        </p:spPr>
        <p:txBody>
          <a:bodyPr/>
          <a:lstStyle/>
          <a:p>
            <a:fld id="{4A1C1C12-794C-4F2B-AB22-4BF566244A24}" type="slidenum">
              <a:rPr lang="en-US" altLang="zh-TW" smtClean="0">
                <a:ea typeface="新細明體" charset="-120"/>
              </a:rPr>
              <a:pPr/>
              <a:t>29</a:t>
            </a:fld>
            <a:endParaRPr lang="en-US" altLang="zh-TW">
              <a:ea typeface="新細明體" charset="-120"/>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p:spPr>
        <p:txBody>
          <a:bodyPr/>
          <a:lstStyle/>
          <a:p>
            <a:pPr eaLnBrk="1" hangingPunct="1"/>
            <a:r>
              <a:rPr lang="zh-TW" altLang="zh-TW" dirty="0"/>
              <a:t>假設：相關性</a:t>
            </a:r>
            <a:r>
              <a:rPr lang="el-GR" altLang="zh-TW" sz="1200" dirty="0">
                <a:solidFill>
                  <a:schemeClr val="tx1"/>
                </a:solidFill>
              </a:rPr>
              <a:t>ρ</a:t>
            </a:r>
            <a:r>
              <a:rPr lang="en-US" altLang="zh-TW" sz="1200" i="1" baseline="30000" dirty="0">
                <a:solidFill>
                  <a:schemeClr val="tx1"/>
                </a:solidFill>
              </a:rPr>
              <a:t>n</a:t>
            </a:r>
            <a:r>
              <a:rPr lang="zh-TW" altLang="zh-TW" dirty="0"/>
              <a:t>，n&gt; 1，相距n</a:t>
            </a:r>
            <a:r>
              <a:rPr lang="zh-TW" altLang="en-US" dirty="0"/>
              <a:t> </a:t>
            </a:r>
            <a:r>
              <a:rPr lang="en-US" altLang="zh-TW" dirty="0"/>
              <a:t>(</a:t>
            </a:r>
            <a:r>
              <a:rPr lang="zh-TW" altLang="en-US" dirty="0"/>
              <a:t>希臘子母</a:t>
            </a:r>
            <a:r>
              <a:rPr lang="el-GR" altLang="zh-TW" sz="1200" dirty="0">
                <a:solidFill>
                  <a:schemeClr val="tx1"/>
                </a:solidFill>
              </a:rPr>
              <a:t>ρ</a:t>
            </a:r>
            <a:r>
              <a:rPr lang="zh-TW" altLang="en-US" sz="1200" dirty="0">
                <a:solidFill>
                  <a:schemeClr val="tx1"/>
                </a:solidFill>
              </a:rPr>
              <a:t> </a:t>
            </a:r>
            <a:r>
              <a:rPr lang="en-US" altLang="zh-TW" sz="1200" dirty="0">
                <a:solidFill>
                  <a:schemeClr val="tx1"/>
                </a:solidFill>
              </a:rPr>
              <a:t>“rho”)</a:t>
            </a:r>
          </a:p>
          <a:p>
            <a:pPr eaLnBrk="1" hangingPunct="1"/>
            <a:r>
              <a:rPr lang="zh-TW" altLang="en-US" dirty="0">
                <a:ea typeface="新細明體" charset="-120"/>
              </a:rPr>
              <a:t>這裡的假設是這張影像的雜訊是有相關性的，且相關性是</a:t>
            </a:r>
            <a:r>
              <a:rPr lang="el-GR" altLang="zh-TW" sz="1200" dirty="0">
                <a:solidFill>
                  <a:schemeClr val="tx1"/>
                </a:solidFill>
              </a:rPr>
              <a:t>ρ</a:t>
            </a:r>
            <a:r>
              <a:rPr lang="en-US" altLang="zh-TW" sz="1200" i="1" baseline="30000" dirty="0">
                <a:solidFill>
                  <a:schemeClr val="tx1"/>
                </a:solidFill>
              </a:rPr>
              <a:t>n</a:t>
            </a:r>
            <a:r>
              <a:rPr lang="zh-TW" altLang="zh-TW" dirty="0"/>
              <a:t>，n&gt; 1，</a:t>
            </a:r>
            <a:r>
              <a:rPr lang="en-US" altLang="zh-TW" dirty="0"/>
              <a:t>n</a:t>
            </a:r>
            <a:r>
              <a:rPr lang="zh-TW" altLang="en-US" dirty="0"/>
              <a:t>代表的是距離 ，</a:t>
            </a:r>
            <a:r>
              <a:rPr lang="en-US" altLang="zh-TW" dirty="0"/>
              <a:t>”</a:t>
            </a:r>
            <a:r>
              <a:rPr lang="zh-TW" altLang="en-US" dirty="0"/>
              <a:t>並且全部的</a:t>
            </a:r>
            <a:r>
              <a:rPr lang="en-US" altLang="zh-TW" dirty="0"/>
              <a:t>pixel</a:t>
            </a:r>
            <a:r>
              <a:rPr lang="zh-TW" altLang="en-US" dirty="0"/>
              <a:t>都有相同的變異數</a:t>
            </a:r>
            <a:r>
              <a:rPr lang="en-US" altLang="zh-TW" dirty="0"/>
              <a:t>”</a:t>
            </a:r>
          </a:p>
          <a:p>
            <a:pPr eaLnBrk="1" hangingPunct="1"/>
            <a:endParaRPr lang="en-US" altLang="zh-TW" dirty="0">
              <a:ea typeface="新細明體" charset="-120"/>
            </a:endParaRPr>
          </a:p>
          <a:p>
            <a:pPr eaLnBrk="1" hangingPunct="1"/>
            <a:r>
              <a:rPr lang="zh-TW" altLang="en-US" dirty="0">
                <a:ea typeface="新細明體" charset="-120"/>
              </a:rPr>
              <a:t>我們的</a:t>
            </a:r>
            <a:r>
              <a:rPr lang="en-US" altLang="zh-TW" dirty="0">
                <a:ea typeface="新細明體" charset="-120"/>
              </a:rPr>
              <a:t>mask</a:t>
            </a:r>
            <a:r>
              <a:rPr lang="zh-TW" altLang="en-US" dirty="0">
                <a:ea typeface="新細明體" charset="-120"/>
              </a:rPr>
              <a:t>就會變成左上角這張，中間的雜訊和他上下左右的</a:t>
            </a:r>
            <a:r>
              <a:rPr lang="en-US" altLang="zh-TW" dirty="0">
                <a:ea typeface="新細明體" charset="-120"/>
              </a:rPr>
              <a:t>pixel</a:t>
            </a:r>
            <a:r>
              <a:rPr lang="zh-TW" altLang="en-US" dirty="0">
                <a:ea typeface="新細明體" charset="-120"/>
              </a:rPr>
              <a:t>有相關性。</a:t>
            </a:r>
            <a:endParaRPr lang="en-US" altLang="zh-TW" dirty="0">
              <a:ea typeface="新細明體" charset="-120"/>
            </a:endParaRPr>
          </a:p>
          <a:p>
            <a:pPr eaLnBrk="1" hangingPunct="1"/>
            <a:r>
              <a:rPr lang="zh-TW" altLang="en-US" dirty="0">
                <a:ea typeface="新細明體" charset="-120"/>
              </a:rPr>
              <a:t>下面圖</a:t>
            </a:r>
            <a:r>
              <a:rPr lang="en-US" altLang="zh-TW" dirty="0">
                <a:ea typeface="新細明體" charset="-120"/>
              </a:rPr>
              <a:t>b</a:t>
            </a:r>
            <a:r>
              <a:rPr lang="zh-TW" altLang="en-US" dirty="0">
                <a:ea typeface="新細明體" charset="-120"/>
              </a:rPr>
              <a:t> 如果相關性</a:t>
            </a:r>
            <a:r>
              <a:rPr lang="el-GR" altLang="zh-TW" sz="1200" dirty="0">
                <a:solidFill>
                  <a:schemeClr val="tx1"/>
                </a:solidFill>
              </a:rPr>
              <a:t>ρ</a:t>
            </a:r>
            <a:r>
              <a:rPr lang="zh-TW" altLang="en-US" sz="1200" dirty="0">
                <a:solidFill>
                  <a:schemeClr val="tx1"/>
                </a:solidFill>
              </a:rPr>
              <a:t> </a:t>
            </a:r>
            <a:r>
              <a:rPr lang="en-US" altLang="zh-TW" sz="1200" dirty="0">
                <a:solidFill>
                  <a:schemeClr val="tx1"/>
                </a:solidFill>
              </a:rPr>
              <a:t>=</a:t>
            </a:r>
            <a:r>
              <a:rPr lang="zh-TW" altLang="en-US" sz="1200" dirty="0">
                <a:solidFill>
                  <a:schemeClr val="tx1"/>
                </a:solidFill>
              </a:rPr>
              <a:t> </a:t>
            </a:r>
            <a:r>
              <a:rPr lang="en-US" altLang="zh-TW" sz="1200" dirty="0">
                <a:solidFill>
                  <a:schemeClr val="tx1"/>
                </a:solidFill>
              </a:rPr>
              <a:t>0</a:t>
            </a:r>
            <a:r>
              <a:rPr lang="zh-TW" altLang="en-US" sz="1200" dirty="0">
                <a:solidFill>
                  <a:schemeClr val="tx1"/>
                </a:solidFill>
              </a:rPr>
              <a:t> 代表這裡雜訊和周圍不相關，也就是這裡沒有雜訊。</a:t>
            </a:r>
            <a:r>
              <a:rPr lang="en-US" altLang="zh-TW" sz="1200" dirty="0">
                <a:solidFill>
                  <a:schemeClr val="tx1"/>
                </a:solidFill>
              </a:rPr>
              <a:t>Mask</a:t>
            </a:r>
            <a:r>
              <a:rPr lang="zh-TW" altLang="en-US" sz="1200" dirty="0">
                <a:solidFill>
                  <a:schemeClr val="tx1"/>
                </a:solidFill>
              </a:rPr>
              <a:t>下去還是一樣</a:t>
            </a:r>
            <a:endParaRPr lang="en-US" altLang="zh-TW" sz="1200" dirty="0">
              <a:solidFill>
                <a:schemeClr val="tx1"/>
              </a:solidFill>
            </a:endParaRPr>
          </a:p>
          <a:p>
            <a:pPr eaLnBrk="1" hangingPunct="1"/>
            <a:r>
              <a:rPr lang="zh-TW" altLang="en-US" sz="1200" dirty="0">
                <a:solidFill>
                  <a:schemeClr val="tx1"/>
                </a:solidFill>
                <a:ea typeface="新細明體" charset="-120"/>
              </a:rPr>
              <a:t>圖</a:t>
            </a:r>
            <a:r>
              <a:rPr lang="en-US" altLang="zh-TW" sz="1200" dirty="0">
                <a:solidFill>
                  <a:schemeClr val="tx1"/>
                </a:solidFill>
                <a:ea typeface="新細明體" charset="-120"/>
              </a:rPr>
              <a:t>c</a:t>
            </a:r>
            <a:r>
              <a:rPr lang="zh-TW" altLang="en-US" sz="1200" dirty="0">
                <a:solidFill>
                  <a:schemeClr val="tx1"/>
                </a:solidFill>
                <a:ea typeface="新細明體" charset="-120"/>
              </a:rPr>
              <a:t> </a:t>
            </a:r>
            <a:r>
              <a:rPr lang="el-GR" altLang="zh-TW" sz="1200" dirty="0">
                <a:solidFill>
                  <a:schemeClr val="tx1"/>
                </a:solidFill>
              </a:rPr>
              <a:t>ρ</a:t>
            </a:r>
            <a:r>
              <a:rPr lang="en-US" altLang="zh-TW" sz="1200" dirty="0">
                <a:solidFill>
                  <a:schemeClr val="tx1"/>
                </a:solidFill>
              </a:rPr>
              <a:t>=-1/2</a:t>
            </a:r>
            <a:r>
              <a:rPr lang="zh-TW" altLang="en-US" sz="1200" dirty="0">
                <a:solidFill>
                  <a:schemeClr val="tx1"/>
                </a:solidFill>
              </a:rPr>
              <a:t> 代表著四個角落才是雜訊， 所以中間的權重比較高一點</a:t>
            </a:r>
            <a:endParaRPr lang="en-US" altLang="zh-TW" sz="1200" dirty="0">
              <a:solidFill>
                <a:schemeClr val="tx1"/>
              </a:solidFill>
            </a:endParaRPr>
          </a:p>
          <a:p>
            <a:pPr eaLnBrk="1" hangingPunct="1"/>
            <a:r>
              <a:rPr lang="zh-TW" altLang="en-US" sz="1200" dirty="0">
                <a:solidFill>
                  <a:schemeClr val="tx1"/>
                </a:solidFill>
                <a:ea typeface="新細明體" charset="-120"/>
              </a:rPr>
              <a:t>圖</a:t>
            </a:r>
            <a:r>
              <a:rPr lang="en-US" altLang="zh-TW" sz="1200" dirty="0">
                <a:solidFill>
                  <a:schemeClr val="tx1"/>
                </a:solidFill>
                <a:ea typeface="新細明體" charset="-120"/>
              </a:rPr>
              <a:t>d ½</a:t>
            </a:r>
            <a:r>
              <a:rPr lang="zh-TW" altLang="en-US" sz="1200" dirty="0">
                <a:solidFill>
                  <a:schemeClr val="tx1"/>
                </a:solidFill>
                <a:ea typeface="新細明體" charset="-120"/>
              </a:rPr>
              <a:t>代表中間的是小雜訊，所以四個角落才是原始影像，權重比較高</a:t>
            </a:r>
            <a:endParaRPr lang="en-US" altLang="zh-TW" sz="1200" dirty="0">
              <a:solidFill>
                <a:schemeClr val="tx1"/>
              </a:solidFill>
              <a:ea typeface="新細明體" charset="-120"/>
            </a:endParaRPr>
          </a:p>
          <a:p>
            <a:pPr eaLnBrk="1" hangingPunct="1"/>
            <a:r>
              <a:rPr lang="zh-TW" altLang="en-US" sz="1200" dirty="0">
                <a:solidFill>
                  <a:schemeClr val="tx1"/>
                </a:solidFill>
                <a:ea typeface="新細明體" charset="-120"/>
              </a:rPr>
              <a:t>圖</a:t>
            </a:r>
            <a:r>
              <a:rPr lang="en-US" altLang="zh-TW" sz="1200" dirty="0">
                <a:solidFill>
                  <a:schemeClr val="tx1"/>
                </a:solidFill>
                <a:ea typeface="新細明體" charset="-120"/>
              </a:rPr>
              <a:t>e</a:t>
            </a:r>
            <a:r>
              <a:rPr lang="zh-TW" altLang="en-US" sz="1200" dirty="0">
                <a:solidFill>
                  <a:schemeClr val="tx1"/>
                </a:solidFill>
                <a:ea typeface="新細明體" charset="-120"/>
              </a:rPr>
              <a:t> 相關度是</a:t>
            </a:r>
            <a:r>
              <a:rPr lang="en-US" altLang="zh-TW" sz="1200" dirty="0">
                <a:solidFill>
                  <a:schemeClr val="tx1"/>
                </a:solidFill>
                <a:ea typeface="新細明體" charset="-120"/>
              </a:rPr>
              <a:t>1</a:t>
            </a:r>
            <a:r>
              <a:rPr lang="zh-TW" altLang="en-US" sz="1200" dirty="0">
                <a:solidFill>
                  <a:schemeClr val="tx1"/>
                </a:solidFill>
                <a:ea typeface="新細明體" charset="-120"/>
              </a:rPr>
              <a:t>代表中間點</a:t>
            </a:r>
            <a:r>
              <a:rPr lang="en-US" altLang="zh-TW" sz="1200" dirty="0">
                <a:solidFill>
                  <a:schemeClr val="tx1"/>
                </a:solidFill>
                <a:ea typeface="新細明體" charset="-120"/>
              </a:rPr>
              <a:t>x5</a:t>
            </a:r>
            <a:r>
              <a:rPr lang="zh-TW" altLang="en-US" sz="1200" dirty="0">
                <a:solidFill>
                  <a:schemeClr val="tx1"/>
                </a:solidFill>
                <a:ea typeface="新細明體" charset="-120"/>
              </a:rPr>
              <a:t>和上下左右就是雜訊本人，用四個角落的原始影像作為權重</a:t>
            </a:r>
            <a:endParaRPr lang="en-US" altLang="zh-TW" sz="1200" dirty="0">
              <a:solidFill>
                <a:schemeClr val="tx1"/>
              </a:solidFill>
              <a:ea typeface="新細明體" charset="-120"/>
            </a:endParaRPr>
          </a:p>
          <a:p>
            <a:pPr eaLnBrk="1" hangingPunct="1"/>
            <a:r>
              <a:rPr lang="zh-TW" altLang="en-US" sz="1200" dirty="0">
                <a:solidFill>
                  <a:schemeClr val="tx1"/>
                </a:solidFill>
                <a:ea typeface="新細明體" charset="-120"/>
              </a:rPr>
              <a:t>圖</a:t>
            </a:r>
            <a:r>
              <a:rPr lang="en-US" altLang="zh-TW" sz="1200" dirty="0">
                <a:solidFill>
                  <a:schemeClr val="tx1"/>
                </a:solidFill>
                <a:ea typeface="新細明體" charset="-120"/>
              </a:rPr>
              <a:t>f</a:t>
            </a:r>
            <a:r>
              <a:rPr lang="zh-TW" altLang="en-US" sz="1200" dirty="0">
                <a:solidFill>
                  <a:schemeClr val="tx1"/>
                </a:solidFill>
                <a:ea typeface="新細明體" charset="-120"/>
              </a:rPr>
              <a:t>  相關度</a:t>
            </a:r>
            <a:r>
              <a:rPr lang="en-US" altLang="zh-TW" sz="1200" dirty="0">
                <a:solidFill>
                  <a:schemeClr val="tx1"/>
                </a:solidFill>
                <a:ea typeface="新細明體" charset="-120"/>
              </a:rPr>
              <a:t>-1</a:t>
            </a:r>
            <a:r>
              <a:rPr lang="zh-TW" altLang="en-US" sz="1200" dirty="0">
                <a:solidFill>
                  <a:schemeClr val="tx1"/>
                </a:solidFill>
                <a:ea typeface="新細明體" charset="-120"/>
              </a:rPr>
              <a:t> 代表中間不是雜訊，權重比較高</a:t>
            </a:r>
            <a:endParaRPr lang="en-US" altLang="zh-TW" sz="1200" dirty="0">
              <a:solidFill>
                <a:schemeClr val="tx1"/>
              </a:solidFill>
              <a:ea typeface="新細明體" charset="-120"/>
            </a:endParaRPr>
          </a:p>
          <a:p>
            <a:pPr eaLnBrk="1" hangingPunct="1"/>
            <a:endParaRPr lang="en-US" altLang="zh-TW" dirty="0">
              <a:ea typeface="新細明體" charset="-120"/>
            </a:endParaRPr>
          </a:p>
          <a:p>
            <a:pPr eaLnBrk="1" hangingPunct="1"/>
            <a:endParaRPr lang="en-US" altLang="zh-TW" dirty="0">
              <a:ea typeface="新細明體" charset="-120"/>
            </a:endParaRPr>
          </a:p>
          <a:p>
            <a:pPr eaLnBrk="1" hangingPunct="1"/>
            <a:r>
              <a:rPr lang="zh-TW" altLang="en-US" i="0" dirty="0">
                <a:ea typeface="新細明體" charset="-120"/>
              </a:rPr>
              <a:t>假設：</a:t>
            </a:r>
            <a:r>
              <a:rPr lang="zh-TW" altLang="en-US" dirty="0">
                <a:ea typeface="新細明體" charset="-120"/>
              </a:rPr>
              <a:t>以上示例的雜訊是</a:t>
            </a:r>
            <a:r>
              <a:rPr lang="zh-TW" altLang="zh-TW" dirty="0"/>
              <a:t>相關性</a:t>
            </a:r>
            <a:r>
              <a:rPr lang="el-GR" altLang="zh-TW" sz="1200" dirty="0">
                <a:solidFill>
                  <a:schemeClr val="tx1"/>
                </a:solidFill>
              </a:rPr>
              <a:t>ρ</a:t>
            </a:r>
            <a:r>
              <a:rPr lang="en-US" altLang="zh-TW" sz="1200" i="1" baseline="30000" dirty="0">
                <a:solidFill>
                  <a:schemeClr val="tx1"/>
                </a:solidFill>
              </a:rPr>
              <a:t>n</a:t>
            </a:r>
            <a:r>
              <a:rPr lang="zh-TW" altLang="zh-TW" dirty="0"/>
              <a:t>，n&gt; 1，相距n</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i="0" kern="1200" dirty="0">
                <a:solidFill>
                  <a:schemeClr val="tx1"/>
                </a:solidFill>
                <a:latin typeface="Arial" charset="0"/>
                <a:ea typeface="新細明體" pitchFamily="18" charset="-120"/>
                <a:cs typeface="+mn-cs"/>
              </a:rPr>
              <a:t>======================================</a:t>
            </a:r>
          </a:p>
          <a:p>
            <a:pPr eaLnBrk="1" hangingPunct="1"/>
            <a:r>
              <a:rPr lang="en-US" altLang="zh-TW" dirty="0">
                <a:ea typeface="新細明體" charset="-120"/>
              </a:rPr>
              <a:t>Explain what is box filter and why </a:t>
            </a:r>
            <a:r>
              <a:rPr lang="en-US" altLang="zh-TW" i="1" dirty="0">
                <a:ea typeface="新細明體" charset="-120"/>
              </a:rPr>
              <a:t>2+ 2- 1/</a:t>
            </a:r>
          </a:p>
          <a:p>
            <a:pPr eaLnBrk="1" hangingPunct="1"/>
            <a:r>
              <a:rPr lang="en-US" altLang="zh-TW" dirty="0">
                <a:ea typeface="新細明體" charset="-120"/>
              </a:rPr>
              <a:t>http://cs231n.github.io/convolutional-networks/</a:t>
            </a:r>
          </a:p>
          <a:p>
            <a:pPr eaLnBrk="1" hangingPunct="1"/>
            <a:endParaRPr lang="en-US" altLang="zh-TW" dirty="0">
              <a:ea typeface="新細明體" charset="-12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eaLnBrk="1" hangingPunct="1"/>
                <a:r>
                  <a:rPr lang="zh-TW" altLang="en-US" i="0" dirty="0">
                    <a:ea typeface="新細明體" charset="-120"/>
                  </a:rPr>
                  <a:t>假設：</a:t>
                </a:r>
                <a:r>
                  <a:rPr lang="zh-TW" altLang="en-US" dirty="0">
                    <a:ea typeface="新細明體" charset="-120"/>
                  </a:rPr>
                  <a:t>以上示例的雜訊是</a:t>
                </a:r>
                <a:r>
                  <a:rPr lang="zh-TW" altLang="zh-TW" dirty="0"/>
                  <a:t>相關性</a:t>
                </a:r>
                <a:r>
                  <a:rPr lang="en-US" altLang="zh-TW" dirty="0"/>
                  <a:t>(</a:t>
                </a:r>
                <a:r>
                  <a:rPr kumimoji="1" lang="en-US" altLang="zh-TW" sz="1200" b="0" i="0" kern="1200" dirty="0">
                    <a:solidFill>
                      <a:schemeClr val="tx1"/>
                    </a:solidFill>
                    <a:effectLst/>
                    <a:latin typeface="Arial" charset="0"/>
                    <a:ea typeface="新細明體" pitchFamily="18" charset="-120"/>
                    <a:cs typeface="+mn-cs"/>
                  </a:rPr>
                  <a:t>Rho</a:t>
                </a:r>
                <a:r>
                  <a:rPr lang="en-US" altLang="zh-TW" dirty="0"/>
                  <a:t>)</a:t>
                </a:r>
                <a:r>
                  <a:rPr lang="el-GR" altLang="zh-TW" sz="1200" dirty="0">
                    <a:solidFill>
                      <a:schemeClr val="tx1"/>
                    </a:solidFill>
                  </a:rPr>
                  <a:t>ρ</a:t>
                </a:r>
                <a:r>
                  <a:rPr lang="en-US" altLang="zh-TW" sz="1200" i="1" baseline="30000" dirty="0">
                    <a:solidFill>
                      <a:schemeClr val="tx1"/>
                    </a:solidFill>
                  </a:rPr>
                  <a:t>n</a:t>
                </a:r>
                <a:r>
                  <a:rPr lang="zh-TW" altLang="zh-TW" dirty="0"/>
                  <a:t>，n&gt; 1，相距n</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i="0" dirty="0">
                    <a:solidFill>
                      <a:schemeClr val="tx1"/>
                    </a:solidFill>
                  </a:rPr>
                  <a:t>那如果要變成</a:t>
                </a:r>
                <a:r>
                  <a:rPr kumimoji="1" lang="zh-TW" altLang="en-US" sz="1200" i="0" kern="1200" dirty="0">
                    <a:solidFill>
                      <a:schemeClr val="tx1"/>
                    </a:solidFill>
                    <a:latin typeface="Arial" charset="0"/>
                    <a:ea typeface="新細明體" pitchFamily="18" charset="-120"/>
                    <a:cs typeface="+mn-cs"/>
                  </a:rPr>
                  <a:t>標準化就要將每個輸入除以</a:t>
                </a:r>
                <a:r>
                  <a:rPr lang="zh-TW" altLang="en-US" i="0" dirty="0">
                    <a:solidFill>
                      <a:schemeClr val="tx1"/>
                    </a:solidFill>
                  </a:rPr>
                  <a:t>數</a:t>
                </a:r>
                <a14:m>
                  <m:oMath xmlns:m="http://schemas.openxmlformats.org/officeDocument/2006/math">
                    <m:r>
                      <a:rPr lang="zh-TW" altLang="en-US" b="0" i="1" smtClean="0">
                        <a:solidFill>
                          <a:schemeClr val="tx1"/>
                        </a:solidFill>
                        <a:latin typeface="Cambria Math" panose="02040503050406030204" pitchFamily="18" charset="0"/>
                      </a:rPr>
                      <m:t>值相加</m:t>
                    </m:r>
                    <m:r>
                      <a:rPr lang="en-US" altLang="zh-TW" b="0" i="0" smtClean="0">
                        <a:solidFill>
                          <a:schemeClr val="tx1"/>
                        </a:solidFill>
                        <a:latin typeface="Cambria Math" panose="02040503050406030204" pitchFamily="18" charset="0"/>
                      </a:rPr>
                      <m:t>.</m:t>
                    </m:r>
                  </m:oMath>
                </a14:m>
                <a:endParaRPr kumimoji="1" lang="en-US" altLang="zh-TW" sz="1200" i="0" kern="1200" dirty="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a:solidFill>
                      <a:schemeClr val="tx1"/>
                    </a:solidFill>
                    <a:latin typeface="Arial" charset="0"/>
                    <a:ea typeface="新細明體" pitchFamily="18" charset="-120"/>
                    <a:cs typeface="+mn-cs"/>
                  </a:rPr>
                  <a:t>假設</a:t>
                </a:r>
                <a:r>
                  <a:rPr lang="el-GR" altLang="zh-TW" sz="1200" dirty="0">
                    <a:solidFill>
                      <a:schemeClr val="tx1"/>
                    </a:solidFill>
                  </a:rPr>
                  <a:t>ρ</a:t>
                </a:r>
                <a:r>
                  <a:rPr lang="en-US" altLang="zh-TW" sz="1200" dirty="0">
                    <a:solidFill>
                      <a:schemeClr val="tx1"/>
                    </a:solidFill>
                  </a:rPr>
                  <a:t>=-1/2</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a:solidFill>
                      <a:schemeClr val="tx1"/>
                    </a:solidFill>
                    <a:latin typeface="Arial" charset="0"/>
                    <a:ea typeface="新細明體" pitchFamily="18" charset="-120"/>
                    <a:cs typeface="+mn-cs"/>
                  </a:rPr>
                  <a:t>則矩陣會變成以下這張，接著為了變成標準化的最小標準差權重標記，所以要除以</a:t>
                </a:r>
                <a:r>
                  <a:rPr lang="zh-TW" altLang="en-US" i="0" dirty="0">
                    <a:solidFill>
                      <a:schemeClr val="tx1"/>
                    </a:solidFill>
                  </a:rPr>
                  <a:t>數</a:t>
                </a:r>
                <a14:m>
                  <m:oMath xmlns:m="http://schemas.openxmlformats.org/officeDocument/2006/math">
                    <m:r>
                      <a:rPr lang="zh-TW" altLang="en-US" b="0" i="1" smtClean="0">
                        <a:solidFill>
                          <a:schemeClr val="tx1"/>
                        </a:solidFill>
                        <a:latin typeface="Cambria Math" panose="02040503050406030204" pitchFamily="18" charset="0"/>
                      </a:rPr>
                      <m:t>值相加</m:t>
                    </m:r>
                  </m:oMath>
                </a14:m>
                <a:endParaRPr lang="zh-TW" altLang="en-US" dirty="0"/>
              </a:p>
            </p:txBody>
          </p:sp>
        </mc:Choice>
        <mc:Fallback xmlns="">
          <p:sp>
            <p:nvSpPr>
              <p:cNvPr id="3" name="備忘稿版面配置區 2"/>
              <p:cNvSpPr>
                <a:spLocks noGrp="1"/>
              </p:cNvSpPr>
              <p:nvPr>
                <p:ph type="body" idx="1"/>
              </p:nvPr>
            </p:nvSpPr>
            <p:spPr/>
            <p:txBody>
              <a:bodyPr/>
              <a:lstStyle/>
              <a:p>
                <a:pPr eaLnBrk="1" hangingPunct="1"/>
                <a:r>
                  <a:rPr lang="zh-TW" altLang="en-US" i="0" dirty="0" smtClean="0">
                    <a:ea typeface="新細明體" charset="-120"/>
                  </a:rPr>
                  <a:t>假設：</a:t>
                </a:r>
                <a:r>
                  <a:rPr lang="zh-TW" altLang="en-US" dirty="0" smtClean="0">
                    <a:ea typeface="新細明體" charset="-120"/>
                  </a:rPr>
                  <a:t>以上示例的雜訊是</a:t>
                </a:r>
                <a:r>
                  <a:rPr lang="zh-TW" altLang="zh-TW" dirty="0" smtClean="0"/>
                  <a:t>相關性</a:t>
                </a:r>
                <a:r>
                  <a:rPr lang="en-US" altLang="zh-TW" dirty="0" smtClean="0"/>
                  <a:t>(</a:t>
                </a:r>
                <a:r>
                  <a:rPr kumimoji="1" lang="en-US" altLang="zh-TW" sz="1200" b="0" i="0" kern="1200" dirty="0" smtClean="0">
                    <a:solidFill>
                      <a:schemeClr val="tx1"/>
                    </a:solidFill>
                    <a:effectLst/>
                    <a:latin typeface="Arial" charset="0"/>
                    <a:ea typeface="新細明體" pitchFamily="18" charset="-120"/>
                    <a:cs typeface="+mn-cs"/>
                  </a:rPr>
                  <a:t>Rho</a:t>
                </a:r>
                <a:r>
                  <a:rPr lang="en-US" altLang="zh-TW" dirty="0" smtClean="0"/>
                  <a:t>)</a:t>
                </a:r>
                <a:r>
                  <a:rPr lang="el-GR" altLang="zh-TW" sz="1200" dirty="0" smtClean="0">
                    <a:solidFill>
                      <a:schemeClr val="tx1"/>
                    </a:solidFill>
                  </a:rPr>
                  <a:t>ρ</a:t>
                </a:r>
                <a:r>
                  <a:rPr lang="en-US" altLang="zh-TW" sz="1200" i="1" baseline="30000" dirty="0" smtClean="0">
                    <a:solidFill>
                      <a:schemeClr val="tx1"/>
                    </a:solidFill>
                  </a:rPr>
                  <a:t>n</a:t>
                </a:r>
                <a:r>
                  <a:rPr lang="zh-TW" altLang="zh-TW" dirty="0" smtClean="0"/>
                  <a:t>，n&gt; 1，相距n</a:t>
                </a:r>
                <a:endParaRPr lang="en-US" altLang="zh-TW" dirty="0" smtClean="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i="0" dirty="0" smtClean="0">
                    <a:solidFill>
                      <a:schemeClr val="tx1"/>
                    </a:solidFill>
                  </a:rPr>
                  <a:t>那如果要變成</a:t>
                </a:r>
                <a:r>
                  <a:rPr kumimoji="1" lang="zh-TW" altLang="en-US" sz="1200" i="0" kern="1200" dirty="0" smtClean="0">
                    <a:solidFill>
                      <a:schemeClr val="tx1"/>
                    </a:solidFill>
                    <a:latin typeface="Arial" charset="0"/>
                    <a:ea typeface="新細明體" pitchFamily="18" charset="-120"/>
                    <a:cs typeface="+mn-cs"/>
                  </a:rPr>
                  <a:t>標準化就要將每個輸入除以</a:t>
                </a:r>
                <a:r>
                  <a:rPr lang="zh-TW" altLang="en-US" i="0" dirty="0" smtClean="0">
                    <a:solidFill>
                      <a:schemeClr val="tx1"/>
                    </a:solidFill>
                  </a:rPr>
                  <a:t>數</a:t>
                </a:r>
                <a:r>
                  <a:rPr lang="zh-TW" altLang="en-US" b="0" i="0" smtClean="0">
                    <a:solidFill>
                      <a:schemeClr val="tx1"/>
                    </a:solidFill>
                    <a:latin typeface="Cambria Math" panose="02040503050406030204" pitchFamily="18" charset="0"/>
                  </a:rPr>
                  <a:t>值相加</a:t>
                </a:r>
                <a:r>
                  <a:rPr lang="en-US" altLang="zh-TW" b="0" i="0" smtClean="0">
                    <a:solidFill>
                      <a:schemeClr val="tx1"/>
                    </a:solidFill>
                    <a:latin typeface="Cambria Math" panose="02040503050406030204" pitchFamily="18" charset="0"/>
                  </a:rPr>
                  <a:t>.</a:t>
                </a:r>
                <a:endParaRPr kumimoji="1" lang="en-US" altLang="zh-TW" sz="1200" i="0" kern="1200" dirty="0" smtClean="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smtClean="0">
                    <a:solidFill>
                      <a:schemeClr val="tx1"/>
                    </a:solidFill>
                    <a:latin typeface="Arial" charset="0"/>
                    <a:ea typeface="新細明體" pitchFamily="18" charset="-120"/>
                    <a:cs typeface="+mn-cs"/>
                  </a:rPr>
                  <a:t>假設</a:t>
                </a:r>
                <a:r>
                  <a:rPr lang="el-GR" altLang="zh-TW" sz="1200" dirty="0" smtClean="0">
                    <a:solidFill>
                      <a:schemeClr val="tx1"/>
                    </a:solidFill>
                  </a:rPr>
                  <a:t>ρ</a:t>
                </a:r>
                <a:r>
                  <a:rPr lang="en-US" altLang="zh-TW" sz="1200" dirty="0" smtClean="0">
                    <a:solidFill>
                      <a:schemeClr val="tx1"/>
                    </a:solidFill>
                  </a:rPr>
                  <a:t>=-1/2</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smtClean="0">
                    <a:solidFill>
                      <a:schemeClr val="tx1"/>
                    </a:solidFill>
                    <a:latin typeface="Arial" charset="0"/>
                    <a:ea typeface="新細明體" pitchFamily="18" charset="-120"/>
                    <a:cs typeface="+mn-cs"/>
                  </a:rPr>
                  <a:t>則</a:t>
                </a:r>
                <a:r>
                  <a:rPr kumimoji="1" lang="zh-TW" altLang="en-US" sz="1200" i="0" kern="1200" dirty="0" smtClean="0">
                    <a:solidFill>
                      <a:schemeClr val="tx1"/>
                    </a:solidFill>
                    <a:latin typeface="Arial" charset="0"/>
                    <a:ea typeface="新細明體" pitchFamily="18" charset="-120"/>
                    <a:cs typeface="+mn-cs"/>
                  </a:rPr>
                  <a:t>矩陣會變成以下這張，接著為了變成標準化的最小標準差權重標記，所以要除以</a:t>
                </a:r>
                <a:r>
                  <a:rPr lang="zh-TW" altLang="en-US" i="0" dirty="0" smtClean="0">
                    <a:solidFill>
                      <a:schemeClr val="tx1"/>
                    </a:solidFill>
                  </a:rPr>
                  <a:t>數</a:t>
                </a:r>
                <a:r>
                  <a:rPr lang="zh-TW" altLang="en-US" b="0" i="0" smtClean="0">
                    <a:solidFill>
                      <a:schemeClr val="tx1"/>
                    </a:solidFill>
                    <a:latin typeface="Cambria Math" panose="02040503050406030204" pitchFamily="18" charset="0"/>
                  </a:rPr>
                  <a:t>值相加</a:t>
                </a:r>
                <a:endParaRPr lang="zh-TW" altLang="en-US" dirty="0"/>
              </a:p>
            </p:txBody>
          </p:sp>
        </mc:Fallback>
      </mc:AlternateContent>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30</a:t>
            </a:fld>
            <a:endParaRPr lang="en-US" altLang="zh-TW"/>
          </a:p>
        </p:txBody>
      </p:sp>
    </p:spTree>
    <p:extLst>
      <p:ext uri="{BB962C8B-B14F-4D97-AF65-F5344CB8AC3E}">
        <p14:creationId xmlns:p14="http://schemas.microsoft.com/office/powerpoint/2010/main" val="4018670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a:ln>
            <a:miter lim="800000"/>
            <a:headEnd/>
            <a:tailEnd/>
          </a:ln>
        </p:spPr>
        <p:txBody>
          <a:bodyPr/>
          <a:lstStyle/>
          <a:p>
            <a:fld id="{F3DD3BBD-1B3E-4C60-9257-B7E2796D4225}" type="slidenum">
              <a:rPr lang="en-US" altLang="zh-TW" smtClean="0">
                <a:ea typeface="新細明體" charset="-120"/>
              </a:rPr>
              <a:pPr/>
              <a:t>31</a:t>
            </a:fld>
            <a:endParaRPr lang="en-US" altLang="zh-TW">
              <a:ea typeface="新細明體" charset="-120"/>
            </a:endParaRPr>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p:spPr>
        <p:txBody>
          <a:bodyPr/>
          <a:lstStyle/>
          <a:p>
            <a:pPr eaLnBrk="1" hangingPunct="1"/>
            <a:r>
              <a:rPr lang="zh-TW" altLang="en-US" dirty="0"/>
              <a:t>洩題一下，這一頁會考，</a:t>
            </a:r>
            <a:endParaRPr lang="en-US" altLang="zh-TW" dirty="0"/>
          </a:p>
          <a:p>
            <a:pPr eaLnBrk="1" hangingPunct="1"/>
            <a:endParaRPr lang="en-US" altLang="zh-TW" dirty="0"/>
          </a:p>
          <a:p>
            <a:pPr eaLnBrk="1" hangingPunct="1"/>
            <a:r>
              <a:rPr lang="zh-TW" altLang="en-US" dirty="0"/>
              <a:t>離群值（峰值雜訊）：</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主要是將一個預測值與實際值做比較，若是差異太大，則判斷此點為</a:t>
            </a:r>
            <a:r>
              <a:rPr lang="en-US" altLang="zh-TW" dirty="0">
                <a:ea typeface="新細明體" charset="-120"/>
              </a:rPr>
              <a:t>peak noise or outlier</a:t>
            </a:r>
            <a:endParaRPr lang="zh-TW" altLang="en-US" dirty="0"/>
          </a:p>
          <a:p>
            <a:pPr eaLnBrk="1" hangingPunct="1"/>
            <a:r>
              <a:rPr lang="zh-TW" altLang="en-US" dirty="0"/>
              <a:t>像素值就會被隨機雜訊值替換。</a:t>
            </a:r>
          </a:p>
          <a:p>
            <a:pPr eaLnBrk="1" hangingPunct="1"/>
            <a:endParaRPr lang="zh-TW" altLang="en-US" dirty="0"/>
          </a:p>
          <a:p>
            <a:pPr eaLnBrk="1" hangingPunct="1"/>
            <a:r>
              <a:rPr lang="zh-TW" altLang="en-US" dirty="0"/>
              <a:t>鄰域大小的選擇：</a:t>
            </a:r>
          </a:p>
          <a:p>
            <a:pPr eaLnBrk="1" hangingPunct="1"/>
            <a:r>
              <a:rPr lang="zh-TW" altLang="en-US" dirty="0"/>
              <a:t>大於雜訊，小於要保留</a:t>
            </a:r>
            <a:r>
              <a:rPr lang="en-US" altLang="zh-TW" dirty="0"/>
              <a:t>(preserve)</a:t>
            </a:r>
            <a:r>
              <a:rPr lang="zh-TW" altLang="en-US" dirty="0"/>
              <a:t>的細節</a:t>
            </a:r>
          </a:p>
          <a:p>
            <a:pPr eaLnBrk="1" hangingPunct="1"/>
            <a:endParaRPr lang="zh-TW" altLang="en-US" dirty="0"/>
          </a:p>
          <a:p>
            <a:pPr eaLnBrk="1" hangingPunct="1"/>
            <a:r>
              <a:rPr lang="zh-TW" altLang="en-US" dirty="0"/>
              <a:t>中心刪除：</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除中心以外的鄰域中的像素值 </a:t>
            </a:r>
            <a:r>
              <a:rPr lang="en-US" altLang="zh-TW" dirty="0"/>
              <a:t>=</a:t>
            </a:r>
            <a:r>
              <a:rPr lang="zh-TW" altLang="en-US" dirty="0"/>
              <a:t> 除了中心的之外的剩餘</a:t>
            </a:r>
            <a:r>
              <a:rPr lang="en-US" altLang="zh-TW" dirty="0"/>
              <a:t>mask</a:t>
            </a:r>
            <a:r>
              <a:rPr lang="zh-TW" altLang="en-US" dirty="0"/>
              <a:t>中像素的集合</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投影片圖像版面配置區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216067" name="備忘稿版面配置區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dirty="0"/>
                  <a:t>這樣一個臨域被稱為</a:t>
                </a:r>
                <a:r>
                  <a:rPr lang="en-US" altLang="zh-TW" b="0" dirty="0"/>
                  <a:t>”</a:t>
                </a:r>
                <a:r>
                  <a:rPr lang="zh-TW" altLang="en-US" b="0" dirty="0"/>
                  <a:t>中心像素不列入臨域運算子</a:t>
                </a:r>
                <a:r>
                  <a:rPr lang="en-US" altLang="zh-TW" b="0" dirty="0"/>
                  <a:t>” (Center-deleted neighborhood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b="0" dirty="0"/>
                  <a:t>x1~x8</a:t>
                </a:r>
                <a:r>
                  <a:rPr lang="zh-TW" altLang="en-US" b="0" dirty="0"/>
                  <a:t>：為不包含中心像素的臨域</a:t>
                </a:r>
                <a:endParaRPr lang="en-US" altLang="zh-TW" b="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b="0" dirty="0"/>
                  <a:t>y</a:t>
                </a:r>
                <a:r>
                  <a:rPr lang="zh-TW" altLang="en-US" b="0" dirty="0"/>
                  <a:t>：中心像素值</a:t>
                </a:r>
                <a:endParaRPr lang="en-US" altLang="zh-TW" b="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b="0" dirty="0"/>
              </a:p>
              <a:p>
                <a:pPr marL="0" marR="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acc>
                      <m:accPr>
                        <m:chr m:val="̂"/>
                        <m:ctrlPr>
                          <a:rPr lang="zh-TW" altLang="en-US" sz="1200" b="0" i="1" smtClean="0">
                            <a:solidFill>
                              <a:srgbClr val="FF0000"/>
                            </a:solidFill>
                            <a:latin typeface="Cambria Math" panose="02040503050406030204" pitchFamily="18" charset="0"/>
                          </a:rPr>
                        </m:ctrlPr>
                      </m:accPr>
                      <m:e>
                        <m:r>
                          <a:rPr lang="zh-TW" altLang="en-US" sz="1200" b="0" i="1" smtClean="0">
                            <a:solidFill>
                              <a:srgbClr val="FF0000"/>
                            </a:solidFill>
                            <a:latin typeface="Cambria Math" panose="02040503050406030204" pitchFamily="18" charset="0"/>
                          </a:rPr>
                          <m:t>𝜇</m:t>
                        </m:r>
                      </m:e>
                    </m:acc>
                  </m:oMath>
                </a14:m>
                <a:r>
                  <a:rPr lang="en-US" altLang="zh-TW" b="0" dirty="0"/>
                  <a:t>(mu hat)</a:t>
                </a:r>
                <a:r>
                  <a:rPr lang="zh-TW" altLang="en-US" b="0" dirty="0"/>
                  <a:t>：</a:t>
                </a:r>
                <a:r>
                  <a:rPr lang="en-US" altLang="zh-TW" b="0" dirty="0"/>
                  <a:t>Center-deleted neighborhood</a:t>
                </a:r>
                <a:r>
                  <a:rPr lang="zh-TW" altLang="en-US" b="0" dirty="0"/>
                  <a:t>的平均估計值</a:t>
                </a:r>
                <a:endParaRPr lang="en-US" altLang="zh-TW" b="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b="0" baseline="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b="0"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baseline="0" dirty="0"/>
                  <a:t>為何取</a:t>
                </a:r>
                <a:r>
                  <a:rPr lang="en-US" altLang="zh-TW" b="0" baseline="0" dirty="0"/>
                  <a:t>mean</a:t>
                </a:r>
                <a:r>
                  <a:rPr lang="zh-TW" altLang="en-US" b="0" baseline="0" dirty="0"/>
                  <a:t>？</a:t>
                </a:r>
                <a:endParaRPr lang="en-US" altLang="zh-TW" b="0"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baseline="0" dirty="0"/>
                  <a:t>主要是為了最小化</a:t>
                </a:r>
                <a:r>
                  <a:rPr lang="en-US" altLang="zh-TW" b="0" baseline="0" dirty="0"/>
                  <a:t>sum of squared difference</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baseline="0" dirty="0"/>
                  <a:t>使誤差的平方合為最小</a:t>
                </a:r>
                <a:endParaRPr lang="en-US" altLang="zh-TW" b="0" baseline="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b="0"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dirty="0"/>
                  <a:t>假如</a:t>
                </a:r>
                <a:r>
                  <a:rPr lang="en-US" altLang="zh-TW" b="0" dirty="0"/>
                  <a:t>y</a:t>
                </a:r>
                <a:r>
                  <a:rPr lang="zh-TW" altLang="en-US" b="0" dirty="0"/>
                  <a:t>跟</a:t>
                </a:r>
                <a14:m>
                  <m:oMath xmlns:m="http://schemas.openxmlformats.org/officeDocument/2006/math">
                    <m:acc>
                      <m:accPr>
                        <m:chr m:val="̂"/>
                        <m:ctrlPr>
                          <a:rPr lang="zh-TW" altLang="en-US" sz="1200" b="0" i="1" smtClean="0">
                            <a:solidFill>
                              <a:srgbClr val="FF0000"/>
                            </a:solidFill>
                            <a:latin typeface="Cambria Math" panose="02040503050406030204" pitchFamily="18" charset="0"/>
                          </a:rPr>
                        </m:ctrlPr>
                      </m:accPr>
                      <m:e>
                        <m:r>
                          <a:rPr lang="zh-TW" altLang="en-US" sz="1200" b="0" i="1" smtClean="0">
                            <a:solidFill>
                              <a:srgbClr val="FF0000"/>
                            </a:solidFill>
                            <a:latin typeface="Cambria Math" panose="02040503050406030204" pitchFamily="18" charset="0"/>
                          </a:rPr>
                          <m:t>𝜇</m:t>
                        </m:r>
                      </m:e>
                    </m:acc>
                  </m:oMath>
                </a14:m>
                <a:r>
                  <a:rPr lang="zh-TW" altLang="en-US" b="0" dirty="0"/>
                  <a:t>的距離十分接近，則我們就可以說</a:t>
                </a:r>
                <a:r>
                  <a:rPr lang="en-US" altLang="zh-TW" b="0" dirty="0"/>
                  <a:t>y</a:t>
                </a:r>
                <a:r>
                  <a:rPr lang="zh-TW" altLang="en-US" b="0" dirty="0"/>
                  <a:t>不是一個離群值。</a:t>
                </a:r>
                <a:endParaRPr lang="en-US" altLang="zh-TW" b="0"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dirty="0"/>
                  <a:t>所以我們就可以定義一個</a:t>
                </a:r>
                <a:r>
                  <a:rPr lang="en-US" altLang="zh-TW" b="0" dirty="0"/>
                  <a:t>neighborhood</a:t>
                </a:r>
                <a:r>
                  <a:rPr lang="en-US" altLang="zh-TW" b="0" baseline="0" dirty="0"/>
                  <a:t> operator</a:t>
                </a:r>
                <a:r>
                  <a:rPr lang="zh-TW" altLang="en-US" b="0" baseline="0" dirty="0"/>
                  <a:t>為這樣。</a:t>
                </a:r>
                <a:endParaRPr lang="en-US" altLang="zh-TW" b="0"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b="0"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變異數</a:t>
                </a:r>
                <a:r>
                  <a:rPr lang="en-US" altLang="zh-TW" dirty="0">
                    <a:ea typeface="新細明體" charset="-120"/>
                  </a:rPr>
                  <a:t>(Variance)</a:t>
                </a:r>
                <a:r>
                  <a:rPr lang="zh-TW" altLang="en-US" dirty="0">
                    <a:ea typeface="新細明體" charset="-120"/>
                  </a:rPr>
                  <a:t>＝</a:t>
                </a:r>
                <a:r>
                  <a:rPr lang="en-US" altLang="zh-TW" dirty="0">
                    <a:ea typeface="新細明體" charset="-120"/>
                  </a:rPr>
                  <a:t>σ²=</a:t>
                </a:r>
                <a14:m>
                  <m:oMath xmlns:m="http://schemas.openxmlformats.org/officeDocument/2006/math">
                    <m:acc>
                      <m:accPr>
                        <m:chr m:val="̂"/>
                        <m:ctrlPr>
                          <a:rPr lang="zh-TW" altLang="en-US" i="1" smtClean="0">
                            <a:solidFill>
                              <a:schemeClr val="tx1"/>
                            </a:solidFill>
                            <a:latin typeface="Cambria Math" panose="02040503050406030204" pitchFamily="18" charset="0"/>
                          </a:rPr>
                        </m:ctrlPr>
                      </m:accPr>
                      <m:e>
                        <m:r>
                          <a:rPr lang="zh-TW" altLang="en-US" b="0" i="1">
                            <a:solidFill>
                              <a:schemeClr val="tx1"/>
                            </a:solidFill>
                            <a:latin typeface="Cambria Math" panose="02040503050406030204" pitchFamily="18" charset="0"/>
                          </a:rPr>
                          <m:t>𝜇</m:t>
                        </m:r>
                      </m:e>
                    </m:acc>
                  </m:oMath>
                </a14:m>
                <a:r>
                  <a:rPr lang="en-US" altLang="zh-TW" dirty="0">
                    <a:ea typeface="新細明體" charset="-120"/>
                  </a:rPr>
                  <a:t>/N</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標準差</a:t>
                </a:r>
                <a:r>
                  <a:rPr lang="en-US" altLang="zh-TW" dirty="0"/>
                  <a:t>Standard Deviation</a:t>
                </a:r>
                <a:r>
                  <a:rPr lang="zh-TW" altLang="en-US" dirty="0"/>
                  <a:t>：</a:t>
                </a:r>
                <a:r>
                  <a:rPr lang="en-US" altLang="zh-TW" dirty="0">
                    <a:ea typeface="新細明體" charset="-120"/>
                  </a:rPr>
                  <a:t>σ</a:t>
                </a:r>
                <a:r>
                  <a:rPr lang="zh-TW" altLang="en-US" dirty="0"/>
                  <a:t>在機統中最常作為測量一組數值的離散程度之用。</a:t>
                </a:r>
                <a:r>
                  <a:rPr lang="en-US" altLang="zh-TW" dirty="0"/>
                  <a:t>(</a:t>
                </a:r>
                <a:r>
                  <a:rPr kumimoji="1" lang="zh-TW" altLang="en-US" sz="1200" b="0" i="0" kern="1200" dirty="0">
                    <a:solidFill>
                      <a:schemeClr val="tx1"/>
                    </a:solidFill>
                    <a:effectLst/>
                    <a:latin typeface="Arial" charset="0"/>
                    <a:ea typeface="新細明體" pitchFamily="18" charset="-120"/>
                    <a:cs typeface="+mn-cs"/>
                  </a:rPr>
                  <a:t>離均差平方的平均</a:t>
                </a:r>
                <a:r>
                  <a:rPr kumimoji="1" lang="en-US" altLang="zh-TW" sz="1200" b="0" i="0" kern="1200" dirty="0">
                    <a:solidFill>
                      <a:schemeClr val="tx1"/>
                    </a:solidFill>
                    <a:effectLst/>
                    <a:latin typeface="Arial" charset="0"/>
                    <a:ea typeface="新細明體" pitchFamily="18" charset="-120"/>
                    <a:cs typeface="+mn-cs"/>
                  </a:rPr>
                  <a:t>)</a:t>
                </a:r>
                <a:endParaRPr lang="en-US" altLang="zh-TW" dirty="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b="0" baseline="0" dirty="0"/>
              </a:p>
            </p:txBody>
          </p:sp>
        </mc:Choice>
        <mc:Fallback xmlns="">
          <p:sp>
            <p:nvSpPr>
              <p:cNvPr id="216067" name="備忘稿版面配置區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dirty="0" smtClean="0"/>
                  <a:t>這樣一個臨域被稱為</a:t>
                </a:r>
                <a:r>
                  <a:rPr lang="en-US" altLang="zh-TW" b="0" dirty="0" smtClean="0"/>
                  <a:t>”</a:t>
                </a:r>
                <a:r>
                  <a:rPr lang="zh-TW" altLang="en-US" b="0" dirty="0" smtClean="0"/>
                  <a:t>中心像素不列入臨域運算子</a:t>
                </a:r>
                <a:r>
                  <a:rPr lang="en-US" altLang="zh-TW" b="0" dirty="0" smtClean="0"/>
                  <a:t>” (Center-deleted neighborhood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b="0" dirty="0" smtClean="0"/>
                  <a:t>x1~x8</a:t>
                </a:r>
                <a:r>
                  <a:rPr lang="zh-TW" altLang="en-US" b="0" dirty="0" smtClean="0"/>
                  <a:t>：為不包含中心像素的臨域</a:t>
                </a:r>
                <a:endParaRPr lang="en-US" altLang="zh-TW" b="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b="0" dirty="0" smtClean="0"/>
                  <a:t>y</a:t>
                </a:r>
                <a:r>
                  <a:rPr lang="zh-TW" altLang="en-US" b="0" dirty="0" smtClean="0"/>
                  <a:t>：中心像素值</a:t>
                </a:r>
                <a:endParaRPr lang="en-US" altLang="zh-TW" b="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b="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smtClean="0">
                    <a:solidFill>
                      <a:srgbClr val="FF0000"/>
                    </a:solidFill>
                    <a:latin typeface="Cambria Math" panose="02040503050406030204" pitchFamily="18" charset="0"/>
                  </a:rPr>
                  <a:t>𝜇</a:t>
                </a:r>
                <a:r>
                  <a:rPr lang="zh-TW" altLang="en-US" sz="1200" b="0" i="0" smtClean="0">
                    <a:solidFill>
                      <a:srgbClr val="FF0000"/>
                    </a:solidFill>
                    <a:latin typeface="Cambria Math" panose="02040503050406030204" pitchFamily="18" charset="0"/>
                  </a:rPr>
                  <a:t> ̂</a:t>
                </a:r>
                <a:r>
                  <a:rPr lang="zh-TW" altLang="en-US" b="0" dirty="0" smtClean="0"/>
                  <a:t>：</a:t>
                </a:r>
                <a:r>
                  <a:rPr lang="en-US" altLang="zh-TW" b="0" dirty="0" smtClean="0"/>
                  <a:t>Center-deleted neighborhood</a:t>
                </a:r>
                <a:r>
                  <a:rPr lang="zh-TW" altLang="en-US" b="0" dirty="0" smtClean="0"/>
                  <a:t>的平均估計值</a:t>
                </a:r>
                <a:endParaRPr lang="en-US" altLang="zh-TW" b="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baseline="0" dirty="0" smtClean="0"/>
                  <a:t>為何取</a:t>
                </a:r>
                <a:r>
                  <a:rPr lang="en-US" altLang="zh-TW" b="0" baseline="0" dirty="0" smtClean="0"/>
                  <a:t>mean</a:t>
                </a:r>
                <a:r>
                  <a:rPr lang="zh-TW" altLang="en-US" b="0" baseline="0" dirty="0" smtClean="0"/>
                  <a:t>？</a:t>
                </a:r>
                <a:endParaRPr lang="en-US" altLang="zh-TW" b="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baseline="0" dirty="0" smtClean="0"/>
                  <a:t>主要是為了最小化</a:t>
                </a:r>
                <a:r>
                  <a:rPr lang="en-US" altLang="zh-TW" b="0" baseline="0" dirty="0" smtClean="0"/>
                  <a:t>sum of squared difference</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baseline="0" dirty="0" smtClean="0"/>
                  <a:t>使誤差的平方合為最小</a:t>
                </a:r>
                <a:endParaRPr lang="en-US" altLang="zh-TW" b="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b="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dirty="0" smtClean="0"/>
                  <a:t>假如</a:t>
                </a:r>
                <a:r>
                  <a:rPr lang="en-US" altLang="zh-TW" b="0" dirty="0" smtClean="0"/>
                  <a:t>y</a:t>
                </a:r>
                <a:r>
                  <a:rPr lang="zh-TW" altLang="en-US" b="0" dirty="0" smtClean="0"/>
                  <a:t>跟</a:t>
                </a:r>
                <a:r>
                  <a:rPr lang="zh-TW" altLang="en-US" sz="1200" b="0" i="0" smtClean="0">
                    <a:solidFill>
                      <a:srgbClr val="FF0000"/>
                    </a:solidFill>
                    <a:latin typeface="Cambria Math" panose="02040503050406030204" pitchFamily="18" charset="0"/>
                  </a:rPr>
                  <a:t>𝜇</a:t>
                </a:r>
                <a:r>
                  <a:rPr lang="zh-TW" altLang="en-US" sz="1200" b="0" i="0" smtClean="0">
                    <a:solidFill>
                      <a:srgbClr val="FF0000"/>
                    </a:solidFill>
                    <a:latin typeface="Cambria Math" panose="02040503050406030204" pitchFamily="18" charset="0"/>
                  </a:rPr>
                  <a:t> ̂</a:t>
                </a:r>
                <a:r>
                  <a:rPr lang="zh-TW" altLang="en-US" b="0" dirty="0" smtClean="0"/>
                  <a:t>的距離十分接近，則我們就可以說</a:t>
                </a:r>
                <a:r>
                  <a:rPr lang="en-US" altLang="zh-TW" b="0" dirty="0" smtClean="0"/>
                  <a:t>y</a:t>
                </a:r>
                <a:r>
                  <a:rPr lang="zh-TW" altLang="en-US" b="0" dirty="0" smtClean="0"/>
                  <a:t>不是一個離群值。</a:t>
                </a:r>
                <a:endParaRPr lang="en-US" altLang="zh-TW" b="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dirty="0" smtClean="0"/>
                  <a:t>所以我們就可以定義一個</a:t>
                </a:r>
                <a:r>
                  <a:rPr lang="en-US" altLang="zh-TW" b="0" dirty="0" smtClean="0"/>
                  <a:t>neighborhood</a:t>
                </a:r>
                <a:r>
                  <a:rPr lang="en-US" altLang="zh-TW" b="0" baseline="0" dirty="0" smtClean="0"/>
                  <a:t> operator</a:t>
                </a:r>
                <a:r>
                  <a:rPr lang="zh-TW" altLang="en-US" b="0" baseline="0" dirty="0" smtClean="0"/>
                  <a:t>為這樣。</a:t>
                </a:r>
                <a:endParaRPr lang="en-US" altLang="zh-TW" b="0" baseline="0" dirty="0" smtClean="0"/>
              </a:p>
            </p:txBody>
          </p:sp>
        </mc:Fallback>
      </mc:AlternateContent>
      <p:sp>
        <p:nvSpPr>
          <p:cNvPr id="216068" name="投影片編號版面配置區 3"/>
          <p:cNvSpPr>
            <a:spLocks noGrp="1"/>
          </p:cNvSpPr>
          <p:nvPr>
            <p:ph type="sldNum" sz="quarter" idx="5"/>
          </p:nvPr>
        </p:nvSpPr>
        <p:spPr>
          <a:noFill/>
          <a:ln>
            <a:miter lim="800000"/>
            <a:headEnd/>
            <a:tailEnd/>
          </a:ln>
        </p:spPr>
        <p:txBody>
          <a:bodyPr/>
          <a:lstStyle/>
          <a:p>
            <a:fld id="{254C9EF7-0140-4861-9D2C-29A7F21C1E09}" type="slidenum">
              <a:rPr lang="en-US" altLang="zh-TW" smtClean="0">
                <a:ea typeface="新細明體" charset="-120"/>
              </a:rPr>
              <a:pPr/>
              <a:t>32</a:t>
            </a:fld>
            <a:endParaRPr lang="en-US" altLang="zh-TW">
              <a:ea typeface="新細明體" charset="-12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a:miter lim="800000"/>
            <a:headEnd/>
            <a:tailEnd/>
          </a:ln>
        </p:spPr>
        <p:txBody>
          <a:bodyPr/>
          <a:lstStyle/>
          <a:p>
            <a:fld id="{1907F234-12D3-4245-982A-E2D5AA598B64}" type="slidenum">
              <a:rPr lang="en-US" altLang="zh-TW" smtClean="0">
                <a:ea typeface="新細明體" charset="-120"/>
              </a:rPr>
              <a:pPr/>
              <a:t>33</a:t>
            </a:fld>
            <a:endParaRPr lang="en-US" altLang="zh-TW">
              <a:ea typeface="新細明體" charset="-120"/>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b="0" dirty="0"/>
              <a:t>第</a:t>
            </a:r>
            <a:r>
              <a:rPr lang="en-US" altLang="zh-TW" b="0" dirty="0"/>
              <a:t>1</a:t>
            </a:r>
            <a:r>
              <a:rPr lang="zh-TW" altLang="en-US" b="0" dirty="0"/>
              <a:t>種：可以做離群值去除的方法就是下面這種</a:t>
            </a:r>
            <a:endParaRPr lang="en-US" altLang="zh-TW" b="0" dirty="0"/>
          </a:p>
          <a:p>
            <a:pPr marL="0" marR="0" indent="0" algn="l" defTabSz="914400" rtl="0" eaLnBrk="1" fontAlgn="base" latinLnBrk="0" hangingPunct="1">
              <a:lnSpc>
                <a:spcPct val="100000"/>
              </a:lnSpc>
              <a:spcBef>
                <a:spcPct val="30000"/>
              </a:spcBef>
              <a:spcAft>
                <a:spcPct val="0"/>
              </a:spcAft>
              <a:buClrTx/>
              <a:buSzTx/>
              <a:buFontTx/>
              <a:buNone/>
              <a:tabLst/>
              <a:defRPr/>
            </a:pPr>
            <a:r>
              <a:rPr kumimoji="0" lang="en-US" altLang="zh-TW" dirty="0"/>
              <a:t>Z </a:t>
            </a:r>
            <a:r>
              <a:rPr kumimoji="0" lang="zh-TW" altLang="en-US" dirty="0"/>
              <a:t>運算子</a:t>
            </a:r>
            <a:r>
              <a:rPr lang="en-US" altLang="zh-TW" b="0" baseline="0" dirty="0"/>
              <a:t>=</a:t>
            </a:r>
            <a:r>
              <a:rPr lang="en-US" altLang="zh-TW" b="0" dirty="0"/>
              <a:t>neighborhood</a:t>
            </a:r>
            <a:r>
              <a:rPr lang="en-US" altLang="zh-TW" b="0" baseline="0" dirty="0"/>
              <a:t> operator</a:t>
            </a:r>
            <a:r>
              <a:rPr lang="zh-TW" altLang="en-US" b="0" baseline="0" dirty="0"/>
              <a:t>的</a:t>
            </a:r>
            <a:r>
              <a:rPr lang="en-US" altLang="zh-TW" b="0" baseline="0" dirty="0"/>
              <a:t>output value </a:t>
            </a:r>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t>Theta</a:t>
            </a:r>
            <a:r>
              <a:rPr lang="zh-TW" altLang="en-US" dirty="0"/>
              <a:t>：門檻值</a:t>
            </a:r>
            <a:endParaRPr lang="en-US" altLang="zh-TW" dirty="0"/>
          </a:p>
          <a:p>
            <a:pPr eaLnBrk="1" hangingPunct="1"/>
            <a:r>
              <a:rPr kumimoji="0" lang="en-US" altLang="zh-TW" i="1" dirty="0"/>
              <a:t>y</a:t>
            </a:r>
            <a:r>
              <a:rPr kumimoji="0" lang="zh-TW" altLang="en-US" dirty="0"/>
              <a:t>：</a:t>
            </a:r>
            <a:r>
              <a:rPr kumimoji="0" lang="en-US" altLang="zh-TW" dirty="0"/>
              <a:t>center</a:t>
            </a:r>
            <a:r>
              <a:rPr kumimoji="0" lang="en-US" altLang="zh-TW" baseline="0" dirty="0"/>
              <a:t> </a:t>
            </a:r>
            <a:r>
              <a:rPr kumimoji="0" lang="en-US" altLang="zh-TW" dirty="0"/>
              <a:t>value</a:t>
            </a:r>
          </a:p>
          <a:p>
            <a:pPr eaLnBrk="1" hangingPunct="1"/>
            <a:endParaRPr kumimoji="0" lang="en-US" altLang="zh-TW" dirty="0"/>
          </a:p>
          <a:p>
            <a:pPr eaLnBrk="1" hangingPunct="1"/>
            <a:r>
              <a:rPr kumimoji="0" lang="en-US" altLang="zh-TW" dirty="0"/>
              <a:t>Z </a:t>
            </a:r>
            <a:r>
              <a:rPr kumimoji="0" lang="zh-TW" altLang="en-US" dirty="0"/>
              <a:t>運算子的輸出值：</a:t>
            </a:r>
            <a:endParaRPr kumimoji="0" lang="en-US" altLang="zh-TW" dirty="0"/>
          </a:p>
          <a:p>
            <a:pPr eaLnBrk="1" hangingPunct="1"/>
            <a:r>
              <a:rPr kumimoji="0" lang="zh-TW" altLang="en-US" dirty="0"/>
              <a:t>假如 </a:t>
            </a:r>
            <a:r>
              <a:rPr kumimoji="0" lang="en-US" altLang="zh-TW" dirty="0"/>
              <a:t>y - mu hat &lt; </a:t>
            </a:r>
            <a:r>
              <a:rPr kumimoji="0" lang="zh-TW" altLang="en-US" dirty="0"/>
              <a:t>門檻值，則輸出 </a:t>
            </a:r>
            <a:r>
              <a:rPr kumimoji="0" lang="en-US" altLang="zh-TW" dirty="0"/>
              <a:t>y, </a:t>
            </a:r>
            <a:r>
              <a:rPr kumimoji="0" lang="zh-TW" altLang="en-US" dirty="0"/>
              <a:t>保持中心值值不變</a:t>
            </a:r>
            <a:endParaRPr kumimoji="0" lang="en-US" altLang="zh-TW" dirty="0"/>
          </a:p>
          <a:p>
            <a:pPr eaLnBrk="1" hangingPunct="1"/>
            <a:r>
              <a:rPr kumimoji="0" lang="zh-TW" altLang="en-US" dirty="0"/>
              <a:t>假如 </a:t>
            </a:r>
            <a:r>
              <a:rPr kumimoji="0" lang="en-US" altLang="zh-TW" dirty="0"/>
              <a:t>y - mu hat &gt;= </a:t>
            </a:r>
            <a:r>
              <a:rPr kumimoji="0" lang="zh-TW" altLang="en-US" dirty="0"/>
              <a:t>門檻值，表示 </a:t>
            </a:r>
            <a:r>
              <a:rPr kumimoji="0" lang="en-US" altLang="zh-TW" dirty="0"/>
              <a:t>y </a:t>
            </a:r>
            <a:r>
              <a:rPr kumimoji="0" lang="zh-TW" altLang="en-US" dirty="0"/>
              <a:t>是 </a:t>
            </a:r>
            <a:r>
              <a:rPr kumimoji="0" lang="en-US" altLang="zh-TW" dirty="0"/>
              <a:t>outlier, </a:t>
            </a:r>
            <a:r>
              <a:rPr kumimoji="0" lang="zh-TW" altLang="en-US" dirty="0"/>
              <a:t>用 </a:t>
            </a:r>
            <a:r>
              <a:rPr kumimoji="0" lang="en-US" altLang="zh-TW" dirty="0"/>
              <a:t>u hat </a:t>
            </a:r>
            <a:r>
              <a:rPr kumimoji="0" lang="zh-TW" altLang="en-US" dirty="0"/>
              <a:t>取代之</a:t>
            </a:r>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kumimoji="0" lang="en-US" altLang="zh-TW" dirty="0"/>
              <a:t>Theta </a:t>
            </a:r>
            <a:r>
              <a:rPr kumimoji="0" lang="zh-TW" altLang="en-US" dirty="0"/>
              <a:t>取太大，表示條件很寬鬆，寬鬆到雜訊都沒有被過濾到，沒有得到太大的去除雜訊效果</a:t>
            </a:r>
            <a:endParaRPr kumimoji="0" lang="en-US" altLang="zh-TW" dirty="0"/>
          </a:p>
          <a:p>
            <a:pPr eaLnBrk="1" hangingPunct="1"/>
            <a:r>
              <a:rPr kumimoji="0" lang="en-US" altLang="zh-TW" dirty="0"/>
              <a:t>Theta </a:t>
            </a:r>
            <a:r>
              <a:rPr kumimoji="0" lang="zh-TW" altLang="en-US" dirty="0"/>
              <a:t>取的小，表示條件嚴格，連一點小小的變化都當成 </a:t>
            </a:r>
            <a:r>
              <a:rPr kumimoji="0" lang="en-US" altLang="zh-TW" dirty="0"/>
              <a:t>outlier, </a:t>
            </a:r>
            <a:r>
              <a:rPr kumimoji="0" lang="zh-TW" altLang="en-US" dirty="0"/>
              <a:t>那麼大部分的 </a:t>
            </a:r>
            <a:r>
              <a:rPr kumimoji="0" lang="en-US" altLang="zh-TW" dirty="0"/>
              <a:t>pixel </a:t>
            </a:r>
            <a:r>
              <a:rPr kumimoji="0" lang="zh-TW" altLang="en-US" dirty="0"/>
              <a:t>就會被平均值取代，影像變得模糊</a:t>
            </a:r>
            <a:endParaRPr kumimoji="0" lang="en-US" altLang="zh-TW" dirty="0"/>
          </a:p>
          <a:p>
            <a:pPr eaLnBrk="1" hangingPunct="1"/>
            <a:r>
              <a:rPr kumimoji="1" lang="en-US" altLang="zh-TW" sz="1200" kern="1200" dirty="0">
                <a:solidFill>
                  <a:schemeClr val="tx1"/>
                </a:solidFill>
                <a:latin typeface="Arial" charset="0"/>
                <a:ea typeface="新細明體" pitchFamily="18" charset="-120"/>
                <a:cs typeface="+mn-cs"/>
              </a:rPr>
              <a:t>[Reasonably</a:t>
            </a:r>
            <a:r>
              <a:rPr kumimoji="1" lang="zh-TW" altLang="en-US" sz="1200" kern="1200" dirty="0">
                <a:solidFill>
                  <a:schemeClr val="tx1"/>
                </a:solidFill>
                <a:latin typeface="Arial" charset="0"/>
                <a:ea typeface="新細明體" pitchFamily="18" charset="-120"/>
                <a:cs typeface="+mn-cs"/>
              </a:rPr>
              <a:t> 合理的</a:t>
            </a:r>
            <a:r>
              <a:rPr kumimoji="1" lang="en-US" altLang="zh-TW" sz="1200" kern="1200" dirty="0">
                <a:solidFill>
                  <a:schemeClr val="tx1"/>
                </a:solidFill>
                <a:latin typeface="Arial" charset="0"/>
                <a:ea typeface="新細明體" pitchFamily="18" charset="-120"/>
                <a:cs typeface="+mn-cs"/>
              </a:rPr>
              <a:t>]</a:t>
            </a:r>
            <a:endParaRPr kumimoji="0" lang="en-US" altLang="zh-TW" dirty="0">
              <a:ea typeface="新細明體" charset="-12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投影片圖像版面配置區 1"/>
          <p:cNvSpPr>
            <a:spLocks noGrp="1" noRot="1" noChangeAspect="1" noTextEdit="1"/>
          </p:cNvSpPr>
          <p:nvPr>
            <p:ph type="sldImg"/>
          </p:nvPr>
        </p:nvSpPr>
        <p:spPr>
          <a:ln/>
        </p:spPr>
      </p:sp>
      <p:sp>
        <p:nvSpPr>
          <p:cNvPr id="218115" name="備忘稿版面配置區 2"/>
          <p:cNvSpPr>
            <a:spLocks noGrp="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b="0" dirty="0"/>
              <a:t>第</a:t>
            </a:r>
            <a:r>
              <a:rPr lang="en-US" altLang="zh-TW" b="0" dirty="0"/>
              <a:t>2</a:t>
            </a:r>
            <a:r>
              <a:rPr lang="zh-TW" altLang="en-US" b="0" dirty="0"/>
              <a:t>種：相依對比的離群值移除</a:t>
            </a:r>
            <a:endParaRPr lang="en-US" altLang="zh-TW" b="0" dirty="0"/>
          </a:p>
          <a:p>
            <a:pPr marL="0" marR="0" indent="0" algn="l" defTabSz="914400" rtl="0" eaLnBrk="1" fontAlgn="base" latinLnBrk="0" hangingPunct="1">
              <a:lnSpc>
                <a:spcPct val="100000"/>
              </a:lnSpc>
              <a:spcBef>
                <a:spcPct val="30000"/>
              </a:spcBef>
              <a:spcAft>
                <a:spcPct val="0"/>
              </a:spcAft>
              <a:buClrTx/>
              <a:buSzTx/>
              <a:buFontTx/>
              <a:buNone/>
              <a:tabLst/>
              <a:defRPr/>
            </a:pPr>
            <a:r>
              <a:rPr kumimoji="0" lang="zh-TW" altLang="en-US" dirty="0"/>
              <a:t>運算子的輸出值：</a:t>
            </a:r>
            <a:endParaRPr kumimoji="0" lang="en-US" altLang="zh-TW" dirty="0"/>
          </a:p>
          <a:p>
            <a:pPr eaLnBrk="1" hangingPunct="1"/>
            <a:r>
              <a:rPr lang="zh-TW" altLang="en-US" dirty="0">
                <a:ea typeface="新細明體" charset="-120"/>
              </a:rPr>
              <a:t>就是計算一個</a:t>
            </a:r>
            <a:r>
              <a:rPr lang="en-US" altLang="zh-TW" dirty="0">
                <a:ea typeface="新細明體" charset="-120"/>
              </a:rPr>
              <a:t>pixel</a:t>
            </a:r>
            <a:r>
              <a:rPr lang="zh-TW" altLang="en-US" dirty="0">
                <a:ea typeface="新細明體" charset="-120"/>
              </a:rPr>
              <a:t> 離平均值</a:t>
            </a:r>
            <a:r>
              <a:rPr lang="en-US" altLang="zh-TW" dirty="0">
                <a:ea typeface="新細明體" charset="-120"/>
              </a:rPr>
              <a:t>mu hat </a:t>
            </a:r>
            <a:r>
              <a:rPr lang="zh-TW" altLang="en-US" dirty="0">
                <a:ea typeface="新細明體" charset="-120"/>
              </a:rPr>
              <a:t>相差多少個標準差。</a:t>
            </a:r>
            <a:endParaRPr lang="en-US" altLang="zh-TW" dirty="0">
              <a:ea typeface="新細明體" charset="-120"/>
            </a:endParaRPr>
          </a:p>
          <a:p>
            <a:pPr eaLnBrk="1" hangingPunct="1"/>
            <a:r>
              <a:rPr lang="zh-TW" altLang="en-US" dirty="0">
                <a:ea typeface="新細明體" charset="-120"/>
              </a:rPr>
              <a:t>這裡的</a:t>
            </a:r>
            <a:r>
              <a:rPr lang="en-US" altLang="zh-TW" dirty="0">
                <a:ea typeface="新細明體" charset="-120"/>
              </a:rPr>
              <a:t>theta</a:t>
            </a:r>
            <a:r>
              <a:rPr lang="zh-TW" altLang="en-US" dirty="0">
                <a:ea typeface="新細明體" charset="-120"/>
              </a:rPr>
              <a:t>就變成</a:t>
            </a:r>
            <a:r>
              <a:rPr lang="en-US" altLang="zh-TW" dirty="0">
                <a:ea typeface="新細明體" charset="-120"/>
              </a:rPr>
              <a:t>”</a:t>
            </a:r>
            <a:r>
              <a:rPr lang="zh-TW" altLang="en-US" dirty="0">
                <a:ea typeface="新細明體" charset="-120"/>
              </a:rPr>
              <a:t>幾個標準差</a:t>
            </a:r>
            <a:r>
              <a:rPr lang="en-US" altLang="zh-TW" dirty="0">
                <a:ea typeface="新細明體" charset="-120"/>
              </a:rPr>
              <a:t>”</a:t>
            </a:r>
            <a:r>
              <a:rPr lang="zh-TW" altLang="en-US" dirty="0">
                <a:ea typeface="新細明體" charset="-120"/>
              </a:rPr>
              <a:t>的概念</a:t>
            </a:r>
            <a:endParaRPr lang="en-US" altLang="zh-TW" dirty="0">
              <a:ea typeface="新細明體" charset="-120"/>
            </a:endParaRPr>
          </a:p>
          <a:p>
            <a:pPr eaLnBrk="1" hangingPunct="1"/>
            <a:r>
              <a:rPr lang="zh-TW" altLang="en-US" dirty="0">
                <a:ea typeface="新細明體" charset="-120"/>
              </a:rPr>
              <a:t>如果</a:t>
            </a:r>
            <a:r>
              <a:rPr lang="en-US" altLang="zh-TW" dirty="0">
                <a:ea typeface="新細明體" charset="-120"/>
              </a:rPr>
              <a:t>theta</a:t>
            </a:r>
            <a:r>
              <a:rPr lang="zh-TW" altLang="en-US" dirty="0">
                <a:ea typeface="新細明體" charset="-120"/>
              </a:rPr>
              <a:t> </a:t>
            </a:r>
            <a:r>
              <a:rPr lang="en-US" altLang="zh-TW" dirty="0">
                <a:ea typeface="新細明體" charset="-120"/>
              </a:rPr>
              <a:t>=</a:t>
            </a:r>
            <a:r>
              <a:rPr lang="zh-TW" altLang="en-US" dirty="0">
                <a:ea typeface="新細明體" charset="-120"/>
              </a:rPr>
              <a:t> </a:t>
            </a:r>
            <a:r>
              <a:rPr lang="en-US" altLang="zh-TW" dirty="0">
                <a:ea typeface="新細明體" charset="-120"/>
              </a:rPr>
              <a:t>2</a:t>
            </a:r>
            <a:r>
              <a:rPr lang="zh-TW" altLang="en-US" dirty="0">
                <a:ea typeface="新細明體" charset="-120"/>
              </a:rPr>
              <a:t> 就代表相差兩個標準差</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當某個</a:t>
            </a:r>
            <a:r>
              <a:rPr lang="en-US" altLang="zh-TW" dirty="0">
                <a:ea typeface="新細明體" charset="-120"/>
              </a:rPr>
              <a:t>pixel</a:t>
            </a:r>
            <a:r>
              <a:rPr lang="zh-TW" altLang="en-US" dirty="0">
                <a:ea typeface="新細明體" charset="-120"/>
              </a:rPr>
              <a:t> 減去 </a:t>
            </a:r>
            <a:r>
              <a:rPr lang="en-US" altLang="zh-TW" dirty="0">
                <a:ea typeface="新細明體" charset="-120"/>
              </a:rPr>
              <a:t>mu hat </a:t>
            </a:r>
            <a:r>
              <a:rPr lang="zh-TW" altLang="en-US" dirty="0">
                <a:ea typeface="新細明體" charset="-120"/>
              </a:rPr>
              <a:t>再除以 </a:t>
            </a:r>
            <a:r>
              <a:rPr lang="en-US" altLang="zh-TW" dirty="0">
                <a:ea typeface="新細明體" charset="-120"/>
              </a:rPr>
              <a:t>sigma hat</a:t>
            </a:r>
            <a:r>
              <a:rPr lang="zh-TW" altLang="en-US" dirty="0">
                <a:ea typeface="新細明體" charset="-120"/>
              </a:rPr>
              <a:t>相差 </a:t>
            </a:r>
            <a:r>
              <a:rPr lang="en-US" altLang="zh-TW" dirty="0">
                <a:ea typeface="新細明體" charset="-120"/>
              </a:rPr>
              <a:t>theta </a:t>
            </a:r>
            <a:r>
              <a:rPr lang="zh-TW" altLang="en-US" dirty="0">
                <a:ea typeface="新細明體" charset="-120"/>
              </a:rPr>
              <a:t>個標準差以上時，我們把它視為</a:t>
            </a:r>
            <a:r>
              <a:rPr kumimoji="0" lang="zh-TW" altLang="en-US" dirty="0">
                <a:ea typeface="新細明體" charset="-120"/>
              </a:rPr>
              <a:t>離群值</a:t>
            </a:r>
            <a:r>
              <a:rPr kumimoji="0" lang="en-US" altLang="zh-TW" dirty="0"/>
              <a:t>, </a:t>
            </a:r>
            <a:r>
              <a:rPr kumimoji="0" lang="zh-TW" altLang="en-US" dirty="0"/>
              <a:t>用</a:t>
            </a:r>
            <a:r>
              <a:rPr kumimoji="0" lang="en-US" altLang="zh-TW" dirty="0"/>
              <a:t>mu hat </a:t>
            </a:r>
            <a:r>
              <a:rPr kumimoji="0" lang="zh-TW" altLang="en-US" dirty="0"/>
              <a:t>取代之</a:t>
            </a:r>
            <a:r>
              <a:rPr lang="zh-TW" altLang="en-US" dirty="0">
                <a:ea typeface="新細明體" charset="-120"/>
              </a:rPr>
              <a:t>。</a:t>
            </a:r>
            <a:endParaRPr lang="en-US" altLang="zh-TW" dirty="0">
              <a:ea typeface="新細明體" charset="-120"/>
            </a:endParaRPr>
          </a:p>
          <a:p>
            <a:pPr eaLnBrk="1" hangingPunct="1"/>
            <a:r>
              <a:rPr kumimoji="0" lang="zh-TW" altLang="en-US" dirty="0"/>
              <a:t>假如 </a:t>
            </a:r>
            <a:r>
              <a:rPr kumimoji="0" lang="en-US" altLang="zh-TW" dirty="0"/>
              <a:t>&lt; theta</a:t>
            </a:r>
            <a:r>
              <a:rPr kumimoji="0" lang="zh-TW" altLang="en-US" dirty="0"/>
              <a:t>，則輸出 </a:t>
            </a:r>
            <a:r>
              <a:rPr kumimoji="0" lang="en-US" altLang="zh-TW" dirty="0"/>
              <a:t>y, </a:t>
            </a:r>
            <a:r>
              <a:rPr kumimoji="0" lang="zh-TW" altLang="en-US" dirty="0"/>
              <a:t>保持中心值值不變。</a:t>
            </a:r>
            <a:endParaRPr kumimoji="0" lang="en-US" altLang="zh-TW" dirty="0"/>
          </a:p>
          <a:p>
            <a:pPr eaLnBrk="1" hangingPunct="1"/>
            <a:r>
              <a:rPr kumimoji="0" lang="zh-TW" altLang="en-US" dirty="0"/>
              <a:t>要算出標準差的話</a:t>
            </a:r>
            <a:endParaRPr kumimoji="0" lang="en-US" altLang="zh-TW" dirty="0"/>
          </a:p>
          <a:p>
            <a:pPr eaLnBrk="1" hangingPunct="1"/>
            <a:r>
              <a:rPr kumimoji="0" lang="zh-TW" altLang="en-US" dirty="0"/>
              <a:t>就要先算出他中心刪除鄰域的變異數</a:t>
            </a:r>
            <a:endParaRPr kumimoji="0" lang="en-US" altLang="zh-TW" dirty="0"/>
          </a:p>
          <a:p>
            <a:pPr eaLnBrk="1" hangingPunct="1"/>
            <a:r>
              <a:rPr kumimoji="0" lang="zh-TW" altLang="en-US" dirty="0"/>
              <a:t>就是像上面的公式</a:t>
            </a:r>
            <a:endParaRPr kumimoji="0" lang="en-US" altLang="zh-TW" dirty="0"/>
          </a:p>
          <a:p>
            <a:pPr eaLnBrk="1" hangingPunct="1"/>
            <a:r>
              <a:rPr kumimoji="0" lang="en-US" altLang="zh-TW" dirty="0"/>
              <a:t>(</a:t>
            </a:r>
            <a:r>
              <a:rPr kumimoji="0" lang="zh-TW" altLang="en-US" dirty="0"/>
              <a:t>像素值</a:t>
            </a:r>
            <a:r>
              <a:rPr kumimoji="0" lang="en-US" altLang="zh-TW" dirty="0"/>
              <a:t>-</a:t>
            </a:r>
            <a:r>
              <a:rPr kumimoji="0" lang="zh-TW" altLang="en-US" dirty="0"/>
              <a:t>平均</a:t>
            </a:r>
            <a:r>
              <a:rPr kumimoji="0" lang="en-US" altLang="zh-TW" dirty="0"/>
              <a:t>)</a:t>
            </a:r>
            <a:r>
              <a:rPr kumimoji="0" lang="zh-TW" altLang="en-US" dirty="0"/>
              <a:t>的平方 加總起來之後取平均 得到的是變異數，也就是標準差的平方</a:t>
            </a:r>
            <a:endParaRPr kumimoji="0" lang="en-US" altLang="zh-TW" dirty="0"/>
          </a:p>
          <a:p>
            <a:pPr eaLnBrk="1" hangingPunct="1"/>
            <a:r>
              <a:rPr kumimoji="0" lang="zh-TW" altLang="en-US" dirty="0"/>
              <a:t>再去開根號，就可以得到標準差</a:t>
            </a:r>
            <a:r>
              <a:rPr kumimoji="0" lang="en-US" altLang="zh-TW" dirty="0"/>
              <a:t>sigma hat</a:t>
            </a:r>
          </a:p>
          <a:p>
            <a:pPr eaLnBrk="1" hangingPunct="1"/>
            <a:endParaRPr kumimoji="0" lang="en-US" altLang="zh-TW" dirty="0"/>
          </a:p>
          <a:p>
            <a:pPr eaLnBrk="1" hangingPunct="1"/>
            <a:r>
              <a:rPr kumimoji="0" lang="zh-TW" altLang="en-US" dirty="0"/>
              <a:t>也就是說</a:t>
            </a:r>
            <a:r>
              <a:rPr kumimoji="0" lang="en-US" altLang="zh-TW" dirty="0"/>
              <a:t>(</a:t>
            </a:r>
            <a:r>
              <a:rPr kumimoji="0" lang="zh-TW" altLang="en-US" dirty="0"/>
              <a:t>翻頁</a:t>
            </a:r>
            <a:r>
              <a:rPr kumimoji="0" lang="en-US" altLang="zh-TW" dirty="0"/>
              <a:t>)</a:t>
            </a:r>
          </a:p>
          <a:p>
            <a:pPr eaLnBrk="1" hangingPunct="1"/>
            <a:r>
              <a:rPr kumimoji="0" lang="en-US" altLang="zh-TW"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變異數</a:t>
            </a:r>
            <a:r>
              <a:rPr lang="en-US" altLang="zh-TW" dirty="0">
                <a:ea typeface="新細明體" charset="-120"/>
              </a:rPr>
              <a:t>(Variance)</a:t>
            </a:r>
            <a:r>
              <a:rPr lang="zh-TW" altLang="en-US" dirty="0">
                <a:ea typeface="新細明體" charset="-120"/>
              </a:rPr>
              <a:t>＝</a:t>
            </a:r>
            <a:r>
              <a:rPr lang="en-US" altLang="zh-TW" dirty="0">
                <a:ea typeface="新細明體" charset="-120"/>
              </a:rPr>
              <a:t>σ²</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標準差</a:t>
            </a:r>
            <a:r>
              <a:rPr lang="en-US" altLang="zh-TW" dirty="0"/>
              <a:t>Standard Deviation</a:t>
            </a:r>
            <a:r>
              <a:rPr lang="zh-TW" altLang="en-US" dirty="0"/>
              <a:t>：在機統中最常作為測量一組數值的離散程度之用。</a:t>
            </a:r>
            <a:r>
              <a:rPr lang="en-US" altLang="zh-TW" dirty="0"/>
              <a:t>(</a:t>
            </a:r>
            <a:r>
              <a:rPr kumimoji="1" lang="zh-TW" altLang="en-US" sz="1200" b="0" i="0" kern="1200" dirty="0">
                <a:solidFill>
                  <a:schemeClr val="tx1"/>
                </a:solidFill>
                <a:effectLst/>
                <a:latin typeface="Arial" charset="0"/>
                <a:ea typeface="新細明體" pitchFamily="18" charset="-120"/>
                <a:cs typeface="+mn-cs"/>
              </a:rPr>
              <a:t>離均差平方的平均</a:t>
            </a:r>
            <a:r>
              <a:rPr kumimoji="1" lang="en-US" altLang="zh-TW" sz="1200" b="0" i="0" kern="1200" dirty="0">
                <a:solidFill>
                  <a:schemeClr val="tx1"/>
                </a:solidFill>
                <a:effectLst/>
                <a:latin typeface="Arial" charset="0"/>
                <a:ea typeface="新細明體" pitchFamily="18" charset="-120"/>
                <a:cs typeface="+mn-cs"/>
              </a:rPr>
              <a:t>)</a:t>
            </a:r>
            <a:endParaRPr lang="en-US" altLang="zh-TW" dirty="0">
              <a:ea typeface="新細明體" charset="-120"/>
            </a:endParaRPr>
          </a:p>
        </p:txBody>
      </p:sp>
      <p:sp>
        <p:nvSpPr>
          <p:cNvPr id="218116" name="投影片編號版面配置區 3"/>
          <p:cNvSpPr>
            <a:spLocks noGrp="1"/>
          </p:cNvSpPr>
          <p:nvPr>
            <p:ph type="sldNum" sz="quarter" idx="5"/>
          </p:nvPr>
        </p:nvSpPr>
        <p:spPr>
          <a:noFill/>
          <a:ln>
            <a:miter lim="800000"/>
            <a:headEnd/>
            <a:tailEnd/>
          </a:ln>
        </p:spPr>
        <p:txBody>
          <a:bodyPr/>
          <a:lstStyle/>
          <a:p>
            <a:fld id="{ABD391F1-B254-410E-AD86-6FE8DD70D258}" type="slidenum">
              <a:rPr lang="en-US" altLang="zh-TW" smtClean="0">
                <a:ea typeface="新細明體" charset="-120"/>
              </a:rPr>
              <a:pPr/>
              <a:t>34</a:t>
            </a:fld>
            <a:endParaRPr lang="en-US" altLang="zh-TW">
              <a:ea typeface="新細明體" charset="-12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投影片圖像版面配置區 1"/>
          <p:cNvSpPr>
            <a:spLocks noGrp="1" noRot="1" noChangeAspect="1" noTextEdit="1"/>
          </p:cNvSpPr>
          <p:nvPr>
            <p:ph type="sldImg"/>
          </p:nvPr>
        </p:nvSpPr>
        <p:spPr>
          <a:ln/>
        </p:spPr>
      </p:sp>
      <p:sp>
        <p:nvSpPr>
          <p:cNvPr id="202755" name="備忘稿版面配置區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新細明體" charset="-120"/>
              </a:rPr>
              <a:t>上一個章主要是介紹鄰近運算子</a:t>
            </a:r>
            <a:endParaRPr lang="en-US" altLang="zh-TW" dirty="0">
              <a:ea typeface="新細明體" charset="-12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新細明體" charset="-120"/>
              </a:rPr>
              <a:t>這個章節要討論的是鄰近運算子的應用，包含調節以及標記：</a:t>
            </a:r>
            <a:endParaRPr lang="en-US" altLang="zh-TW" dirty="0">
              <a:ea typeface="新細明體" charset="-12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新細明體" charset="-120"/>
              </a:rPr>
              <a:t>調節一些例子</a:t>
            </a:r>
            <a:r>
              <a:rPr lang="zh-TW" altLang="en-US" dirty="0"/>
              <a:t>：像是雜訊清除、影像銳利化或背景標準化</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他基於一個方法或</a:t>
            </a:r>
            <a:r>
              <a:rPr lang="en-US" altLang="zh-TW" dirty="0"/>
              <a:t>model</a:t>
            </a:r>
            <a:r>
              <a:rPr lang="zh-TW" altLang="en-US" dirty="0"/>
              <a:t>，將影像中的添加的變化或變數去除。所以</a:t>
            </a:r>
            <a:r>
              <a:rPr lang="zh-TW" altLang="en-US" dirty="0">
                <a:ea typeface="新細明體" charset="-120"/>
              </a:rPr>
              <a:t>調節運算子可以做去除雜訊，因為我們可以將雜訊視為影響影像的的一個變化。也可以通過去除變化來進行</a:t>
            </a:r>
            <a:r>
              <a:rPr lang="zh-TW" altLang="en-US" dirty="0"/>
              <a:t>背景歸一化</a:t>
            </a:r>
            <a:r>
              <a:rPr lang="en-US" altLang="zh-TW" dirty="0"/>
              <a:t>(</a:t>
            </a:r>
            <a:r>
              <a:rPr lang="zh-TW" altLang="en-US" dirty="0"/>
              <a:t>或稱為背景標準化</a:t>
            </a:r>
            <a:r>
              <a:rPr lang="en-US" altLang="zh-TW" dirty="0"/>
              <a:t>)</a:t>
            </a:r>
            <a:r>
              <a:rPr lang="zh-TW" altLang="en-US" dirty="0"/>
              <a:t>。</a:t>
            </a:r>
          </a:p>
          <a:p>
            <a:endParaRPr lang="en-US" altLang="zh-TW" dirty="0"/>
          </a:p>
          <a:p>
            <a:r>
              <a:rPr lang="zh-TW" altLang="en-US" dirty="0"/>
              <a:t>標籤</a:t>
            </a:r>
            <a:r>
              <a:rPr lang="en-US" altLang="zh-TW" dirty="0"/>
              <a:t>(</a:t>
            </a:r>
            <a:r>
              <a:rPr lang="zh-TW" altLang="en-US" dirty="0"/>
              <a:t>或稱為標記</a:t>
            </a:r>
            <a:r>
              <a:rPr lang="en-US" altLang="zh-TW" dirty="0"/>
              <a:t>)</a:t>
            </a:r>
            <a:r>
              <a:rPr lang="zh-TW" altLang="en-US" dirty="0"/>
              <a:t>：</a:t>
            </a:r>
            <a:endParaRPr lang="en-US" altLang="zh-TW" dirty="0"/>
          </a:p>
          <a:p>
            <a:r>
              <a:rPr lang="zh-TW" altLang="en-US" dirty="0"/>
              <a:t>他就是基於一個方法或</a:t>
            </a:r>
            <a:r>
              <a:rPr lang="en-US" altLang="zh-TW" dirty="0"/>
              <a:t>model</a:t>
            </a:r>
            <a:r>
              <a:rPr lang="zh-TW" altLang="en-US" dirty="0"/>
              <a:t>，來找出每個</a:t>
            </a:r>
            <a:r>
              <a:rPr lang="en-US" altLang="zh-TW" dirty="0"/>
              <a:t>pixel</a:t>
            </a:r>
            <a:r>
              <a:rPr lang="zh-TW" altLang="en-US" dirty="0"/>
              <a:t>與哪一組</a:t>
            </a:r>
            <a:r>
              <a:rPr lang="en-US" altLang="zh-TW" dirty="0"/>
              <a:t>pixel</a:t>
            </a:r>
            <a:r>
              <a:rPr lang="zh-TW" altLang="en-US" dirty="0"/>
              <a:t>相連或相關。例如，如果一張影像的</a:t>
            </a:r>
            <a:r>
              <a:rPr lang="en-US" altLang="zh-TW" dirty="0"/>
              <a:t>pixel</a:t>
            </a:r>
            <a:r>
              <a:rPr lang="zh-TW" altLang="en-US" dirty="0"/>
              <a:t>只有高值</a:t>
            </a:r>
            <a:r>
              <a:rPr lang="en-US" altLang="zh-TW" dirty="0"/>
              <a:t>(200~255)</a:t>
            </a:r>
            <a:r>
              <a:rPr lang="zh-TW" altLang="en-US" dirty="0"/>
              <a:t>和低值</a:t>
            </a:r>
            <a:r>
              <a:rPr lang="en-US" altLang="zh-TW" dirty="0"/>
              <a:t>(0~100)</a:t>
            </a:r>
            <a:r>
              <a:rPr lang="zh-TW" altLang="en-US" dirty="0"/>
              <a:t>像素，那我們就設定一個門檻值就可以視為標記操作。其他種類的標記操作包括邊緣檢測</a:t>
            </a:r>
            <a:r>
              <a:rPr lang="en-US" altLang="zh-TW" dirty="0">
                <a:ea typeface="新細明體" charset="-120"/>
              </a:rPr>
              <a:t>(</a:t>
            </a:r>
            <a:r>
              <a:rPr lang="zh-TW" altLang="en-US" dirty="0">
                <a:ea typeface="新細明體" charset="-120"/>
              </a:rPr>
              <a:t>門檻值處理</a:t>
            </a:r>
            <a:r>
              <a:rPr lang="en-US" altLang="zh-TW" dirty="0">
                <a:ea typeface="新細明體" charset="-120"/>
              </a:rPr>
              <a:t>)</a:t>
            </a:r>
            <a:r>
              <a:rPr lang="zh-TW" altLang="en-US" dirty="0"/>
              <a:t>，</a:t>
            </a:r>
            <a:r>
              <a:rPr lang="zh-TW" altLang="en-US" dirty="0">
                <a:ea typeface="新細明體" charset="-120"/>
              </a:rPr>
              <a:t>邊角偵測</a:t>
            </a:r>
            <a:r>
              <a:rPr lang="zh-TW" altLang="en-US" dirty="0"/>
              <a:t>。</a:t>
            </a:r>
            <a:endParaRPr lang="en-US" altLang="zh-TW" dirty="0"/>
          </a:p>
          <a:p>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鄰近運算子的</a:t>
            </a:r>
            <a:r>
              <a:rPr lang="en-US" altLang="zh-TW" dirty="0"/>
              <a:t>2</a:t>
            </a:r>
            <a:r>
              <a:rPr lang="zh-TW" altLang="en-US" dirty="0"/>
              <a:t>種最常見的用法就是以上</a:t>
            </a:r>
            <a:r>
              <a:rPr lang="en-US" altLang="zh-TW" dirty="0"/>
              <a:t>2</a:t>
            </a:r>
            <a:r>
              <a:rPr lang="zh-TW" altLang="en-US" dirty="0"/>
              <a:t>種。</a:t>
            </a:r>
          </a:p>
          <a:p>
            <a:endParaRPr lang="zh-TW" altLang="en-US" dirty="0"/>
          </a:p>
        </p:txBody>
      </p:sp>
      <p:sp>
        <p:nvSpPr>
          <p:cNvPr id="202756" name="投影片編號版面配置區 3"/>
          <p:cNvSpPr>
            <a:spLocks noGrp="1"/>
          </p:cNvSpPr>
          <p:nvPr>
            <p:ph type="sldNum" sz="quarter" idx="5"/>
          </p:nvPr>
        </p:nvSpPr>
        <p:spPr>
          <a:noFill/>
          <a:ln>
            <a:miter lim="800000"/>
            <a:headEnd/>
            <a:tailEnd/>
          </a:ln>
        </p:spPr>
        <p:txBody>
          <a:bodyPr/>
          <a:lstStyle/>
          <a:p>
            <a:fld id="{9E1E9340-695D-4656-943C-603DA0767804}" type="slidenum">
              <a:rPr lang="en-US" altLang="zh-TW" smtClean="0">
                <a:ea typeface="新細明體" charset="-120"/>
              </a:rPr>
              <a:pPr/>
              <a:t>3</a:t>
            </a:fld>
            <a:endParaRPr lang="en-US" altLang="zh-TW">
              <a:ea typeface="新細明體" charset="-12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投影片圖像版面配置區 1"/>
          <p:cNvSpPr>
            <a:spLocks noGrp="1" noRot="1" noChangeAspect="1" noTextEdit="1"/>
          </p:cNvSpPr>
          <p:nvPr>
            <p:ph type="sldImg"/>
          </p:nvPr>
        </p:nvSpPr>
        <p:spPr>
          <a:ln/>
        </p:spPr>
      </p:sp>
      <p:sp>
        <p:nvSpPr>
          <p:cNvPr id="219139" name="備忘稿版面配置區 2"/>
          <p:cNvSpPr>
            <a:spLocks noGrp="1"/>
          </p:cNvSpPr>
          <p:nvPr>
            <p:ph type="body" idx="1"/>
          </p:nvPr>
        </p:nvSpPr>
        <p:spPr>
          <a:noFill/>
        </p:spPr>
        <p:txBody>
          <a:bodyPr/>
          <a:lstStyle/>
          <a:p>
            <a:r>
              <a:rPr lang="zh-TW" altLang="en-US" dirty="0">
                <a:ea typeface="新細明體" charset="-120"/>
              </a:rPr>
              <a:t>假如我們取 </a:t>
            </a:r>
            <a:r>
              <a:rPr lang="en-US" altLang="zh-TW" dirty="0">
                <a:ea typeface="新細明體" charset="-120"/>
              </a:rPr>
              <a:t>theta</a:t>
            </a:r>
            <a:r>
              <a:rPr lang="zh-TW" altLang="en-US" dirty="0">
                <a:ea typeface="新細明體" charset="-120"/>
              </a:rPr>
              <a:t> </a:t>
            </a:r>
            <a:r>
              <a:rPr lang="en-US" altLang="zh-TW" dirty="0">
                <a:ea typeface="新細明體" charset="-120"/>
              </a:rPr>
              <a:t>=</a:t>
            </a:r>
            <a:r>
              <a:rPr lang="zh-TW" altLang="en-US" dirty="0">
                <a:ea typeface="新細明體" charset="-120"/>
              </a:rPr>
              <a:t> </a:t>
            </a:r>
            <a:r>
              <a:rPr lang="en-US" altLang="zh-TW" dirty="0">
                <a:ea typeface="新細明體" charset="-120"/>
              </a:rPr>
              <a:t>1;</a:t>
            </a:r>
          </a:p>
          <a:p>
            <a:r>
              <a:rPr lang="zh-TW" altLang="en-US" dirty="0">
                <a:ea typeface="新細明體" charset="-120"/>
              </a:rPr>
              <a:t>相當於我們只保留與平均值距離</a:t>
            </a:r>
            <a:r>
              <a:rPr lang="en-US" altLang="zh-TW" dirty="0">
                <a:ea typeface="新細明體" charset="-120"/>
              </a:rPr>
              <a:t>1</a:t>
            </a:r>
            <a:r>
              <a:rPr lang="zh-TW" altLang="en-US" dirty="0">
                <a:ea typeface="新細明體" charset="-120"/>
              </a:rPr>
              <a:t> 個</a:t>
            </a:r>
            <a:r>
              <a:rPr lang="en-US" altLang="zh-TW" dirty="0">
                <a:ea typeface="新細明體" charset="-120"/>
              </a:rPr>
              <a:t>sigma</a:t>
            </a:r>
            <a:r>
              <a:rPr lang="zh-TW" altLang="en-US" dirty="0">
                <a:ea typeface="新細明體" charset="-120"/>
              </a:rPr>
              <a:t>以內的 </a:t>
            </a:r>
            <a:r>
              <a:rPr lang="en-US" altLang="zh-TW" dirty="0">
                <a:ea typeface="新細明體" charset="-120"/>
              </a:rPr>
              <a:t>pixel, </a:t>
            </a:r>
            <a:r>
              <a:rPr lang="zh-TW" altLang="en-US" dirty="0">
                <a:ea typeface="新細明體" charset="-120"/>
              </a:rPr>
              <a:t>超過一個 </a:t>
            </a:r>
            <a:r>
              <a:rPr lang="en-US" altLang="zh-TW" dirty="0">
                <a:ea typeface="新細明體" charset="-120"/>
              </a:rPr>
              <a:t>sigma</a:t>
            </a:r>
            <a:r>
              <a:rPr lang="zh-TW" altLang="en-US" dirty="0">
                <a:ea typeface="新細明體" charset="-120"/>
              </a:rPr>
              <a:t>的 </a:t>
            </a:r>
            <a:r>
              <a:rPr lang="en-US" altLang="zh-TW" dirty="0">
                <a:ea typeface="新細明體" charset="-120"/>
              </a:rPr>
              <a:t>pixel </a:t>
            </a:r>
            <a:r>
              <a:rPr lang="zh-TW" altLang="en-US" dirty="0">
                <a:ea typeface="新細明體" charset="-120"/>
              </a:rPr>
              <a:t>都會被視為是</a:t>
            </a:r>
            <a:r>
              <a:rPr lang="en-US" altLang="zh-TW" dirty="0">
                <a:ea typeface="新細明體" charset="-120"/>
              </a:rPr>
              <a:t>outlier,</a:t>
            </a:r>
            <a:r>
              <a:rPr lang="zh-TW" altLang="en-US" dirty="0">
                <a:ea typeface="新細明體" charset="-120"/>
              </a:rPr>
              <a:t> 被 </a:t>
            </a:r>
            <a:r>
              <a:rPr lang="en-US" altLang="zh-TW" dirty="0">
                <a:ea typeface="新細明體" charset="-120"/>
              </a:rPr>
              <a:t>mu hat </a:t>
            </a:r>
            <a:r>
              <a:rPr lang="zh-TW" altLang="en-US" dirty="0">
                <a:ea typeface="新細明體" charset="-120"/>
              </a:rPr>
              <a:t>取代。</a:t>
            </a:r>
            <a:endParaRPr lang="en-US" altLang="zh-TW" dirty="0">
              <a:ea typeface="新細明體" charset="-120"/>
            </a:endParaRPr>
          </a:p>
          <a:p>
            <a:endParaRPr lang="en-US" altLang="zh-TW" dirty="0">
              <a:ea typeface="新細明體" charset="-120"/>
            </a:endParaRPr>
          </a:p>
          <a:p>
            <a:r>
              <a:rPr lang="zh-TW" altLang="en-US" dirty="0">
                <a:ea typeface="新細明體" charset="-120"/>
              </a:rPr>
              <a:t>保留深藍色部分，取代淺藍色部分的</a:t>
            </a:r>
            <a:r>
              <a:rPr lang="en-US" altLang="zh-TW" dirty="0">
                <a:ea typeface="新細明體" charset="-120"/>
              </a:rPr>
              <a:t>pixel</a:t>
            </a:r>
            <a:endParaRPr lang="zh-TW" altLang="en-US" dirty="0">
              <a:ea typeface="新細明體" charset="-120"/>
            </a:endParaRPr>
          </a:p>
        </p:txBody>
      </p:sp>
      <p:sp>
        <p:nvSpPr>
          <p:cNvPr id="219140" name="投影片編號版面配置區 3"/>
          <p:cNvSpPr>
            <a:spLocks noGrp="1"/>
          </p:cNvSpPr>
          <p:nvPr>
            <p:ph type="sldNum" sz="quarter" idx="5"/>
          </p:nvPr>
        </p:nvSpPr>
        <p:spPr>
          <a:noFill/>
          <a:ln>
            <a:miter lim="800000"/>
            <a:headEnd/>
            <a:tailEnd/>
          </a:ln>
        </p:spPr>
        <p:txBody>
          <a:bodyPr/>
          <a:lstStyle/>
          <a:p>
            <a:fld id="{97F24820-08FB-45FA-9243-DCAD0DF997F0}" type="slidenum">
              <a:rPr lang="en-US" altLang="zh-TW" smtClean="0">
                <a:ea typeface="新細明體" charset="-120"/>
              </a:rPr>
              <a:pPr/>
              <a:t>35</a:t>
            </a:fld>
            <a:endParaRPr lang="en-US" altLang="zh-TW">
              <a:ea typeface="新細明體" charset="-12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92500"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除了使用二分法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小於門檻值就保留，大於門檻值就取代 之外，</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我們也可以用一個平滑的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凸組合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來當作輸出結果。</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smooth replacement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：前面</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種方法都是完全替換或根本不替換，第</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種是利用一個所謂</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做運算</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叫做凸組合，簡單講就是指點的線性組合，要求所有係數都非負且和為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有條件的線性內插</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Smooth replacement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的輸出值就是</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mu</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hat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和中心像素</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y</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的線性組合</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舉個例子可以把他想成是 比如說 百分之三十的</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muhat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和</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百分之七十的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y</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公式像下面這樣 </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y-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muhat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除以標準差</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sigma</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hat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的絕對值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分之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y-mu hat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除以標準差的絕對值 乘以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mu hat</a:t>
            </a: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加上</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Y –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muhat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除以標準差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分之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乘以</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y</a:t>
            </a: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注意這兩個係數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mu hat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的係數 和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y</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的係數 總和為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a:t>
            </a: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是我們設定的一個權重參數</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和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無限 是兩個特殊情況</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*如果有一個空間中的點</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x1…..x8</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，所有的係數</a:t>
            </a:r>
            <a:r>
              <a:rPr kumimoji="1" lang="zh-TW" altLang="en-US" sz="1200" b="0" i="0" kern="1200" dirty="0">
                <a:solidFill>
                  <a:schemeClr val="tx1"/>
                </a:solidFill>
                <a:effectLst/>
                <a:latin typeface="Arial" charset="0"/>
                <a:ea typeface="新細明體" pitchFamily="18" charset="-120"/>
                <a:cs typeface="+mn-cs"/>
              </a:rPr>
              <a:t>都</a:t>
            </a:r>
            <a:r>
              <a:rPr kumimoji="1" lang="en-US" altLang="zh-TW" sz="1200" b="0" i="0" kern="1200" dirty="0">
                <a:solidFill>
                  <a:schemeClr val="tx1"/>
                </a:solidFill>
                <a:effectLst/>
                <a:latin typeface="Arial" charset="0"/>
                <a:ea typeface="新細明體" pitchFamily="18" charset="-120"/>
                <a:cs typeface="+mn-cs"/>
              </a:rPr>
              <a:t>&gt;=0</a:t>
            </a:r>
            <a:r>
              <a:rPr kumimoji="1" lang="zh-TW" altLang="en-US" sz="1200" b="0" i="0" kern="1200" dirty="0">
                <a:solidFill>
                  <a:schemeClr val="tx1"/>
                </a:solidFill>
                <a:effectLst/>
                <a:latin typeface="Arial" charset="0"/>
                <a:ea typeface="新細明體" pitchFamily="18" charset="-120"/>
                <a:cs typeface="+mn-cs"/>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所有的係數和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 a8 = 1)</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這些點的凸組合即一個這樣的點：</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 = a1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x1+ a2 * x2 + a3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x3 + …+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ak</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xk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36</a:t>
            </a:fld>
            <a:endParaRPr lang="en-US" altLang="zh-TW"/>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投影片圖像版面配置區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220163" name="備忘稿版面配置區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兩種特定的情況：</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第一種是</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K=0</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種是</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a:t>
                </a:r>
                <a14:m>
                  <m:oMath xmlns:m="http://schemas.openxmlformats.org/officeDocument/2006/math">
                    <m:r>
                      <a:rPr lang="en-US" altLang="zh-TW" sz="1200" b="1" i="1" smtClean="0">
                        <a:solidFill>
                          <a:schemeClr val="tx1"/>
                        </a:solidFill>
                        <a:latin typeface="Cambria Math" panose="02040503050406030204" pitchFamily="18" charset="0"/>
                        <a:ea typeface="Cambria Math" panose="02040503050406030204" pitchFamily="18" charset="0"/>
                      </a:rPr>
                      <m:t>∞</m:t>
                    </m:r>
                  </m:oMath>
                </a14:m>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除了使用二分法的小於門檻值就保留，大於門檻值就取代之外，我們也可以用一個平滑的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凸組合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來當作輸出結果。</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何謂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凸組合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，簡單講就是指點的線性組合，要求所有係數都非負且和為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有條件的線性內插</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如果有一個空間中的點</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x1…..</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xn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，所有的係數</a:t>
                </a:r>
                <a:r>
                  <a:rPr kumimoji="1" lang="zh-TW" altLang="en-US" sz="1200" b="0" i="0" kern="1200" dirty="0">
                    <a:solidFill>
                      <a:schemeClr val="tx1"/>
                    </a:solidFill>
                    <a:effectLst/>
                    <a:latin typeface="Arial" charset="0"/>
                    <a:ea typeface="新細明體" pitchFamily="18" charset="-120"/>
                    <a:cs typeface="+mn-cs"/>
                  </a:rPr>
                  <a:t>都</a:t>
                </a:r>
                <a:r>
                  <a:rPr kumimoji="1" lang="en-US" altLang="zh-TW" sz="1200" b="0" i="0" kern="1200" dirty="0">
                    <a:solidFill>
                      <a:schemeClr val="tx1"/>
                    </a:solidFill>
                    <a:effectLst/>
                    <a:latin typeface="Arial" charset="0"/>
                    <a:ea typeface="新細明體" pitchFamily="18" charset="-120"/>
                    <a:cs typeface="+mn-cs"/>
                  </a:rPr>
                  <a:t>&gt;=0</a:t>
                </a:r>
                <a:r>
                  <a:rPr kumimoji="1" lang="zh-TW" altLang="en-US" sz="1200" b="0" i="0" kern="1200" dirty="0">
                    <a:solidFill>
                      <a:schemeClr val="tx1"/>
                    </a:solidFill>
                    <a:effectLst/>
                    <a:latin typeface="Arial" charset="0"/>
                    <a:ea typeface="新細明體" pitchFamily="18" charset="-120"/>
                    <a:cs typeface="+mn-cs"/>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所有的係數和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ak</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 1)</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這些點的凸組合即一個這樣的點：</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 = a1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x1+ a2 * x2 + a3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x3 + …+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ak</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xk</a:t>
                </a:r>
                <a:endParaRPr kumimoji="1" lang="zh-TW" altLang="en-US" sz="1200" b="0" i="0" kern="1200" dirty="0">
                  <a:solidFill>
                    <a:schemeClr val="tx1"/>
                  </a:solidFill>
                  <a:effectLst/>
                  <a:latin typeface="Arial" charset="0"/>
                  <a:ea typeface="新細明體" pitchFamily="18" charset="-120"/>
                  <a:cs typeface="+mn-cs"/>
                </a:endParaRPr>
              </a:p>
            </p:txBody>
          </p:sp>
        </mc:Choice>
        <mc:Fallback xmlns="">
          <p:sp>
            <p:nvSpPr>
              <p:cNvPr id="220163" name="備忘稿版面配置區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兩種特定的情況：</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第一種是</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K=0</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第</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種是</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K=</a:t>
                </a:r>
                <a:r>
                  <a:rPr lang="en-US" altLang="zh-TW" sz="1200" b="1" i="0" smtClean="0">
                    <a:solidFill>
                      <a:schemeClr val="tx1"/>
                    </a:solidFill>
                    <a:latin typeface="Cambria Math" panose="02040503050406030204" pitchFamily="18" charset="0"/>
                    <a:ea typeface="Cambria Math" panose="020405030504060302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除了</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使用二分法的小於門檻值就保留，大於門檻值就取代之外，我們也可以用一個平滑的</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凸組合</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來當作輸出結果。</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何謂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凸組合</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，簡單講就是指點的線性組合，要求所有係數都非負且和為</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有條件的線性內插</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smtClean="0">
                    <a:solidFill>
                      <a:schemeClr val="tx1"/>
                    </a:solidFill>
                    <a:effectLst/>
                    <a:latin typeface="Arial" charset="0"/>
                    <a:ea typeface="新細明體" pitchFamily="18" charset="-120"/>
                    <a:cs typeface="+mn-cs"/>
                  </a:rPr>
                  <a:t>如果有一個空間中的點</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x1…..</a:t>
                </a:r>
                <a:r>
                  <a:rPr lang="en-US" altLang="zh-TW" dirty="0" err="1" smtClean="0">
                    <a:latin typeface="Times New Roman" panose="02020603050405020304" pitchFamily="18" charset="0"/>
                    <a:ea typeface="標楷體" panose="03000509000000000000" pitchFamily="65" charset="-120"/>
                    <a:cs typeface="Times New Roman" panose="02020603050405020304" pitchFamily="18" charset="0"/>
                  </a:rPr>
                  <a:t>xn</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，所有的係數</a:t>
                </a:r>
                <a:r>
                  <a:rPr kumimoji="1" lang="zh-TW" altLang="en-US" sz="1200" b="0" i="0" kern="1200" dirty="0" smtClean="0">
                    <a:solidFill>
                      <a:schemeClr val="tx1"/>
                    </a:solidFill>
                    <a:effectLst/>
                    <a:latin typeface="Arial" charset="0"/>
                    <a:ea typeface="新細明體" pitchFamily="18" charset="-120"/>
                    <a:cs typeface="+mn-cs"/>
                  </a:rPr>
                  <a:t>都</a:t>
                </a:r>
                <a:r>
                  <a:rPr kumimoji="1" lang="en-US" altLang="zh-TW" sz="1200" b="0" i="0" kern="1200" dirty="0" smtClean="0">
                    <a:solidFill>
                      <a:schemeClr val="tx1"/>
                    </a:solidFill>
                    <a:effectLst/>
                    <a:latin typeface="Arial" charset="0"/>
                    <a:ea typeface="新細明體" pitchFamily="18" charset="-120"/>
                    <a:cs typeface="+mn-cs"/>
                  </a:rPr>
                  <a:t>&gt;=0</a:t>
                </a:r>
                <a:r>
                  <a:rPr kumimoji="1" lang="zh-TW" altLang="en-US" sz="1200" b="0" i="0" kern="1200" dirty="0" smtClean="0">
                    <a:solidFill>
                      <a:schemeClr val="tx1"/>
                    </a:solidFill>
                    <a:effectLst/>
                    <a:latin typeface="Arial" charset="0"/>
                    <a:ea typeface="新細明體" pitchFamily="18" charset="-120"/>
                    <a:cs typeface="+mn-cs"/>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所有的係數和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(a1</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a2</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a3</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err="1" smtClean="0">
                    <a:latin typeface="Times New Roman" panose="02020603050405020304" pitchFamily="18" charset="0"/>
                    <a:ea typeface="標楷體" panose="03000509000000000000" pitchFamily="65" charset="-120"/>
                    <a:cs typeface="Times New Roman" panose="02020603050405020304" pitchFamily="18" charset="0"/>
                  </a:rPr>
                  <a:t>ak</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 = 1)</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smtClean="0">
                    <a:solidFill>
                      <a:schemeClr val="tx1"/>
                    </a:solidFill>
                    <a:effectLst/>
                    <a:latin typeface="Arial" charset="0"/>
                    <a:ea typeface="新細明體" pitchFamily="18" charset="-120"/>
                    <a:cs typeface="+mn-cs"/>
                  </a:rPr>
                  <a:t>這些點的凸組合即一個這樣的點：</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X = a1</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x1+ a2 * x2 + a3</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x3 + …+ </a:t>
                </a:r>
                <a:r>
                  <a:rPr lang="en-US" altLang="zh-TW" dirty="0" err="1" smtClean="0">
                    <a:latin typeface="Times New Roman" panose="02020603050405020304" pitchFamily="18" charset="0"/>
                    <a:ea typeface="標楷體" panose="03000509000000000000" pitchFamily="65" charset="-120"/>
                    <a:cs typeface="Times New Roman" panose="02020603050405020304" pitchFamily="18" charset="0"/>
                  </a:rPr>
                  <a:t>ak</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err="1" smtClean="0">
                    <a:latin typeface="Times New Roman" panose="02020603050405020304" pitchFamily="18" charset="0"/>
                    <a:ea typeface="標楷體" panose="03000509000000000000" pitchFamily="65" charset="-120"/>
                    <a:cs typeface="Times New Roman" panose="02020603050405020304" pitchFamily="18" charset="0"/>
                  </a:rPr>
                  <a:t>xk</a:t>
                </a:r>
                <a:endParaRPr kumimoji="1" lang="zh-TW" altLang="en-US" sz="1200" b="0" i="0" kern="1200" dirty="0" smtClean="0">
                  <a:solidFill>
                    <a:schemeClr val="tx1"/>
                  </a:solidFill>
                  <a:effectLst/>
                  <a:latin typeface="Arial" charset="0"/>
                  <a:ea typeface="新細明體" pitchFamily="18" charset="-120"/>
                  <a:cs typeface="+mn-cs"/>
                </a:endParaRPr>
              </a:p>
            </p:txBody>
          </p:sp>
        </mc:Fallback>
      </mc:AlternateContent>
      <p:sp>
        <p:nvSpPr>
          <p:cNvPr id="220164" name="投影片編號版面配置區 3"/>
          <p:cNvSpPr>
            <a:spLocks noGrp="1"/>
          </p:cNvSpPr>
          <p:nvPr>
            <p:ph type="sldNum" sz="quarter" idx="5"/>
          </p:nvPr>
        </p:nvSpPr>
        <p:spPr>
          <a:noFill/>
          <a:ln>
            <a:miter lim="800000"/>
            <a:headEnd/>
            <a:tailEnd/>
          </a:ln>
        </p:spPr>
        <p:txBody>
          <a:bodyPr/>
          <a:lstStyle/>
          <a:p>
            <a:fld id="{6819BA4E-F403-410C-91E0-A865D6E63E82}" type="slidenum">
              <a:rPr lang="en-US" altLang="zh-TW" smtClean="0">
                <a:ea typeface="新細明體" charset="-120"/>
              </a:rPr>
              <a:pPr/>
              <a:t>37</a:t>
            </a:fld>
            <a:endParaRPr lang="en-US" altLang="zh-TW">
              <a:ea typeface="新細明體" charset="-12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miter lim="800000"/>
            <a:headEnd/>
            <a:tailEnd/>
          </a:ln>
        </p:spPr>
        <p:txBody>
          <a:bodyPr/>
          <a:lstStyle/>
          <a:p>
            <a:fld id="{DDBB4A12-9999-4C71-B867-2740DEAD00E1}" type="slidenum">
              <a:rPr lang="en-US" altLang="zh-TW" smtClean="0">
                <a:ea typeface="新細明體" charset="-120"/>
              </a:rPr>
              <a:pPr/>
              <a:t>38</a:t>
            </a:fld>
            <a:endParaRPr lang="en-US" altLang="zh-TW">
              <a:ea typeface="新細明體" charset="-12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p:spPr>
        <p:txBody>
          <a:bodyPr/>
          <a:lstStyle/>
          <a:p>
            <a:pPr eaLnBrk="1" hangingPunct="1"/>
            <a:r>
              <a:rPr lang="zh-TW" altLang="en-US" dirty="0">
                <a:ea typeface="新細明體" charset="-120"/>
              </a:rPr>
              <a:t>第</a:t>
            </a:r>
            <a:r>
              <a:rPr lang="en-US" altLang="zh-TW" dirty="0">
                <a:ea typeface="新細明體" charset="-120"/>
              </a:rPr>
              <a:t>4</a:t>
            </a:r>
            <a:r>
              <a:rPr lang="zh-TW" altLang="en-US" dirty="0">
                <a:ea typeface="新細明體" charset="-120"/>
              </a:rPr>
              <a:t>種：</a:t>
            </a:r>
            <a:endParaRPr lang="en-US" altLang="zh-TW" dirty="0">
              <a:ea typeface="新細明體" charset="-120"/>
            </a:endParaRPr>
          </a:p>
          <a:p>
            <a:pPr eaLnBrk="1" hangingPunct="1"/>
            <a:r>
              <a:rPr lang="zh-TW" altLang="en-US" dirty="0">
                <a:ea typeface="新細明體" charset="-120"/>
              </a:rPr>
              <a:t>在鄰域中找</a:t>
            </a:r>
            <a:r>
              <a:rPr lang="en-US" altLang="zh-TW" i="1" dirty="0">
                <a:ea typeface="新細明體" charset="-120"/>
              </a:rPr>
              <a:t>K</a:t>
            </a:r>
            <a:r>
              <a:rPr lang="zh-TW" altLang="en-US" dirty="0">
                <a:ea typeface="新細明體" charset="-120"/>
              </a:rPr>
              <a:t>個跟</a:t>
            </a:r>
            <a:r>
              <a:rPr lang="en-US" altLang="zh-TW" dirty="0">
                <a:ea typeface="新細明體" charset="-120"/>
              </a:rPr>
              <a:t>center-value</a:t>
            </a:r>
            <a:r>
              <a:rPr lang="zh-TW" altLang="en-US" dirty="0">
                <a:ea typeface="新細明體" charset="-120"/>
              </a:rPr>
              <a:t>最接近的，然後作平均。</a:t>
            </a:r>
            <a:endParaRPr lang="en-US" altLang="zh-TW" dirty="0">
              <a:ea typeface="新細明體" charset="-120"/>
            </a:endParaRPr>
          </a:p>
          <a:p>
            <a:pPr eaLnBrk="1" hangingPunct="1"/>
            <a:r>
              <a:rPr lang="zh-TW" altLang="en-US" dirty="0">
                <a:ea typeface="新細明體" charset="-120"/>
              </a:rPr>
              <a:t>注意是像素值接近的 不是距離接近的</a:t>
            </a:r>
            <a:endParaRPr lang="en-US" altLang="zh-TW" dirty="0">
              <a:ea typeface="新細明體" charset="-120"/>
            </a:endParaRPr>
          </a:p>
          <a:p>
            <a:pPr eaLnBrk="1" hangingPunct="1"/>
            <a:r>
              <a:rPr lang="zh-TW" altLang="en-US" dirty="0">
                <a:ea typeface="新細明體" charset="-120"/>
              </a:rPr>
              <a:t>課本的建議，取鄰域中前</a:t>
            </a:r>
            <a:r>
              <a:rPr lang="en-US" altLang="zh-TW" dirty="0">
                <a:ea typeface="新細明體" charset="-120"/>
              </a:rPr>
              <a:t>6</a:t>
            </a:r>
            <a:r>
              <a:rPr lang="zh-TW" altLang="en-US" dirty="0">
                <a:ea typeface="新細明體" charset="-120"/>
              </a:rPr>
              <a:t>個靠近的</a:t>
            </a:r>
            <a:r>
              <a:rPr lang="en-US" altLang="zh-TW" dirty="0" err="1">
                <a:ea typeface="新細明體" charset="-120"/>
              </a:rPr>
              <a:t>pixel,</a:t>
            </a:r>
            <a:r>
              <a:rPr lang="en-US" altLang="zh-TW" i="1" dirty="0" err="1">
                <a:ea typeface="新細明體" charset="-120"/>
              </a:rPr>
              <a:t>K</a:t>
            </a:r>
            <a:r>
              <a:rPr lang="en-US" altLang="zh-TW" i="1" dirty="0">
                <a:ea typeface="新細明體" charset="-120"/>
              </a:rPr>
              <a:t>=6</a:t>
            </a:r>
            <a:r>
              <a:rPr lang="en-US" altLang="zh-TW" dirty="0">
                <a:ea typeface="新細明體" charset="-120"/>
              </a:rPr>
              <a:t>, </a:t>
            </a:r>
          </a:p>
          <a:p>
            <a:pPr eaLnBrk="1" hangingPunct="1"/>
            <a:r>
              <a:rPr lang="zh-TW" altLang="en-US" dirty="0">
                <a:ea typeface="新細明體" charset="-120"/>
              </a:rPr>
              <a:t>重複</a:t>
            </a:r>
            <a:r>
              <a:rPr lang="en-US" altLang="zh-TW" dirty="0">
                <a:ea typeface="新細明體" charset="-120"/>
              </a:rPr>
              <a:t>3~4</a:t>
            </a:r>
            <a:r>
              <a:rPr lang="zh-TW" altLang="en-US" dirty="0">
                <a:ea typeface="新細明體" charset="-120"/>
              </a:rPr>
              <a:t>次比只做一次好，會得到比較好的結果</a:t>
            </a:r>
            <a:endParaRPr lang="en-US" altLang="zh-TW" dirty="0">
              <a:ea typeface="新細明體" charset="-12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miter lim="800000"/>
            <a:headEnd/>
            <a:tailEnd/>
          </a:ln>
        </p:spPr>
        <p:txBody>
          <a:bodyPr/>
          <a:lstStyle/>
          <a:p>
            <a:fld id="{D3E10550-EF01-4312-A9C4-846BBB0356EB}" type="slidenum">
              <a:rPr lang="en-US" altLang="zh-TW" smtClean="0">
                <a:ea typeface="新細明體" charset="-120"/>
              </a:rPr>
              <a:pPr/>
              <a:t>40</a:t>
            </a:fld>
            <a:endParaRPr lang="en-US" altLang="zh-TW">
              <a:ea typeface="新細明體" charset="-12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eaLnBrk="1" hangingPunct="1"/>
            <a:r>
              <a:rPr lang="zh-TW" altLang="en-US" i="0" dirty="0">
                <a:ea typeface="新細明體" charset="-120"/>
              </a:rPr>
              <a:t>第</a:t>
            </a:r>
            <a:r>
              <a:rPr lang="en-US" altLang="zh-TW" i="0" dirty="0">
                <a:ea typeface="新細明體" charset="-120"/>
              </a:rPr>
              <a:t>5</a:t>
            </a:r>
            <a:r>
              <a:rPr lang="zh-TW" altLang="en-US" i="0" dirty="0">
                <a:ea typeface="新細明體" charset="-120"/>
              </a:rPr>
              <a:t>種</a:t>
            </a:r>
            <a:r>
              <a:rPr lang="zh-TW" altLang="en-US" i="0" dirty="0">
                <a:ea typeface="新細明體" charset="-120"/>
                <a:sym typeface="Wingdings" panose="05000000000000000000" pitchFamily="2" charset="2"/>
              </a:rPr>
              <a:t>：</a:t>
            </a:r>
            <a:r>
              <a:rPr lang="en-US" altLang="zh-TW" i="0" dirty="0">
                <a:ea typeface="新細明體" charset="-120"/>
                <a:sym typeface="Wingdings" panose="05000000000000000000" pitchFamily="2" charset="2"/>
              </a:rPr>
              <a:t>(</a:t>
            </a:r>
            <a:r>
              <a:rPr lang="zh-TW" altLang="en-US" i="0" dirty="0">
                <a:ea typeface="新細明體" charset="-120"/>
                <a:sym typeface="Wingdings" panose="05000000000000000000" pitchFamily="2" charset="2"/>
              </a:rPr>
              <a:t>課本上算式是錯的</a:t>
            </a:r>
            <a:r>
              <a:rPr lang="en-US" altLang="zh-TW" i="0" dirty="0">
                <a:ea typeface="新細明體" charset="-120"/>
                <a:sym typeface="Wingdings" panose="05000000000000000000" pitchFamily="2" charset="2"/>
              </a:rPr>
              <a:t>)</a:t>
            </a:r>
            <a:endParaRPr lang="en-US" altLang="zh-TW" i="0"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i="1" dirty="0">
                <a:ea typeface="新細明體" charset="-120"/>
              </a:rPr>
              <a:t>與</a:t>
            </a:r>
            <a:r>
              <a:rPr lang="en-US" altLang="zh-TW" i="1" dirty="0">
                <a:ea typeface="新細明體" charset="-120"/>
              </a:rPr>
              <a:t>K</a:t>
            </a:r>
            <a:r>
              <a:rPr lang="en-US" altLang="zh-TW" dirty="0">
                <a:ea typeface="新細明體" charset="-120"/>
              </a:rPr>
              <a:t>-nearest</a:t>
            </a:r>
            <a:r>
              <a:rPr lang="zh-TW" altLang="en-US" dirty="0">
                <a:ea typeface="新細明體" charset="-120"/>
              </a:rPr>
              <a:t>類似，梯度倒數加權平滑法，</a:t>
            </a:r>
            <a:r>
              <a:rPr lang="zh-TW" altLang="en-US" dirty="0"/>
              <a:t>他是將</a:t>
            </a:r>
            <a:r>
              <a:rPr lang="en-US" altLang="zh-TW" dirty="0"/>
              <a:t>neighbor</a:t>
            </a:r>
            <a:r>
              <a:rPr lang="zh-TW" altLang="en-US" dirty="0"/>
              <a:t>距離參考點</a:t>
            </a:r>
            <a:r>
              <a:rPr lang="en-US" altLang="zh-TW" dirty="0"/>
              <a:t>(</a:t>
            </a:r>
            <a:r>
              <a:rPr lang="zh-TW" altLang="en-US" dirty="0"/>
              <a:t>中心點</a:t>
            </a:r>
            <a:r>
              <a:rPr lang="en-US" altLang="zh-TW" dirty="0"/>
              <a:t>)</a:t>
            </a:r>
            <a:r>
              <a:rPr lang="zh-TW" altLang="en-US" dirty="0"/>
              <a:t>的灰階值倒數來當作</a:t>
            </a:r>
            <a:r>
              <a:rPr lang="en-US" altLang="zh-TW" dirty="0"/>
              <a:t>weight</a:t>
            </a:r>
            <a:r>
              <a:rPr lang="zh-TW" altLang="en-US" dirty="0">
                <a:ea typeface="新細明體" charset="-120"/>
              </a:rPr>
              <a:t> </a:t>
            </a:r>
            <a:r>
              <a:rPr lang="en-US" altLang="zh-TW" dirty="0">
                <a:ea typeface="新細明體" charset="-120"/>
              </a:rPr>
              <a:t>(inverse)</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梯度倒數加權平滑法</a:t>
            </a:r>
            <a:r>
              <a:rPr lang="zh-TW" altLang="zh-TW" dirty="0">
                <a:ea typeface="新細明體" charset="-120"/>
              </a:rPr>
              <a:t>：減少區域內的平方和誤差</a:t>
            </a:r>
            <a:r>
              <a:rPr lang="en-US" altLang="zh-TW" dirty="0">
                <a:ea typeface="新細明體" charset="-120"/>
              </a:rPr>
              <a:t>(Decreased variance inside and between regions)</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解釋公式，</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有四個輸入的參數，其中</a:t>
            </a:r>
            <a:r>
              <a:rPr lang="en-US" altLang="zh-TW" dirty="0" err="1">
                <a:ea typeface="新細明體" charset="-120"/>
              </a:rPr>
              <a:t>r‘,c</a:t>
            </a:r>
            <a:r>
              <a:rPr lang="en-US" altLang="zh-TW" dirty="0">
                <a:ea typeface="新細明體" charset="-120"/>
              </a:rPr>
              <a:t>’,</a:t>
            </a:r>
            <a:r>
              <a:rPr lang="zh-TW" altLang="en-US" dirty="0">
                <a:ea typeface="新細明體" charset="-120"/>
              </a:rPr>
              <a:t>就是輸入點的</a:t>
            </a:r>
            <a:r>
              <a:rPr lang="en-US" altLang="zh-TW" dirty="0">
                <a:ea typeface="新細明體" charset="-120"/>
              </a:rPr>
              <a:t>row</a:t>
            </a:r>
            <a:r>
              <a:rPr lang="zh-TW" altLang="en-US" dirty="0">
                <a:ea typeface="新細明體" charset="-120"/>
              </a:rPr>
              <a:t>和</a:t>
            </a:r>
            <a:r>
              <a:rPr lang="en-US" altLang="zh-TW" dirty="0">
                <a:ea typeface="新細明體" charset="-120"/>
              </a:rPr>
              <a:t>column,</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err="1">
                <a:ea typeface="新細明體" charset="-120"/>
              </a:rPr>
              <a:t>r,c</a:t>
            </a:r>
            <a:r>
              <a:rPr lang="en-US" altLang="zh-TW" dirty="0">
                <a:ea typeface="新細明體" charset="-120"/>
              </a:rPr>
              <a:t>,</a:t>
            </a:r>
            <a:r>
              <a:rPr lang="zh-TW" altLang="en-US" dirty="0">
                <a:ea typeface="新細明體" charset="-120"/>
              </a:rPr>
              <a:t>為中心點的</a:t>
            </a:r>
            <a:r>
              <a:rPr lang="en-US" altLang="zh-TW" dirty="0">
                <a:ea typeface="新細明體" charset="-120"/>
              </a:rPr>
              <a:t>row</a:t>
            </a:r>
            <a:r>
              <a:rPr lang="zh-TW" altLang="en-US" dirty="0">
                <a:ea typeface="新細明體" charset="-120"/>
              </a:rPr>
              <a:t>和</a:t>
            </a:r>
            <a:r>
              <a:rPr lang="en-US" altLang="zh-TW" dirty="0">
                <a:ea typeface="新細明體" charset="-120"/>
              </a:rPr>
              <a:t>column</a:t>
            </a:r>
            <a:r>
              <a:rPr lang="zh-TW" altLang="en-US" dirty="0">
                <a:ea typeface="新細明體" charset="-120"/>
              </a:rPr>
              <a:t>。</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看到右邊的公式，</a:t>
            </a:r>
            <a:endParaRPr lang="en-US" altLang="zh-TW" dirty="0">
              <a:ea typeface="新細明體" charset="-12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上面指的是</a:t>
            </a:r>
            <a:r>
              <a:rPr lang="zh-TW" altLang="en-US" dirty="0"/>
              <a:t>中心點的權重為</a:t>
            </a:r>
            <a:r>
              <a:rPr lang="en-US" altLang="zh-TW" dirty="0"/>
              <a:t>1/2,</a:t>
            </a:r>
            <a:endParaRPr lang="en-US" altLang="zh-TW" dirty="0">
              <a:ea typeface="新細明體" charset="-120"/>
            </a:endParaRPr>
          </a:p>
          <a:p>
            <a:pPr eaLnBrk="1" hangingPunct="1"/>
            <a:r>
              <a:rPr lang="zh-TW" altLang="en-US" dirty="0"/>
              <a:t>下面在做的事情是中心點的像素差距越小，權重越大。</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相反的，和中心點的像素差距越大，權重越小。</a:t>
            </a:r>
            <a:endParaRPr lang="en-US" altLang="zh-TW"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miter lim="800000"/>
            <a:headEnd/>
            <a:tailEnd/>
          </a:ln>
        </p:spPr>
        <p:txBody>
          <a:bodyPr/>
          <a:lstStyle/>
          <a:p>
            <a:fld id="{D3E10550-EF01-4312-A9C4-846BBB0356EB}" type="slidenum">
              <a:rPr lang="en-US" altLang="zh-TW" smtClean="0">
                <a:ea typeface="新細明體" charset="-120"/>
              </a:rPr>
              <a:pPr/>
              <a:t>41</a:t>
            </a:fld>
            <a:endParaRPr lang="en-US" altLang="zh-TW">
              <a:ea typeface="新細明體" charset="-12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i="0" dirty="0">
                <a:ea typeface="新細明體" charset="-120"/>
              </a:rPr>
              <a:t>第</a:t>
            </a:r>
            <a:r>
              <a:rPr lang="en-US" altLang="zh-TW" i="0" dirty="0">
                <a:ea typeface="新細明體" charset="-120"/>
              </a:rPr>
              <a:t>5</a:t>
            </a:r>
            <a:r>
              <a:rPr lang="zh-TW" altLang="en-US" i="0" dirty="0">
                <a:ea typeface="新細明體" charset="-120"/>
              </a:rPr>
              <a:t>種：</a:t>
            </a:r>
            <a:r>
              <a:rPr lang="en-US" altLang="zh-TW" i="0" dirty="0">
                <a:ea typeface="新細明體" charset="-120"/>
                <a:sym typeface="Wingdings" panose="05000000000000000000" pitchFamily="2" charset="2"/>
              </a:rPr>
              <a:t>(</a:t>
            </a:r>
            <a:r>
              <a:rPr lang="zh-TW" altLang="en-US" i="0" dirty="0">
                <a:ea typeface="新細明體" charset="-120"/>
                <a:sym typeface="Wingdings" panose="05000000000000000000" pitchFamily="2" charset="2"/>
              </a:rPr>
              <a:t>課本上算式是錯的</a:t>
            </a:r>
            <a:r>
              <a:rPr lang="en-US" altLang="zh-TW" i="0" dirty="0">
                <a:ea typeface="新細明體" charset="-120"/>
                <a:sym typeface="Wingdings" panose="05000000000000000000" pitchFamily="2" charset="2"/>
              </a:rPr>
              <a:t>)</a:t>
            </a:r>
            <a:endParaRPr lang="en-US" altLang="zh-TW" i="0"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i="0" dirty="0">
                <a:ea typeface="新細明體" charset="-120"/>
              </a:rPr>
              <a:t>剛剛說</a:t>
            </a:r>
            <a:r>
              <a:rPr lang="zh-TW" altLang="en-US" i="0" dirty="0"/>
              <a:t>他是將</a:t>
            </a:r>
            <a:r>
              <a:rPr lang="en-US" altLang="zh-TW" i="0" dirty="0"/>
              <a:t>neighbor</a:t>
            </a:r>
            <a:r>
              <a:rPr lang="zh-TW" altLang="en-US" i="0" dirty="0"/>
              <a:t>距離參考點</a:t>
            </a:r>
            <a:r>
              <a:rPr lang="en-US" altLang="zh-TW" i="0" dirty="0"/>
              <a:t>(</a:t>
            </a:r>
            <a:r>
              <a:rPr lang="zh-TW" altLang="en-US" i="0" dirty="0"/>
              <a:t>中心點</a:t>
            </a:r>
            <a:r>
              <a:rPr lang="en-US" altLang="zh-TW" i="0" dirty="0"/>
              <a:t>)</a:t>
            </a:r>
            <a:r>
              <a:rPr lang="zh-TW" altLang="en-US" i="0" dirty="0"/>
              <a:t>的像素值倒數來當作</a:t>
            </a:r>
            <a:r>
              <a:rPr lang="en-US" altLang="zh-TW" i="0" dirty="0"/>
              <a:t>weight</a:t>
            </a:r>
            <a:endParaRPr lang="en-US" altLang="zh-TW" i="0"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kern="1200" dirty="0">
                <a:solidFill>
                  <a:schemeClr val="tx1"/>
                </a:solidFill>
                <a:latin typeface="Arial" charset="0"/>
                <a:ea typeface="新細明體" pitchFamily="18" charset="-120"/>
                <a:cs typeface="+mn-cs"/>
              </a:rPr>
              <a:t>Step1</a:t>
            </a:r>
            <a:r>
              <a:rPr kumimoji="1" lang="zh-TW" altLang="en-US" sz="1200" kern="1200" dirty="0">
                <a:solidFill>
                  <a:schemeClr val="tx1"/>
                </a:solidFill>
                <a:latin typeface="Arial" charset="0"/>
                <a:ea typeface="新細明體" pitchFamily="18" charset="-120"/>
                <a:cs typeface="+mn-cs"/>
              </a:rPr>
              <a:t>：</a:t>
            </a:r>
            <a:r>
              <a:rPr kumimoji="1" lang="en-US" altLang="zh-TW" sz="1200" i="1" kern="1200" dirty="0">
                <a:solidFill>
                  <a:schemeClr val="tx1"/>
                </a:solidFill>
                <a:latin typeface="Arial" charset="0"/>
                <a:ea typeface="新細明體" pitchFamily="18" charset="-120"/>
                <a:cs typeface="+mn-cs"/>
              </a:rPr>
              <a:t>g(r’, c’, r, c)  = </a:t>
            </a:r>
            <a:r>
              <a:rPr lang="en-US" altLang="zh-TW" dirty="0"/>
              <a:t>neighbor</a:t>
            </a:r>
            <a:r>
              <a:rPr lang="zh-TW" altLang="en-US" dirty="0"/>
              <a:t>距離參考點</a:t>
            </a:r>
            <a:r>
              <a:rPr lang="en-US" altLang="zh-TW" dirty="0"/>
              <a:t>(</a:t>
            </a:r>
            <a:r>
              <a:rPr lang="zh-TW" altLang="en-US" dirty="0"/>
              <a:t>中心點</a:t>
            </a:r>
            <a:r>
              <a:rPr lang="en-US" altLang="zh-TW" dirty="0"/>
              <a:t>)</a:t>
            </a:r>
            <a:r>
              <a:rPr lang="zh-TW" altLang="en-US" dirty="0"/>
              <a:t>的倒數，來當作</a:t>
            </a:r>
            <a:r>
              <a:rPr lang="en-US" altLang="zh-TW" dirty="0"/>
              <a:t>weight(center</a:t>
            </a:r>
            <a:r>
              <a:rPr lang="en-US" altLang="zh-TW" baseline="0" dirty="0"/>
              <a:t> delete</a:t>
            </a:r>
            <a:r>
              <a:rPr lang="en-US" altLang="zh-TW" dirty="0"/>
              <a:t>)</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kern="1200" dirty="0">
                <a:solidFill>
                  <a:schemeClr val="tx1"/>
                </a:solidFill>
                <a:latin typeface="Arial" charset="0"/>
                <a:ea typeface="新細明體" pitchFamily="18" charset="-120"/>
                <a:cs typeface="+mn-cs"/>
              </a:rPr>
              <a:t>Step2</a:t>
            </a:r>
            <a:r>
              <a:rPr kumimoji="1" lang="zh-TW" altLang="en-US" sz="1200" kern="1200" dirty="0">
                <a:solidFill>
                  <a:schemeClr val="tx1"/>
                </a:solidFill>
                <a:latin typeface="Arial" charset="0"/>
                <a:ea typeface="新細明體" pitchFamily="18" charset="-120"/>
                <a:cs typeface="+mn-cs"/>
              </a:rPr>
              <a:t>：加總所有的</a:t>
            </a:r>
            <a:r>
              <a:rPr lang="en-US" altLang="zh-TW" dirty="0"/>
              <a:t>weight</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kern="1200" dirty="0">
                <a:solidFill>
                  <a:schemeClr val="tx1"/>
                </a:solidFill>
                <a:latin typeface="Arial" charset="0"/>
                <a:ea typeface="新細明體" pitchFamily="18" charset="-120"/>
                <a:cs typeface="+mn-cs"/>
              </a:rPr>
              <a:t>Step3</a:t>
            </a:r>
            <a:r>
              <a:rPr kumimoji="1" lang="zh-TW" altLang="en-US" sz="1200" kern="1200" dirty="0">
                <a:solidFill>
                  <a:schemeClr val="tx1"/>
                </a:solidFill>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除</a:t>
            </a:r>
            <a:r>
              <a:rPr lang="zh-TW" altLang="en-US" dirty="0"/>
              <a:t>中心點</a:t>
            </a:r>
            <a:r>
              <a:rPr kumimoji="1" lang="zh-TW" altLang="en-US" sz="1200" b="0" i="0" kern="1200" dirty="0">
                <a:solidFill>
                  <a:schemeClr val="tx1"/>
                </a:solidFill>
                <a:effectLst/>
                <a:latin typeface="Arial" charset="0"/>
                <a:ea typeface="新細明體" pitchFamily="18" charset="-120"/>
                <a:cs typeface="+mn-cs"/>
              </a:rPr>
              <a:t>外的其他權重矩陣元素為</a:t>
            </a:r>
            <a:r>
              <a:rPr kumimoji="1" lang="en-US" altLang="zh-TW" sz="1200" i="1" kern="1200" dirty="0">
                <a:solidFill>
                  <a:schemeClr val="tx1"/>
                </a:solidFill>
                <a:latin typeface="Arial" charset="0"/>
                <a:ea typeface="新細明體" pitchFamily="18" charset="-120"/>
                <a:cs typeface="+mn-cs"/>
              </a:rPr>
              <a:t>W(r’, c’, r, c)</a:t>
            </a:r>
            <a:r>
              <a:rPr kumimoji="1" lang="zh-TW" altLang="en-US" sz="1200" b="0" i="0" kern="1200" dirty="0">
                <a:solidFill>
                  <a:schemeClr val="tx1"/>
                </a:solidFill>
                <a:effectLst/>
                <a:latin typeface="Arial" charset="0"/>
                <a:ea typeface="新細明體" pitchFamily="18" charset="-120"/>
                <a:cs typeface="+mn-cs"/>
              </a:rPr>
              <a:t>，</a:t>
            </a:r>
            <a:r>
              <a:rPr kumimoji="1" lang="en-US" altLang="zh-TW" sz="1200" b="0" i="0" kern="1200" dirty="0">
                <a:solidFill>
                  <a:schemeClr val="tx1"/>
                </a:solidFill>
                <a:effectLst/>
                <a:latin typeface="Arial" charset="0"/>
                <a:ea typeface="新細明體" pitchFamily="18" charset="-120"/>
                <a:cs typeface="+mn-cs"/>
              </a:rPr>
              <a:t>8</a:t>
            </a:r>
            <a:r>
              <a:rPr kumimoji="1" lang="zh-TW" altLang="en-US" sz="1200" b="0" i="0" kern="1200" dirty="0">
                <a:solidFill>
                  <a:schemeClr val="tx1"/>
                </a:solidFill>
                <a:effectLst/>
                <a:latin typeface="Arial" charset="0"/>
                <a:ea typeface="新細明體" pitchFamily="18" charset="-120"/>
                <a:cs typeface="+mn-cs"/>
              </a:rPr>
              <a:t>個加權係數之和為</a:t>
            </a:r>
            <a:r>
              <a:rPr kumimoji="1" lang="en-US" altLang="zh-TW" sz="1200" b="0" i="0" kern="1200" dirty="0">
                <a:solidFill>
                  <a:schemeClr val="tx1"/>
                </a:solidFill>
                <a:effectLst/>
                <a:latin typeface="Arial" charset="0"/>
                <a:ea typeface="新細明體" pitchFamily="18" charset="-120"/>
                <a:cs typeface="+mn-cs"/>
              </a:rPr>
              <a:t>1/2   (</a:t>
            </a:r>
            <a:r>
              <a:rPr kumimoji="1" lang="zh-TW" altLang="en-US" sz="1200" b="0" i="0" kern="1200" dirty="0">
                <a:solidFill>
                  <a:schemeClr val="tx1"/>
                </a:solidFill>
                <a:effectLst/>
                <a:latin typeface="Arial" charset="0"/>
                <a:ea typeface="新細明體" pitchFamily="18" charset="-120"/>
                <a:cs typeface="+mn-cs"/>
              </a:rPr>
              <a:t>建立標準化的權重矩陣</a:t>
            </a:r>
            <a:r>
              <a:rPr kumimoji="1" lang="en-US" altLang="zh-TW" sz="1200" b="0" i="0" kern="1200" dirty="0">
                <a:solidFill>
                  <a:schemeClr val="tx1"/>
                </a:solidFill>
                <a:effectLst/>
                <a:latin typeface="Arial" charset="0"/>
                <a:ea typeface="新細明體" pitchFamily="18" charset="-120"/>
                <a:cs typeface="+mn-cs"/>
              </a:rPr>
              <a:t>W</a:t>
            </a:r>
            <a:r>
              <a:rPr kumimoji="1" lang="zh-TW" altLang="en-US" sz="1200" b="0" i="0" kern="1200" dirty="0">
                <a:solidFill>
                  <a:schemeClr val="tx1"/>
                </a:solidFill>
                <a:effectLst/>
                <a:latin typeface="Arial" charset="0"/>
                <a:ea typeface="新細明體" pitchFamily="18" charset="-120"/>
                <a:cs typeface="+mn-cs"/>
              </a:rPr>
              <a:t>作為平滑的</a:t>
            </a:r>
            <a:r>
              <a:rPr kumimoji="1" lang="en-US" altLang="zh-TW" sz="1200" b="0" i="0" kern="1200" dirty="0">
                <a:solidFill>
                  <a:schemeClr val="tx1"/>
                </a:solidFill>
                <a:effectLst/>
                <a:latin typeface="Arial" charset="0"/>
                <a:ea typeface="新細明體" pitchFamily="18" charset="-120"/>
                <a:cs typeface="+mn-cs"/>
              </a:rPr>
              <a:t>mask)</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b="0" i="0" kern="1200" dirty="0">
                <a:solidFill>
                  <a:schemeClr val="tx1"/>
                </a:solidFill>
                <a:effectLst/>
                <a:latin typeface="Arial" charset="0"/>
                <a:ea typeface="新細明體" pitchFamily="18" charset="-120"/>
                <a:cs typeface="+mn-cs"/>
              </a:rPr>
              <a:t>Step4</a:t>
            </a:r>
            <a:r>
              <a:rPr kumimoji="1" lang="zh-TW" altLang="en-US" sz="1200" b="0" i="0" kern="1200" dirty="0">
                <a:solidFill>
                  <a:schemeClr val="tx1"/>
                </a:solidFill>
                <a:effectLst/>
                <a:latin typeface="Arial" charset="0"/>
                <a:ea typeface="新細明體" pitchFamily="18" charset="-120"/>
                <a:cs typeface="+mn-cs"/>
              </a:rPr>
              <a:t>：原像素</a:t>
            </a:r>
            <a:r>
              <a:rPr kumimoji="1" lang="en-US" altLang="zh-TW" sz="1200" b="0" i="0" kern="1200" dirty="0">
                <a:solidFill>
                  <a:schemeClr val="tx1"/>
                </a:solidFill>
                <a:effectLst/>
                <a:latin typeface="Arial" charset="0"/>
                <a:ea typeface="新細明體" pitchFamily="18" charset="-120"/>
                <a:cs typeface="+mn-cs"/>
              </a:rPr>
              <a:t>f</a:t>
            </a:r>
            <a:r>
              <a:rPr kumimoji="1" lang="zh-TW" altLang="en-US" sz="1200" b="0" i="0" kern="1200" dirty="0">
                <a:solidFill>
                  <a:schemeClr val="tx1"/>
                </a:solidFill>
                <a:effectLst/>
                <a:latin typeface="Arial" charset="0"/>
                <a:ea typeface="新細明體" pitchFamily="18" charset="-120"/>
                <a:cs typeface="+mn-cs"/>
              </a:rPr>
              <a:t>分別與</a:t>
            </a:r>
            <a:r>
              <a:rPr kumimoji="1" lang="en-US" altLang="zh-TW" sz="1200" b="0" i="0" kern="1200" dirty="0">
                <a:solidFill>
                  <a:schemeClr val="tx1"/>
                </a:solidFill>
                <a:effectLst/>
                <a:latin typeface="Arial" charset="0"/>
                <a:ea typeface="新細明體" pitchFamily="18" charset="-120"/>
                <a:cs typeface="+mn-cs"/>
              </a:rPr>
              <a:t>w</a:t>
            </a:r>
            <a:r>
              <a:rPr kumimoji="1" lang="zh-TW" altLang="en-US" sz="1200" b="0" i="0" kern="1200" dirty="0">
                <a:solidFill>
                  <a:schemeClr val="tx1"/>
                </a:solidFill>
                <a:effectLst/>
                <a:latin typeface="Arial" charset="0"/>
                <a:ea typeface="新細明體" pitchFamily="18" charset="-120"/>
                <a:cs typeface="+mn-cs"/>
              </a:rPr>
              <a:t>相應位置上的權重相乘，積之和就是中心點的平滑輸出。</a:t>
            </a:r>
            <a:endParaRPr lang="en-US" altLang="zh-TW" dirty="0"/>
          </a:p>
          <a:p>
            <a:pPr eaLnBrk="1" hangingPunct="1"/>
            <a:endParaRPr lang="en-US" altLang="zh-TW" dirty="0"/>
          </a:p>
          <a:p>
            <a:pPr eaLnBrk="1" hangingPunct="1"/>
            <a:r>
              <a:rPr lang="zh-TW" altLang="en-US" dirty="0"/>
              <a:t>和中心點的像素差距越小，權重越大。</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相反的，和中心點的像素差距越大，權重越小。</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梯度倒數加權平滑法</a:t>
            </a:r>
            <a:r>
              <a:rPr lang="zh-TW" altLang="zh-TW" dirty="0">
                <a:ea typeface="新細明體" charset="-120"/>
              </a:rPr>
              <a:t>：減少區域內的平方和誤差</a:t>
            </a:r>
            <a:r>
              <a:rPr lang="en-US" altLang="zh-TW" dirty="0">
                <a:ea typeface="新細明體" charset="-120"/>
              </a:rPr>
              <a:t>(Decreased variance inside and between regions)</a:t>
            </a:r>
          </a:p>
        </p:txBody>
      </p:sp>
    </p:spTree>
    <p:extLst>
      <p:ext uri="{BB962C8B-B14F-4D97-AF65-F5344CB8AC3E}">
        <p14:creationId xmlns:p14="http://schemas.microsoft.com/office/powerpoint/2010/main" val="16169748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eaLnBrk="1" hangingPunct="1"/>
                <a:r>
                  <a:rPr kumimoji="0" lang="zh-TW" altLang="en-US" b="0" i="0" dirty="0">
                    <a:latin typeface="Times New Roman" panose="02020603050405020304" pitchFamily="18" charset="0"/>
                    <a:ea typeface="標楷體" panose="03000509000000000000" pitchFamily="65" charset="-120"/>
                    <a:cs typeface="Times New Roman" panose="02020603050405020304" pitchFamily="18" charset="0"/>
                  </a:rPr>
                  <a:t>第一種</a:t>
                </a:r>
                <a:r>
                  <a:rPr kumimoji="0" lang="zh-TW" altLang="en-US" sz="1200" kern="1200" dirty="0">
                    <a:solidFill>
                      <a:schemeClr val="tx1"/>
                    </a:solidFill>
                    <a:latin typeface="Arial" charset="0"/>
                    <a:ea typeface="新細明體" pitchFamily="18" charset="-120"/>
                    <a:cs typeface="+mn-cs"/>
                  </a:rPr>
                  <a:t>：𝒐𝒖𝒕𝒍𝒊𝒆𝒓</a:t>
                </a:r>
                <a:r>
                  <a:rPr kumimoji="0" lang="en-US" altLang="zh-TW" sz="1200" kern="1200" dirty="0">
                    <a:solidFill>
                      <a:schemeClr val="tx1"/>
                    </a:solidFill>
                    <a:latin typeface="Arial" charset="0"/>
                    <a:ea typeface="新細明體" pitchFamily="18" charset="-120"/>
                    <a:cs typeface="+mn-cs"/>
                  </a:rPr>
                  <a:t>_</a:t>
                </a:r>
                <a:r>
                  <a:rPr kumimoji="0" lang="zh-TW" altLang="en-US" sz="1200" kern="1200" dirty="0">
                    <a:solidFill>
                      <a:schemeClr val="tx1"/>
                    </a:solidFill>
                    <a:latin typeface="Arial" charset="0"/>
                    <a:ea typeface="新細明體" pitchFamily="18" charset="-120"/>
                    <a:cs typeface="+mn-cs"/>
                  </a:rPr>
                  <a:t>𝒓𝒆𝒎𝒐𝒗𝒂𝒍 運算子</a:t>
                </a:r>
                <a:r>
                  <a:rPr kumimoji="0" lang="zh-TW" altLang="en-US" b="0" i="0" dirty="0">
                    <a:latin typeface="Times New Roman" panose="02020603050405020304" pitchFamily="18" charset="0"/>
                    <a:ea typeface="標楷體" panose="03000509000000000000" pitchFamily="65" charset="-120"/>
                    <a:cs typeface="Times New Roman" panose="02020603050405020304" pitchFamily="18" charset="0"/>
                  </a:rPr>
                  <a:t>的輸出值：</a:t>
                </a:r>
                <a:endParaRPr kumimoji="0" lang="en-US" altLang="zh-TW" b="0" i="0" dirty="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r>
                  <a:rPr kumimoji="0" lang="zh-TW" altLang="en-US" dirty="0"/>
                  <a:t>假如 </a:t>
                </a:r>
                <a:r>
                  <a:rPr kumimoji="0" lang="en-US" altLang="zh-TW" dirty="0"/>
                  <a:t>y - mu hat &lt; </a:t>
                </a:r>
                <a:r>
                  <a:rPr kumimoji="0" lang="zh-TW" altLang="en-US" dirty="0"/>
                  <a:t>門檻值，則輸出 </a:t>
                </a:r>
                <a:r>
                  <a:rPr kumimoji="0" lang="en-US" altLang="zh-TW" dirty="0"/>
                  <a:t>y, </a:t>
                </a:r>
                <a:r>
                  <a:rPr kumimoji="0" lang="zh-TW" altLang="en-US" dirty="0"/>
                  <a:t>保持中心值值不變</a:t>
                </a:r>
                <a:endParaRPr kumimoji="0" lang="en-US" altLang="zh-TW" dirty="0"/>
              </a:p>
              <a:p>
                <a:pPr eaLnBrk="1" hangingPunct="1"/>
                <a:r>
                  <a:rPr kumimoji="0" lang="zh-TW" altLang="en-US" dirty="0"/>
                  <a:t>假如 </a:t>
                </a:r>
                <a:r>
                  <a:rPr kumimoji="0" lang="en-US" altLang="zh-TW" dirty="0"/>
                  <a:t>y - mu hat &gt;= </a:t>
                </a:r>
                <a:r>
                  <a:rPr kumimoji="0" lang="zh-TW" altLang="en-US" dirty="0"/>
                  <a:t>門檻值，表示 </a:t>
                </a:r>
                <a:r>
                  <a:rPr kumimoji="0" lang="en-US" altLang="zh-TW" dirty="0"/>
                  <a:t>y </a:t>
                </a:r>
                <a:r>
                  <a:rPr kumimoji="0" lang="zh-TW" altLang="en-US" dirty="0"/>
                  <a:t>是 </a:t>
                </a:r>
                <a:r>
                  <a:rPr kumimoji="0" lang="en-US" altLang="zh-TW" dirty="0"/>
                  <a:t>outlier, </a:t>
                </a:r>
                <a:r>
                  <a:rPr kumimoji="0" lang="zh-TW" altLang="en-US" dirty="0"/>
                  <a:t>用 </a:t>
                </a:r>
                <a:r>
                  <a:rPr kumimoji="0" lang="en-US" altLang="zh-TW" dirty="0"/>
                  <a:t>u hat </a:t>
                </a:r>
                <a:r>
                  <a:rPr kumimoji="0" lang="zh-TW" altLang="en-US" dirty="0"/>
                  <a:t>取代之</a:t>
                </a:r>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14:m>
                  <m:oMath xmlns:m="http://schemas.openxmlformats.org/officeDocument/2006/math">
                    <m:acc>
                      <m:accPr>
                        <m:chr m:val="̂"/>
                        <m:ctrlPr>
                          <a:rPr lang="zh-TW" altLang="en-US" sz="1200" b="1" i="1" smtClean="0">
                            <a:solidFill>
                              <a:schemeClr val="tx1"/>
                            </a:solidFill>
                            <a:latin typeface="Cambria Math" panose="02040503050406030204" pitchFamily="18" charset="0"/>
                          </a:rPr>
                        </m:ctrlPr>
                      </m:accPr>
                      <m:e>
                        <m:r>
                          <a:rPr lang="zh-TW" altLang="en-US" sz="1200" b="1" i="1">
                            <a:solidFill>
                              <a:schemeClr val="tx1"/>
                            </a:solidFill>
                            <a:latin typeface="Cambria Math" panose="02040503050406030204" pitchFamily="18" charset="0"/>
                          </a:rPr>
                          <m:t>𝝁</m:t>
                        </m:r>
                      </m:e>
                    </m:acc>
                  </m:oMath>
                </a14:m>
                <a:r>
                  <a:rPr kumimoji="1" lang="en-US" altLang="zh-TW" sz="1200" b="1" kern="1200" dirty="0">
                    <a:solidFill>
                      <a:schemeClr val="tx1"/>
                    </a:solidFill>
                    <a:latin typeface="Arial" charset="0"/>
                    <a:ea typeface="新細明體" pitchFamily="18" charset="-120"/>
                    <a:cs typeface="+mn-cs"/>
                  </a:rPr>
                  <a:t>:</a:t>
                </a:r>
                <a:r>
                  <a:rPr kumimoji="1" lang="en-US" altLang="zh-TW" sz="1200" kern="1200" dirty="0">
                    <a:solidFill>
                      <a:schemeClr val="tx1"/>
                    </a:solidFill>
                    <a:latin typeface="Arial" charset="0"/>
                    <a:ea typeface="新細明體" pitchFamily="18" charset="-120"/>
                    <a:cs typeface="+mn-cs"/>
                  </a:rPr>
                  <a:t> use mean value when outlier(</a:t>
                </a:r>
                <a:r>
                  <a:rPr kumimoji="1" lang="zh-TW" altLang="en-US" sz="1200" kern="1200" dirty="0">
                    <a:solidFill>
                      <a:schemeClr val="tx1"/>
                    </a:solidFill>
                    <a:latin typeface="Arial" charset="0"/>
                    <a:ea typeface="新細明體" pitchFamily="18" charset="-120"/>
                    <a:cs typeface="+mn-cs"/>
                  </a:rPr>
                  <a:t>淋浴值的</a:t>
                </a:r>
                <a:r>
                  <a:rPr kumimoji="1" lang="en-US" altLang="zh-TW" sz="1200" kern="1200" dirty="0">
                    <a:solidFill>
                      <a:schemeClr val="tx1"/>
                    </a:solidFill>
                    <a:latin typeface="Arial" charset="0"/>
                    <a:ea typeface="新細明體" pitchFamily="18" charset="-120"/>
                    <a:cs typeface="+mn-cs"/>
                  </a:rPr>
                  <a:t>mean value )</a:t>
                </a:r>
              </a:p>
              <a:p>
                <a:pPr eaLnBrk="1" hangingPunct="1"/>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b="0" dirty="0"/>
                  <a:t>第</a:t>
                </a:r>
                <a:r>
                  <a:rPr lang="en-US" altLang="zh-TW" b="0" dirty="0"/>
                  <a:t>2</a:t>
                </a:r>
                <a:r>
                  <a:rPr lang="zh-TW" altLang="en-US" b="0" dirty="0"/>
                  <a:t>種：</a:t>
                </a:r>
                <a:r>
                  <a:rPr lang="zh-TW" altLang="en-US" dirty="0">
                    <a:ea typeface="新細明體" charset="-120"/>
                  </a:rPr>
                  <a:t>相依對比的偏差值</a:t>
                </a:r>
                <a:r>
                  <a:rPr lang="en-US" altLang="zh-TW" dirty="0">
                    <a:ea typeface="新細明體" charset="-120"/>
                  </a:rPr>
                  <a:t>(</a:t>
                </a:r>
                <a:r>
                  <a:rPr lang="zh-TW" altLang="en-US" dirty="0">
                    <a:ea typeface="新細明體" charset="-120"/>
                  </a:rPr>
                  <a:t>離群值</a:t>
                </a:r>
                <a:r>
                  <a:rPr lang="en-US" altLang="zh-TW" dirty="0">
                    <a:ea typeface="新細明體" charset="-120"/>
                  </a:rPr>
                  <a:t>)</a:t>
                </a:r>
                <a:r>
                  <a:rPr lang="zh-TW" altLang="en-US" dirty="0">
                    <a:ea typeface="新細明體" charset="-120"/>
                  </a:rPr>
                  <a:t>移除的</a:t>
                </a:r>
                <a:r>
                  <a:rPr kumimoji="0" lang="en-US" altLang="zh-TW" dirty="0"/>
                  <a:t>Z</a:t>
                </a:r>
                <a:r>
                  <a:rPr kumimoji="0" lang="zh-TW" altLang="en-US" dirty="0"/>
                  <a:t>運算子的輸出值：</a:t>
                </a:r>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當某個</a:t>
                </a:r>
                <a:r>
                  <a:rPr lang="en-US" altLang="zh-TW" dirty="0">
                    <a:ea typeface="新細明體" charset="-120"/>
                  </a:rPr>
                  <a:t>pixel</a:t>
                </a:r>
                <a:r>
                  <a:rPr lang="zh-TW" altLang="en-US" dirty="0">
                    <a:ea typeface="新細明體" charset="-120"/>
                  </a:rPr>
                  <a:t> 減去 </a:t>
                </a:r>
                <a:r>
                  <a:rPr lang="en-US" altLang="zh-TW" dirty="0">
                    <a:ea typeface="新細明體" charset="-120"/>
                  </a:rPr>
                  <a:t>mu hat </a:t>
                </a:r>
                <a:r>
                  <a:rPr lang="zh-TW" altLang="en-US" dirty="0">
                    <a:ea typeface="新細明體" charset="-120"/>
                  </a:rPr>
                  <a:t>再除以 </a:t>
                </a:r>
                <a:r>
                  <a:rPr lang="en-US" altLang="zh-TW" dirty="0">
                    <a:ea typeface="新細明體" charset="-120"/>
                  </a:rPr>
                  <a:t>sigma hat</a:t>
                </a:r>
                <a:r>
                  <a:rPr lang="zh-TW" altLang="en-US" dirty="0">
                    <a:ea typeface="新細明體" charset="-120"/>
                  </a:rPr>
                  <a:t>相差 </a:t>
                </a:r>
                <a:r>
                  <a:rPr lang="en-US" altLang="zh-TW" dirty="0">
                    <a:ea typeface="新細明體" charset="-120"/>
                  </a:rPr>
                  <a:t>theta </a:t>
                </a:r>
                <a:r>
                  <a:rPr lang="zh-TW" altLang="en-US" dirty="0">
                    <a:ea typeface="新細明體" charset="-120"/>
                  </a:rPr>
                  <a:t>個標準差以上時，我們把它視為顯著差異，也就是偏差值，</a:t>
                </a:r>
                <a:r>
                  <a:rPr kumimoji="0" lang="zh-TW" altLang="en-US" dirty="0"/>
                  <a:t>表示 </a:t>
                </a:r>
                <a:r>
                  <a:rPr kumimoji="0" lang="en-US" altLang="zh-TW" dirty="0"/>
                  <a:t>y </a:t>
                </a:r>
                <a:r>
                  <a:rPr kumimoji="0" lang="zh-TW" altLang="en-US" dirty="0"/>
                  <a:t>是 </a:t>
                </a:r>
                <a:r>
                  <a:rPr kumimoji="0" lang="en-US" altLang="zh-TW" dirty="0"/>
                  <a:t>outlier, </a:t>
                </a:r>
                <a:r>
                  <a:rPr kumimoji="0" lang="zh-TW" altLang="en-US" dirty="0"/>
                  <a:t>用 </a:t>
                </a:r>
                <a:r>
                  <a:rPr kumimoji="0" lang="en-US" altLang="zh-TW" dirty="0"/>
                  <a:t>u hat </a:t>
                </a:r>
                <a:r>
                  <a:rPr kumimoji="0" lang="zh-TW" altLang="en-US" dirty="0"/>
                  <a:t>取代之</a:t>
                </a:r>
                <a:r>
                  <a:rPr lang="zh-TW" altLang="en-US" dirty="0">
                    <a:ea typeface="新細明體" charset="-120"/>
                  </a:rPr>
                  <a:t>。</a:t>
                </a:r>
                <a:endParaRPr lang="en-US" altLang="zh-TW" dirty="0">
                  <a:ea typeface="新細明體" charset="-120"/>
                </a:endParaRPr>
              </a:p>
              <a:p>
                <a:pPr eaLnBrk="1" hangingPunct="1"/>
                <a:r>
                  <a:rPr kumimoji="0" lang="zh-TW" altLang="en-US" dirty="0"/>
                  <a:t>假如 </a:t>
                </a:r>
                <a:r>
                  <a:rPr kumimoji="0" lang="en-US" altLang="zh-TW" dirty="0"/>
                  <a:t>&lt; </a:t>
                </a:r>
                <a:r>
                  <a:rPr kumimoji="0" lang="zh-TW" altLang="en-US" dirty="0"/>
                  <a:t>門檻值，則輸出 </a:t>
                </a:r>
                <a:r>
                  <a:rPr kumimoji="0" lang="en-US" altLang="zh-TW" dirty="0"/>
                  <a:t>y, </a:t>
                </a:r>
                <a:r>
                  <a:rPr kumimoji="0" lang="zh-TW" altLang="en-US" dirty="0"/>
                  <a:t>保持中心值值不變。</a:t>
                </a:r>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變異數</a:t>
                </a:r>
                <a:r>
                  <a:rPr lang="en-US" altLang="zh-TW" dirty="0">
                    <a:ea typeface="新細明體" charset="-120"/>
                  </a:rPr>
                  <a:t>(Variance)</a:t>
                </a:r>
                <a:r>
                  <a:rPr lang="zh-TW" altLang="en-US" dirty="0">
                    <a:ea typeface="新細明體" charset="-120"/>
                  </a:rPr>
                  <a:t>＝</a:t>
                </a:r>
                <a:r>
                  <a:rPr lang="en-US" altLang="zh-TW" dirty="0">
                    <a:ea typeface="新細明體" charset="-120"/>
                  </a:rPr>
                  <a:t>σ²</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標準差</a:t>
                </a:r>
                <a:r>
                  <a:rPr lang="en-US" altLang="zh-TW" dirty="0"/>
                  <a:t>Standard Deviation</a:t>
                </a:r>
                <a:r>
                  <a:rPr lang="zh-TW" altLang="en-US" dirty="0"/>
                  <a:t>：在機統中最常作為測量一組數值的離散程度之用。</a:t>
                </a:r>
                <a:r>
                  <a:rPr lang="en-US" altLang="zh-TW" dirty="0"/>
                  <a:t>(</a:t>
                </a:r>
                <a:r>
                  <a:rPr kumimoji="1" lang="zh-TW" altLang="en-US" sz="1200" b="0" i="0" kern="1200" dirty="0">
                    <a:solidFill>
                      <a:schemeClr val="tx1"/>
                    </a:solidFill>
                    <a:effectLst/>
                    <a:latin typeface="Arial" charset="0"/>
                    <a:ea typeface="新細明體" pitchFamily="18" charset="-120"/>
                    <a:cs typeface="+mn-cs"/>
                  </a:rPr>
                  <a:t>離均差平方的平均開根號</a:t>
                </a:r>
                <a:r>
                  <a:rPr kumimoji="1" lang="en-US" altLang="zh-TW" sz="1200" b="0" i="0" kern="1200" dirty="0">
                    <a:solidFill>
                      <a:schemeClr val="tx1"/>
                    </a:solidFill>
                    <a:effectLst/>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smooth replacement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：前面</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種方法都是完全替換或根本不替換，第</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種是利用一個所謂</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做運算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個特殊情況</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跟</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無限</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TW" dirty="0">
                  <a:ea typeface="新細明體" charset="-120"/>
                </a:endParaRPr>
              </a:p>
              <a:p>
                <a:pPr eaLnBrk="1" hangingPunct="1"/>
                <a:r>
                  <a:rPr lang="zh-TW" altLang="en-US" dirty="0">
                    <a:ea typeface="新細明體" charset="-120"/>
                  </a:rPr>
                  <a:t>第</a:t>
                </a:r>
                <a:r>
                  <a:rPr lang="en-US" altLang="zh-TW" dirty="0">
                    <a:ea typeface="新細明體" charset="-120"/>
                  </a:rPr>
                  <a:t>4</a:t>
                </a:r>
                <a:r>
                  <a:rPr lang="zh-TW" altLang="en-US" dirty="0">
                    <a:ea typeface="新細明體" charset="-120"/>
                  </a:rPr>
                  <a:t>種：</a:t>
                </a:r>
                <a:endParaRPr lang="en-US" altLang="zh-TW" dirty="0">
                  <a:ea typeface="新細明體" charset="-120"/>
                </a:endParaRPr>
              </a:p>
              <a:p>
                <a:pPr eaLnBrk="1" hangingPunct="1"/>
                <a:r>
                  <a:rPr lang="zh-TW" altLang="en-US" dirty="0">
                    <a:ea typeface="新細明體" charset="-120"/>
                  </a:rPr>
                  <a:t>在鄰域中找</a:t>
                </a:r>
                <a:r>
                  <a:rPr lang="en-US" altLang="zh-TW" i="1" dirty="0">
                    <a:ea typeface="新細明體" charset="-120"/>
                  </a:rPr>
                  <a:t>K</a:t>
                </a:r>
                <a:r>
                  <a:rPr lang="zh-TW" altLang="en-US" dirty="0">
                    <a:ea typeface="新細明體" charset="-120"/>
                  </a:rPr>
                  <a:t>個跟</a:t>
                </a:r>
                <a:r>
                  <a:rPr lang="en-US" altLang="zh-TW" dirty="0">
                    <a:ea typeface="新細明體" charset="-120"/>
                  </a:rPr>
                  <a:t>center-value</a:t>
                </a:r>
                <a:r>
                  <a:rPr lang="zh-TW" altLang="en-US" dirty="0">
                    <a:ea typeface="新細明體" charset="-120"/>
                  </a:rPr>
                  <a:t>接近的，然後作平均。離中心點相近的鄰域權重相同</a:t>
                </a:r>
                <a:endParaRPr lang="en-US" altLang="zh-TW" dirty="0">
                  <a:ea typeface="新細明體" charset="-120"/>
                </a:endParaRPr>
              </a:p>
              <a:p>
                <a:pPr eaLnBrk="1" hangingPunct="1"/>
                <a:r>
                  <a:rPr lang="zh-TW" altLang="en-US" dirty="0">
                    <a:ea typeface="新細明體" charset="-120"/>
                  </a:rPr>
                  <a:t>課本的建議，取鄰域中前</a:t>
                </a:r>
                <a:r>
                  <a:rPr lang="en-US" altLang="zh-TW" dirty="0">
                    <a:ea typeface="新細明體" charset="-120"/>
                  </a:rPr>
                  <a:t>6</a:t>
                </a:r>
                <a:r>
                  <a:rPr lang="zh-TW" altLang="en-US" dirty="0">
                    <a:ea typeface="新細明體" charset="-120"/>
                  </a:rPr>
                  <a:t>個靠近的</a:t>
                </a:r>
                <a:r>
                  <a:rPr lang="en-US" altLang="zh-TW" dirty="0" err="1">
                    <a:ea typeface="新細明體" charset="-120"/>
                  </a:rPr>
                  <a:t>pixel,</a:t>
                </a:r>
                <a:r>
                  <a:rPr lang="en-US" altLang="zh-TW" i="1" dirty="0" err="1">
                    <a:ea typeface="新細明體" charset="-120"/>
                  </a:rPr>
                  <a:t>K</a:t>
                </a:r>
                <a:r>
                  <a:rPr lang="en-US" altLang="zh-TW" i="1" dirty="0">
                    <a:ea typeface="新細明體" charset="-120"/>
                  </a:rPr>
                  <a:t>=6</a:t>
                </a:r>
                <a:r>
                  <a:rPr lang="en-US" altLang="zh-TW" dirty="0">
                    <a:ea typeface="新細明體" charset="-120"/>
                  </a:rPr>
                  <a:t>, </a:t>
                </a:r>
                <a:r>
                  <a:rPr lang="zh-TW" altLang="en-US" dirty="0">
                    <a:ea typeface="新細明體" charset="-120"/>
                  </a:rPr>
                  <a:t>重複</a:t>
                </a:r>
                <a:r>
                  <a:rPr lang="en-US" altLang="zh-TW" dirty="0">
                    <a:ea typeface="新細明體" charset="-120"/>
                  </a:rPr>
                  <a:t>3~4</a:t>
                </a:r>
                <a:r>
                  <a:rPr lang="zh-TW" altLang="en-US" dirty="0">
                    <a:ea typeface="新細明體" charset="-120"/>
                  </a:rPr>
                  <a:t>次比只做一次好，會得到比較好的結果</a:t>
                </a:r>
                <a:endParaRPr lang="en-US" altLang="zh-TW" dirty="0">
                  <a:ea typeface="新細明體" charset="-120"/>
                </a:endParaRPr>
              </a:p>
              <a:p>
                <a:endParaRPr lang="en-US" altLang="zh-TW" dirty="0"/>
              </a:p>
              <a:p>
                <a:pPr eaLnBrk="1" hangingPunct="1"/>
                <a:r>
                  <a:rPr lang="zh-TW" altLang="en-US" i="0" dirty="0">
                    <a:ea typeface="新細明體" charset="-120"/>
                  </a:rPr>
                  <a:t>第</a:t>
                </a:r>
                <a:r>
                  <a:rPr lang="en-US" altLang="zh-TW" i="0" dirty="0">
                    <a:ea typeface="新細明體" charset="-120"/>
                  </a:rPr>
                  <a:t>5</a:t>
                </a:r>
                <a:r>
                  <a:rPr lang="zh-TW" altLang="en-US" i="0" dirty="0">
                    <a:ea typeface="新細明體" charset="-120"/>
                  </a:rPr>
                  <a:t>種</a:t>
                </a:r>
                <a:r>
                  <a:rPr lang="zh-TW" altLang="en-US" i="0" dirty="0">
                    <a:ea typeface="新細明體" charset="-120"/>
                    <a:sym typeface="Wingdings" panose="05000000000000000000" pitchFamily="2" charset="2"/>
                  </a:rPr>
                  <a:t>：</a:t>
                </a:r>
                <a:r>
                  <a:rPr lang="en-US" altLang="zh-TW" i="0" dirty="0">
                    <a:ea typeface="新細明體" charset="-120"/>
                    <a:sym typeface="Wingdings" panose="05000000000000000000" pitchFamily="2" charset="2"/>
                  </a:rPr>
                  <a:t>(</a:t>
                </a:r>
                <a:r>
                  <a:rPr lang="zh-TW" altLang="en-US" i="0" dirty="0">
                    <a:ea typeface="新細明體" charset="-120"/>
                    <a:sym typeface="Wingdings" panose="05000000000000000000" pitchFamily="2" charset="2"/>
                  </a:rPr>
                  <a:t>課本上算式是錯的</a:t>
                </a:r>
                <a:r>
                  <a:rPr lang="en-US" altLang="zh-TW" i="0" dirty="0">
                    <a:ea typeface="新細明體" charset="-120"/>
                    <a:sym typeface="Wingdings" panose="05000000000000000000" pitchFamily="2" charset="2"/>
                  </a:rPr>
                  <a:t>)</a:t>
                </a:r>
                <a:endParaRPr lang="en-US" altLang="zh-TW" i="0"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i="1" dirty="0">
                    <a:ea typeface="新細明體" charset="-120"/>
                  </a:rPr>
                  <a:t>與</a:t>
                </a:r>
                <a:r>
                  <a:rPr lang="en-US" altLang="zh-TW" i="1" dirty="0">
                    <a:ea typeface="新細明體" charset="-120"/>
                  </a:rPr>
                  <a:t>K</a:t>
                </a:r>
                <a:r>
                  <a:rPr lang="en-US" altLang="zh-TW" dirty="0">
                    <a:ea typeface="新細明體" charset="-120"/>
                  </a:rPr>
                  <a:t>-nearest</a:t>
                </a:r>
                <a:r>
                  <a:rPr lang="zh-TW" altLang="en-US" dirty="0">
                    <a:ea typeface="新細明體" charset="-120"/>
                  </a:rPr>
                  <a:t>類似，梯度倒數加權平滑法，</a:t>
                </a:r>
                <a:r>
                  <a:rPr lang="zh-TW" altLang="en-US" dirty="0"/>
                  <a:t>他是將</a:t>
                </a:r>
                <a:r>
                  <a:rPr lang="en-US" altLang="zh-TW" dirty="0"/>
                  <a:t>neighbor</a:t>
                </a:r>
                <a:r>
                  <a:rPr lang="zh-TW" altLang="en-US" dirty="0"/>
                  <a:t>距離參考點</a:t>
                </a:r>
                <a:r>
                  <a:rPr lang="en-US" altLang="zh-TW" dirty="0"/>
                  <a:t>(</a:t>
                </a:r>
                <a:r>
                  <a:rPr lang="zh-TW" altLang="en-US" dirty="0"/>
                  <a:t>中心點</a:t>
                </a:r>
                <a:r>
                  <a:rPr lang="en-US" altLang="zh-TW" dirty="0"/>
                  <a:t>)</a:t>
                </a:r>
                <a:r>
                  <a:rPr lang="zh-TW" altLang="en-US" dirty="0"/>
                  <a:t>的灰階值倒數來當作</a:t>
                </a:r>
                <a:r>
                  <a:rPr lang="en-US" altLang="zh-TW" dirty="0"/>
                  <a:t>weight</a:t>
                </a:r>
                <a:r>
                  <a:rPr lang="zh-TW" altLang="en-US" dirty="0">
                    <a:ea typeface="新細明體" charset="-120"/>
                  </a:rPr>
                  <a:t> </a:t>
                </a:r>
                <a:r>
                  <a:rPr lang="en-US" altLang="zh-TW" dirty="0">
                    <a:ea typeface="新細明體" charset="-120"/>
                  </a:rPr>
                  <a:t>(inverse)</a:t>
                </a:r>
              </a:p>
              <a:p>
                <a:pPr eaLnBrk="1" hangingPunct="1"/>
                <a:r>
                  <a:rPr lang="zh-TW" altLang="en-US" dirty="0"/>
                  <a:t>中心點的權重為</a:t>
                </a:r>
                <a:r>
                  <a:rPr lang="en-US" altLang="zh-TW" dirty="0"/>
                  <a:t>1/2</a:t>
                </a:r>
              </a:p>
              <a:p>
                <a:pPr eaLnBrk="1" hangingPunct="1"/>
                <a:r>
                  <a:rPr lang="zh-TW" altLang="en-US" dirty="0"/>
                  <a:t>和中心點的像素差距越小，權重越大。</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相反的，和中心點的像素差距越大，權重越小。</a:t>
                </a:r>
                <a:endParaRPr lang="en-US" altLang="zh-TW" dirty="0"/>
              </a:p>
            </p:txBody>
          </p:sp>
        </mc:Choice>
        <mc:Fallback xmlns="">
          <p:sp>
            <p:nvSpPr>
              <p:cNvPr id="3" name="備忘稿版面配置區 2"/>
              <p:cNvSpPr>
                <a:spLocks noGrp="1"/>
              </p:cNvSpPr>
              <p:nvPr>
                <p:ph type="body" idx="1"/>
              </p:nvPr>
            </p:nvSpPr>
            <p:spPr/>
            <p:txBody>
              <a:bodyPr/>
              <a:lstStyle/>
              <a:p>
                <a:pPr eaLnBrk="1" hangingPunct="1"/>
                <a:r>
                  <a:rPr kumimoji="0" lang="zh-TW" altLang="en-US" b="0" i="0" dirty="0" smtClean="0">
                    <a:latin typeface="Times New Roman" panose="02020603050405020304" pitchFamily="18" charset="0"/>
                    <a:ea typeface="標楷體" panose="03000509000000000000" pitchFamily="65" charset="-120"/>
                    <a:cs typeface="Times New Roman" panose="02020603050405020304" pitchFamily="18" charset="0"/>
                  </a:rPr>
                  <a:t>第一種</a:t>
                </a:r>
                <a:r>
                  <a:rPr kumimoji="0" lang="zh-TW" altLang="en-US" sz="1200" kern="1200" dirty="0" smtClean="0">
                    <a:solidFill>
                      <a:schemeClr val="tx1"/>
                    </a:solidFill>
                    <a:latin typeface="Arial" charset="0"/>
                    <a:ea typeface="新細明體" pitchFamily="18" charset="-120"/>
                    <a:cs typeface="+mn-cs"/>
                  </a:rPr>
                  <a:t>：𝒐𝒖𝒕𝒍𝒊𝒆𝒓</a:t>
                </a:r>
                <a:r>
                  <a:rPr kumimoji="0" lang="en-US" altLang="zh-TW" sz="1200" kern="1200" dirty="0" smtClean="0">
                    <a:solidFill>
                      <a:schemeClr val="tx1"/>
                    </a:solidFill>
                    <a:latin typeface="Arial" charset="0"/>
                    <a:ea typeface="新細明體" pitchFamily="18" charset="-120"/>
                    <a:cs typeface="+mn-cs"/>
                  </a:rPr>
                  <a:t>_</a:t>
                </a:r>
                <a:r>
                  <a:rPr kumimoji="0" lang="zh-TW" altLang="en-US" sz="1200" kern="1200" dirty="0" smtClean="0">
                    <a:solidFill>
                      <a:schemeClr val="tx1"/>
                    </a:solidFill>
                    <a:latin typeface="Arial" charset="0"/>
                    <a:ea typeface="新細明體" pitchFamily="18" charset="-120"/>
                    <a:cs typeface="+mn-cs"/>
                  </a:rPr>
                  <a:t>𝒓𝒆𝒎𝒐𝒗𝒂𝒍</a:t>
                </a:r>
                <a:r>
                  <a:rPr kumimoji="0" lang="zh-TW" altLang="en-US" sz="1200" kern="1200" dirty="0">
                    <a:solidFill>
                      <a:schemeClr val="tx1"/>
                    </a:solidFill>
                    <a:latin typeface="Arial" charset="0"/>
                    <a:ea typeface="新細明體" pitchFamily="18" charset="-120"/>
                    <a:cs typeface="+mn-cs"/>
                  </a:rPr>
                  <a:t> </a:t>
                </a:r>
                <a:r>
                  <a:rPr kumimoji="0" lang="zh-TW" altLang="en-US" sz="1200" kern="1200" dirty="0" smtClean="0">
                    <a:solidFill>
                      <a:schemeClr val="tx1"/>
                    </a:solidFill>
                    <a:latin typeface="Arial" charset="0"/>
                    <a:ea typeface="新細明體" pitchFamily="18" charset="-120"/>
                    <a:cs typeface="+mn-cs"/>
                  </a:rPr>
                  <a:t>運算子</a:t>
                </a:r>
                <a:r>
                  <a:rPr kumimoji="0" lang="zh-TW" altLang="en-US" b="0" i="0" dirty="0" smtClean="0">
                    <a:latin typeface="Times New Roman" panose="02020603050405020304" pitchFamily="18" charset="0"/>
                    <a:ea typeface="標楷體" panose="03000509000000000000" pitchFamily="65" charset="-120"/>
                    <a:cs typeface="Times New Roman" panose="02020603050405020304" pitchFamily="18" charset="0"/>
                  </a:rPr>
                  <a:t>的輸出值：</a:t>
                </a:r>
                <a:endParaRPr kumimoji="0" lang="en-US" altLang="zh-TW" b="0" i="0" dirty="0" smtClean="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r>
                  <a:rPr kumimoji="0" lang="zh-TW" altLang="en-US" dirty="0" smtClean="0"/>
                  <a:t>假如 </a:t>
                </a:r>
                <a:r>
                  <a:rPr kumimoji="0" lang="en-US" altLang="zh-TW" dirty="0" smtClean="0"/>
                  <a:t>y - mu hat &lt; </a:t>
                </a:r>
                <a:r>
                  <a:rPr kumimoji="0" lang="zh-TW" altLang="en-US" dirty="0" smtClean="0"/>
                  <a:t>門檻值，則輸出 </a:t>
                </a:r>
                <a:r>
                  <a:rPr kumimoji="0" lang="en-US" altLang="zh-TW" dirty="0" smtClean="0"/>
                  <a:t>y, </a:t>
                </a:r>
                <a:r>
                  <a:rPr kumimoji="0" lang="zh-TW" altLang="en-US" dirty="0" smtClean="0"/>
                  <a:t>保持中心值值不變</a:t>
                </a:r>
                <a:endParaRPr kumimoji="0" lang="en-US" altLang="zh-TW" dirty="0" smtClean="0"/>
              </a:p>
              <a:p>
                <a:pPr eaLnBrk="1" hangingPunct="1"/>
                <a:r>
                  <a:rPr kumimoji="0" lang="zh-TW" altLang="en-US" dirty="0" smtClean="0"/>
                  <a:t>假如 </a:t>
                </a:r>
                <a:r>
                  <a:rPr kumimoji="0" lang="en-US" altLang="zh-TW" dirty="0" smtClean="0"/>
                  <a:t>y - mu hat &gt;= </a:t>
                </a:r>
                <a:r>
                  <a:rPr kumimoji="0" lang="zh-TW" altLang="en-US" dirty="0" smtClean="0"/>
                  <a:t>門檻值，表示 </a:t>
                </a:r>
                <a:r>
                  <a:rPr kumimoji="0" lang="en-US" altLang="zh-TW" dirty="0" smtClean="0"/>
                  <a:t>y </a:t>
                </a:r>
                <a:r>
                  <a:rPr kumimoji="0" lang="zh-TW" altLang="en-US" dirty="0" smtClean="0"/>
                  <a:t>是 </a:t>
                </a:r>
                <a:r>
                  <a:rPr kumimoji="0" lang="en-US" altLang="zh-TW" dirty="0" smtClean="0"/>
                  <a:t>outlier, </a:t>
                </a:r>
                <a:r>
                  <a:rPr kumimoji="0" lang="zh-TW" altLang="en-US" dirty="0" smtClean="0"/>
                  <a:t>用 </a:t>
                </a:r>
                <a:r>
                  <a:rPr kumimoji="0" lang="en-US" altLang="zh-TW" dirty="0" smtClean="0"/>
                  <a:t>u hat </a:t>
                </a:r>
                <a:r>
                  <a:rPr kumimoji="0" lang="zh-TW" altLang="en-US" dirty="0" smtClean="0"/>
                  <a:t>取代之</a:t>
                </a:r>
                <a:endParaRPr kumimoji="0"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sz="1200" b="1" i="0">
                    <a:solidFill>
                      <a:schemeClr val="tx1"/>
                    </a:solidFill>
                    <a:latin typeface="Cambria Math" panose="02040503050406030204" pitchFamily="18" charset="0"/>
                  </a:rPr>
                  <a:t>𝝁</a:t>
                </a:r>
                <a:r>
                  <a:rPr lang="zh-TW" altLang="en-US" sz="1200" b="1" i="0" smtClean="0">
                    <a:solidFill>
                      <a:schemeClr val="tx1"/>
                    </a:solidFill>
                    <a:latin typeface="Cambria Math" panose="02040503050406030204" pitchFamily="18" charset="0"/>
                  </a:rPr>
                  <a:t> ̂</a:t>
                </a:r>
                <a:r>
                  <a:rPr kumimoji="1" lang="en-US" altLang="zh-TW" sz="1200" b="1" kern="1200" dirty="0" smtClean="0">
                    <a:solidFill>
                      <a:schemeClr val="tx1"/>
                    </a:solidFill>
                    <a:latin typeface="Arial" charset="0"/>
                    <a:ea typeface="新細明體" pitchFamily="18" charset="-120"/>
                    <a:cs typeface="+mn-cs"/>
                  </a:rPr>
                  <a:t>:</a:t>
                </a:r>
                <a:r>
                  <a:rPr kumimoji="1" lang="en-US" altLang="zh-TW" sz="1200" kern="1200" dirty="0" smtClean="0">
                    <a:solidFill>
                      <a:schemeClr val="tx1"/>
                    </a:solidFill>
                    <a:latin typeface="Arial" charset="0"/>
                    <a:ea typeface="新細明體" pitchFamily="18" charset="-120"/>
                    <a:cs typeface="+mn-cs"/>
                  </a:rPr>
                  <a:t> use </a:t>
                </a:r>
                <a:r>
                  <a:rPr kumimoji="1" lang="en-US" altLang="zh-TW" sz="1200" kern="1200" dirty="0">
                    <a:solidFill>
                      <a:schemeClr val="tx1"/>
                    </a:solidFill>
                    <a:latin typeface="Arial" charset="0"/>
                    <a:ea typeface="新細明體" pitchFamily="18" charset="-120"/>
                    <a:cs typeface="+mn-cs"/>
                  </a:rPr>
                  <a:t>mean value when </a:t>
                </a:r>
                <a:r>
                  <a:rPr kumimoji="1" lang="en-US" altLang="zh-TW" sz="1200" kern="1200" dirty="0" smtClean="0">
                    <a:solidFill>
                      <a:schemeClr val="tx1"/>
                    </a:solidFill>
                    <a:latin typeface="Arial" charset="0"/>
                    <a:ea typeface="新細明體" pitchFamily="18" charset="-120"/>
                    <a:cs typeface="+mn-cs"/>
                  </a:rPr>
                  <a:t>outlier(</a:t>
                </a:r>
                <a:r>
                  <a:rPr kumimoji="1" lang="zh-TW" altLang="en-US" sz="1200" kern="1200" dirty="0" smtClean="0">
                    <a:solidFill>
                      <a:schemeClr val="tx1"/>
                    </a:solidFill>
                    <a:latin typeface="Arial" charset="0"/>
                    <a:ea typeface="新細明體" pitchFamily="18" charset="-120"/>
                    <a:cs typeface="+mn-cs"/>
                  </a:rPr>
                  <a:t>淋浴值的</a:t>
                </a:r>
                <a:r>
                  <a:rPr kumimoji="1" lang="en-US" altLang="zh-TW" sz="1200" kern="1200" dirty="0" smtClean="0">
                    <a:solidFill>
                      <a:schemeClr val="tx1"/>
                    </a:solidFill>
                    <a:latin typeface="Arial" charset="0"/>
                    <a:ea typeface="新細明體" pitchFamily="18" charset="-120"/>
                    <a:cs typeface="+mn-cs"/>
                  </a:rPr>
                  <a:t>mean value )</a:t>
                </a:r>
              </a:p>
              <a:p>
                <a:pPr eaLnBrk="1" hangingPunct="1"/>
                <a:endParaRPr kumimoji="0"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b="0" dirty="0" smtClean="0"/>
                  <a:t>第</a:t>
                </a:r>
                <a:r>
                  <a:rPr lang="en-US" altLang="zh-TW" b="0" dirty="0" smtClean="0"/>
                  <a:t>2</a:t>
                </a:r>
                <a:r>
                  <a:rPr lang="zh-TW" altLang="en-US" b="0" dirty="0" smtClean="0"/>
                  <a:t>種：</a:t>
                </a:r>
                <a:r>
                  <a:rPr lang="zh-TW" altLang="en-US" dirty="0" smtClean="0">
                    <a:ea typeface="新細明體" charset="-120"/>
                  </a:rPr>
                  <a:t>相依對比的偏差值</a:t>
                </a:r>
                <a:r>
                  <a:rPr lang="en-US" altLang="zh-TW" dirty="0" smtClean="0">
                    <a:ea typeface="新細明體" charset="-120"/>
                  </a:rPr>
                  <a:t>(</a:t>
                </a:r>
                <a:r>
                  <a:rPr lang="zh-TW" altLang="en-US" dirty="0" smtClean="0">
                    <a:ea typeface="新細明體" charset="-120"/>
                  </a:rPr>
                  <a:t>離群值</a:t>
                </a:r>
                <a:r>
                  <a:rPr lang="en-US" altLang="zh-TW" dirty="0" smtClean="0">
                    <a:ea typeface="新細明體" charset="-120"/>
                  </a:rPr>
                  <a:t>)</a:t>
                </a:r>
                <a:r>
                  <a:rPr lang="zh-TW" altLang="en-US" dirty="0" smtClean="0">
                    <a:ea typeface="新細明體" charset="-120"/>
                  </a:rPr>
                  <a:t>移除的</a:t>
                </a:r>
                <a:r>
                  <a:rPr kumimoji="0" lang="en-US" altLang="zh-TW" dirty="0" smtClean="0"/>
                  <a:t>Z</a:t>
                </a:r>
                <a:r>
                  <a:rPr kumimoji="0" lang="zh-TW" altLang="en-US" dirty="0" smtClean="0"/>
                  <a:t>運算子的輸出值：</a:t>
                </a:r>
                <a:endParaRPr kumimoji="0"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ea typeface="新細明體" charset="-120"/>
                  </a:rPr>
                  <a:t>當某個</a:t>
                </a:r>
                <a:r>
                  <a:rPr lang="en-US" altLang="zh-TW" dirty="0" smtClean="0">
                    <a:ea typeface="新細明體" charset="-120"/>
                  </a:rPr>
                  <a:t>pixel</a:t>
                </a:r>
                <a:r>
                  <a:rPr lang="zh-TW" altLang="en-US" dirty="0" smtClean="0">
                    <a:ea typeface="新細明體" charset="-120"/>
                  </a:rPr>
                  <a:t> 減去 </a:t>
                </a:r>
                <a:r>
                  <a:rPr lang="en-US" altLang="zh-TW" dirty="0" smtClean="0">
                    <a:ea typeface="新細明體" charset="-120"/>
                  </a:rPr>
                  <a:t>mu hat </a:t>
                </a:r>
                <a:r>
                  <a:rPr lang="zh-TW" altLang="en-US" dirty="0" smtClean="0">
                    <a:ea typeface="新細明體" charset="-120"/>
                  </a:rPr>
                  <a:t>再除以 </a:t>
                </a:r>
                <a:r>
                  <a:rPr lang="en-US" altLang="zh-TW" dirty="0" smtClean="0">
                    <a:ea typeface="新細明體" charset="-120"/>
                  </a:rPr>
                  <a:t>sigma hat</a:t>
                </a:r>
                <a:r>
                  <a:rPr lang="zh-TW" altLang="en-US" dirty="0" smtClean="0">
                    <a:ea typeface="新細明體" charset="-120"/>
                  </a:rPr>
                  <a:t>相差 </a:t>
                </a:r>
                <a:r>
                  <a:rPr lang="en-US" altLang="zh-TW" dirty="0" smtClean="0">
                    <a:ea typeface="新細明體" charset="-120"/>
                  </a:rPr>
                  <a:t>theta </a:t>
                </a:r>
                <a:r>
                  <a:rPr lang="zh-TW" altLang="en-US" dirty="0" smtClean="0">
                    <a:ea typeface="新細明體" charset="-120"/>
                  </a:rPr>
                  <a:t>個標準差以上時，我們把它視為顯著差異，也就是偏差值，</a:t>
                </a:r>
                <a:r>
                  <a:rPr kumimoji="0" lang="zh-TW" altLang="en-US" dirty="0" smtClean="0"/>
                  <a:t>表示 </a:t>
                </a:r>
                <a:r>
                  <a:rPr kumimoji="0" lang="en-US" altLang="zh-TW" dirty="0" smtClean="0"/>
                  <a:t>y </a:t>
                </a:r>
                <a:r>
                  <a:rPr kumimoji="0" lang="zh-TW" altLang="en-US" dirty="0" smtClean="0"/>
                  <a:t>是 </a:t>
                </a:r>
                <a:r>
                  <a:rPr kumimoji="0" lang="en-US" altLang="zh-TW" dirty="0" smtClean="0"/>
                  <a:t>outlier, </a:t>
                </a:r>
                <a:r>
                  <a:rPr kumimoji="0" lang="zh-TW" altLang="en-US" dirty="0" smtClean="0"/>
                  <a:t>用 </a:t>
                </a:r>
                <a:r>
                  <a:rPr kumimoji="0" lang="en-US" altLang="zh-TW" dirty="0" smtClean="0"/>
                  <a:t>u hat </a:t>
                </a:r>
                <a:r>
                  <a:rPr kumimoji="0" lang="zh-TW" altLang="en-US" dirty="0" smtClean="0"/>
                  <a:t>取代之</a:t>
                </a:r>
                <a:r>
                  <a:rPr lang="zh-TW" altLang="en-US" dirty="0" smtClean="0">
                    <a:ea typeface="新細明體" charset="-120"/>
                  </a:rPr>
                  <a:t>。</a:t>
                </a:r>
                <a:endParaRPr lang="en-US" altLang="zh-TW" dirty="0" smtClean="0">
                  <a:ea typeface="新細明體" charset="-120"/>
                </a:endParaRPr>
              </a:p>
              <a:p>
                <a:pPr eaLnBrk="1" hangingPunct="1"/>
                <a:r>
                  <a:rPr kumimoji="0" lang="zh-TW" altLang="en-US" dirty="0" smtClean="0"/>
                  <a:t>假如 </a:t>
                </a:r>
                <a:r>
                  <a:rPr kumimoji="0" lang="en-US" altLang="zh-TW" dirty="0" smtClean="0"/>
                  <a:t>&lt; </a:t>
                </a:r>
                <a:r>
                  <a:rPr kumimoji="0" lang="zh-TW" altLang="en-US" dirty="0" smtClean="0"/>
                  <a:t>門檻值，則輸出 </a:t>
                </a:r>
                <a:r>
                  <a:rPr kumimoji="0" lang="en-US" altLang="zh-TW" dirty="0" smtClean="0"/>
                  <a:t>y, </a:t>
                </a:r>
                <a:r>
                  <a:rPr kumimoji="0" lang="zh-TW" altLang="en-US" dirty="0" smtClean="0"/>
                  <a:t>保持中心值值不變。</a:t>
                </a:r>
                <a:endParaRPr kumimoji="0"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ea typeface="新細明體" charset="-120"/>
                  </a:rPr>
                  <a:t>變異數</a:t>
                </a:r>
                <a:r>
                  <a:rPr lang="en-US" altLang="zh-TW" dirty="0" smtClean="0">
                    <a:ea typeface="新細明體" charset="-120"/>
                  </a:rPr>
                  <a:t>(Variance)</a:t>
                </a:r>
                <a:r>
                  <a:rPr lang="zh-TW" altLang="en-US" dirty="0" smtClean="0">
                    <a:ea typeface="新細明體" charset="-120"/>
                  </a:rPr>
                  <a:t>＝</a:t>
                </a:r>
                <a:r>
                  <a:rPr lang="en-US" altLang="zh-TW" dirty="0" smtClean="0">
                    <a:ea typeface="新細明體" charset="-120"/>
                  </a:rPr>
                  <a:t>σ²</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t>標準差</a:t>
                </a:r>
                <a:r>
                  <a:rPr lang="en-US" altLang="zh-TW" dirty="0" smtClean="0"/>
                  <a:t>Standard Deviation</a:t>
                </a:r>
                <a:r>
                  <a:rPr lang="zh-TW" altLang="en-US" dirty="0" smtClean="0"/>
                  <a:t>：在機統中最常作為測量一組數值的離散程度之用。</a:t>
                </a:r>
                <a:r>
                  <a:rPr lang="en-US" altLang="zh-TW" dirty="0" smtClean="0"/>
                  <a:t>(</a:t>
                </a:r>
                <a:r>
                  <a:rPr kumimoji="1" lang="zh-TW" altLang="en-US" sz="1200" b="0" i="0" kern="1200" dirty="0" smtClean="0">
                    <a:solidFill>
                      <a:schemeClr val="tx1"/>
                    </a:solidFill>
                    <a:effectLst/>
                    <a:latin typeface="Arial" charset="0"/>
                    <a:ea typeface="新細明體" pitchFamily="18" charset="-120"/>
                    <a:cs typeface="+mn-cs"/>
                  </a:rPr>
                  <a:t>離均差平方的平均開根號</a:t>
                </a:r>
                <a:r>
                  <a:rPr kumimoji="1" lang="en-US" altLang="zh-TW" sz="1200" b="0" i="0" kern="1200" dirty="0" smtClean="0">
                    <a:solidFill>
                      <a:schemeClr val="tx1"/>
                    </a:solidFill>
                    <a:effectLst/>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endParaRPr kumimoji="1" lang="en-US" altLang="zh-TW" sz="1200" b="0" i="0" kern="1200" dirty="0" smtClean="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第</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種</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smooth replacement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：前面</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種方法都是完全替換或根本不替換，第</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種是利用一個所謂</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做運算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有</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個特殊情況</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K=0</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跟</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K=</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無限</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TW" dirty="0" smtClean="0">
                  <a:ea typeface="新細明體" charset="-120"/>
                </a:endParaRPr>
              </a:p>
              <a:p>
                <a:pPr eaLnBrk="1" hangingPunct="1"/>
                <a:r>
                  <a:rPr lang="zh-TW" altLang="en-US" dirty="0" smtClean="0">
                    <a:ea typeface="新細明體" charset="-120"/>
                  </a:rPr>
                  <a:t>第</a:t>
                </a:r>
                <a:r>
                  <a:rPr lang="en-US" altLang="zh-TW" dirty="0" smtClean="0">
                    <a:ea typeface="新細明體" charset="-120"/>
                  </a:rPr>
                  <a:t>4</a:t>
                </a:r>
                <a:r>
                  <a:rPr lang="zh-TW" altLang="en-US" dirty="0" smtClean="0">
                    <a:ea typeface="新細明體" charset="-120"/>
                  </a:rPr>
                  <a:t>種：</a:t>
                </a:r>
                <a:endParaRPr lang="en-US" altLang="zh-TW" dirty="0" smtClean="0">
                  <a:ea typeface="新細明體" charset="-120"/>
                </a:endParaRPr>
              </a:p>
              <a:p>
                <a:pPr eaLnBrk="1" hangingPunct="1"/>
                <a:r>
                  <a:rPr lang="zh-TW" altLang="en-US" dirty="0" smtClean="0">
                    <a:ea typeface="新細明體" charset="-120"/>
                  </a:rPr>
                  <a:t>在鄰域中找</a:t>
                </a:r>
                <a:r>
                  <a:rPr lang="en-US" altLang="zh-TW" i="1" dirty="0" smtClean="0">
                    <a:ea typeface="新細明體" charset="-120"/>
                  </a:rPr>
                  <a:t>K</a:t>
                </a:r>
                <a:r>
                  <a:rPr lang="zh-TW" altLang="en-US" dirty="0" smtClean="0">
                    <a:ea typeface="新細明體" charset="-120"/>
                  </a:rPr>
                  <a:t>個跟</a:t>
                </a:r>
                <a:r>
                  <a:rPr lang="en-US" altLang="zh-TW" dirty="0" smtClean="0">
                    <a:ea typeface="新細明體" charset="-120"/>
                  </a:rPr>
                  <a:t>center-value</a:t>
                </a:r>
                <a:r>
                  <a:rPr lang="zh-TW" altLang="en-US" dirty="0" smtClean="0">
                    <a:ea typeface="新細明體" charset="-120"/>
                  </a:rPr>
                  <a:t>接近的，然後作平均。離中心點相近的鄰域權重相同</a:t>
                </a:r>
                <a:endParaRPr lang="en-US" altLang="zh-TW" dirty="0" smtClean="0">
                  <a:ea typeface="新細明體" charset="-120"/>
                </a:endParaRPr>
              </a:p>
              <a:p>
                <a:pPr eaLnBrk="1" hangingPunct="1"/>
                <a:r>
                  <a:rPr lang="zh-TW" altLang="en-US" dirty="0" smtClean="0">
                    <a:ea typeface="新細明體" charset="-120"/>
                  </a:rPr>
                  <a:t>課本的建議，取鄰域中前</a:t>
                </a:r>
                <a:r>
                  <a:rPr lang="en-US" altLang="zh-TW" dirty="0" smtClean="0">
                    <a:ea typeface="新細明體" charset="-120"/>
                  </a:rPr>
                  <a:t>6</a:t>
                </a:r>
                <a:r>
                  <a:rPr lang="zh-TW" altLang="en-US" dirty="0" smtClean="0">
                    <a:ea typeface="新細明體" charset="-120"/>
                  </a:rPr>
                  <a:t>個靠近的</a:t>
                </a:r>
                <a:r>
                  <a:rPr lang="en-US" altLang="zh-TW" dirty="0" err="1" smtClean="0">
                    <a:ea typeface="新細明體" charset="-120"/>
                  </a:rPr>
                  <a:t>pixel,</a:t>
                </a:r>
                <a:r>
                  <a:rPr lang="en-US" altLang="zh-TW" i="1" dirty="0" err="1" smtClean="0">
                    <a:ea typeface="新細明體" charset="-120"/>
                  </a:rPr>
                  <a:t>K</a:t>
                </a:r>
                <a:r>
                  <a:rPr lang="en-US" altLang="zh-TW" i="1" dirty="0" smtClean="0">
                    <a:ea typeface="新細明體" charset="-120"/>
                  </a:rPr>
                  <a:t>=6</a:t>
                </a:r>
                <a:r>
                  <a:rPr lang="en-US" altLang="zh-TW" dirty="0" smtClean="0">
                    <a:ea typeface="新細明體" charset="-120"/>
                  </a:rPr>
                  <a:t>, </a:t>
                </a:r>
                <a:r>
                  <a:rPr lang="zh-TW" altLang="en-US" dirty="0" smtClean="0">
                    <a:ea typeface="新細明體" charset="-120"/>
                  </a:rPr>
                  <a:t>重複</a:t>
                </a:r>
                <a:r>
                  <a:rPr lang="en-US" altLang="zh-TW" dirty="0" smtClean="0">
                    <a:ea typeface="新細明體" charset="-120"/>
                  </a:rPr>
                  <a:t>3~4</a:t>
                </a:r>
                <a:r>
                  <a:rPr lang="zh-TW" altLang="en-US" dirty="0" smtClean="0">
                    <a:ea typeface="新細明體" charset="-120"/>
                  </a:rPr>
                  <a:t>次比只做一次好，會得到比較好的結果</a:t>
                </a:r>
                <a:endParaRPr lang="en-US" altLang="zh-TW" dirty="0" smtClean="0">
                  <a:ea typeface="新細明體" charset="-120"/>
                </a:endParaRPr>
              </a:p>
              <a:p>
                <a:endParaRPr lang="en-US" altLang="zh-TW" dirty="0" smtClean="0"/>
              </a:p>
              <a:p>
                <a:pPr eaLnBrk="1" hangingPunct="1"/>
                <a:r>
                  <a:rPr lang="zh-TW" altLang="en-US" i="0" dirty="0" smtClean="0">
                    <a:ea typeface="新細明體" charset="-120"/>
                  </a:rPr>
                  <a:t>第</a:t>
                </a:r>
                <a:r>
                  <a:rPr lang="en-US" altLang="zh-TW" i="0" dirty="0" smtClean="0">
                    <a:ea typeface="新細明體" charset="-120"/>
                  </a:rPr>
                  <a:t>5</a:t>
                </a:r>
                <a:r>
                  <a:rPr lang="zh-TW" altLang="en-US" i="0" dirty="0" smtClean="0">
                    <a:ea typeface="新細明體" charset="-120"/>
                  </a:rPr>
                  <a:t>種</a:t>
                </a:r>
                <a:r>
                  <a:rPr lang="zh-TW" altLang="en-US" i="0" dirty="0" smtClean="0">
                    <a:ea typeface="新細明體" charset="-120"/>
                    <a:sym typeface="Wingdings" panose="05000000000000000000" pitchFamily="2" charset="2"/>
                  </a:rPr>
                  <a:t>：</a:t>
                </a:r>
                <a:r>
                  <a:rPr lang="en-US" altLang="zh-TW" i="0" dirty="0" smtClean="0">
                    <a:ea typeface="新細明體" charset="-120"/>
                    <a:sym typeface="Wingdings" panose="05000000000000000000" pitchFamily="2" charset="2"/>
                  </a:rPr>
                  <a:t>(</a:t>
                </a:r>
                <a:r>
                  <a:rPr lang="zh-TW" altLang="en-US" i="0" dirty="0" smtClean="0">
                    <a:ea typeface="新細明體" charset="-120"/>
                    <a:sym typeface="Wingdings" panose="05000000000000000000" pitchFamily="2" charset="2"/>
                  </a:rPr>
                  <a:t>課本上算式是錯的</a:t>
                </a:r>
                <a:r>
                  <a:rPr lang="en-US" altLang="zh-TW" i="0" dirty="0" smtClean="0">
                    <a:ea typeface="新細明體" charset="-120"/>
                    <a:sym typeface="Wingdings" panose="05000000000000000000" pitchFamily="2" charset="2"/>
                  </a:rPr>
                  <a:t>)</a:t>
                </a:r>
                <a:endParaRPr lang="en-US" altLang="zh-TW" i="0" dirty="0" smtClean="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i="1" dirty="0" smtClean="0">
                    <a:ea typeface="新細明體" charset="-120"/>
                  </a:rPr>
                  <a:t>與</a:t>
                </a:r>
                <a:r>
                  <a:rPr lang="en-US" altLang="zh-TW" i="1" dirty="0" smtClean="0">
                    <a:ea typeface="新細明體" charset="-120"/>
                  </a:rPr>
                  <a:t>K</a:t>
                </a:r>
                <a:r>
                  <a:rPr lang="en-US" altLang="zh-TW" dirty="0" smtClean="0">
                    <a:ea typeface="新細明體" charset="-120"/>
                  </a:rPr>
                  <a:t>-nearest</a:t>
                </a:r>
                <a:r>
                  <a:rPr lang="zh-TW" altLang="en-US" dirty="0" smtClean="0">
                    <a:ea typeface="新細明體" charset="-120"/>
                  </a:rPr>
                  <a:t>類似，梯度倒數加權平滑法，</a:t>
                </a:r>
                <a:r>
                  <a:rPr lang="zh-TW" altLang="en-US" dirty="0" smtClean="0"/>
                  <a:t>他是將</a:t>
                </a:r>
                <a:r>
                  <a:rPr lang="en-US" altLang="zh-TW" dirty="0" smtClean="0"/>
                  <a:t>neighbor</a:t>
                </a:r>
                <a:r>
                  <a:rPr lang="zh-TW" altLang="en-US" dirty="0" smtClean="0"/>
                  <a:t>距離參考點</a:t>
                </a:r>
                <a:r>
                  <a:rPr lang="en-US" altLang="zh-TW" dirty="0" smtClean="0"/>
                  <a:t>(</a:t>
                </a:r>
                <a:r>
                  <a:rPr lang="zh-TW" altLang="en-US" dirty="0" smtClean="0"/>
                  <a:t>中心點</a:t>
                </a:r>
                <a:r>
                  <a:rPr lang="en-US" altLang="zh-TW" dirty="0" smtClean="0"/>
                  <a:t>)</a:t>
                </a:r>
                <a:r>
                  <a:rPr lang="zh-TW" altLang="en-US" dirty="0" smtClean="0"/>
                  <a:t>的灰階值倒數來當作</a:t>
                </a:r>
                <a:r>
                  <a:rPr lang="en-US" altLang="zh-TW" dirty="0" smtClean="0"/>
                  <a:t>weight</a:t>
                </a:r>
                <a:r>
                  <a:rPr lang="zh-TW" altLang="en-US" dirty="0" smtClean="0">
                    <a:ea typeface="新細明體" charset="-120"/>
                  </a:rPr>
                  <a:t> </a:t>
                </a:r>
                <a:r>
                  <a:rPr lang="en-US" altLang="zh-TW" dirty="0" smtClean="0">
                    <a:ea typeface="新細明體" charset="-120"/>
                  </a:rPr>
                  <a:t>(inverse)</a:t>
                </a:r>
              </a:p>
              <a:p>
                <a:pPr eaLnBrk="1" hangingPunct="1"/>
                <a:r>
                  <a:rPr lang="zh-TW" altLang="en-US" dirty="0" smtClean="0"/>
                  <a:t>中心點的權重為</a:t>
                </a:r>
                <a:r>
                  <a:rPr lang="en-US" altLang="zh-TW" dirty="0" smtClean="0"/>
                  <a:t>1/2</a:t>
                </a:r>
              </a:p>
              <a:p>
                <a:pPr eaLnBrk="1" hangingPunct="1"/>
                <a:r>
                  <a:rPr lang="zh-TW" altLang="en-US" dirty="0" smtClean="0"/>
                  <a:t>和中心點的像素差距越小，權重越大。</a:t>
                </a:r>
                <a:endParaRPr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t>相反的，和中心點的像素差距越大，權重越小。</a:t>
                </a:r>
                <a:endParaRPr lang="en-US" altLang="zh-TW" dirty="0" smtClean="0"/>
              </a:p>
            </p:txBody>
          </p:sp>
        </mc:Fallback>
      </mc:AlternateContent>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42</a:t>
            </a:fld>
            <a:endParaRPr lang="en-US" altLang="zh-TW"/>
          </a:p>
        </p:txBody>
      </p:sp>
    </p:spTree>
    <p:extLst>
      <p:ext uri="{BB962C8B-B14F-4D97-AF65-F5344CB8AC3E}">
        <p14:creationId xmlns:p14="http://schemas.microsoft.com/office/powerpoint/2010/main" val="27271359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投影片圖像版面配置區 1"/>
          <p:cNvSpPr>
            <a:spLocks noGrp="1" noRot="1" noChangeAspect="1" noTextEdit="1"/>
          </p:cNvSpPr>
          <p:nvPr>
            <p:ph type="sldImg"/>
          </p:nvPr>
        </p:nvSpPr>
        <p:spPr>
          <a:ln/>
        </p:spPr>
      </p:sp>
      <p:sp>
        <p:nvSpPr>
          <p:cNvPr id="223235" name="備忘稿版面配置區 2"/>
          <p:cNvSpPr>
            <a:spLocks noGrp="1"/>
          </p:cNvSpPr>
          <p:nvPr>
            <p:ph type="body" idx="1"/>
          </p:nvPr>
        </p:nvSpPr>
        <p:spPr>
          <a:noFill/>
        </p:spPr>
        <p:txBody>
          <a:bodyPr/>
          <a:lstStyle/>
          <a:p>
            <a:r>
              <a:rPr lang="zh-TW" altLang="en-US" dirty="0">
                <a:ea typeface="新細明體" charset="-120"/>
              </a:rPr>
              <a:t>剛剛那些雜訊去除的方法都是用沒有順序的鄰域數值做計算，現在是用有順序統計鄰近運算子：</a:t>
            </a:r>
            <a:endParaRPr lang="en-US" altLang="zh-TW" dirty="0">
              <a:ea typeface="新細明體" charset="-120"/>
            </a:endParaRPr>
          </a:p>
          <a:p>
            <a:endParaRPr lang="en-US" altLang="zh-TW" dirty="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排序統計</a:t>
            </a:r>
            <a:r>
              <a:rPr lang="en-US" altLang="zh-TW" dirty="0"/>
              <a:t>(</a:t>
            </a:r>
            <a:r>
              <a:rPr lang="zh-TW" altLang="en-US" dirty="0">
                <a:ea typeface="新細明體" charset="-120"/>
              </a:rPr>
              <a:t>有順序統計鄰近運算子</a:t>
            </a:r>
            <a:r>
              <a:rPr lang="en-US" altLang="zh-TW" dirty="0"/>
              <a:t>)</a:t>
            </a:r>
            <a:r>
              <a:rPr lang="zh-TW" altLang="en-US" dirty="0"/>
              <a:t>：排序後的數值的線性組合</a:t>
            </a:r>
            <a:endParaRPr lang="en-US" altLang="zh-TW" dirty="0"/>
          </a:p>
          <a:p>
            <a:endParaRPr lang="en-US" altLang="zh-TW" dirty="0"/>
          </a:p>
          <a:p>
            <a:r>
              <a:rPr lang="en-US" altLang="zh-TW" dirty="0"/>
              <a:t>X1, … , </a:t>
            </a:r>
            <a:r>
              <a:rPr lang="en-US" altLang="zh-TW" dirty="0" err="1"/>
              <a:t>Xn</a:t>
            </a:r>
            <a:r>
              <a:rPr lang="en-US" altLang="zh-TW" dirty="0"/>
              <a:t> : </a:t>
            </a:r>
            <a:r>
              <a:rPr lang="zh-TW" altLang="en-US" dirty="0"/>
              <a:t>鄰域的</a:t>
            </a:r>
            <a:r>
              <a:rPr lang="en-US" altLang="zh-TW" dirty="0"/>
              <a:t>pixel value</a:t>
            </a:r>
          </a:p>
          <a:p>
            <a:r>
              <a:rPr lang="en-US" altLang="zh-TW" dirty="0"/>
              <a:t>X(1), … , X(n) : </a:t>
            </a:r>
            <a:r>
              <a:rPr lang="zh-TW" altLang="en-US" dirty="0"/>
              <a:t>排序後的</a:t>
            </a:r>
            <a:r>
              <a:rPr lang="en-US" altLang="zh-TW" dirty="0"/>
              <a:t>pixel value</a:t>
            </a:r>
          </a:p>
          <a:p>
            <a:endParaRPr lang="en-US" altLang="zh-TW" dirty="0"/>
          </a:p>
          <a:p>
            <a:r>
              <a:rPr lang="zh-TW" altLang="en-US" b="0" i="0" dirty="0">
                <a:solidFill>
                  <a:srgbClr val="202122"/>
                </a:solidFill>
                <a:effectLst/>
                <a:latin typeface="Arial" panose="020B0604020202020204" pitchFamily="34" charset="0"/>
              </a:rPr>
              <a:t>在</a:t>
            </a:r>
            <a:r>
              <a:rPr lang="zh-TW" altLang="en-US" b="0" i="0" u="none" strike="noStrike" dirty="0">
                <a:solidFill>
                  <a:srgbClr val="0B0080"/>
                </a:solidFill>
                <a:effectLst/>
                <a:latin typeface="Arial" panose="020B0604020202020204" pitchFamily="34" charset="0"/>
                <a:hlinkClick r:id="rId3" tooltip="統計學"/>
              </a:rPr>
              <a:t>統計學</a:t>
            </a:r>
            <a:r>
              <a:rPr lang="zh-TW" altLang="en-US" b="0" i="0" dirty="0">
                <a:solidFill>
                  <a:srgbClr val="202122"/>
                </a:solidFill>
                <a:effectLst/>
                <a:latin typeface="Arial" panose="020B0604020202020204" pitchFamily="34" charset="0"/>
              </a:rPr>
              <a:t>中，</a:t>
            </a:r>
            <a:r>
              <a:rPr lang="zh-TW" altLang="en-US" b="0" i="0" u="none" strike="noStrike" dirty="0">
                <a:solidFill>
                  <a:srgbClr val="0B0080"/>
                </a:solidFill>
                <a:effectLst/>
                <a:latin typeface="Arial" panose="020B0604020202020204" pitchFamily="34" charset="0"/>
                <a:hlinkClick r:id="rId4" tooltip="樣本 (統計學)"/>
              </a:rPr>
              <a:t>樣本</a:t>
            </a:r>
            <a:r>
              <a:rPr lang="zh-TW" altLang="en-US" b="0" i="0" dirty="0">
                <a:solidFill>
                  <a:srgbClr val="202122"/>
                </a:solidFill>
                <a:effectLst/>
                <a:latin typeface="Arial" panose="020B0604020202020204" pitchFamily="34" charset="0"/>
              </a:rPr>
              <a:t>的第</a:t>
            </a:r>
            <a:r>
              <a:rPr lang="en-US" altLang="zh-TW" b="0" i="0" dirty="0">
                <a:solidFill>
                  <a:srgbClr val="202122"/>
                </a:solidFill>
                <a:effectLst/>
                <a:latin typeface="Arial" panose="020B0604020202020204" pitchFamily="34" charset="0"/>
              </a:rPr>
              <a:t> k</a:t>
            </a:r>
            <a:r>
              <a:rPr lang="zh-TW" altLang="en-US" b="1" i="0" dirty="0">
                <a:solidFill>
                  <a:srgbClr val="202122"/>
                </a:solidFill>
                <a:effectLst/>
                <a:latin typeface="Arial" panose="020B0604020202020204" pitchFamily="34" charset="0"/>
              </a:rPr>
              <a:t>順序統計量</a:t>
            </a:r>
            <a:r>
              <a:rPr lang="zh-TW" altLang="en-US" b="0" i="0" dirty="0">
                <a:solidFill>
                  <a:srgbClr val="202122"/>
                </a:solidFill>
                <a:effectLst/>
                <a:latin typeface="Arial" panose="020B0604020202020204" pitchFamily="34" charset="0"/>
              </a:rPr>
              <a:t>（英語：</a:t>
            </a:r>
            <a:r>
              <a:rPr lang="en-US" altLang="zh-TW" b="1" i="0" dirty="0">
                <a:solidFill>
                  <a:srgbClr val="202122"/>
                </a:solidFill>
                <a:effectLst/>
                <a:latin typeface="Arial" panose="020B0604020202020204" pitchFamily="34" charset="0"/>
              </a:rPr>
              <a:t>Order Statistics</a:t>
            </a:r>
            <a:r>
              <a:rPr lang="zh-TW" altLang="en-US" b="0" i="0" dirty="0">
                <a:solidFill>
                  <a:srgbClr val="202122"/>
                </a:solidFill>
                <a:effectLst/>
                <a:latin typeface="Arial" panose="020B0604020202020204" pitchFamily="34" charset="0"/>
              </a:rPr>
              <a:t>）即它從小到大排列時的第</a:t>
            </a:r>
            <a:r>
              <a:rPr lang="en-US" altLang="zh-TW" b="0" i="0" dirty="0">
                <a:solidFill>
                  <a:srgbClr val="202122"/>
                </a:solidFill>
                <a:effectLst/>
                <a:latin typeface="Arial" panose="020B0604020202020204" pitchFamily="34" charset="0"/>
              </a:rPr>
              <a:t>{k}</a:t>
            </a:r>
            <a:r>
              <a:rPr lang="zh-TW" altLang="en-US" b="0" i="0" dirty="0">
                <a:solidFill>
                  <a:srgbClr val="202122"/>
                </a:solidFill>
                <a:effectLst/>
                <a:latin typeface="Arial" panose="020B0604020202020204" pitchFamily="34" charset="0"/>
              </a:rPr>
              <a:t>個值，常用於</a:t>
            </a:r>
            <a:r>
              <a:rPr lang="zh-TW" altLang="en-US" b="0" i="0" u="none" strike="noStrike" dirty="0">
                <a:solidFill>
                  <a:srgbClr val="0B0080"/>
                </a:solidFill>
                <a:effectLst/>
                <a:latin typeface="Arial" panose="020B0604020202020204" pitchFamily="34" charset="0"/>
                <a:hlinkClick r:id="rId5" tooltip="無母數統計"/>
              </a:rPr>
              <a:t>非參數估計</a:t>
            </a:r>
            <a:r>
              <a:rPr lang="zh-TW" altLang="en-US" b="0" i="0" dirty="0">
                <a:solidFill>
                  <a:srgbClr val="202122"/>
                </a:solidFill>
                <a:effectLst/>
                <a:latin typeface="Arial" panose="020B0604020202020204" pitchFamily="34" charset="0"/>
              </a:rPr>
              <a:t>與</a:t>
            </a:r>
            <a:r>
              <a:rPr lang="zh-TW" altLang="en-US" b="0" i="0" u="none" strike="noStrike" dirty="0">
                <a:solidFill>
                  <a:srgbClr val="0B0080"/>
                </a:solidFill>
                <a:effectLst/>
                <a:latin typeface="Arial" panose="020B0604020202020204" pitchFamily="34" charset="0"/>
                <a:hlinkClick r:id="rId5" tooltip="無母數統計"/>
              </a:rPr>
              <a:t>推斷</a:t>
            </a:r>
            <a:r>
              <a:rPr lang="zh-TW" altLang="en-US" b="0" i="0" dirty="0">
                <a:solidFill>
                  <a:srgbClr val="202122"/>
                </a:solidFill>
                <a:effectLst/>
                <a:latin typeface="Arial" panose="020B0604020202020204" pitchFamily="34" charset="0"/>
              </a:rPr>
              <a:t>中。常見的順序統計量包括樣本的</a:t>
            </a:r>
            <a:r>
              <a:rPr lang="zh-TW" altLang="en-US" b="0" i="0" u="none" strike="noStrike" dirty="0">
                <a:solidFill>
                  <a:srgbClr val="0B0080"/>
                </a:solidFill>
                <a:effectLst/>
                <a:latin typeface="Arial" panose="020B0604020202020204" pitchFamily="34" charset="0"/>
                <a:hlinkClick r:id="rId6" tooltip="最大值"/>
              </a:rPr>
              <a:t>最大值</a:t>
            </a:r>
            <a:r>
              <a:rPr lang="zh-TW" altLang="en-US" b="0" i="0" dirty="0">
                <a:solidFill>
                  <a:srgbClr val="202122"/>
                </a:solidFill>
                <a:effectLst/>
                <a:latin typeface="Arial" panose="020B0604020202020204" pitchFamily="34" charset="0"/>
              </a:rPr>
              <a:t>、</a:t>
            </a:r>
            <a:r>
              <a:rPr lang="zh-TW" altLang="en-US" b="0" i="0" u="none" strike="noStrike" dirty="0">
                <a:solidFill>
                  <a:srgbClr val="0B0080"/>
                </a:solidFill>
                <a:effectLst/>
                <a:latin typeface="Arial" panose="020B0604020202020204" pitchFamily="34" charset="0"/>
                <a:hlinkClick r:id="rId7" tooltip="最小值"/>
              </a:rPr>
              <a:t>最小值</a:t>
            </a:r>
            <a:r>
              <a:rPr lang="zh-TW" altLang="en-US" b="0" i="0" dirty="0">
                <a:solidFill>
                  <a:srgbClr val="202122"/>
                </a:solidFill>
                <a:effectLst/>
                <a:latin typeface="Arial" panose="020B0604020202020204" pitchFamily="34" charset="0"/>
              </a:rPr>
              <a:t>、</a:t>
            </a:r>
            <a:r>
              <a:rPr lang="zh-TW" altLang="en-US" b="0" i="0" u="none" strike="noStrike" dirty="0">
                <a:solidFill>
                  <a:srgbClr val="0B0080"/>
                </a:solidFill>
                <a:effectLst/>
                <a:latin typeface="Arial" panose="020B0604020202020204" pitchFamily="34" charset="0"/>
                <a:hlinkClick r:id="rId8" tooltip="中位數"/>
              </a:rPr>
              <a:t>中位數</a:t>
            </a:r>
            <a:r>
              <a:rPr lang="zh-TW" altLang="en-US" b="0" i="0" dirty="0">
                <a:solidFill>
                  <a:srgbClr val="202122"/>
                </a:solidFill>
                <a:effectLst/>
                <a:latin typeface="Arial" panose="020B0604020202020204" pitchFamily="34" charset="0"/>
              </a:rPr>
              <a:t>等。</a:t>
            </a:r>
            <a:endParaRPr lang="zh-TW" altLang="en-US" dirty="0"/>
          </a:p>
        </p:txBody>
      </p:sp>
      <p:sp>
        <p:nvSpPr>
          <p:cNvPr id="223236" name="投影片編號版面配置區 3"/>
          <p:cNvSpPr>
            <a:spLocks noGrp="1"/>
          </p:cNvSpPr>
          <p:nvPr>
            <p:ph type="sldNum" sz="quarter" idx="5"/>
          </p:nvPr>
        </p:nvSpPr>
        <p:spPr>
          <a:noFill/>
          <a:ln>
            <a:miter lim="800000"/>
            <a:headEnd/>
            <a:tailEnd/>
          </a:ln>
        </p:spPr>
        <p:txBody>
          <a:bodyPr/>
          <a:lstStyle/>
          <a:p>
            <a:fld id="{A1E96796-E850-495C-98F0-207FF83B5C8E}" type="slidenum">
              <a:rPr lang="en-US" altLang="zh-TW" smtClean="0">
                <a:ea typeface="新細明體" charset="-120"/>
              </a:rPr>
              <a:pPr/>
              <a:t>43</a:t>
            </a:fld>
            <a:endParaRPr lang="en-US" altLang="zh-TW">
              <a:ea typeface="新細明體" charset="-12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投影片圖像版面配置區 1"/>
          <p:cNvSpPr>
            <a:spLocks noGrp="1" noRot="1" noChangeAspect="1" noTextEdit="1"/>
          </p:cNvSpPr>
          <p:nvPr>
            <p:ph type="sldImg"/>
          </p:nvPr>
        </p:nvSpPr>
        <p:spPr>
          <a:ln/>
        </p:spPr>
      </p:sp>
      <p:sp>
        <p:nvSpPr>
          <p:cNvPr id="224259" name="備忘稿版面配置區 2"/>
          <p:cNvSpPr>
            <a:spLocks noGrp="1"/>
          </p:cNvSpPr>
          <p:nvPr>
            <p:ph type="body" idx="1"/>
          </p:nvPr>
        </p:nvSpPr>
        <p:spPr>
          <a:noFill/>
        </p:spPr>
        <p:txBody>
          <a:bodyPr/>
          <a:lstStyle/>
          <a:p>
            <a:r>
              <a:rPr lang="zh-TW" altLang="en-US" dirty="0"/>
              <a:t>一個隨便排</a:t>
            </a:r>
            <a:endParaRPr lang="en-US" altLang="zh-TW" dirty="0"/>
          </a:p>
          <a:p>
            <a:r>
              <a:rPr lang="zh-TW" altLang="en-US" dirty="0"/>
              <a:t>一個是從最小到最大</a:t>
            </a:r>
            <a:endParaRPr lang="en-US" altLang="zh-TW" dirty="0"/>
          </a:p>
          <a:p>
            <a:r>
              <a:rPr lang="zh-TW" altLang="en-US" dirty="0"/>
              <a:t>剛剛說了</a:t>
            </a:r>
            <a:r>
              <a:rPr lang="en-US" altLang="zh-TW" dirty="0"/>
              <a:t>5</a:t>
            </a:r>
            <a:r>
              <a:rPr lang="zh-TW" altLang="en-US" dirty="0"/>
              <a:t>種雜訊去除的方法，接下來會再說</a:t>
            </a:r>
            <a:r>
              <a:rPr lang="en-US" altLang="zh-TW" dirty="0"/>
              <a:t>5</a:t>
            </a:r>
            <a:r>
              <a:rPr lang="zh-TW" altLang="en-US" dirty="0"/>
              <a:t>種</a:t>
            </a:r>
            <a:r>
              <a:rPr lang="zh-TW" altLang="en-US" dirty="0">
                <a:ea typeface="新細明體" charset="-120"/>
              </a:rPr>
              <a:t>有</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順序統計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Neighborhood Operators</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24260" name="投影片編號版面配置區 3"/>
          <p:cNvSpPr>
            <a:spLocks noGrp="1"/>
          </p:cNvSpPr>
          <p:nvPr>
            <p:ph type="sldNum" sz="quarter" idx="5"/>
          </p:nvPr>
        </p:nvSpPr>
        <p:spPr>
          <a:noFill/>
          <a:ln>
            <a:miter lim="800000"/>
            <a:headEnd/>
            <a:tailEnd/>
          </a:ln>
        </p:spPr>
        <p:txBody>
          <a:bodyPr/>
          <a:lstStyle/>
          <a:p>
            <a:fld id="{B01ABC0F-79BF-426F-AF52-0B1B9BAE6F8C}" type="slidenum">
              <a:rPr lang="en-US" altLang="zh-TW" smtClean="0">
                <a:ea typeface="新細明體" charset="-120"/>
              </a:rPr>
              <a:pPr/>
              <a:t>44</a:t>
            </a:fld>
            <a:endParaRPr lang="en-US" altLang="zh-TW">
              <a:ea typeface="新細明體" charset="-12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a:ln>
            <a:miter lim="800000"/>
            <a:headEnd/>
            <a:tailEnd/>
          </a:ln>
        </p:spPr>
        <p:txBody>
          <a:bodyPr/>
          <a:lstStyle/>
          <a:p>
            <a:fld id="{0B1A5179-0821-4B35-BEF6-B53D28B19AF3}" type="slidenum">
              <a:rPr lang="en-US" altLang="zh-TW" smtClean="0">
                <a:ea typeface="新細明體" charset="-120"/>
              </a:rPr>
              <a:pPr/>
              <a:t>45</a:t>
            </a:fld>
            <a:endParaRPr lang="en-US" altLang="zh-TW">
              <a:ea typeface="新細明體" charset="-12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p:spPr>
        <p:txBody>
          <a:bodyPr/>
          <a:lstStyle/>
          <a:p>
            <a:pPr eaLnBrk="1" hangingPunct="1"/>
            <a:r>
              <a:rPr lang="zh-TW" altLang="en-US" dirty="0"/>
              <a:t>非線性濾波器</a:t>
            </a:r>
            <a:endParaRPr lang="en-US" altLang="zh-TW" dirty="0"/>
          </a:p>
          <a:p>
            <a:pPr eaLnBrk="1" hangingPunct="1"/>
            <a:r>
              <a:rPr lang="zh-TW" altLang="en-US" dirty="0"/>
              <a:t>最常見用於雜訊清除的統計排序運算子為</a:t>
            </a:r>
            <a:r>
              <a:rPr lang="en-US" altLang="zh-TW" sz="1200" dirty="0"/>
              <a:t>median</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一直重複做</a:t>
            </a:r>
            <a:r>
              <a:rPr lang="en-US" altLang="zh-TW" dirty="0">
                <a:ea typeface="新細明體" charset="-120"/>
              </a:rPr>
              <a:t>median filter</a:t>
            </a:r>
            <a:r>
              <a:rPr lang="zh-TW" altLang="en-US" dirty="0">
                <a:ea typeface="新細明體" charset="-120"/>
              </a:rPr>
              <a:t>會得到一個最後不會再改變的結果稱為 </a:t>
            </a:r>
            <a:r>
              <a:rPr lang="en-US" altLang="zh-TW" dirty="0">
                <a:ea typeface="新細明體" charset="-120"/>
              </a:rPr>
              <a:t>median root</a:t>
            </a:r>
            <a:endParaRPr lang="en-US" altLang="zh-TW" dirty="0"/>
          </a:p>
          <a:p>
            <a:pPr eaLnBrk="1" hangingPunct="1"/>
            <a:r>
              <a:rPr lang="en-US" altLang="zh-TW" dirty="0"/>
              <a:t>Median roots (</a:t>
            </a:r>
            <a:r>
              <a:rPr lang="zh-TW" altLang="zh-TW" dirty="0">
                <a:ea typeface="新細明體" charset="-120"/>
              </a:rPr>
              <a:t>中位數根</a:t>
            </a:r>
            <a:r>
              <a:rPr lang="zh-TW" altLang="en-US" dirty="0">
                <a:ea typeface="新細明體" charset="-120"/>
              </a:rPr>
              <a:t>群</a:t>
            </a:r>
            <a:r>
              <a:rPr lang="en-US" altLang="zh-TW" dirty="0"/>
              <a:t>)</a:t>
            </a:r>
            <a:r>
              <a:rPr lang="zh-TW" altLang="en-US" dirty="0"/>
              <a:t>：只有常數值的鄰域</a:t>
            </a:r>
            <a:r>
              <a:rPr lang="en-US" altLang="zh-TW" dirty="0"/>
              <a:t>pixel(</a:t>
            </a:r>
            <a:r>
              <a:rPr lang="zh-TW" altLang="en-US" dirty="0"/>
              <a:t>一片平坦的區域</a:t>
            </a:r>
            <a:r>
              <a:rPr lang="en-US" altLang="zh-TW" dirty="0"/>
              <a:t>)</a:t>
            </a:r>
            <a:r>
              <a:rPr lang="zh-TW" altLang="en-US" dirty="0"/>
              <a:t>和斜邊</a:t>
            </a:r>
            <a:endParaRPr lang="en-US" altLang="zh-TW"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投影片圖像版面配置區 1"/>
          <p:cNvSpPr>
            <a:spLocks noGrp="1" noRot="1" noChangeAspect="1" noTextEdit="1"/>
          </p:cNvSpPr>
          <p:nvPr>
            <p:ph type="sldImg"/>
          </p:nvPr>
        </p:nvSpPr>
        <p:spPr>
          <a:ln/>
        </p:spPr>
      </p:sp>
      <p:sp>
        <p:nvSpPr>
          <p:cNvPr id="202755" name="備忘稿版面配置區 2"/>
          <p:cNvSpPr>
            <a:spLocks noGrp="1"/>
          </p:cNvSpPr>
          <p:nvPr>
            <p:ph type="body" idx="1"/>
          </p:nvPr>
        </p:nvSpPr>
        <p:spPr>
          <a:noFill/>
        </p:spPr>
        <p:txBody>
          <a:bodyPr/>
          <a:lstStyle/>
          <a:p>
            <a:pPr eaLnBrk="1" hangingPunct="1"/>
            <a:r>
              <a:rPr lang="en-US" altLang="zh-TW" dirty="0">
                <a:ea typeface="新細明體" charset="-120"/>
              </a:rPr>
              <a:t>Conditioning : </a:t>
            </a:r>
            <a:r>
              <a:rPr lang="zh-TW" altLang="en-US" dirty="0">
                <a:ea typeface="新細明體" charset="-120"/>
              </a:rPr>
              <a:t>調節</a:t>
            </a:r>
            <a:endParaRPr lang="en-US" altLang="zh-TW" dirty="0">
              <a:ea typeface="新細明體" charset="-120"/>
            </a:endParaRPr>
          </a:p>
          <a:p>
            <a:pPr eaLnBrk="1" hangingPunct="1"/>
            <a:r>
              <a:rPr lang="zh-TW" altLang="en-US" dirty="0">
                <a:ea typeface="新細明體" charset="-120"/>
              </a:rPr>
              <a:t>雜訊去除</a:t>
            </a:r>
            <a:endParaRPr lang="en-US" altLang="zh-TW" dirty="0">
              <a:ea typeface="新細明體" charset="-120"/>
            </a:endParaRPr>
          </a:p>
          <a:p>
            <a:pPr eaLnBrk="1" hangingPunct="1"/>
            <a:r>
              <a:rPr lang="zh-TW" altLang="en-US" dirty="0">
                <a:ea typeface="新細明體" charset="-120"/>
              </a:rPr>
              <a:t>背景標準化或稱歸一化</a:t>
            </a:r>
            <a:endParaRPr lang="en-US" altLang="zh-TW" dirty="0">
              <a:ea typeface="新細明體" charset="-120"/>
            </a:endParaRPr>
          </a:p>
          <a:p>
            <a:pPr eaLnBrk="1" hangingPunct="1"/>
            <a:r>
              <a:rPr lang="zh-TW" altLang="en-US" dirty="0">
                <a:ea typeface="新細明體" charset="-120"/>
              </a:rPr>
              <a:t>銳利化</a:t>
            </a:r>
            <a:endParaRPr lang="en-US" altLang="zh-TW" dirty="0">
              <a:ea typeface="新細明體" charset="-120"/>
            </a:endParaRPr>
          </a:p>
          <a:p>
            <a:pPr eaLnBrk="1" hangingPunct="1"/>
            <a:endParaRPr lang="en-US" altLang="zh-TW" dirty="0">
              <a:ea typeface="新細明體" charset="-120"/>
            </a:endParaRPr>
          </a:p>
          <a:p>
            <a:pPr eaLnBrk="1" hangingPunct="1"/>
            <a:r>
              <a:rPr lang="en-US" altLang="zh-TW" dirty="0">
                <a:ea typeface="新細明體" charset="-120"/>
              </a:rPr>
              <a:t>Labeling:</a:t>
            </a:r>
            <a:r>
              <a:rPr lang="zh-TW" altLang="en-US" dirty="0">
                <a:ea typeface="新細明體" charset="-120"/>
              </a:rPr>
              <a:t> 標籤</a:t>
            </a:r>
            <a:endParaRPr lang="en-US" altLang="zh-TW" dirty="0">
              <a:ea typeface="新細明體" charset="-120"/>
            </a:endParaRPr>
          </a:p>
          <a:p>
            <a:pPr eaLnBrk="1" hangingPunct="1"/>
            <a:r>
              <a:rPr lang="zh-TW" altLang="en-US" dirty="0">
                <a:ea typeface="新細明體" charset="-120"/>
              </a:rPr>
              <a:t>門檻值運算</a:t>
            </a:r>
            <a:endParaRPr lang="en-US" altLang="zh-TW" dirty="0">
              <a:ea typeface="新細明體" charset="-120"/>
            </a:endParaRPr>
          </a:p>
          <a:p>
            <a:pPr eaLnBrk="1" hangingPunct="1"/>
            <a:r>
              <a:rPr lang="zh-TW" altLang="en-US" dirty="0">
                <a:ea typeface="新細明體" charset="-120"/>
              </a:rPr>
              <a:t>邊緣偵測</a:t>
            </a:r>
            <a:endParaRPr lang="en-US" altLang="zh-TW" dirty="0">
              <a:ea typeface="新細明體" charset="-120"/>
            </a:endParaRPr>
          </a:p>
          <a:p>
            <a:pPr eaLnBrk="1" hangingPunct="1"/>
            <a:r>
              <a:rPr lang="zh-TW" altLang="en-US" dirty="0">
                <a:ea typeface="新細明體" charset="-120"/>
              </a:rPr>
              <a:t>線偵測</a:t>
            </a:r>
            <a:endParaRPr lang="en-US" altLang="zh-TW" dirty="0">
              <a:ea typeface="新細明體" charset="-120"/>
            </a:endParaRPr>
          </a:p>
          <a:p>
            <a:pPr eaLnBrk="1" hangingPunct="1"/>
            <a:r>
              <a:rPr lang="zh-TW" altLang="en-US" b="0" i="0" dirty="0">
                <a:solidFill>
                  <a:srgbClr val="242424"/>
                </a:solidFill>
                <a:effectLst/>
                <a:latin typeface="source-serif-pro"/>
              </a:rPr>
              <a:t>邊角</a:t>
            </a:r>
            <a:r>
              <a:rPr lang="zh-TW" altLang="en-US" b="0" i="0" dirty="0">
                <a:solidFill>
                  <a:srgbClr val="242424"/>
                </a:solidFill>
                <a:effectLst/>
                <a:latin typeface="source-serif-pro"/>
                <a:ea typeface="新細明體" charset="-120"/>
              </a:rPr>
              <a:t>偵測</a:t>
            </a:r>
            <a:endParaRPr lang="en-US" altLang="zh-TW" dirty="0">
              <a:ea typeface="新細明體" charset="-120"/>
            </a:endParaRPr>
          </a:p>
        </p:txBody>
      </p:sp>
      <p:sp>
        <p:nvSpPr>
          <p:cNvPr id="202756" name="投影片編號版面配置區 3"/>
          <p:cNvSpPr>
            <a:spLocks noGrp="1"/>
          </p:cNvSpPr>
          <p:nvPr>
            <p:ph type="sldNum" sz="quarter" idx="5"/>
          </p:nvPr>
        </p:nvSpPr>
        <p:spPr>
          <a:noFill/>
          <a:ln>
            <a:miter lim="800000"/>
            <a:headEnd/>
            <a:tailEnd/>
          </a:ln>
        </p:spPr>
        <p:txBody>
          <a:bodyPr/>
          <a:lstStyle/>
          <a:p>
            <a:fld id="{9E1E9340-695D-4656-943C-603DA0767804}" type="slidenum">
              <a:rPr lang="en-US" altLang="zh-TW" smtClean="0">
                <a:ea typeface="新細明體" charset="-120"/>
              </a:rPr>
              <a:pPr/>
              <a:t>4</a:t>
            </a:fld>
            <a:endParaRPr lang="en-US" altLang="zh-TW">
              <a:ea typeface="新細明體" charset="-12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投影片圖像版面配置區 1"/>
          <p:cNvSpPr>
            <a:spLocks noGrp="1" noRot="1" noChangeAspect="1" noTextEdit="1"/>
          </p:cNvSpPr>
          <p:nvPr>
            <p:ph type="sldImg"/>
          </p:nvPr>
        </p:nvSpPr>
        <p:spPr>
          <a:ln/>
        </p:spPr>
      </p:sp>
      <p:sp>
        <p:nvSpPr>
          <p:cNvPr id="226307" name="備忘稿版面配置區 2"/>
          <p:cNvSpPr>
            <a:spLocks noGrp="1"/>
          </p:cNvSpPr>
          <p:nvPr>
            <p:ph type="body" idx="1"/>
          </p:nvPr>
        </p:nvSpPr>
        <p:spPr>
          <a:noFill/>
        </p:spPr>
        <p:txBody>
          <a:bodyPr/>
          <a:lstStyle/>
          <a:p>
            <a:pPr eaLnBrk="1" hangingPunct="1"/>
            <a:endParaRPr lang="zh-TW" altLang="en-US">
              <a:ea typeface="新細明體" charset="-120"/>
            </a:endParaRPr>
          </a:p>
        </p:txBody>
      </p:sp>
      <p:sp>
        <p:nvSpPr>
          <p:cNvPr id="226308" name="投影片編號版面配置區 3"/>
          <p:cNvSpPr>
            <a:spLocks noGrp="1"/>
          </p:cNvSpPr>
          <p:nvPr>
            <p:ph type="sldNum" sz="quarter" idx="5"/>
          </p:nvPr>
        </p:nvSpPr>
        <p:spPr>
          <a:noFill/>
          <a:ln>
            <a:miter lim="800000"/>
            <a:headEnd/>
            <a:tailEnd/>
          </a:ln>
        </p:spPr>
        <p:txBody>
          <a:bodyPr/>
          <a:lstStyle/>
          <a:p>
            <a:fld id="{BDDFF351-F183-444A-8923-271EE4712A09}" type="slidenum">
              <a:rPr lang="en-US" altLang="zh-TW" smtClean="0">
                <a:ea typeface="新細明體" charset="-120"/>
              </a:rPr>
              <a:pPr/>
              <a:t>46</a:t>
            </a:fld>
            <a:endParaRPr lang="en-US" altLang="zh-TW">
              <a:ea typeface="新細明體" charset="-12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miter lim="800000"/>
            <a:headEnd/>
            <a:tailEnd/>
          </a:ln>
        </p:spPr>
        <p:txBody>
          <a:bodyPr/>
          <a:lstStyle/>
          <a:p>
            <a:fld id="{BC23785D-3C5E-4991-AA0A-69EDDDB0C37C}" type="slidenum">
              <a:rPr lang="en-US" altLang="zh-TW" smtClean="0">
                <a:ea typeface="新細明體" charset="-120"/>
              </a:rPr>
              <a:pPr/>
              <a:t>47</a:t>
            </a:fld>
            <a:endParaRPr lang="en-US" altLang="zh-TW">
              <a:ea typeface="新細明體" charset="-120"/>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p:spPr>
        <p:txBody>
          <a:bodyPr/>
          <a:lstStyle/>
          <a:p>
            <a:pPr eaLnBrk="1" hangingPunct="1"/>
            <a:r>
              <a:rPr lang="zh-TW" altLang="en-US" dirty="0">
                <a:ea typeface="新細明體" charset="-120"/>
              </a:rPr>
              <a:t>第</a:t>
            </a:r>
            <a:r>
              <a:rPr lang="en-US" altLang="zh-TW" dirty="0">
                <a:ea typeface="新細明體" charset="-120"/>
              </a:rPr>
              <a:t>6</a:t>
            </a:r>
            <a:r>
              <a:rPr lang="zh-TW" altLang="en-US" dirty="0">
                <a:ea typeface="新細明體" charset="-120"/>
              </a:rPr>
              <a:t>種：</a:t>
            </a:r>
            <a:endParaRPr lang="en-US" altLang="zh-TW" dirty="0">
              <a:ea typeface="新細明體" charset="-120"/>
            </a:endParaRPr>
          </a:p>
          <a:p>
            <a:pPr eaLnBrk="1" hangingPunct="1"/>
            <a:r>
              <a:rPr lang="zh-TW" altLang="en-US" dirty="0">
                <a:ea typeface="新細明體" charset="-120"/>
              </a:rPr>
              <a:t>就是排序過後的鄰域中的</a:t>
            </a:r>
            <a:r>
              <a:rPr lang="en-US" altLang="zh-TW" dirty="0">
                <a:ea typeface="新細明體" charset="-120"/>
              </a:rPr>
              <a:t>median</a:t>
            </a:r>
            <a:r>
              <a:rPr lang="zh-TW" altLang="en-US" dirty="0">
                <a:ea typeface="新細明體" charset="-120"/>
              </a:rPr>
              <a:t>數值代替中心數值</a:t>
            </a:r>
            <a:endParaRPr lang="en-US" altLang="zh-TW" dirty="0">
              <a:ea typeface="新細明體" charset="-120"/>
            </a:endParaRPr>
          </a:p>
          <a:p>
            <a:pPr eaLnBrk="1" hangingPunct="1"/>
            <a:r>
              <a:rPr lang="zh-TW" altLang="en-US" dirty="0">
                <a:ea typeface="新細明體" charset="-120"/>
              </a:rPr>
              <a:t>他是專門針對脈衝式的雜訊</a:t>
            </a:r>
            <a:r>
              <a:rPr lang="en-US" altLang="zh-TW" dirty="0">
                <a:ea typeface="新細明體" charset="-120"/>
              </a:rPr>
              <a:t>(</a:t>
            </a:r>
            <a:r>
              <a:rPr lang="zh-TW" altLang="en-US" dirty="0">
                <a:ea typeface="新細明體" charset="-120"/>
              </a:rPr>
              <a:t>像是椒鹽雜訊</a:t>
            </a:r>
            <a:r>
              <a:rPr lang="en-US" altLang="zh-TW" dirty="0">
                <a:ea typeface="新細明體" charset="-120"/>
              </a:rPr>
              <a:t>)</a:t>
            </a:r>
          </a:p>
          <a:p>
            <a:pPr eaLnBrk="1" hangingPunct="1"/>
            <a:r>
              <a:rPr lang="zh-TW" altLang="en-US" dirty="0">
                <a:ea typeface="新細明體" charset="-120"/>
              </a:rPr>
              <a:t>缺點：使影像失真，損失細節，像是影像中細微的線條</a:t>
            </a:r>
            <a:endParaRPr lang="en-US" altLang="zh-TW" dirty="0">
              <a:ea typeface="新細明體" charset="-120"/>
            </a:endParaRPr>
          </a:p>
          <a:p>
            <a:pPr eaLnBrk="1" hangingPunct="1"/>
            <a:r>
              <a:rPr lang="en-US" altLang="zh-TW" dirty="0">
                <a:ea typeface="新細明體" charset="-120"/>
              </a:rPr>
              <a:t>----------------------------------</a:t>
            </a:r>
          </a:p>
          <a:p>
            <a:pPr eaLnBrk="1" hangingPunct="1"/>
            <a:r>
              <a:rPr lang="zh-TW" altLang="en-US" dirty="0">
                <a:ea typeface="新細明體" charset="-120"/>
              </a:rPr>
              <a:t>可遞迴，不完全一樣，但接近</a:t>
            </a:r>
            <a:endParaRPr lang="en-US" altLang="zh-TW" dirty="0">
              <a:ea typeface="新細明體" charset="-12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a:ln>
            <a:miter lim="800000"/>
            <a:headEnd/>
            <a:tailEnd/>
          </a:ln>
        </p:spPr>
        <p:txBody>
          <a:bodyPr/>
          <a:lstStyle/>
          <a:p>
            <a:fld id="{93D5674B-FAFE-4C02-9A45-39A7AD85AB9B}" type="slidenum">
              <a:rPr lang="en-US" altLang="zh-TW" smtClean="0">
                <a:ea typeface="新細明體" charset="-120"/>
              </a:rPr>
              <a:pPr/>
              <a:t>50</a:t>
            </a:fld>
            <a:endParaRPr lang="en-US" altLang="zh-TW">
              <a:ea typeface="新細明體" charset="-120"/>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p:spPr>
        <p:txBody>
          <a:bodyPr/>
          <a:lstStyle/>
          <a:p>
            <a:pPr algn="l" eaLnBrk="1" hangingPunct="1"/>
            <a:r>
              <a:rPr lang="zh-TW" altLang="en-US" dirty="0"/>
              <a:t>第</a:t>
            </a:r>
            <a:r>
              <a:rPr lang="en-US" altLang="zh-TW" dirty="0"/>
              <a:t>7</a:t>
            </a:r>
            <a:r>
              <a:rPr lang="zh-TW" altLang="en-US" dirty="0"/>
              <a:t>種：</a:t>
            </a:r>
            <a:r>
              <a:rPr lang="en-US" altLang="zh-TW" dirty="0"/>
              <a:t>running median operator</a:t>
            </a:r>
          </a:p>
          <a:p>
            <a:pPr eaLnBrk="1" hangingPunct="1"/>
            <a:r>
              <a:rPr lang="en-US" altLang="zh-TW" dirty="0"/>
              <a:t>Inter-quartile distance </a:t>
            </a:r>
            <a:r>
              <a:rPr lang="zh-TW" altLang="en-US" dirty="0"/>
              <a:t>四分位差距</a:t>
            </a:r>
            <a:r>
              <a:rPr lang="en-US" altLang="zh-TW" dirty="0"/>
              <a:t>(3rd</a:t>
            </a:r>
            <a:r>
              <a:rPr lang="zh-TW" altLang="en-US" dirty="0"/>
              <a:t>四分位數 </a:t>
            </a:r>
            <a:r>
              <a:rPr lang="en-US" altLang="zh-TW" dirty="0"/>
              <a:t>– 1</a:t>
            </a:r>
            <a:r>
              <a:rPr lang="en-US" altLang="zh-TW" baseline="30000" dirty="0"/>
              <a:t>st</a:t>
            </a:r>
            <a:r>
              <a:rPr lang="zh-TW" altLang="en-US" dirty="0"/>
              <a:t>四分位數</a:t>
            </a:r>
            <a:r>
              <a:rPr lang="en-US" altLang="zh-TW" dirty="0"/>
              <a:t>), </a:t>
            </a:r>
            <a:r>
              <a:rPr lang="zh-TW" altLang="en-US" dirty="0"/>
              <a:t>和變異數和標準差一樣，都代表資料的分散程度</a:t>
            </a:r>
            <a:endParaRPr lang="en-US" altLang="zh-TW" dirty="0"/>
          </a:p>
          <a:p>
            <a:pPr eaLnBrk="1" hangingPunct="1"/>
            <a:r>
              <a:rPr kumimoji="0" lang="en-US" altLang="zh-TW" i="1" dirty="0">
                <a:ea typeface="新細明體" charset="-120"/>
              </a:rPr>
              <a:t>Theta</a:t>
            </a:r>
            <a:r>
              <a:rPr kumimoji="0" lang="zh-TW" altLang="en-US" dirty="0">
                <a:ea typeface="新細明體" charset="-120"/>
              </a:rPr>
              <a:t>太大 </a:t>
            </a:r>
            <a:r>
              <a:rPr kumimoji="0" lang="en-US" altLang="zh-TW" dirty="0">
                <a:ea typeface="新細明體" charset="-120"/>
              </a:rPr>
              <a:t>=&gt; </a:t>
            </a:r>
            <a:r>
              <a:rPr kumimoji="0" lang="zh-TW" altLang="en-US" dirty="0">
                <a:ea typeface="新細明體" charset="-120"/>
              </a:rPr>
              <a:t>原圖</a:t>
            </a:r>
          </a:p>
          <a:p>
            <a:pPr eaLnBrk="1" hangingPunct="1"/>
            <a:r>
              <a:rPr kumimoji="0" lang="en-US" altLang="zh-TW" i="1" dirty="0">
                <a:ea typeface="新細明體" charset="-120"/>
              </a:rPr>
              <a:t>Theta</a:t>
            </a:r>
            <a:r>
              <a:rPr kumimoji="0" lang="zh-TW" altLang="en-US" dirty="0">
                <a:ea typeface="新細明體" charset="-120"/>
              </a:rPr>
              <a:t>太小 </a:t>
            </a:r>
            <a:r>
              <a:rPr kumimoji="0" lang="en-US" altLang="zh-TW" dirty="0">
                <a:ea typeface="新細明體" charset="-120"/>
              </a:rPr>
              <a:t>=&gt; median filter</a:t>
            </a:r>
            <a:endParaRPr kumimoji="1" lang="en-US" altLang="zh-TW" dirty="0">
              <a:ea typeface="新細明體" pitchFamily="18"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dirty="0">
                <a:ea typeface="新細明體" pitchFamily="18" charset="-120"/>
              </a:rPr>
              <a:t>可以和</a:t>
            </a:r>
            <a:r>
              <a:rPr lang="en-US" altLang="zh-TW" dirty="0"/>
              <a:t>Contrast-dependent outlier removal</a:t>
            </a:r>
            <a:r>
              <a:rPr lang="en-US" altLang="zh-TW" baseline="0" dirty="0"/>
              <a:t> </a:t>
            </a:r>
            <a:r>
              <a:rPr lang="zh-TW" altLang="en-US" baseline="0" dirty="0"/>
              <a:t>做比較</a:t>
            </a:r>
            <a:r>
              <a:rPr lang="en-US" altLang="zh-TW" dirty="0"/>
              <a:t>(y – mu/</a:t>
            </a:r>
            <a:r>
              <a:rPr lang="el-GR" altLang="zh-TW" dirty="0">
                <a:ea typeface="標楷體" panose="03000509000000000000" pitchFamily="65" charset="-120"/>
              </a:rPr>
              <a:t>σ</a:t>
            </a:r>
            <a:r>
              <a:rPr lang="en-US" altLang="zh-TW" dirty="0">
                <a:ea typeface="標楷體" panose="03000509000000000000" pitchFamily="65" charset="-120"/>
              </a:rPr>
              <a:t>)</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對消除脈衝噪聲有效。</a:t>
            </a:r>
            <a:r>
              <a:rPr lang="en-US" altLang="zh-TW" dirty="0">
                <a:ea typeface="新細明體" charset="-120"/>
              </a:rPr>
              <a:t>(</a:t>
            </a:r>
            <a:r>
              <a:rPr lang="zh-TW" altLang="en-US" dirty="0">
                <a:ea typeface="新細明體" charset="-120"/>
              </a:rPr>
              <a:t>像是椒鹽雜訊</a:t>
            </a:r>
            <a:r>
              <a:rPr lang="en-US" altLang="zh-TW" dirty="0">
                <a:ea typeface="新細明體" charset="-120"/>
              </a:rPr>
              <a:t>)</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b="0" i="0" kern="1200" dirty="0">
                <a:solidFill>
                  <a:schemeClr val="tx1"/>
                </a:solidFill>
                <a:effectLst/>
                <a:latin typeface="Arial" charset="0"/>
                <a:ea typeface="新細明體" charset="-120"/>
                <a:cs typeface="+mn-cs"/>
              </a:rPr>
              <a:t>------------------------------------------------</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prep.</a:t>
            </a:r>
            <a:r>
              <a:rPr lang="zh-TW" altLang="en-US" dirty="0">
                <a:ea typeface="新細明體" charset="-120"/>
              </a:rPr>
              <a:t>：</a:t>
            </a:r>
            <a:r>
              <a:rPr lang="en-US" altLang="zh-TW" dirty="0">
                <a:ea typeface="新細明體" charset="-120"/>
              </a:rPr>
              <a:t>1. </a:t>
            </a:r>
            <a:r>
              <a:rPr lang="zh-TW" altLang="en-US" dirty="0">
                <a:ea typeface="新細明體" charset="-120"/>
              </a:rPr>
              <a:t>表示</a:t>
            </a:r>
            <a:r>
              <a:rPr lang="en-US" altLang="zh-TW" dirty="0">
                <a:ea typeface="新細明體" charset="-120"/>
              </a:rPr>
              <a:t>"</a:t>
            </a:r>
            <a:r>
              <a:rPr lang="zh-TW" altLang="en-US" dirty="0">
                <a:ea typeface="新細明體" charset="-120"/>
              </a:rPr>
              <a:t>互相</a:t>
            </a:r>
            <a:r>
              <a:rPr lang="en-US" altLang="zh-TW" dirty="0">
                <a:ea typeface="新細明體" charset="-120"/>
              </a:rPr>
              <a:t>" 2. </a:t>
            </a:r>
            <a:r>
              <a:rPr lang="zh-TW" altLang="en-US" dirty="0">
                <a:ea typeface="新細明體" charset="-120"/>
              </a:rPr>
              <a:t>表示</a:t>
            </a:r>
            <a:r>
              <a:rPr lang="en-US" altLang="zh-TW" dirty="0">
                <a:ea typeface="新細明體" charset="-120"/>
              </a:rPr>
              <a:t>"</a:t>
            </a:r>
            <a:r>
              <a:rPr lang="zh-TW" altLang="en-US" dirty="0">
                <a:ea typeface="新細明體" charset="-120"/>
              </a:rPr>
              <a:t>在</a:t>
            </a:r>
            <a:r>
              <a:rPr lang="en-US" altLang="zh-TW" dirty="0">
                <a:ea typeface="新細明體" charset="-120"/>
              </a:rPr>
              <a:t>...</a:t>
            </a:r>
            <a:r>
              <a:rPr lang="zh-TW" altLang="en-US" dirty="0">
                <a:ea typeface="新細明體" charset="-120"/>
              </a:rPr>
              <a:t>中間</a:t>
            </a:r>
            <a:r>
              <a:rPr lang="en-US" altLang="zh-TW" dirty="0">
                <a:ea typeface="新細明體" charset="-120"/>
              </a:rPr>
              <a:t>","</a:t>
            </a:r>
            <a:r>
              <a:rPr lang="zh-TW" altLang="en-US" dirty="0">
                <a:ea typeface="新細明體" charset="-120"/>
              </a:rPr>
              <a:t>在</a:t>
            </a:r>
            <a:r>
              <a:rPr lang="en-US" altLang="zh-TW" dirty="0">
                <a:ea typeface="新細明體" charset="-120"/>
              </a:rPr>
              <a:t>...</a:t>
            </a:r>
            <a:r>
              <a:rPr lang="zh-TW" altLang="en-US" dirty="0">
                <a:ea typeface="新細明體" charset="-120"/>
              </a:rPr>
              <a:t>之間</a:t>
            </a:r>
            <a:r>
              <a:rPr lang="en-US" altLang="zh-TW" dirty="0">
                <a:ea typeface="新細明體" charset="-120"/>
              </a:rPr>
              <a:t>","</a:t>
            </a:r>
            <a:r>
              <a:rPr lang="zh-TW" altLang="en-US" dirty="0">
                <a:ea typeface="新細明體" charset="-120"/>
              </a:rPr>
              <a:t>在</a:t>
            </a:r>
            <a:r>
              <a:rPr lang="en-US" altLang="zh-TW" dirty="0">
                <a:ea typeface="新細明體" charset="-120"/>
              </a:rPr>
              <a:t>...</a:t>
            </a:r>
            <a:r>
              <a:rPr lang="zh-TW" altLang="en-US" dirty="0">
                <a:ea typeface="新細明體" charset="-120"/>
              </a:rPr>
              <a:t>內</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sz="1200" dirty="0">
                <a:solidFill>
                  <a:schemeClr val="tx1"/>
                </a:solidFill>
              </a:rPr>
              <a:t>degenerate</a:t>
            </a:r>
            <a:r>
              <a:rPr lang="zh-TW" altLang="en-US" sz="1200" dirty="0">
                <a:solidFill>
                  <a:schemeClr val="tx1"/>
                </a:solidFill>
              </a:rPr>
              <a:t>：</a:t>
            </a:r>
            <a:r>
              <a:rPr kumimoji="1" lang="zh-TW" altLang="en-US" sz="1200" b="0" i="0" kern="1200" dirty="0">
                <a:solidFill>
                  <a:schemeClr val="tx1"/>
                </a:solidFill>
                <a:effectLst/>
                <a:latin typeface="Arial" charset="0"/>
                <a:ea typeface="新細明體" pitchFamily="18" charset="-120"/>
                <a:cs typeface="+mn-cs"/>
              </a:rPr>
              <a:t>退化</a:t>
            </a:r>
            <a:endParaRPr lang="en-US" altLang="zh-TW" dirty="0">
              <a:ea typeface="新細明體" charset="-12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a:ln>
            <a:miter lim="800000"/>
            <a:headEnd/>
            <a:tailEnd/>
          </a:ln>
        </p:spPr>
        <p:txBody>
          <a:bodyPr/>
          <a:lstStyle/>
          <a:p>
            <a:fld id="{13B618E1-2CA7-41BC-8DFC-150E79238CE1}" type="slidenum">
              <a:rPr lang="en-US" altLang="zh-TW" smtClean="0">
                <a:ea typeface="新細明體" charset="-120"/>
              </a:rPr>
              <a:pPr/>
              <a:t>51</a:t>
            </a:fld>
            <a:endParaRPr lang="en-US" altLang="zh-TW">
              <a:ea typeface="新細明體" charset="-120"/>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第</a:t>
            </a:r>
            <a:r>
              <a:rPr lang="en-US" altLang="zh-TW" dirty="0"/>
              <a:t>8</a:t>
            </a:r>
            <a:r>
              <a:rPr lang="zh-TW" altLang="en-US" dirty="0"/>
              <a:t>種：</a:t>
            </a:r>
            <a:r>
              <a:rPr lang="en-US" altLang="zh-TW" dirty="0"/>
              <a:t>Trimmed-Mean Operator</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去掉前</a:t>
            </a:r>
            <a:r>
              <a:rPr lang="en-US" altLang="zh-TW" dirty="0"/>
              <a:t>K</a:t>
            </a:r>
            <a:r>
              <a:rPr lang="zh-TW" altLang="en-US" dirty="0"/>
              <a:t>個最大的和後</a:t>
            </a:r>
            <a:r>
              <a:rPr lang="en-US" altLang="zh-TW" dirty="0"/>
              <a:t>K</a:t>
            </a:r>
            <a:r>
              <a:rPr lang="zh-TW" altLang="en-US" dirty="0"/>
              <a:t>個最小的</a:t>
            </a:r>
            <a:r>
              <a:rPr lang="en-US" altLang="zh-TW" dirty="0"/>
              <a:t>pixel</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zh-TW" dirty="0">
                <a:ea typeface="新細明體" charset="-120"/>
              </a:rPr>
              <a:t>trimmed-mean：不使用前k和後k次序統計 </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zh-TW" dirty="0">
                <a:ea typeface="新細明體" charset="-120"/>
              </a:rPr>
              <a:t>trimmed-mean：中心N-2k的加權平均數</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適用於雜訊分佈有特別大或小的情況。</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For</a:t>
            </a:r>
            <a:r>
              <a:rPr lang="en-US" altLang="zh-TW" baseline="0" dirty="0">
                <a:ea typeface="新細明體" charset="-120"/>
              </a:rPr>
              <a:t> when noise distribution has fat tail</a:t>
            </a:r>
          </a:p>
          <a:p>
            <a:pPr eaLnBrk="1" hangingPunct="1"/>
            <a:r>
              <a:rPr lang="en-US" altLang="zh-TW" dirty="0"/>
              <a:t>When alpha = </a:t>
            </a:r>
            <a:r>
              <a:rPr lang="en-US" altLang="zh-TW" i="1" dirty="0" err="1"/>
              <a:t>kN</a:t>
            </a:r>
            <a:r>
              <a:rPr lang="en-US" altLang="zh-TW" dirty="0"/>
              <a:t> called alpha trimmed mean</a:t>
            </a:r>
          </a:p>
          <a:p>
            <a:pPr eaLnBrk="1" hangingPunct="1"/>
            <a:endParaRPr lang="en-US" altLang="zh-TW" dirty="0"/>
          </a:p>
          <a:p>
            <a:pPr eaLnBrk="1" hangingPunct="1"/>
            <a:endParaRPr lang="en-US" altLang="zh-TW" dirty="0">
              <a:ea typeface="新細明體" charset="-12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投影片圖像版面配置區 1"/>
          <p:cNvSpPr>
            <a:spLocks noGrp="1" noRot="1" noChangeAspect="1" noTextEdit="1"/>
          </p:cNvSpPr>
          <p:nvPr>
            <p:ph type="sldImg"/>
          </p:nvPr>
        </p:nvSpPr>
        <p:spPr>
          <a:ln/>
        </p:spPr>
      </p:sp>
      <p:sp>
        <p:nvSpPr>
          <p:cNvPr id="231427" name="備忘稿版面配置區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600" dirty="0"/>
              <a:t>第</a:t>
            </a:r>
            <a:r>
              <a:rPr lang="en-US" altLang="zh-TW" sz="1600" dirty="0"/>
              <a:t>9</a:t>
            </a:r>
            <a:r>
              <a:rPr lang="zh-TW" altLang="en-US" sz="1600" dirty="0"/>
              <a:t>種：</a:t>
            </a:r>
            <a:r>
              <a:rPr lang="en-US" altLang="zh-TW" sz="1600" dirty="0"/>
              <a:t>Midrange operator</a:t>
            </a:r>
            <a:r>
              <a:rPr kumimoji="1" lang="zh-TW" altLang="en-US" sz="1600" b="0" i="0" kern="1200" dirty="0">
                <a:solidFill>
                  <a:schemeClr val="tx1"/>
                </a:solidFill>
                <a:effectLst/>
                <a:latin typeface="Arial" charset="0"/>
                <a:ea typeface="新細明體" pitchFamily="18" charset="-120"/>
                <a:cs typeface="+mn-cs"/>
              </a:rPr>
              <a:t>中端運算子</a:t>
            </a:r>
            <a:endParaRPr lang="en-US" altLang="zh-TW" sz="1600" baseline="0" dirty="0">
              <a:ea typeface="新細明體" charset="-12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600" dirty="0"/>
              <a:t>取排序後數值最小的</a:t>
            </a:r>
            <a:r>
              <a:rPr lang="en-US" altLang="zh-TW" sz="1600" dirty="0"/>
              <a:t>pixel</a:t>
            </a:r>
            <a:r>
              <a:rPr lang="zh-TW" altLang="en-US" sz="1600" dirty="0"/>
              <a:t>和數值最大的</a:t>
            </a:r>
            <a:r>
              <a:rPr lang="en-US" altLang="zh-TW" sz="1600" dirty="0"/>
              <a:t>pixel </a:t>
            </a:r>
            <a:r>
              <a:rPr lang="zh-TW" altLang="en-US" sz="1600" dirty="0"/>
              <a:t>相加取平均</a:t>
            </a:r>
            <a:endParaRPr lang="en-US" altLang="zh-TW" sz="16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600" dirty="0"/>
              <a:t>這個方法，非常不好</a:t>
            </a:r>
            <a:r>
              <a:rPr lang="en-US" altLang="zh-TW" sz="1600" dirty="0"/>
              <a:t>XD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600"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600" dirty="0">
                <a:ea typeface="新細明體" charset="-120"/>
              </a:rPr>
              <a:t>雜訊</a:t>
            </a:r>
            <a:r>
              <a:rPr lang="zh-TW" altLang="zh-TW" sz="1600" dirty="0">
                <a:ea typeface="新細明體" charset="-120"/>
              </a:rPr>
              <a:t>分佈輕而平滑</a:t>
            </a:r>
            <a:r>
              <a:rPr lang="en-US" altLang="zh-TW" sz="1600" dirty="0">
                <a:ea typeface="新細明體" charset="-120"/>
              </a:rPr>
              <a:t>(</a:t>
            </a:r>
            <a:r>
              <a:rPr lang="zh-TW" altLang="en-US" sz="1600" dirty="0">
                <a:ea typeface="新細明體" charset="-120"/>
              </a:rPr>
              <a:t>較</a:t>
            </a:r>
            <a:r>
              <a:rPr lang="zh-CN" altLang="zh-TW" sz="1600" dirty="0"/>
              <a:t>有效率的</a:t>
            </a:r>
            <a:r>
              <a:rPr lang="en-US" altLang="zh-TW" sz="1600" dirty="0"/>
              <a:t>)</a:t>
            </a:r>
            <a:endParaRPr lang="en-US" altLang="zh-TW" sz="1600" dirty="0">
              <a:ea typeface="新細明體" charset="-120"/>
            </a:endParaRPr>
          </a:p>
        </p:txBody>
      </p:sp>
      <p:sp>
        <p:nvSpPr>
          <p:cNvPr id="231428" name="投影片編號版面配置區 3"/>
          <p:cNvSpPr>
            <a:spLocks noGrp="1"/>
          </p:cNvSpPr>
          <p:nvPr>
            <p:ph type="sldNum" sz="quarter" idx="5"/>
          </p:nvPr>
        </p:nvSpPr>
        <p:spPr>
          <a:noFill/>
          <a:ln>
            <a:miter lim="800000"/>
            <a:headEnd/>
            <a:tailEnd/>
          </a:ln>
        </p:spPr>
        <p:txBody>
          <a:bodyPr/>
          <a:lstStyle/>
          <a:p>
            <a:fld id="{2BFE8728-F33A-40EA-B479-37DD6E259F37}" type="slidenum">
              <a:rPr lang="en-US" altLang="zh-TW" smtClean="0">
                <a:ea typeface="新細明體" charset="-120"/>
              </a:rPr>
              <a:pPr/>
              <a:t>52</a:t>
            </a:fld>
            <a:endParaRPr lang="en-US" altLang="zh-TW">
              <a:ea typeface="新細明體" charset="-12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a:ln>
            <a:miter lim="800000"/>
            <a:headEnd/>
            <a:tailEnd/>
          </a:ln>
        </p:spPr>
        <p:txBody>
          <a:bodyPr/>
          <a:lstStyle/>
          <a:p>
            <a:fld id="{BB7E1D8F-553B-46FD-BD2A-0131A630DC83}" type="slidenum">
              <a:rPr lang="en-US" altLang="zh-TW" smtClean="0">
                <a:ea typeface="新細明體" charset="-120"/>
              </a:rPr>
              <a:pPr/>
              <a:t>53</a:t>
            </a:fld>
            <a:endParaRPr lang="en-US" altLang="zh-TW">
              <a:ea typeface="新細明體" charset="-120"/>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第</a:t>
            </a:r>
            <a:r>
              <a:rPr lang="en-US" altLang="zh-TW" dirty="0"/>
              <a:t>10</a:t>
            </a:r>
            <a:r>
              <a:rPr lang="zh-TW" altLang="en-US" dirty="0"/>
              <a:t>種：</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磁滯現象</a:t>
            </a:r>
            <a:r>
              <a:rPr lang="en-US" altLang="zh-TW" dirty="0"/>
              <a:t>(</a:t>
            </a:r>
            <a:r>
              <a:rPr lang="zh-TW" altLang="en-US" dirty="0"/>
              <a:t>磁滯平滑</a:t>
            </a:r>
            <a:r>
              <a:rPr lang="en-US" altLang="zh-TW" dirty="0"/>
              <a:t>)</a:t>
            </a:r>
            <a:endParaRPr lang="en-US" altLang="zh-TW" dirty="0">
              <a:ea typeface="新細明體" charset="-120"/>
            </a:endParaRPr>
          </a:p>
          <a:p>
            <a:pPr eaLnBrk="1" hangingPunct="1"/>
            <a:r>
              <a:rPr lang="en-US" altLang="zh-TW" dirty="0">
                <a:ea typeface="新細明體" charset="-120"/>
              </a:rPr>
              <a:t>1.</a:t>
            </a:r>
            <a:r>
              <a:rPr lang="zh-TW" altLang="en-US" dirty="0">
                <a:ea typeface="新細明體" charset="-120"/>
              </a:rPr>
              <a:t> </a:t>
            </a:r>
            <a:r>
              <a:rPr lang="zh-TW" altLang="zh-TW" dirty="0">
                <a:ea typeface="新細明體" charset="-120"/>
              </a:rPr>
              <a:t>消除小波動，保留主要瞬態</a:t>
            </a:r>
            <a:endParaRPr lang="en-US" altLang="zh-TW" dirty="0">
              <a:ea typeface="新細明體" charset="-120"/>
            </a:endParaRPr>
          </a:p>
          <a:p>
            <a:pPr eaLnBrk="1" hangingPunct="1"/>
            <a:r>
              <a:rPr lang="en-US" altLang="zh-TW" dirty="0"/>
              <a:t>2.</a:t>
            </a:r>
            <a:r>
              <a:rPr lang="zh-TW" altLang="en-US" dirty="0"/>
              <a:t> 具有兩個有限的狀態：</a:t>
            </a:r>
            <a:r>
              <a:rPr lang="en-US" altLang="zh-TW" dirty="0"/>
              <a:t>UP</a:t>
            </a:r>
            <a:r>
              <a:rPr lang="zh-TW" altLang="en-US" dirty="0"/>
              <a:t>，</a:t>
            </a:r>
            <a:r>
              <a:rPr lang="en-US" altLang="zh-TW" dirty="0"/>
              <a:t>DOWN</a:t>
            </a:r>
          </a:p>
          <a:p>
            <a:pPr eaLnBrk="1" hangingPunct="1"/>
            <a:r>
              <a:rPr lang="en-US" altLang="zh-TW" dirty="0"/>
              <a:t>3.</a:t>
            </a:r>
            <a:r>
              <a:rPr lang="zh-TW" altLang="en-US" dirty="0"/>
              <a:t> 逐行然後逐列應用</a:t>
            </a:r>
            <a:r>
              <a:rPr lang="en-US" altLang="zh-TW" dirty="0"/>
              <a:t>(row than column)</a:t>
            </a:r>
          </a:p>
          <a:p>
            <a:pPr eaLnBrk="1" hangingPunct="1"/>
            <a:endParaRPr lang="en-US" altLang="zh-TW" dirty="0"/>
          </a:p>
          <a:p>
            <a:pPr eaLnBrk="1" hangingPunct="1"/>
            <a:r>
              <a:rPr lang="en-US" altLang="zh-TW" dirty="0"/>
              <a:t>---------------------------------------------</a:t>
            </a:r>
          </a:p>
          <a:p>
            <a:pPr eaLnBrk="1" hangingPunct="1"/>
            <a:r>
              <a:rPr lang="zh-TW" altLang="en-US" dirty="0"/>
              <a:t>定義兩個</a:t>
            </a:r>
            <a:r>
              <a:rPr lang="en-US" altLang="zh-TW" dirty="0"/>
              <a:t>thresholds, T-high and T-low</a:t>
            </a:r>
            <a:r>
              <a:rPr lang="zh-TW" altLang="en-US" dirty="0"/>
              <a:t>，</a:t>
            </a:r>
            <a:endParaRPr lang="en-US" altLang="zh-TW" dirty="0"/>
          </a:p>
          <a:p>
            <a:pPr eaLnBrk="1" hangingPunct="1"/>
            <a:r>
              <a:rPr lang="zh-TW" altLang="en-US" dirty="0"/>
              <a:t>像素</a:t>
            </a:r>
            <a:r>
              <a:rPr lang="en-US" altLang="zh-TW" dirty="0"/>
              <a:t>(x, y) </a:t>
            </a:r>
            <a:r>
              <a:rPr lang="zh-TW" altLang="en-US" dirty="0"/>
              <a:t>如果 </a:t>
            </a:r>
            <a:r>
              <a:rPr lang="en-US" altLang="zh-TW" dirty="0"/>
              <a:t>MNMS (x,</a:t>
            </a:r>
            <a:r>
              <a:rPr lang="en-US" altLang="zh-TW" baseline="0" dirty="0"/>
              <a:t> </a:t>
            </a:r>
            <a:r>
              <a:rPr lang="en-US" altLang="zh-TW" dirty="0"/>
              <a:t>y) &gt; T-high</a:t>
            </a:r>
            <a:r>
              <a:rPr lang="zh-TW" altLang="en-US" dirty="0"/>
              <a:t>，該像素就稱為</a:t>
            </a:r>
            <a:r>
              <a:rPr lang="en-US" altLang="zh-TW" dirty="0"/>
              <a:t>strong</a:t>
            </a:r>
            <a:r>
              <a:rPr lang="zh-TW" altLang="en-US" dirty="0"/>
              <a:t>，</a:t>
            </a:r>
            <a:endParaRPr lang="en-US" altLang="zh-TW" dirty="0"/>
          </a:p>
          <a:p>
            <a:pPr eaLnBrk="1" hangingPunct="1"/>
            <a:r>
              <a:rPr lang="zh-TW" altLang="en-US" dirty="0"/>
              <a:t>像素</a:t>
            </a:r>
            <a:r>
              <a:rPr lang="en-US" altLang="zh-TW" dirty="0"/>
              <a:t>(x, y) </a:t>
            </a:r>
            <a:r>
              <a:rPr lang="zh-TW" altLang="en-US" dirty="0"/>
              <a:t>如果 </a:t>
            </a:r>
            <a:r>
              <a:rPr lang="en-US" altLang="zh-TW" dirty="0"/>
              <a:t>MNMS (x,</a:t>
            </a:r>
            <a:r>
              <a:rPr lang="en-US" altLang="zh-TW" baseline="0" dirty="0"/>
              <a:t> </a:t>
            </a:r>
            <a:r>
              <a:rPr lang="en-US" altLang="zh-TW" dirty="0"/>
              <a:t>y) ≦ T-low</a:t>
            </a:r>
            <a:r>
              <a:rPr lang="zh-TW" altLang="en-US" dirty="0"/>
              <a:t>，該像素就稱為</a:t>
            </a:r>
            <a:r>
              <a:rPr lang="en-US" altLang="zh-TW" dirty="0"/>
              <a:t>weak</a:t>
            </a:r>
            <a:r>
              <a:rPr lang="zh-TW" altLang="en-US" dirty="0"/>
              <a:t>，</a:t>
            </a:r>
            <a:endParaRPr lang="en-US" altLang="zh-TW" dirty="0"/>
          </a:p>
          <a:p>
            <a:pPr eaLnBrk="1" hangingPunct="1"/>
            <a:r>
              <a:rPr lang="zh-TW" altLang="en-US" dirty="0"/>
              <a:t>所有其他的像素稱為 </a:t>
            </a:r>
            <a:r>
              <a:rPr lang="en-US" altLang="zh-TW" dirty="0"/>
              <a:t>candidate(</a:t>
            </a:r>
            <a:r>
              <a:rPr lang="zh-TW" altLang="zh-TW" dirty="0"/>
              <a:t>候選人</a:t>
            </a:r>
            <a:r>
              <a:rPr lang="en-US" altLang="zh-TW" dirty="0"/>
              <a:t>), </a:t>
            </a:r>
            <a:r>
              <a:rPr lang="zh-TW" altLang="en-US" dirty="0"/>
              <a:t>如果 </a:t>
            </a:r>
            <a:r>
              <a:rPr lang="en-US" altLang="zh-TW" dirty="0"/>
              <a:t>MNMS (x,</a:t>
            </a:r>
            <a:r>
              <a:rPr lang="en-US" altLang="zh-TW" baseline="0" dirty="0"/>
              <a:t> </a:t>
            </a:r>
            <a:r>
              <a:rPr lang="en-US" altLang="zh-TW" dirty="0"/>
              <a:t>y) ≦ T-low</a:t>
            </a:r>
            <a:r>
              <a:rPr lang="zh-TW" altLang="en-US" dirty="0"/>
              <a:t>，則略去；如果 </a:t>
            </a:r>
            <a:r>
              <a:rPr lang="en-US" altLang="zh-TW" dirty="0"/>
              <a:t>MNMS (x; y) &gt; T-high</a:t>
            </a:r>
            <a:r>
              <a:rPr lang="zh-TW" altLang="en-US" dirty="0"/>
              <a:t>，則輸出為</a:t>
            </a:r>
            <a:r>
              <a:rPr lang="en-US" altLang="zh-TW" dirty="0"/>
              <a:t>edge</a:t>
            </a:r>
            <a:r>
              <a:rPr lang="zh-TW" altLang="en-US" dirty="0"/>
              <a:t>像素；</a:t>
            </a:r>
            <a:endParaRPr lang="en-US" altLang="zh-TW" dirty="0"/>
          </a:p>
          <a:p>
            <a:pPr eaLnBrk="1" hangingPunct="1"/>
            <a:r>
              <a:rPr lang="zh-TW" altLang="en-US" dirty="0"/>
              <a:t>如果像素</a:t>
            </a:r>
            <a:r>
              <a:rPr lang="en-US" altLang="zh-TW" dirty="0"/>
              <a:t>(x, y) </a:t>
            </a:r>
            <a:r>
              <a:rPr lang="zh-TW" altLang="en-US" dirty="0"/>
              <a:t>是</a:t>
            </a:r>
            <a:r>
              <a:rPr lang="en-US" altLang="zh-TW" dirty="0"/>
              <a:t>candidate</a:t>
            </a:r>
            <a:r>
              <a:rPr lang="zh-TW" altLang="en-US" dirty="0"/>
              <a:t>，而且 </a:t>
            </a:r>
            <a:r>
              <a:rPr lang="en-US" altLang="zh-TW" dirty="0"/>
              <a:t>MNMS &gt; T-low</a:t>
            </a:r>
            <a:r>
              <a:rPr lang="zh-TW" altLang="en-US" dirty="0"/>
              <a:t>，則判斷是否沿著</a:t>
            </a:r>
            <a:r>
              <a:rPr lang="en-US" altLang="zh-TW" dirty="0"/>
              <a:t>local maxima</a:t>
            </a:r>
            <a:r>
              <a:rPr lang="zh-TW" altLang="en-US" dirty="0"/>
              <a:t>相連的</a:t>
            </a:r>
            <a:r>
              <a:rPr lang="en-US" altLang="zh-TW" dirty="0"/>
              <a:t>edge</a:t>
            </a:r>
            <a:r>
              <a:rPr lang="zh-TW" altLang="en-US" dirty="0"/>
              <a:t>方向有穿過</a:t>
            </a:r>
            <a:r>
              <a:rPr lang="en-US" altLang="zh-TW" dirty="0"/>
              <a:t>(</a:t>
            </a:r>
            <a:r>
              <a:rPr lang="en-US" altLang="zh-TW" dirty="0" err="1"/>
              <a:t>x,y</a:t>
            </a:r>
            <a:r>
              <a:rPr lang="en-US" altLang="zh-TW" dirty="0"/>
              <a:t>)</a:t>
            </a:r>
            <a:r>
              <a:rPr lang="zh-TW" altLang="en-US" dirty="0"/>
              <a:t>，若是，則輸出為</a:t>
            </a:r>
            <a:r>
              <a:rPr lang="en-US" altLang="zh-TW" dirty="0"/>
              <a:t>edge</a:t>
            </a:r>
            <a:r>
              <a:rPr lang="zh-TW" altLang="en-US" dirty="0"/>
              <a:t>，如果</a:t>
            </a:r>
            <a:r>
              <a:rPr lang="en-US" altLang="zh-TW" dirty="0"/>
              <a:t>candidate</a:t>
            </a:r>
            <a:r>
              <a:rPr lang="zh-TW" altLang="en-US" dirty="0"/>
              <a:t>像素</a:t>
            </a:r>
            <a:r>
              <a:rPr lang="en-US" altLang="zh-TW" dirty="0"/>
              <a:t>(x, y)</a:t>
            </a:r>
            <a:r>
              <a:rPr lang="zh-TW" altLang="en-US" dirty="0"/>
              <a:t>與一</a:t>
            </a:r>
            <a:r>
              <a:rPr lang="en-US" altLang="zh-TW" dirty="0"/>
              <a:t>strong</a:t>
            </a:r>
            <a:r>
              <a:rPr lang="zh-TW" altLang="en-US" dirty="0"/>
              <a:t>像素，則輸出該 </a:t>
            </a:r>
            <a:r>
              <a:rPr lang="en-US" altLang="zh-TW" dirty="0"/>
              <a:t>candidate </a:t>
            </a:r>
            <a:r>
              <a:rPr lang="zh-TW" altLang="en-US" dirty="0"/>
              <a:t>為</a:t>
            </a:r>
            <a:r>
              <a:rPr lang="en-US" altLang="zh-TW" dirty="0"/>
              <a:t>edge </a:t>
            </a:r>
            <a:r>
              <a:rPr lang="zh-TW" altLang="en-US" dirty="0"/>
              <a:t>。</a:t>
            </a:r>
            <a:endParaRPr lang="zh-TW" altLang="zh-TW" dirty="0">
              <a:ea typeface="新細明體" charset="-12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投影片圖像版面配置區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234499" name="備忘稿版面配置區 2"/>
              <p:cNvSpPr>
                <a:spLocks noGrp="1"/>
              </p:cNvSpPr>
              <p:nvPr>
                <p:ph type="body" idx="1"/>
              </p:nvPr>
            </p:nvSpPr>
            <p:spPr>
              <a:noFill/>
            </p:spPr>
            <p:txBody>
              <a:bodyPr/>
              <a:lstStyle/>
              <a:p>
                <a:r>
                  <a:rPr lang="zh-TW" altLang="en-US" dirty="0"/>
                  <a:t>消除小突出部</a:t>
                </a:r>
                <a:endParaRPr lang="en-US" altLang="zh-TW" dirty="0"/>
              </a:p>
              <a:p>
                <a:r>
                  <a:rPr lang="zh-TW" altLang="en-US" dirty="0"/>
                  <a:t>保留巨大變動</a:t>
                </a:r>
                <a:endParaRPr lang="en-US" altLang="zh-TW" dirty="0"/>
              </a:p>
              <a:p>
                <a:endParaRPr lang="en-US" altLang="zh-TW" dirty="0"/>
              </a:p>
              <a:p>
                <a:r>
                  <a:rPr lang="zh-TW" altLang="en-US" dirty="0"/>
                  <a:t>假如現在狀態是</a:t>
                </a:r>
                <a:r>
                  <a:rPr lang="en-US" altLang="zh-TW" dirty="0"/>
                  <a:t>UP</a:t>
                </a:r>
                <a:r>
                  <a:rPr lang="zh-TW" altLang="en-US" dirty="0"/>
                  <a:t>，也就是</a:t>
                </a:r>
                <a:r>
                  <a:rPr lang="en-US" altLang="zh-TW" dirty="0"/>
                  <a:t>”</a:t>
                </a:r>
                <a:r>
                  <a:rPr lang="zh-TW" altLang="en-US" dirty="0"/>
                  <a:t>向上</a:t>
                </a:r>
                <a:r>
                  <a:rPr lang="en-US" altLang="zh-TW" dirty="0"/>
                  <a:t>”</a:t>
                </a:r>
              </a:p>
              <a:p>
                <a:r>
                  <a:rPr lang="zh-TW" altLang="en-US" dirty="0"/>
                  <a:t>若相對最小值</a:t>
                </a:r>
                <a:r>
                  <a:rPr kumimoji="1" lang="en-US" altLang="zh-TW" sz="1200" i="1" kern="1200" dirty="0">
                    <a:solidFill>
                      <a:schemeClr val="tx1"/>
                    </a:solidFill>
                    <a:latin typeface="Arial" charset="0"/>
                    <a:ea typeface="新細明體" pitchFamily="18" charset="-120"/>
                    <a:cs typeface="+mn-cs"/>
                  </a:rPr>
                  <a:t>f(n+</a:t>
                </a:r>
                <a14:m>
                  <m:oMath xmlns:m="http://schemas.openxmlformats.org/officeDocument/2006/math">
                    <m:sSub>
                      <m:sSubPr>
                        <m:ctrlPr>
                          <a:rPr lang="en-US" altLang="zh-TW" sz="1200" i="1" smtClean="0">
                            <a:latin typeface="Cambria Math" panose="02040503050406030204" pitchFamily="18" charset="0"/>
                          </a:rPr>
                        </m:ctrlPr>
                      </m:sSubPr>
                      <m:e>
                        <m:r>
                          <a:rPr lang="en-US" altLang="zh-TW" sz="1200" b="0" i="1" smtClean="0">
                            <a:latin typeface="Cambria Math" panose="02040503050406030204" pitchFamily="18" charset="0"/>
                          </a:rPr>
                          <m:t>𝑘</m:t>
                        </m:r>
                      </m:e>
                      <m:sub>
                        <m:r>
                          <a:rPr lang="en-US" altLang="zh-TW" sz="1200" b="0" i="1" smtClean="0">
                            <a:latin typeface="Cambria Math" panose="02040503050406030204" pitchFamily="18" charset="0"/>
                          </a:rPr>
                          <m:t>0</m:t>
                        </m:r>
                      </m:sub>
                    </m:sSub>
                  </m:oMath>
                </a14:m>
                <a:r>
                  <a:rPr kumimoji="1" lang="en-US" altLang="zh-TW" sz="1200" i="1" kern="1200" dirty="0">
                    <a:solidFill>
                      <a:schemeClr val="tx1"/>
                    </a:solidFill>
                    <a:latin typeface="Arial" charset="0"/>
                    <a:ea typeface="新細明體" pitchFamily="18" charset="-120"/>
                    <a:cs typeface="+mn-cs"/>
                  </a:rPr>
                  <a:t>) </a:t>
                </a:r>
                <a:r>
                  <a:rPr lang="en-US" altLang="zh-TW" dirty="0"/>
                  <a:t>&lt;</a:t>
                </a:r>
                <a:r>
                  <a:rPr lang="zh-TW" altLang="en-US" dirty="0"/>
                  <a:t> 門檻值 </a:t>
                </a:r>
                <a:r>
                  <a:rPr lang="en-US" altLang="zh-TW" dirty="0"/>
                  <a:t>h,</a:t>
                </a:r>
                <a:r>
                  <a:rPr lang="zh-TW" altLang="en-US" dirty="0"/>
                  <a:t> 則視為小波動，以紅色虛線的地方填滿</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若相對最小值</a:t>
                </a:r>
                <a:r>
                  <a:rPr kumimoji="1" lang="en-US" altLang="zh-TW" sz="1200" i="1" kern="1200" dirty="0">
                    <a:solidFill>
                      <a:schemeClr val="tx1"/>
                    </a:solidFill>
                    <a:latin typeface="Arial" charset="0"/>
                    <a:ea typeface="新細明體" pitchFamily="18" charset="-120"/>
                    <a:cs typeface="+mn-cs"/>
                  </a:rPr>
                  <a:t>f(n+</a:t>
                </a:r>
                <a14:m>
                  <m:oMath xmlns:m="http://schemas.openxmlformats.org/officeDocument/2006/math">
                    <m:sSub>
                      <m:sSubPr>
                        <m:ctrlPr>
                          <a:rPr lang="en-US" altLang="zh-TW" sz="1200" i="1" smtClean="0">
                            <a:latin typeface="Cambria Math" panose="02040503050406030204" pitchFamily="18" charset="0"/>
                          </a:rPr>
                        </m:ctrlPr>
                      </m:sSubPr>
                      <m:e>
                        <m:r>
                          <a:rPr lang="en-US" altLang="zh-TW" sz="1200" b="0" i="1" smtClean="0">
                            <a:latin typeface="Cambria Math" panose="02040503050406030204" pitchFamily="18" charset="0"/>
                          </a:rPr>
                          <m:t>𝑘</m:t>
                        </m:r>
                      </m:e>
                      <m:sub>
                        <m:r>
                          <a:rPr lang="en-US" altLang="zh-TW" sz="1200" b="0" i="1" smtClean="0">
                            <a:latin typeface="Cambria Math" panose="02040503050406030204" pitchFamily="18" charset="0"/>
                          </a:rPr>
                          <m:t>0</m:t>
                        </m:r>
                      </m:sub>
                    </m:sSub>
                  </m:oMath>
                </a14:m>
                <a:r>
                  <a:rPr kumimoji="1" lang="en-US" altLang="zh-TW" sz="1200" i="1" kern="1200" dirty="0">
                    <a:solidFill>
                      <a:schemeClr val="tx1"/>
                    </a:solidFill>
                    <a:latin typeface="Arial" charset="0"/>
                    <a:ea typeface="新細明體" pitchFamily="18" charset="-120"/>
                    <a:cs typeface="+mn-cs"/>
                  </a:rPr>
                  <a:t>) </a:t>
                </a:r>
                <a:r>
                  <a:rPr lang="en-US" altLang="zh-TW" dirty="0"/>
                  <a:t>&gt;</a:t>
                </a:r>
                <a:r>
                  <a:rPr lang="zh-TW" altLang="en-US" dirty="0"/>
                  <a:t> 門檻值 </a:t>
                </a:r>
                <a:r>
                  <a:rPr lang="en-US" altLang="zh-TW" dirty="0"/>
                  <a:t>h,</a:t>
                </a:r>
                <a:r>
                  <a:rPr lang="zh-TW" altLang="en-US" dirty="0"/>
                  <a:t> 則視為方向改變，保留原有的數值，切換到 </a:t>
                </a:r>
                <a:r>
                  <a:rPr lang="en-US" altLang="zh-TW" dirty="0"/>
                  <a:t>DOWN(</a:t>
                </a:r>
                <a:r>
                  <a:rPr lang="zh-TW" altLang="en-US" dirty="0"/>
                  <a:t>向下</a:t>
                </a:r>
                <a:r>
                  <a:rPr lang="en-US" altLang="zh-TW" dirty="0"/>
                  <a:t>)</a:t>
                </a:r>
              </a:p>
            </p:txBody>
          </p:sp>
        </mc:Choice>
        <mc:Fallback xmlns="">
          <p:sp>
            <p:nvSpPr>
              <p:cNvPr id="234499" name="備忘稿版面配置區 2"/>
              <p:cNvSpPr>
                <a:spLocks noGrp="1"/>
              </p:cNvSpPr>
              <p:nvPr>
                <p:ph type="body" idx="1"/>
              </p:nvPr>
            </p:nvSpPr>
            <p:spPr>
              <a:noFill/>
            </p:spPr>
            <p:txBody>
              <a:bodyPr/>
              <a:lstStyle/>
              <a:p>
                <a:r>
                  <a:rPr lang="zh-TW" altLang="en-US" dirty="0" smtClean="0"/>
                  <a:t>消除小突出部</a:t>
                </a:r>
                <a:endParaRPr lang="en-US" altLang="zh-TW" dirty="0" smtClean="0"/>
              </a:p>
              <a:p>
                <a:r>
                  <a:rPr lang="zh-TW" altLang="en-US" dirty="0" smtClean="0"/>
                  <a:t>保留巨大變動</a:t>
                </a:r>
                <a:endParaRPr lang="en-US" altLang="zh-TW" dirty="0" smtClean="0"/>
              </a:p>
              <a:p>
                <a:endParaRPr lang="en-US" altLang="zh-TW" dirty="0" smtClean="0"/>
              </a:p>
              <a:p>
                <a:r>
                  <a:rPr lang="zh-TW" altLang="en-US" dirty="0" smtClean="0"/>
                  <a:t>假如現在狀態是</a:t>
                </a:r>
                <a:r>
                  <a:rPr lang="en-US" altLang="zh-TW" dirty="0" smtClean="0"/>
                  <a:t>UP</a:t>
                </a:r>
                <a:r>
                  <a:rPr lang="zh-TW" altLang="en-US" dirty="0" smtClean="0"/>
                  <a:t>，也就是</a:t>
                </a:r>
                <a:r>
                  <a:rPr lang="en-US" altLang="zh-TW" dirty="0" smtClean="0"/>
                  <a:t>”</a:t>
                </a:r>
                <a:r>
                  <a:rPr lang="zh-TW" altLang="en-US" dirty="0" smtClean="0"/>
                  <a:t>向上</a:t>
                </a:r>
                <a:r>
                  <a:rPr lang="en-US" altLang="zh-TW" dirty="0" smtClean="0"/>
                  <a:t>”</a:t>
                </a:r>
              </a:p>
              <a:p>
                <a:r>
                  <a:rPr lang="zh-TW" altLang="en-US" dirty="0" smtClean="0"/>
                  <a:t>若相對</a:t>
                </a:r>
                <a:r>
                  <a:rPr lang="zh-TW" altLang="en-US" dirty="0" smtClean="0"/>
                  <a:t>最小值</a:t>
                </a:r>
                <a:r>
                  <a:rPr kumimoji="1" lang="en-US" altLang="zh-TW" sz="1200" i="1" kern="1200" dirty="0" smtClean="0">
                    <a:solidFill>
                      <a:schemeClr val="tx1"/>
                    </a:solidFill>
                    <a:latin typeface="Arial" charset="0"/>
                    <a:ea typeface="新細明體" pitchFamily="18" charset="-120"/>
                    <a:cs typeface="+mn-cs"/>
                  </a:rPr>
                  <a:t>f(n+</a:t>
                </a:r>
                <a:r>
                  <a:rPr lang="en-US" altLang="zh-TW" sz="1200" b="0" i="0" smtClean="0">
                    <a:latin typeface="Cambria Math" panose="02040503050406030204" pitchFamily="18" charset="0"/>
                  </a:rPr>
                  <a:t>𝑘_0</a:t>
                </a:r>
                <a:r>
                  <a:rPr kumimoji="1" lang="en-US" altLang="zh-TW" sz="1200" i="1" kern="1200" dirty="0" smtClean="0">
                    <a:solidFill>
                      <a:schemeClr val="tx1"/>
                    </a:solidFill>
                    <a:latin typeface="Arial" charset="0"/>
                    <a:ea typeface="新細明體" pitchFamily="18" charset="-120"/>
                    <a:cs typeface="+mn-cs"/>
                  </a:rPr>
                  <a:t>) </a:t>
                </a:r>
                <a:r>
                  <a:rPr lang="en-US" altLang="zh-TW" dirty="0" smtClean="0"/>
                  <a:t>&lt;</a:t>
                </a:r>
                <a:r>
                  <a:rPr lang="zh-TW" altLang="en-US" dirty="0" smtClean="0"/>
                  <a:t> 門檻值 </a:t>
                </a:r>
                <a:r>
                  <a:rPr lang="en-US" altLang="zh-TW" dirty="0" smtClean="0"/>
                  <a:t>h,</a:t>
                </a:r>
                <a:r>
                  <a:rPr lang="zh-TW" altLang="en-US" dirty="0" smtClean="0"/>
                  <a:t> 則視為小波動，以紅色虛線的地方填滿</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t>若相對</a:t>
                </a:r>
                <a:r>
                  <a:rPr lang="zh-TW" altLang="en-US" dirty="0" smtClean="0"/>
                  <a:t>最小值</a:t>
                </a:r>
                <a:r>
                  <a:rPr kumimoji="1" lang="en-US" altLang="zh-TW" sz="1200" i="1" kern="1200" dirty="0" smtClean="0">
                    <a:solidFill>
                      <a:schemeClr val="tx1"/>
                    </a:solidFill>
                    <a:latin typeface="Arial" charset="0"/>
                    <a:ea typeface="新細明體" pitchFamily="18" charset="-120"/>
                    <a:cs typeface="+mn-cs"/>
                  </a:rPr>
                  <a:t>f(n+</a:t>
                </a:r>
                <a:r>
                  <a:rPr lang="en-US" altLang="zh-TW" sz="1200" b="0" i="0" smtClean="0">
                    <a:latin typeface="Cambria Math" panose="02040503050406030204" pitchFamily="18" charset="0"/>
                  </a:rPr>
                  <a:t>𝑘_0</a:t>
                </a:r>
                <a:r>
                  <a:rPr kumimoji="1" lang="en-US" altLang="zh-TW" sz="1200" i="1" kern="1200" dirty="0" smtClean="0">
                    <a:solidFill>
                      <a:schemeClr val="tx1"/>
                    </a:solidFill>
                    <a:latin typeface="Arial" charset="0"/>
                    <a:ea typeface="新細明體" pitchFamily="18" charset="-120"/>
                    <a:cs typeface="+mn-cs"/>
                  </a:rPr>
                  <a:t>) </a:t>
                </a:r>
                <a:r>
                  <a:rPr lang="en-US" altLang="zh-TW" dirty="0" smtClean="0"/>
                  <a:t>&gt;</a:t>
                </a:r>
                <a:r>
                  <a:rPr lang="zh-TW" altLang="en-US" dirty="0" smtClean="0"/>
                  <a:t> 門檻值 </a:t>
                </a:r>
                <a:r>
                  <a:rPr lang="en-US" altLang="zh-TW" dirty="0" smtClean="0"/>
                  <a:t>h,</a:t>
                </a:r>
                <a:r>
                  <a:rPr lang="zh-TW" altLang="en-US" dirty="0" smtClean="0"/>
                  <a:t> 則視為方向改變，保留原有的數值，切換到 </a:t>
                </a:r>
                <a:r>
                  <a:rPr lang="en-US" altLang="zh-TW" dirty="0" smtClean="0"/>
                  <a:t>DOWN(</a:t>
                </a:r>
                <a:r>
                  <a:rPr lang="zh-TW" altLang="en-US" dirty="0" smtClean="0"/>
                  <a:t>向下</a:t>
                </a:r>
                <a:r>
                  <a:rPr lang="en-US" altLang="zh-TW" dirty="0" smtClean="0"/>
                  <a:t>)</a:t>
                </a:r>
                <a:endParaRPr lang="en-US" altLang="zh-TW" dirty="0" smtClean="0"/>
              </a:p>
            </p:txBody>
          </p:sp>
        </mc:Fallback>
      </mc:AlternateContent>
      <p:sp>
        <p:nvSpPr>
          <p:cNvPr id="234500" name="投影片編號版面配置區 3"/>
          <p:cNvSpPr>
            <a:spLocks noGrp="1"/>
          </p:cNvSpPr>
          <p:nvPr>
            <p:ph type="sldNum" sz="quarter" idx="5"/>
          </p:nvPr>
        </p:nvSpPr>
        <p:spPr>
          <a:noFill/>
          <a:ln>
            <a:miter lim="800000"/>
            <a:headEnd/>
            <a:tailEnd/>
          </a:ln>
        </p:spPr>
        <p:txBody>
          <a:bodyPr/>
          <a:lstStyle/>
          <a:p>
            <a:fld id="{B07F43DF-C718-4931-8762-30623182CA2A}" type="slidenum">
              <a:rPr lang="en-US" altLang="zh-TW" smtClean="0">
                <a:ea typeface="新細明體" charset="-120"/>
              </a:rPr>
              <a:pPr/>
              <a:t>54</a:t>
            </a:fld>
            <a:endParaRPr lang="en-US" altLang="zh-TW">
              <a:ea typeface="新細明體" charset="-12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投影片圖像版面配置區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235523" name="備忘稿版面配置區 2"/>
              <p:cNvSpPr>
                <a:spLocks noGrp="1"/>
              </p:cNvSpPr>
              <p:nvPr>
                <p:ph type="body" idx="1"/>
              </p:nvPr>
            </p:nvSpPr>
            <p:spPr>
              <a:noFill/>
            </p:spPr>
            <p:txBody>
              <a:bodyPr/>
              <a:lstStyle/>
              <a:p>
                <a:r>
                  <a:rPr lang="zh-TW" altLang="en-US" dirty="0"/>
                  <a:t>消除小突出部</a:t>
                </a:r>
                <a:endParaRPr lang="en-US" altLang="zh-TW" dirty="0"/>
              </a:p>
              <a:p>
                <a:r>
                  <a:rPr lang="zh-TW" altLang="en-US" dirty="0"/>
                  <a:t>保留巨大變動</a:t>
                </a:r>
                <a:endParaRPr lang="en-US" altLang="zh-TW" dirty="0"/>
              </a:p>
              <a:p>
                <a:endParaRPr lang="zh-TW" altLang="en-US" dirty="0"/>
              </a:p>
              <a:p>
                <a:r>
                  <a:rPr lang="zh-TW" altLang="en-US" dirty="0">
                    <a:ea typeface="新細明體" charset="-120"/>
                  </a:rPr>
                  <a:t>假如現在狀態是</a:t>
                </a:r>
                <a:r>
                  <a:rPr lang="en-US" altLang="zh-TW" dirty="0">
                    <a:ea typeface="新細明體" charset="-120"/>
                  </a:rPr>
                  <a:t>DOWN</a:t>
                </a:r>
                <a:r>
                  <a:rPr lang="zh-TW" altLang="en-US" dirty="0">
                    <a:ea typeface="新細明體" charset="-120"/>
                  </a:rPr>
                  <a:t>，也就是</a:t>
                </a:r>
                <a:r>
                  <a:rPr lang="en-US" altLang="zh-TW" dirty="0">
                    <a:ea typeface="新細明體" charset="-120"/>
                  </a:rPr>
                  <a:t>”</a:t>
                </a:r>
                <a:r>
                  <a:rPr lang="zh-TW" altLang="en-US" dirty="0">
                    <a:ea typeface="新細明體" charset="-120"/>
                  </a:rPr>
                  <a:t>向下</a:t>
                </a:r>
                <a:r>
                  <a:rPr lang="en-US" altLang="zh-TW" dirty="0">
                    <a:ea typeface="新細明體" charset="-120"/>
                  </a:rPr>
                  <a:t>”</a:t>
                </a:r>
              </a:p>
              <a:p>
                <a:r>
                  <a:rPr lang="zh-TW" altLang="en-US" dirty="0">
                    <a:ea typeface="新細明體" charset="-120"/>
                  </a:rPr>
                  <a:t>若相對最高值</a:t>
                </a:r>
                <a:r>
                  <a:rPr kumimoji="1" lang="en-US" altLang="zh-TW" sz="1200" i="1" kern="1200" dirty="0">
                    <a:solidFill>
                      <a:schemeClr val="tx1"/>
                    </a:solidFill>
                    <a:latin typeface="Arial" charset="0"/>
                    <a:ea typeface="新細明體" pitchFamily="18" charset="-120"/>
                    <a:cs typeface="+mn-cs"/>
                  </a:rPr>
                  <a:t>f(n+</a:t>
                </a:r>
                <a14:m>
                  <m:oMath xmlns:m="http://schemas.openxmlformats.org/officeDocument/2006/math">
                    <m:sSub>
                      <m:sSubPr>
                        <m:ctrlPr>
                          <a:rPr lang="en-US" altLang="zh-TW" sz="1200" i="1" smtClean="0">
                            <a:latin typeface="Cambria Math" panose="02040503050406030204" pitchFamily="18" charset="0"/>
                          </a:rPr>
                        </m:ctrlPr>
                      </m:sSubPr>
                      <m:e>
                        <m:r>
                          <a:rPr lang="en-US" altLang="zh-TW" sz="1200" b="0" i="1" smtClean="0">
                            <a:latin typeface="Cambria Math" panose="02040503050406030204" pitchFamily="18" charset="0"/>
                          </a:rPr>
                          <m:t>𝑗</m:t>
                        </m:r>
                      </m:e>
                      <m:sub>
                        <m:r>
                          <a:rPr lang="en-US" altLang="zh-TW" sz="1200" b="0" i="1" smtClean="0">
                            <a:latin typeface="Cambria Math" panose="02040503050406030204" pitchFamily="18" charset="0"/>
                          </a:rPr>
                          <m:t>0</m:t>
                        </m:r>
                      </m:sub>
                    </m:sSub>
                  </m:oMath>
                </a14:m>
                <a:r>
                  <a:rPr kumimoji="1" lang="en-US" altLang="zh-TW" sz="1200" i="1" kern="1200" dirty="0">
                    <a:solidFill>
                      <a:schemeClr val="tx1"/>
                    </a:solidFill>
                    <a:latin typeface="Arial" charset="0"/>
                    <a:ea typeface="新細明體" pitchFamily="18" charset="-120"/>
                    <a:cs typeface="+mn-cs"/>
                  </a:rPr>
                  <a:t>) </a:t>
                </a:r>
                <a:r>
                  <a:rPr lang="zh-TW" altLang="en-US" dirty="0">
                    <a:ea typeface="新細明體" charset="-120"/>
                  </a:rPr>
                  <a:t> </a:t>
                </a:r>
                <a:r>
                  <a:rPr lang="en-US" altLang="zh-TW" dirty="0">
                    <a:ea typeface="新細明體" charset="-120"/>
                  </a:rPr>
                  <a:t>&lt;</a:t>
                </a:r>
                <a:r>
                  <a:rPr lang="zh-TW" altLang="en-US" dirty="0">
                    <a:ea typeface="新細明體" charset="-120"/>
                  </a:rPr>
                  <a:t> 門檻值 </a:t>
                </a:r>
                <a:r>
                  <a:rPr lang="en-US" altLang="zh-TW" dirty="0">
                    <a:ea typeface="新細明體" charset="-120"/>
                  </a:rPr>
                  <a:t>h,</a:t>
                </a:r>
                <a:r>
                  <a:rPr lang="zh-TW" altLang="en-US" dirty="0">
                    <a:ea typeface="新細明體" charset="-120"/>
                  </a:rPr>
                  <a:t> 則視為小波動，以紅色虛線的地方砍平</a:t>
                </a:r>
                <a:endParaRPr lang="en-US" altLang="zh-TW" dirty="0">
                  <a:ea typeface="新細明體" charset="-120"/>
                </a:endParaRPr>
              </a:p>
              <a:p>
                <a:r>
                  <a:rPr lang="zh-TW" altLang="en-US" dirty="0">
                    <a:ea typeface="新細明體" charset="-120"/>
                  </a:rPr>
                  <a:t>若相對最高值</a:t>
                </a:r>
                <a:r>
                  <a:rPr kumimoji="1" lang="en-US" altLang="zh-TW" sz="1200" i="1" kern="1200" dirty="0">
                    <a:solidFill>
                      <a:schemeClr val="tx1"/>
                    </a:solidFill>
                    <a:latin typeface="Arial" charset="0"/>
                    <a:ea typeface="新細明體" pitchFamily="18" charset="-120"/>
                    <a:cs typeface="+mn-cs"/>
                  </a:rPr>
                  <a:t>f(n+</a:t>
                </a:r>
                <a14:m>
                  <m:oMath xmlns:m="http://schemas.openxmlformats.org/officeDocument/2006/math">
                    <m:sSub>
                      <m:sSubPr>
                        <m:ctrlPr>
                          <a:rPr lang="en-US" altLang="zh-TW" sz="1200" i="1" smtClean="0">
                            <a:latin typeface="Cambria Math" panose="02040503050406030204" pitchFamily="18" charset="0"/>
                          </a:rPr>
                        </m:ctrlPr>
                      </m:sSubPr>
                      <m:e>
                        <m:r>
                          <a:rPr lang="en-US" altLang="zh-TW" sz="1200" b="0" i="1" smtClean="0">
                            <a:latin typeface="Cambria Math" panose="02040503050406030204" pitchFamily="18" charset="0"/>
                          </a:rPr>
                          <m:t>𝑗</m:t>
                        </m:r>
                      </m:e>
                      <m:sub>
                        <m:r>
                          <a:rPr lang="en-US" altLang="zh-TW" sz="1200" b="0" i="1" smtClean="0">
                            <a:latin typeface="Cambria Math" panose="02040503050406030204" pitchFamily="18" charset="0"/>
                          </a:rPr>
                          <m:t>0</m:t>
                        </m:r>
                      </m:sub>
                    </m:sSub>
                  </m:oMath>
                </a14:m>
                <a:r>
                  <a:rPr kumimoji="1" lang="en-US" altLang="zh-TW" sz="1200" i="1" kern="1200" dirty="0">
                    <a:solidFill>
                      <a:schemeClr val="tx1"/>
                    </a:solidFill>
                    <a:latin typeface="Arial" charset="0"/>
                    <a:ea typeface="新細明體" pitchFamily="18" charset="-120"/>
                    <a:cs typeface="+mn-cs"/>
                  </a:rPr>
                  <a:t>) </a:t>
                </a:r>
                <a:r>
                  <a:rPr lang="zh-TW" altLang="en-US" dirty="0">
                    <a:ea typeface="新細明體" charset="-120"/>
                  </a:rPr>
                  <a:t> </a:t>
                </a:r>
                <a:r>
                  <a:rPr lang="en-US" altLang="zh-TW" dirty="0">
                    <a:ea typeface="新細明體" charset="-120"/>
                  </a:rPr>
                  <a:t>&gt;</a:t>
                </a:r>
                <a:r>
                  <a:rPr lang="zh-TW" altLang="en-US" dirty="0">
                    <a:ea typeface="新細明體" charset="-120"/>
                  </a:rPr>
                  <a:t> 門檻值 </a:t>
                </a:r>
                <a:r>
                  <a:rPr lang="en-US" altLang="zh-TW" dirty="0">
                    <a:ea typeface="新細明體" charset="-120"/>
                  </a:rPr>
                  <a:t>h,</a:t>
                </a:r>
                <a:r>
                  <a:rPr lang="zh-TW" altLang="en-US" dirty="0">
                    <a:ea typeface="新細明體" charset="-120"/>
                  </a:rPr>
                  <a:t> 則視為方向改變，保留原有的數值，切換到 </a:t>
                </a:r>
                <a:r>
                  <a:rPr lang="en-US" altLang="zh-TW" dirty="0">
                    <a:ea typeface="新細明體" charset="-120"/>
                  </a:rPr>
                  <a:t>UP(</a:t>
                </a:r>
                <a:r>
                  <a:rPr lang="zh-TW" altLang="en-US" dirty="0">
                    <a:ea typeface="新細明體" charset="-120"/>
                  </a:rPr>
                  <a:t>向上</a:t>
                </a:r>
                <a:r>
                  <a:rPr lang="en-US" altLang="zh-TW" dirty="0">
                    <a:ea typeface="新細明體" charset="-120"/>
                  </a:rPr>
                  <a:t>)</a:t>
                </a:r>
              </a:p>
            </p:txBody>
          </p:sp>
        </mc:Choice>
        <mc:Fallback xmlns="">
          <p:sp>
            <p:nvSpPr>
              <p:cNvPr id="235523" name="備忘稿版面配置區 2"/>
              <p:cNvSpPr>
                <a:spLocks noGrp="1"/>
              </p:cNvSpPr>
              <p:nvPr>
                <p:ph type="body" idx="1"/>
              </p:nvPr>
            </p:nvSpPr>
            <p:spPr>
              <a:noFill/>
            </p:spPr>
            <p:txBody>
              <a:bodyPr/>
              <a:lstStyle/>
              <a:p>
                <a:r>
                  <a:rPr lang="zh-TW" altLang="en-US" dirty="0" smtClean="0"/>
                  <a:t>消除小突出部</a:t>
                </a:r>
                <a:endParaRPr lang="en-US" altLang="zh-TW" dirty="0" smtClean="0"/>
              </a:p>
              <a:p>
                <a:r>
                  <a:rPr lang="zh-TW" altLang="en-US" dirty="0" smtClean="0"/>
                  <a:t>保留巨大變動</a:t>
                </a:r>
                <a:endParaRPr lang="en-US" altLang="zh-TW" dirty="0" smtClean="0"/>
              </a:p>
              <a:p>
                <a:endParaRPr lang="zh-TW" altLang="en-US" dirty="0" smtClean="0"/>
              </a:p>
              <a:p>
                <a:r>
                  <a:rPr lang="zh-TW" altLang="en-US" dirty="0" smtClean="0">
                    <a:ea typeface="新細明體" charset="-120"/>
                  </a:rPr>
                  <a:t>假如</a:t>
                </a:r>
                <a:r>
                  <a:rPr lang="zh-TW" altLang="en-US" dirty="0" smtClean="0">
                    <a:ea typeface="新細明體" charset="-120"/>
                  </a:rPr>
                  <a:t>現在狀態是</a:t>
                </a:r>
                <a:r>
                  <a:rPr lang="en-US" altLang="zh-TW" dirty="0" smtClean="0">
                    <a:ea typeface="新細明體" charset="-120"/>
                  </a:rPr>
                  <a:t>DOWN</a:t>
                </a:r>
                <a:r>
                  <a:rPr lang="zh-TW" altLang="en-US" dirty="0" smtClean="0">
                    <a:ea typeface="新細明體" charset="-120"/>
                  </a:rPr>
                  <a:t>，也就是</a:t>
                </a:r>
                <a:r>
                  <a:rPr lang="en-US" altLang="zh-TW" dirty="0" smtClean="0">
                    <a:ea typeface="新細明體" charset="-120"/>
                  </a:rPr>
                  <a:t>”</a:t>
                </a:r>
                <a:r>
                  <a:rPr lang="zh-TW" altLang="en-US" dirty="0" smtClean="0">
                    <a:ea typeface="新細明體" charset="-120"/>
                  </a:rPr>
                  <a:t>向下</a:t>
                </a:r>
                <a:r>
                  <a:rPr lang="en-US" altLang="zh-TW" dirty="0" smtClean="0">
                    <a:ea typeface="新細明體" charset="-120"/>
                  </a:rPr>
                  <a:t>”</a:t>
                </a:r>
              </a:p>
              <a:p>
                <a:r>
                  <a:rPr lang="zh-TW" altLang="en-US" dirty="0" smtClean="0">
                    <a:ea typeface="新細明體" charset="-120"/>
                  </a:rPr>
                  <a:t>若相對最高值</a:t>
                </a:r>
                <a:r>
                  <a:rPr kumimoji="1" lang="en-US" altLang="zh-TW" sz="1200" i="1" kern="1200" dirty="0" smtClean="0">
                    <a:solidFill>
                      <a:schemeClr val="tx1"/>
                    </a:solidFill>
                    <a:latin typeface="Arial" charset="0"/>
                    <a:ea typeface="新細明體" pitchFamily="18" charset="-120"/>
                    <a:cs typeface="+mn-cs"/>
                  </a:rPr>
                  <a:t>f(n+</a:t>
                </a:r>
                <a:r>
                  <a:rPr lang="en-US" altLang="zh-TW" sz="1200" b="0" i="0" smtClean="0">
                    <a:latin typeface="Cambria Math" panose="02040503050406030204" pitchFamily="18" charset="0"/>
                  </a:rPr>
                  <a:t>𝑗_0</a:t>
                </a:r>
                <a:r>
                  <a:rPr kumimoji="1" lang="en-US" altLang="zh-TW" sz="1200" i="1" kern="1200" dirty="0" smtClean="0">
                    <a:solidFill>
                      <a:schemeClr val="tx1"/>
                    </a:solidFill>
                    <a:latin typeface="Arial" charset="0"/>
                    <a:ea typeface="新細明體" pitchFamily="18" charset="-120"/>
                    <a:cs typeface="+mn-cs"/>
                  </a:rPr>
                  <a:t>) </a:t>
                </a:r>
                <a:r>
                  <a:rPr lang="zh-TW" altLang="en-US" dirty="0" smtClean="0">
                    <a:ea typeface="新細明體" charset="-120"/>
                  </a:rPr>
                  <a:t> </a:t>
                </a:r>
                <a:r>
                  <a:rPr lang="en-US" altLang="zh-TW" dirty="0" smtClean="0">
                    <a:ea typeface="新細明體" charset="-120"/>
                  </a:rPr>
                  <a:t>&lt;</a:t>
                </a:r>
                <a:r>
                  <a:rPr lang="zh-TW" altLang="en-US" dirty="0" smtClean="0">
                    <a:ea typeface="新細明體" charset="-120"/>
                  </a:rPr>
                  <a:t> 門檻值 </a:t>
                </a:r>
                <a:r>
                  <a:rPr lang="en-US" altLang="zh-TW" dirty="0" smtClean="0">
                    <a:ea typeface="新細明體" charset="-120"/>
                  </a:rPr>
                  <a:t>h,</a:t>
                </a:r>
                <a:r>
                  <a:rPr lang="zh-TW" altLang="en-US" dirty="0" smtClean="0">
                    <a:ea typeface="新細明體" charset="-120"/>
                  </a:rPr>
                  <a:t> 則視為小波動，以紅色虛線的地方砍平</a:t>
                </a:r>
                <a:endParaRPr lang="en-US" altLang="zh-TW" dirty="0" smtClean="0">
                  <a:ea typeface="新細明體" charset="-120"/>
                </a:endParaRPr>
              </a:p>
              <a:p>
                <a:r>
                  <a:rPr lang="zh-TW" altLang="en-US" dirty="0" smtClean="0">
                    <a:ea typeface="新細明體" charset="-120"/>
                  </a:rPr>
                  <a:t>若相對最高值</a:t>
                </a:r>
                <a:r>
                  <a:rPr kumimoji="1" lang="en-US" altLang="zh-TW" sz="1200" i="1" kern="1200" dirty="0" smtClean="0">
                    <a:solidFill>
                      <a:schemeClr val="tx1"/>
                    </a:solidFill>
                    <a:latin typeface="Arial" charset="0"/>
                    <a:ea typeface="新細明體" pitchFamily="18" charset="-120"/>
                    <a:cs typeface="+mn-cs"/>
                  </a:rPr>
                  <a:t>f(n+</a:t>
                </a:r>
                <a:r>
                  <a:rPr lang="en-US" altLang="zh-TW" sz="1200" b="0" i="0" smtClean="0">
                    <a:latin typeface="Cambria Math" panose="02040503050406030204" pitchFamily="18" charset="0"/>
                  </a:rPr>
                  <a:t>𝑗_0</a:t>
                </a:r>
                <a:r>
                  <a:rPr kumimoji="1" lang="en-US" altLang="zh-TW" sz="1200" i="1" kern="1200" dirty="0" smtClean="0">
                    <a:solidFill>
                      <a:schemeClr val="tx1"/>
                    </a:solidFill>
                    <a:latin typeface="Arial" charset="0"/>
                    <a:ea typeface="新細明體" pitchFamily="18" charset="-120"/>
                    <a:cs typeface="+mn-cs"/>
                  </a:rPr>
                  <a:t>) </a:t>
                </a:r>
                <a:r>
                  <a:rPr lang="zh-TW" altLang="en-US" dirty="0" smtClean="0">
                    <a:ea typeface="新細明體" charset="-120"/>
                  </a:rPr>
                  <a:t> </a:t>
                </a:r>
                <a:r>
                  <a:rPr lang="en-US" altLang="zh-TW" dirty="0" smtClean="0">
                    <a:ea typeface="新細明體" charset="-120"/>
                  </a:rPr>
                  <a:t>&gt;</a:t>
                </a:r>
                <a:r>
                  <a:rPr lang="zh-TW" altLang="en-US" dirty="0" smtClean="0">
                    <a:ea typeface="新細明體" charset="-120"/>
                  </a:rPr>
                  <a:t> 門檻值 </a:t>
                </a:r>
                <a:r>
                  <a:rPr lang="en-US" altLang="zh-TW" dirty="0" smtClean="0">
                    <a:ea typeface="新細明體" charset="-120"/>
                  </a:rPr>
                  <a:t>h,</a:t>
                </a:r>
                <a:r>
                  <a:rPr lang="zh-TW" altLang="en-US" dirty="0" smtClean="0">
                    <a:ea typeface="新細明體" charset="-120"/>
                  </a:rPr>
                  <a:t> 則視為方向改變，保留原有的數值，切換到 </a:t>
                </a:r>
                <a:r>
                  <a:rPr lang="en-US" altLang="zh-TW" dirty="0" smtClean="0">
                    <a:ea typeface="新細明體" charset="-120"/>
                  </a:rPr>
                  <a:t>UP(</a:t>
                </a:r>
                <a:r>
                  <a:rPr lang="zh-TW" altLang="en-US" dirty="0" smtClean="0">
                    <a:ea typeface="新細明體" charset="-120"/>
                  </a:rPr>
                  <a:t>向上</a:t>
                </a:r>
                <a:r>
                  <a:rPr lang="en-US" altLang="zh-TW" dirty="0" smtClean="0">
                    <a:ea typeface="新細明體" charset="-120"/>
                  </a:rPr>
                  <a:t>)</a:t>
                </a:r>
                <a:endParaRPr lang="en-US" altLang="zh-TW" dirty="0" smtClean="0">
                  <a:ea typeface="新細明體" charset="-120"/>
                </a:endParaRPr>
              </a:p>
            </p:txBody>
          </p:sp>
        </mc:Fallback>
      </mc:AlternateContent>
      <p:sp>
        <p:nvSpPr>
          <p:cNvPr id="235524" name="投影片編號版面配置區 3"/>
          <p:cNvSpPr>
            <a:spLocks noGrp="1"/>
          </p:cNvSpPr>
          <p:nvPr>
            <p:ph type="sldNum" sz="quarter" idx="5"/>
          </p:nvPr>
        </p:nvSpPr>
        <p:spPr>
          <a:noFill/>
          <a:ln>
            <a:miter lim="800000"/>
            <a:headEnd/>
            <a:tailEnd/>
          </a:ln>
        </p:spPr>
        <p:txBody>
          <a:bodyPr/>
          <a:lstStyle/>
          <a:p>
            <a:fld id="{5634EDBF-1689-4358-86CE-96B305A6347D}" type="slidenum">
              <a:rPr lang="en-US" altLang="zh-TW" smtClean="0">
                <a:ea typeface="新細明體" charset="-120"/>
              </a:rPr>
              <a:pPr/>
              <a:t>55</a:t>
            </a:fld>
            <a:endParaRPr lang="en-US" altLang="zh-TW">
              <a:ea typeface="新細明體" charset="-12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投影片圖像版面配置區 1"/>
          <p:cNvSpPr>
            <a:spLocks noGrp="1" noRot="1" noChangeAspect="1" noTextEdit="1"/>
          </p:cNvSpPr>
          <p:nvPr>
            <p:ph type="sldImg"/>
          </p:nvPr>
        </p:nvSpPr>
        <p:spPr>
          <a:ln/>
        </p:spPr>
      </p:sp>
      <p:sp>
        <p:nvSpPr>
          <p:cNvPr id="236547" name="備忘稿版面配置區 2"/>
          <p:cNvSpPr>
            <a:spLocks noGrp="1"/>
          </p:cNvSpPr>
          <p:nvPr>
            <p:ph type="body" idx="1"/>
          </p:nvPr>
        </p:nvSpPr>
        <p:spPr>
          <a:noFill/>
        </p:spPr>
        <p:txBody>
          <a:bodyPr/>
          <a:lstStyle/>
          <a:p>
            <a:r>
              <a:rPr lang="zh-TW" altLang="en-US" dirty="0">
                <a:ea typeface="新細明體" charset="-120"/>
              </a:rPr>
              <a:t>在一個</a:t>
            </a:r>
            <a:r>
              <a:rPr lang="en-US" altLang="zh-TW" dirty="0">
                <a:ea typeface="新細明體" charset="-120"/>
              </a:rPr>
              <a:t>row</a:t>
            </a:r>
            <a:r>
              <a:rPr lang="zh-TW" altLang="en-US" dirty="0">
                <a:ea typeface="新細明體" charset="-120"/>
              </a:rPr>
              <a:t>中，本來</a:t>
            </a:r>
            <a:r>
              <a:rPr lang="en-US" altLang="zh-TW" dirty="0">
                <a:ea typeface="新細明體" charset="-120"/>
              </a:rPr>
              <a:t>pixel value </a:t>
            </a:r>
            <a:r>
              <a:rPr lang="zh-TW" altLang="en-US" dirty="0">
                <a:ea typeface="新細明體" charset="-120"/>
              </a:rPr>
              <a:t>越變越小，遇到轉折點的</a:t>
            </a:r>
            <a:r>
              <a:rPr lang="en-US" altLang="zh-TW" dirty="0">
                <a:ea typeface="新細明體" charset="-120"/>
              </a:rPr>
              <a:t>pixel</a:t>
            </a:r>
            <a:r>
              <a:rPr lang="zh-TW" altLang="en-US" dirty="0">
                <a:ea typeface="新細明體" charset="-120"/>
              </a:rPr>
              <a:t>時候，偵測變化頂點的相對最大值，假如相對最大值超過門檻，則視為</a:t>
            </a:r>
            <a:r>
              <a:rPr lang="zh-TW" altLang="en-US" dirty="0"/>
              <a:t>方向改變</a:t>
            </a:r>
            <a:endParaRPr lang="en-US" altLang="zh-TW" dirty="0">
              <a:ea typeface="新細明體" charset="-120"/>
            </a:endParaRPr>
          </a:p>
          <a:p>
            <a:r>
              <a:rPr lang="zh-TW" altLang="en-US" dirty="0"/>
              <a:t>在上坡的時候偵測相對最小值；在下坡的時候偵測相對最大值</a:t>
            </a:r>
            <a:endParaRPr lang="en-US" altLang="zh-TW" dirty="0"/>
          </a:p>
          <a:p>
            <a:endParaRPr lang="zh-TW" altLang="en-US" dirty="0"/>
          </a:p>
          <a:p>
            <a:r>
              <a:rPr lang="zh-TW" altLang="en-US" dirty="0">
                <a:ea typeface="新細明體" charset="-120"/>
              </a:rPr>
              <a:t>建議將磁滯後平滑應用於輸入影像數據兩次：</a:t>
            </a:r>
            <a:endParaRPr lang="en-US" altLang="zh-TW" dirty="0">
              <a:ea typeface="新細明體" charset="-120"/>
            </a:endParaRPr>
          </a:p>
          <a:p>
            <a:r>
              <a:rPr lang="en-US" altLang="zh-TW" dirty="0">
                <a:ea typeface="新細明體" charset="-120"/>
              </a:rPr>
              <a:t>1</a:t>
            </a:r>
            <a:r>
              <a:rPr lang="zh-TW" altLang="en-US" dirty="0">
                <a:ea typeface="新細明體" charset="-120"/>
              </a:rPr>
              <a:t>次從左到右或向前的順序，然後第</a:t>
            </a:r>
            <a:r>
              <a:rPr lang="en-US" altLang="zh-TW" dirty="0">
                <a:ea typeface="新細明體" charset="-120"/>
              </a:rPr>
              <a:t>2</a:t>
            </a:r>
            <a:r>
              <a:rPr lang="zh-TW" altLang="en-US" dirty="0">
                <a:ea typeface="新細明體" charset="-120"/>
              </a:rPr>
              <a:t>次以從右到左或反向的順序。 </a:t>
            </a:r>
            <a:endParaRPr lang="en-US" altLang="zh-TW" dirty="0">
              <a:ea typeface="新細明體" charset="-120"/>
            </a:endParaRPr>
          </a:p>
          <a:p>
            <a:r>
              <a:rPr lang="zh-TW" altLang="en-US" dirty="0">
                <a:ea typeface="新細明體" charset="-120"/>
              </a:rPr>
              <a:t>對稱磁滯平滑運算子的輸出是</a:t>
            </a:r>
            <a:r>
              <a:rPr lang="en-US" altLang="zh-TW" dirty="0">
                <a:ea typeface="新細明體" charset="-120"/>
              </a:rPr>
              <a:t>2</a:t>
            </a:r>
            <a:r>
              <a:rPr lang="zh-TW" altLang="en-US" dirty="0">
                <a:ea typeface="新細明體" charset="-120"/>
              </a:rPr>
              <a:t>個結果的平均值。</a:t>
            </a:r>
            <a:endParaRPr lang="en-US" altLang="zh-TW" dirty="0">
              <a:ea typeface="新細明體" charset="-120"/>
            </a:endParaRPr>
          </a:p>
        </p:txBody>
      </p:sp>
      <p:sp>
        <p:nvSpPr>
          <p:cNvPr id="236548" name="投影片編號版面配置區 3"/>
          <p:cNvSpPr>
            <a:spLocks noGrp="1"/>
          </p:cNvSpPr>
          <p:nvPr>
            <p:ph type="sldNum" sz="quarter" idx="5"/>
          </p:nvPr>
        </p:nvSpPr>
        <p:spPr>
          <a:noFill/>
          <a:ln>
            <a:miter lim="800000"/>
            <a:headEnd/>
            <a:tailEnd/>
          </a:ln>
        </p:spPr>
        <p:txBody>
          <a:bodyPr/>
          <a:lstStyle/>
          <a:p>
            <a:fld id="{46B7911E-733D-4A8F-8CC7-31429E3FD58D}" type="slidenum">
              <a:rPr lang="en-US" altLang="zh-TW" smtClean="0">
                <a:ea typeface="新細明體" charset="-120"/>
              </a:rPr>
              <a:pPr/>
              <a:t>56</a:t>
            </a:fld>
            <a:endParaRPr lang="en-US" altLang="zh-TW">
              <a:ea typeface="新細明體" charset="-12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a:ln>
            <a:miter lim="800000"/>
            <a:headEnd/>
            <a:tailEnd/>
          </a:ln>
        </p:spPr>
        <p:txBody>
          <a:bodyPr/>
          <a:lstStyle/>
          <a:p>
            <a:fld id="{4A67FA91-5AC9-45CC-A4D2-92A5C7314608}" type="slidenum">
              <a:rPr lang="en-US" altLang="zh-TW" smtClean="0">
                <a:ea typeface="新細明體" charset="-120"/>
              </a:rPr>
              <a:pPr/>
              <a:t>57</a:t>
            </a:fld>
            <a:endParaRPr lang="en-US" altLang="zh-TW">
              <a:ea typeface="新細明體" charset="-120"/>
            </a:endParaRPr>
          </a:p>
        </p:txBody>
      </p:sp>
      <p:sp>
        <p:nvSpPr>
          <p:cNvPr id="237571"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37572"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第</a:t>
                </a:r>
                <a:r>
                  <a:rPr lang="en-US" altLang="zh-TW" dirty="0"/>
                  <a:t>11</a:t>
                </a:r>
                <a:r>
                  <a:rPr lang="zh-TW" altLang="en-US" dirty="0"/>
                  <a:t>種：</a:t>
                </a:r>
                <a:r>
                  <a:rPr lang="en-US" altLang="zh-TW" b="0" dirty="0">
                    <a:solidFill>
                      <a:schemeClr val="tx1"/>
                    </a:solidFill>
                  </a:rPr>
                  <a:t>Sigma Filter</a:t>
                </a:r>
                <a:endParaRPr lang="en-US" altLang="zh-TW" dirty="0"/>
              </a:p>
              <a:p>
                <a:pPr eaLnBrk="1" hangingPunct="1"/>
                <a:r>
                  <a:rPr lang="zh-TW" altLang="en-US" dirty="0">
                    <a:ea typeface="新細明體" charset="-120"/>
                  </a:rPr>
                  <a:t>僅在兩個</a:t>
                </a:r>
                <a:r>
                  <a:rPr kumimoji="1" lang="en-US" altLang="zh-TW" sz="1200" kern="1200" dirty="0">
                    <a:solidFill>
                      <a:schemeClr val="tx1"/>
                    </a:solidFill>
                    <a:latin typeface="Arial" charset="0"/>
                    <a:ea typeface="新細明體" pitchFamily="18" charset="-120"/>
                    <a:cs typeface="+mn-cs"/>
                  </a:rPr>
                  <a:t>sigma</a:t>
                </a:r>
                <a:r>
                  <a:rPr lang="zh-TW" altLang="en-US" dirty="0">
                    <a:ea typeface="新細明體" charset="-120"/>
                  </a:rPr>
                  <a:t>間隔內取平均值</a:t>
                </a:r>
                <a:endParaRPr lang="en-US" altLang="zh-TW" dirty="0">
                  <a:ea typeface="新細明體" charset="-120"/>
                </a:endParaRPr>
              </a:p>
              <a:p>
                <a:pPr eaLnBrk="1" hangingPunct="1"/>
                <a:r>
                  <a:rPr lang="en-US" altLang="zh-TW" dirty="0">
                    <a:ea typeface="新細明體" charset="-120"/>
                  </a:rPr>
                  <a:t>Trick</a:t>
                </a:r>
                <a:r>
                  <a:rPr lang="zh-TW" altLang="en-US" dirty="0">
                    <a:ea typeface="新細明體" charset="-120"/>
                  </a:rPr>
                  <a:t>：當</a:t>
                </a:r>
                <a:r>
                  <a:rPr lang="en-US" altLang="zh-TW" i="1" dirty="0">
                    <a:ea typeface="新細明體" charset="-120"/>
                  </a:rPr>
                  <a:t>#M</a:t>
                </a:r>
                <a:r>
                  <a:rPr lang="zh-TW" altLang="en-US" dirty="0">
                    <a:ea typeface="新細明體" charset="-120"/>
                  </a:rPr>
                  <a:t>太小，則直接取</a:t>
                </a:r>
                <a:r>
                  <a:rPr lang="en-US" altLang="zh-TW" dirty="0">
                    <a:ea typeface="新細明體" charset="-120"/>
                  </a:rPr>
                  <a:t>8</a:t>
                </a:r>
                <a:r>
                  <a:rPr lang="zh-TW" altLang="en-US" dirty="0">
                    <a:ea typeface="新細明體" charset="-120"/>
                  </a:rPr>
                  <a:t>個最近的</a:t>
                </a:r>
                <a:r>
                  <a:rPr lang="en-US" altLang="zh-TW" dirty="0">
                    <a:ea typeface="新細明體" charset="-120"/>
                  </a:rPr>
                  <a:t>neighbors</a:t>
                </a:r>
                <a:r>
                  <a:rPr lang="zh-TW" altLang="en-US" dirty="0">
                    <a:ea typeface="新細明體" charset="-120"/>
                  </a:rPr>
                  <a:t>的平均</a:t>
                </a:r>
                <a:endParaRPr lang="en-US" altLang="zh-TW" dirty="0">
                  <a:ea typeface="新細明體" charset="-120"/>
                </a:endParaRPr>
              </a:p>
              <a:p>
                <a:pPr eaLnBrk="1" hangingPunct="1"/>
                <a:r>
                  <a:rPr lang="zh-TW" altLang="en-US" dirty="0">
                    <a:ea typeface="新細明體" charset="-120"/>
                  </a:rPr>
                  <a:t>效能比</a:t>
                </a:r>
                <a:r>
                  <a:rPr lang="en-US" altLang="zh-TW" dirty="0">
                    <a:ea typeface="新細明體" charset="-120"/>
                  </a:rPr>
                  <a:t>gradient inverse weighted filter, the median </a:t>
                </a:r>
                <a:r>
                  <a:rPr lang="zh-TW" altLang="en-US" dirty="0">
                    <a:ea typeface="新細明體" charset="-120"/>
                  </a:rPr>
                  <a:t>好</a:t>
                </a:r>
                <a:endParaRPr lang="en-US" altLang="zh-TW" dirty="0">
                  <a:ea typeface="新細明體" charset="-120"/>
                </a:endParaRPr>
              </a:p>
              <a:p>
                <a:pPr eaLnBrk="1" hangingPunct="1"/>
                <a:endParaRPr lang="en-US" altLang="zh-TW" dirty="0">
                  <a:ea typeface="新細明體" charset="-120"/>
                </a:endParaRPr>
              </a:p>
              <a:p>
                <a:pPr eaLnBrk="1" hangingPunct="1"/>
                <a:r>
                  <a:rPr lang="zh-TW" altLang="en-US" dirty="0">
                    <a:ea typeface="新細明體" charset="-120"/>
                  </a:rPr>
                  <a:t>標準差</a:t>
                </a:r>
                <a:r>
                  <a:rPr lang="en-US" altLang="zh-TW" dirty="0">
                    <a:ea typeface="新細明體" charset="-120"/>
                  </a:rPr>
                  <a:t>Standard Deviation(σ)</a:t>
                </a:r>
              </a:p>
              <a:p>
                <a:pPr eaLnBrk="1" hangingPunct="1"/>
                <a:r>
                  <a:rPr lang="zh-TW" altLang="en-US" dirty="0">
                    <a:ea typeface="新細明體" charset="-120"/>
                  </a:rPr>
                  <a:t>變異數（</a:t>
                </a:r>
                <a14:m>
                  <m:oMath xmlns:m="http://schemas.openxmlformats.org/officeDocument/2006/math">
                    <m:sSup>
                      <m:sSupPr>
                        <m:ctrlPr>
                          <a:rPr lang="en-US" altLang="zh-TW" sz="1200" i="1" smtClean="0">
                            <a:solidFill>
                              <a:schemeClr val="tx1"/>
                            </a:solidFill>
                            <a:latin typeface="Cambria Math" panose="02040503050406030204" pitchFamily="18" charset="0"/>
                          </a:rPr>
                        </m:ctrlPr>
                      </m:sSupPr>
                      <m:e>
                        <m:acc>
                          <m:accPr>
                            <m:chr m:val="̂"/>
                            <m:ctrlPr>
                              <a:rPr lang="en-US" altLang="zh-TW" sz="1200" i="1" smtClean="0">
                                <a:solidFill>
                                  <a:schemeClr val="tx1"/>
                                </a:solidFill>
                                <a:latin typeface="Cambria Math" panose="02040503050406030204" pitchFamily="18" charset="0"/>
                              </a:rPr>
                            </m:ctrlPr>
                          </m:accPr>
                          <m:e>
                            <m:r>
                              <a:rPr lang="zh-TW" altLang="en-US" sz="1200" i="1" smtClean="0">
                                <a:solidFill>
                                  <a:schemeClr val="tx1"/>
                                </a:solidFill>
                                <a:latin typeface="Cambria Math" panose="02040503050406030204" pitchFamily="18" charset="0"/>
                              </a:rPr>
                              <m:t>𝜎</m:t>
                            </m:r>
                          </m:e>
                        </m:acc>
                      </m:e>
                      <m:sup>
                        <m:r>
                          <a:rPr lang="en-US" altLang="zh-TW" sz="1200" b="0" i="1" smtClean="0">
                            <a:solidFill>
                              <a:schemeClr val="tx1"/>
                            </a:solidFill>
                            <a:latin typeface="Cambria Math" panose="02040503050406030204" pitchFamily="18" charset="0"/>
                          </a:rPr>
                          <m:t>2</m:t>
                        </m:r>
                      </m:sup>
                    </m:sSup>
                  </m:oMath>
                </a14:m>
                <a:r>
                  <a:rPr lang="zh-TW" altLang="en-US" dirty="0">
                    <a:ea typeface="新細明體" charset="-120"/>
                  </a:rPr>
                  <a:t>）</a:t>
                </a:r>
                <a:endParaRPr lang="en-US" altLang="zh-TW" dirty="0">
                  <a:ea typeface="新細明體" charset="-120"/>
                </a:endParaRPr>
              </a:p>
              <a:p>
                <a:pPr eaLnBrk="1" hangingPunct="1"/>
                <a14:m>
                  <m:oMath xmlns:m="http://schemas.openxmlformats.org/officeDocument/2006/math">
                    <m:sSup>
                      <m:sSupPr>
                        <m:ctrlPr>
                          <a:rPr lang="en-US" altLang="zh-TW" sz="1200" i="1" smtClean="0">
                            <a:solidFill>
                              <a:schemeClr val="tx1"/>
                            </a:solidFill>
                            <a:latin typeface="Cambria Math" panose="02040503050406030204" pitchFamily="18" charset="0"/>
                          </a:rPr>
                        </m:ctrlPr>
                      </m:sSupPr>
                      <m:e>
                        <m:acc>
                          <m:accPr>
                            <m:chr m:val="̂"/>
                            <m:ctrlPr>
                              <a:rPr lang="en-US" altLang="zh-TW" sz="1200" i="1" smtClean="0">
                                <a:solidFill>
                                  <a:schemeClr val="tx1"/>
                                </a:solidFill>
                                <a:latin typeface="Cambria Math" panose="02040503050406030204" pitchFamily="18" charset="0"/>
                              </a:rPr>
                            </m:ctrlPr>
                          </m:accPr>
                          <m:e>
                            <m:r>
                              <a:rPr lang="zh-TW" altLang="en-US" sz="1200" i="1" smtClean="0">
                                <a:solidFill>
                                  <a:schemeClr val="tx1"/>
                                </a:solidFill>
                                <a:latin typeface="Cambria Math" panose="02040503050406030204" pitchFamily="18" charset="0"/>
                              </a:rPr>
                              <m:t>𝜎</m:t>
                            </m:r>
                          </m:e>
                        </m:acc>
                      </m:e>
                      <m:sup>
                        <m:r>
                          <a:rPr lang="en-US" altLang="zh-TW" sz="1200" b="0" i="1" smtClean="0">
                            <a:solidFill>
                              <a:schemeClr val="tx1"/>
                            </a:solidFill>
                            <a:latin typeface="Cambria Math" panose="02040503050406030204" pitchFamily="18" charset="0"/>
                          </a:rPr>
                          <m:t>2</m:t>
                        </m:r>
                      </m:sup>
                    </m:sSup>
                  </m:oMath>
                </a14:m>
                <a:r>
                  <a:rPr kumimoji="1" lang="zh-TW" altLang="en-US" sz="1200" kern="1200" dirty="0">
                    <a:solidFill>
                      <a:schemeClr val="tx1"/>
                    </a:solidFill>
                    <a:latin typeface="Arial" charset="0"/>
                    <a:ea typeface="新細明體" pitchFamily="18" charset="-120"/>
                    <a:cs typeface="+mn-cs"/>
                  </a:rPr>
                  <a:t> </a:t>
                </a:r>
                <a:r>
                  <a:rPr kumimoji="1" lang="en-US" altLang="zh-TW" sz="1200" kern="1200" dirty="0">
                    <a:solidFill>
                      <a:schemeClr val="tx1"/>
                    </a:solidFill>
                    <a:latin typeface="Arial" charset="0"/>
                    <a:ea typeface="新細明體" pitchFamily="18" charset="-120"/>
                    <a:cs typeface="+mn-cs"/>
                  </a:rPr>
                  <a:t>= </a:t>
                </a:r>
                <a14:m>
                  <m:oMath xmlns:m="http://schemas.openxmlformats.org/officeDocument/2006/math">
                    <m:f>
                      <m:fPr>
                        <m:ctrlPr>
                          <a:rPr lang="en-US" altLang="zh-TW" sz="1200" i="1" smtClean="0">
                            <a:solidFill>
                              <a:schemeClr val="tx1"/>
                            </a:solidFill>
                            <a:latin typeface="Cambria Math" panose="02040503050406030204" pitchFamily="18" charset="0"/>
                          </a:rPr>
                        </m:ctrlPr>
                      </m:fPr>
                      <m:num>
                        <m:r>
                          <a:rPr lang="en-US" altLang="zh-TW" sz="1200" b="0" i="1" smtClean="0">
                            <a:solidFill>
                              <a:schemeClr val="tx1"/>
                            </a:solidFill>
                            <a:latin typeface="Cambria Math" panose="02040503050406030204" pitchFamily="18" charset="0"/>
                          </a:rPr>
                          <m:t>1</m:t>
                        </m:r>
                      </m:num>
                      <m:den>
                        <m:r>
                          <a:rPr lang="en-US" altLang="zh-TW" sz="1200" b="0" i="1" smtClean="0">
                            <a:solidFill>
                              <a:schemeClr val="tx1"/>
                            </a:solidFill>
                            <a:latin typeface="Cambria Math" panose="02040503050406030204" pitchFamily="18" charset="0"/>
                          </a:rPr>
                          <m:t>𝑁</m:t>
                        </m:r>
                        <m:r>
                          <a:rPr lang="en-US" altLang="zh-TW" sz="1200" b="0" i="1" smtClean="0">
                            <a:solidFill>
                              <a:schemeClr val="tx1"/>
                            </a:solidFill>
                            <a:latin typeface="Cambria Math" panose="02040503050406030204" pitchFamily="18" charset="0"/>
                          </a:rPr>
                          <m:t>−1</m:t>
                        </m:r>
                      </m:den>
                    </m:f>
                    <m:nary>
                      <m:naryPr>
                        <m:chr m:val="∑"/>
                        <m:ctrlPr>
                          <a:rPr lang="en-US" altLang="zh-TW" sz="1200" i="1" smtClean="0">
                            <a:solidFill>
                              <a:schemeClr val="tx1"/>
                            </a:solidFill>
                            <a:latin typeface="Cambria Math" panose="02040503050406030204" pitchFamily="18" charset="0"/>
                          </a:rPr>
                        </m:ctrlPr>
                      </m:naryPr>
                      <m:sub>
                        <m:r>
                          <m:rPr>
                            <m:brk m:alnAt="23"/>
                          </m:rPr>
                          <a:rPr lang="en-US" altLang="zh-TW" sz="1200" b="0" i="1" smtClean="0">
                            <a:solidFill>
                              <a:schemeClr val="tx1"/>
                            </a:solidFill>
                            <a:latin typeface="Cambria Math" panose="02040503050406030204" pitchFamily="18" charset="0"/>
                          </a:rPr>
                          <m:t>𝑛</m:t>
                        </m:r>
                        <m:r>
                          <a:rPr lang="en-US" altLang="zh-TW" sz="1200" b="0" i="1" smtClean="0">
                            <a:solidFill>
                              <a:schemeClr val="tx1"/>
                            </a:solidFill>
                            <a:latin typeface="Cambria Math" panose="02040503050406030204" pitchFamily="18" charset="0"/>
                          </a:rPr>
                          <m:t>=1</m:t>
                        </m:r>
                      </m:sub>
                      <m:sup>
                        <m:r>
                          <a:rPr lang="en-US" altLang="zh-TW" sz="1200" b="0" i="1" smtClean="0">
                            <a:solidFill>
                              <a:schemeClr val="tx1"/>
                            </a:solidFill>
                            <a:latin typeface="Cambria Math" panose="02040503050406030204" pitchFamily="18" charset="0"/>
                          </a:rPr>
                          <m:t>𝑁</m:t>
                        </m:r>
                      </m:sup>
                      <m:e>
                        <m:sSup>
                          <m:sSupPr>
                            <m:ctrlPr>
                              <a:rPr lang="en-US" altLang="zh-TW" sz="1200" i="1">
                                <a:solidFill>
                                  <a:schemeClr val="tx1"/>
                                </a:solidFill>
                                <a:latin typeface="Cambria Math" panose="02040503050406030204" pitchFamily="18" charset="0"/>
                              </a:rPr>
                            </m:ctrlPr>
                          </m:sSupPr>
                          <m:e>
                            <m:r>
                              <a:rPr lang="en-US" altLang="zh-TW" sz="1200" i="1">
                                <a:solidFill>
                                  <a:schemeClr val="tx1"/>
                                </a:solidFill>
                                <a:latin typeface="Cambria Math" panose="02040503050406030204" pitchFamily="18" charset="0"/>
                              </a:rPr>
                              <m:t>(</m:t>
                            </m:r>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𝑥</m:t>
                                </m:r>
                              </m:e>
                              <m:sub>
                                <m:r>
                                  <a:rPr lang="en-US" altLang="zh-TW" sz="1200" i="1">
                                    <a:solidFill>
                                      <a:schemeClr val="tx1"/>
                                    </a:solidFill>
                                    <a:latin typeface="Cambria Math" panose="02040503050406030204" pitchFamily="18" charset="0"/>
                                  </a:rPr>
                                  <m:t>𝑛</m:t>
                                </m:r>
                              </m:sub>
                            </m:sSub>
                            <m:r>
                              <a:rPr lang="en-US" altLang="zh-TW" sz="1200" i="1">
                                <a:solidFill>
                                  <a:schemeClr val="tx1"/>
                                </a:solidFill>
                                <a:latin typeface="Cambria Math" panose="02040503050406030204" pitchFamily="18" charset="0"/>
                              </a:rPr>
                              <m:t>−</m:t>
                            </m:r>
                            <m:acc>
                              <m:accPr>
                                <m:chr m:val="̂"/>
                                <m:ctrlPr>
                                  <a:rPr lang="en-US" altLang="zh-TW" sz="1200" i="1">
                                    <a:solidFill>
                                      <a:schemeClr val="tx1"/>
                                    </a:solidFill>
                                    <a:latin typeface="Cambria Math" panose="02040503050406030204" pitchFamily="18" charset="0"/>
                                  </a:rPr>
                                </m:ctrlPr>
                              </m:accPr>
                              <m:e>
                                <m:r>
                                  <a:rPr lang="zh-TW" altLang="en-US" sz="1200" i="1">
                                    <a:solidFill>
                                      <a:schemeClr val="tx1"/>
                                    </a:solidFill>
                                    <a:latin typeface="Cambria Math" panose="02040503050406030204" pitchFamily="18" charset="0"/>
                                  </a:rPr>
                                  <m:t>𝜇</m:t>
                                </m:r>
                              </m:e>
                            </m:acc>
                            <m:r>
                              <a:rPr lang="en-US" altLang="zh-TW" sz="1200" i="1">
                                <a:solidFill>
                                  <a:schemeClr val="tx1"/>
                                </a:solidFill>
                                <a:latin typeface="Cambria Math" panose="02040503050406030204" pitchFamily="18" charset="0"/>
                              </a:rPr>
                              <m:t>)</m:t>
                            </m:r>
                          </m:e>
                          <m:sup>
                            <m:r>
                              <a:rPr lang="en-US" altLang="zh-TW" sz="1200" b="0" i="1" smtClean="0">
                                <a:solidFill>
                                  <a:schemeClr val="tx1"/>
                                </a:solidFill>
                                <a:latin typeface="Cambria Math" panose="02040503050406030204" pitchFamily="18" charset="0"/>
                              </a:rPr>
                              <m:t>2</m:t>
                            </m:r>
                          </m:sup>
                        </m:sSup>
                      </m:e>
                    </m:nary>
                  </m:oMath>
                </a14:m>
                <a:endParaRPr lang="zh-TW" altLang="en-US" dirty="0">
                  <a:ea typeface="新細明體" charset="-120"/>
                </a:endParaRPr>
              </a:p>
            </p:txBody>
          </p:sp>
        </mc:Choice>
        <mc:Fallback xmlns="">
          <p:sp>
            <p:nvSpPr>
              <p:cNvPr id="237572"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t>第</a:t>
                </a:r>
                <a:r>
                  <a:rPr lang="en-US" altLang="zh-TW" dirty="0" smtClean="0"/>
                  <a:t>11</a:t>
                </a:r>
                <a:r>
                  <a:rPr lang="zh-TW" altLang="en-US" dirty="0" smtClean="0"/>
                  <a:t>種：</a:t>
                </a:r>
                <a:r>
                  <a:rPr lang="en-US" altLang="zh-TW" b="0" dirty="0" smtClean="0">
                    <a:solidFill>
                      <a:schemeClr val="tx1"/>
                    </a:solidFill>
                  </a:rPr>
                  <a:t>Sigma Filter</a:t>
                </a:r>
                <a:endParaRPr lang="en-US" altLang="zh-TW" dirty="0" smtClean="0"/>
              </a:p>
              <a:p>
                <a:pPr eaLnBrk="1" hangingPunct="1"/>
                <a:r>
                  <a:rPr lang="zh-TW" altLang="en-US" dirty="0" smtClean="0">
                    <a:ea typeface="新細明體" charset="-120"/>
                  </a:rPr>
                  <a:t>僅在兩個</a:t>
                </a:r>
                <a:r>
                  <a:rPr kumimoji="1" lang="en-US" altLang="zh-TW" sz="1200" kern="1200" dirty="0" smtClean="0">
                    <a:solidFill>
                      <a:schemeClr val="tx1"/>
                    </a:solidFill>
                    <a:latin typeface="Arial" charset="0"/>
                    <a:ea typeface="新細明體" pitchFamily="18" charset="-120"/>
                    <a:cs typeface="+mn-cs"/>
                  </a:rPr>
                  <a:t>sigma</a:t>
                </a:r>
                <a:r>
                  <a:rPr lang="zh-TW" altLang="en-US" dirty="0" smtClean="0">
                    <a:ea typeface="新細明體" charset="-120"/>
                  </a:rPr>
                  <a:t>間隔內取平均值</a:t>
                </a:r>
                <a:endParaRPr lang="en-US" altLang="zh-TW" dirty="0" smtClean="0">
                  <a:ea typeface="新細明體" charset="-120"/>
                </a:endParaRPr>
              </a:p>
              <a:p>
                <a:pPr eaLnBrk="1" hangingPunct="1"/>
                <a:r>
                  <a:rPr lang="en-US" altLang="zh-TW" dirty="0" smtClean="0">
                    <a:ea typeface="新細明體" charset="-120"/>
                  </a:rPr>
                  <a:t>Trick</a:t>
                </a:r>
                <a:r>
                  <a:rPr lang="zh-TW" altLang="en-US" dirty="0" smtClean="0">
                    <a:ea typeface="新細明體" charset="-120"/>
                  </a:rPr>
                  <a:t>：當</a:t>
                </a:r>
                <a:r>
                  <a:rPr lang="en-US" altLang="zh-TW" i="1" dirty="0" smtClean="0">
                    <a:ea typeface="新細明體" charset="-120"/>
                  </a:rPr>
                  <a:t>#M</a:t>
                </a:r>
                <a:r>
                  <a:rPr lang="zh-TW" altLang="en-US" dirty="0" smtClean="0">
                    <a:ea typeface="新細明體" charset="-120"/>
                  </a:rPr>
                  <a:t>太小，則直接取</a:t>
                </a:r>
                <a:r>
                  <a:rPr lang="en-US" altLang="zh-TW" dirty="0" smtClean="0">
                    <a:ea typeface="新細明體" charset="-120"/>
                  </a:rPr>
                  <a:t>8</a:t>
                </a:r>
                <a:r>
                  <a:rPr lang="zh-TW" altLang="en-US" dirty="0" smtClean="0">
                    <a:ea typeface="新細明體" charset="-120"/>
                  </a:rPr>
                  <a:t>個</a:t>
                </a:r>
                <a:r>
                  <a:rPr lang="zh-TW" altLang="en-US" dirty="0" smtClean="0">
                    <a:ea typeface="新細明體" charset="-120"/>
                  </a:rPr>
                  <a:t>最近的</a:t>
                </a:r>
                <a:r>
                  <a:rPr lang="en-US" altLang="zh-TW" dirty="0" smtClean="0">
                    <a:ea typeface="新細明體" charset="-120"/>
                  </a:rPr>
                  <a:t>neighbors</a:t>
                </a:r>
                <a:r>
                  <a:rPr lang="zh-TW" altLang="en-US" dirty="0" smtClean="0">
                    <a:ea typeface="新細明體" charset="-120"/>
                  </a:rPr>
                  <a:t>的平均</a:t>
                </a:r>
                <a:endParaRPr lang="en-US" altLang="zh-TW" dirty="0" smtClean="0">
                  <a:ea typeface="新細明體" charset="-120"/>
                </a:endParaRPr>
              </a:p>
              <a:p>
                <a:pPr eaLnBrk="1" hangingPunct="1"/>
                <a:r>
                  <a:rPr lang="zh-TW" altLang="en-US" dirty="0" smtClean="0">
                    <a:ea typeface="新細明體" charset="-120"/>
                  </a:rPr>
                  <a:t>效能比</a:t>
                </a:r>
                <a:r>
                  <a:rPr lang="en-US" altLang="zh-TW" dirty="0" smtClean="0">
                    <a:ea typeface="新細明體" charset="-120"/>
                  </a:rPr>
                  <a:t>gradient inverse weighted filter, the median </a:t>
                </a:r>
                <a:r>
                  <a:rPr lang="zh-TW" altLang="en-US" dirty="0" smtClean="0">
                    <a:ea typeface="新細明體" charset="-120"/>
                  </a:rPr>
                  <a:t>好</a:t>
                </a:r>
                <a:endParaRPr lang="en-US" altLang="zh-TW" dirty="0" smtClean="0">
                  <a:ea typeface="新細明體" charset="-120"/>
                </a:endParaRPr>
              </a:p>
              <a:p>
                <a:pPr eaLnBrk="1" hangingPunct="1"/>
                <a:endParaRPr lang="en-US" altLang="zh-TW" dirty="0" smtClean="0">
                  <a:ea typeface="新細明體" charset="-120"/>
                </a:endParaRPr>
              </a:p>
              <a:p>
                <a:pPr eaLnBrk="1" hangingPunct="1"/>
                <a:r>
                  <a:rPr lang="zh-TW" altLang="en-US" dirty="0" smtClean="0">
                    <a:ea typeface="新細明體" charset="-120"/>
                  </a:rPr>
                  <a:t>標準差</a:t>
                </a:r>
                <a:r>
                  <a:rPr lang="en-US" altLang="zh-TW" dirty="0" smtClean="0">
                    <a:ea typeface="新細明體" charset="-120"/>
                  </a:rPr>
                  <a:t>Standard Deviation(σ)</a:t>
                </a:r>
              </a:p>
              <a:p>
                <a:pPr eaLnBrk="1" hangingPunct="1"/>
                <a:r>
                  <a:rPr lang="zh-TW" altLang="en-US" dirty="0" smtClean="0">
                    <a:ea typeface="新細明體" charset="-120"/>
                  </a:rPr>
                  <a:t>變異數（</a:t>
                </a:r>
                <a:r>
                  <a:rPr lang="zh-TW" altLang="en-US" sz="1200" i="0" smtClean="0">
                    <a:solidFill>
                      <a:schemeClr val="tx1"/>
                    </a:solidFill>
                    <a:latin typeface="Cambria Math" panose="02040503050406030204" pitchFamily="18" charset="0"/>
                  </a:rPr>
                  <a:t>𝜎</a:t>
                </a:r>
                <a:r>
                  <a:rPr lang="en-US" altLang="zh-TW" sz="1200" i="0" smtClean="0">
                    <a:solidFill>
                      <a:schemeClr val="tx1"/>
                    </a:solidFill>
                    <a:latin typeface="Cambria Math" panose="02040503050406030204" pitchFamily="18" charset="0"/>
                  </a:rPr>
                  <a:t> ̂</a:t>
                </a:r>
                <a:r>
                  <a:rPr lang="en-US" altLang="zh-TW" sz="1200" i="0" smtClean="0">
                    <a:solidFill>
                      <a:schemeClr val="tx1"/>
                    </a:solidFill>
                    <a:latin typeface="Cambria Math" panose="02040503050406030204" pitchFamily="18" charset="0"/>
                  </a:rPr>
                  <a:t>^</a:t>
                </a:r>
                <a:r>
                  <a:rPr lang="en-US" altLang="zh-TW" sz="1200" b="0" i="0" smtClean="0">
                    <a:solidFill>
                      <a:schemeClr val="tx1"/>
                    </a:solidFill>
                    <a:latin typeface="Cambria Math" panose="02040503050406030204" pitchFamily="18" charset="0"/>
                  </a:rPr>
                  <a:t>2</a:t>
                </a:r>
                <a:r>
                  <a:rPr lang="zh-TW" altLang="en-US" dirty="0" smtClean="0">
                    <a:ea typeface="新細明體" charset="-120"/>
                  </a:rPr>
                  <a:t>）</a:t>
                </a:r>
                <a:endParaRPr lang="en-US" altLang="zh-TW" dirty="0" smtClean="0">
                  <a:ea typeface="新細明體" charset="-120"/>
                </a:endParaRPr>
              </a:p>
              <a:p>
                <a:pPr eaLnBrk="1" hangingPunct="1"/>
                <a:r>
                  <a:rPr lang="zh-TW" altLang="en-US" sz="1200" i="0" smtClean="0">
                    <a:solidFill>
                      <a:schemeClr val="tx1"/>
                    </a:solidFill>
                    <a:latin typeface="Cambria Math" panose="02040503050406030204" pitchFamily="18" charset="0"/>
                  </a:rPr>
                  <a:t>𝜎</a:t>
                </a:r>
                <a:r>
                  <a:rPr lang="en-US" altLang="zh-TW" sz="1200" i="0" smtClean="0">
                    <a:solidFill>
                      <a:schemeClr val="tx1"/>
                    </a:solidFill>
                    <a:latin typeface="Cambria Math" panose="02040503050406030204" pitchFamily="18" charset="0"/>
                  </a:rPr>
                  <a:t> ̂</a:t>
                </a:r>
                <a:r>
                  <a:rPr lang="en-US" altLang="zh-TW" sz="1200" i="0" smtClean="0">
                    <a:solidFill>
                      <a:schemeClr val="tx1"/>
                    </a:solidFill>
                    <a:latin typeface="Cambria Math" panose="02040503050406030204" pitchFamily="18" charset="0"/>
                  </a:rPr>
                  <a:t>^</a:t>
                </a:r>
                <a:r>
                  <a:rPr lang="en-US" altLang="zh-TW" sz="1200" b="0" i="0" smtClean="0">
                    <a:solidFill>
                      <a:schemeClr val="tx1"/>
                    </a:solidFill>
                    <a:latin typeface="Cambria Math" panose="02040503050406030204" pitchFamily="18" charset="0"/>
                  </a:rPr>
                  <a:t>2</a:t>
                </a:r>
                <a:r>
                  <a:rPr kumimoji="1" lang="zh-TW" altLang="en-US" sz="1200" kern="1200" dirty="0" smtClean="0">
                    <a:solidFill>
                      <a:schemeClr val="tx1"/>
                    </a:solidFill>
                    <a:latin typeface="Arial" charset="0"/>
                    <a:ea typeface="新細明體" pitchFamily="18" charset="-120"/>
                    <a:cs typeface="+mn-cs"/>
                  </a:rPr>
                  <a:t> </a:t>
                </a:r>
                <a:r>
                  <a:rPr kumimoji="1" lang="en-US" altLang="zh-TW" sz="1200" kern="1200" dirty="0" smtClean="0">
                    <a:solidFill>
                      <a:schemeClr val="tx1"/>
                    </a:solidFill>
                    <a:latin typeface="Arial" charset="0"/>
                    <a:ea typeface="新細明體" pitchFamily="18" charset="-120"/>
                    <a:cs typeface="+mn-cs"/>
                  </a:rPr>
                  <a:t>= </a:t>
                </a:r>
                <a:r>
                  <a:rPr lang="en-US" altLang="zh-TW" sz="1200" b="0" i="0" smtClean="0">
                    <a:solidFill>
                      <a:schemeClr val="tx1"/>
                    </a:solidFill>
                    <a:latin typeface="Cambria Math" panose="02040503050406030204" pitchFamily="18" charset="0"/>
                  </a:rPr>
                  <a:t>1/(𝑁−1) </a:t>
                </a:r>
                <a:r>
                  <a:rPr lang="en-US" altLang="zh-TW" sz="1200" i="0" smtClean="0">
                    <a:solidFill>
                      <a:schemeClr val="tx1"/>
                    </a:solidFill>
                    <a:latin typeface="Cambria Math" panose="02040503050406030204" pitchFamily="18" charset="0"/>
                  </a:rPr>
                  <a:t>∑</a:t>
                </a:r>
                <a:r>
                  <a:rPr lang="en-US" altLang="zh-TW" sz="1200" b="0" i="0" smtClean="0">
                    <a:solidFill>
                      <a:schemeClr val="tx1"/>
                    </a:solidFill>
                    <a:latin typeface="Cambria Math" panose="02040503050406030204" pitchFamily="18" charset="0"/>
                  </a:rPr>
                  <a:t>_(𝑛=1)^𝑁▒</a:t>
                </a:r>
                <a:r>
                  <a:rPr lang="en-US" altLang="zh-TW" sz="1200" b="0" i="0">
                    <a:solidFill>
                      <a:schemeClr val="tx1"/>
                    </a:solidFill>
                    <a:latin typeface="Cambria Math" panose="02040503050406030204" pitchFamily="18" charset="0"/>
                  </a:rPr>
                  <a:t>〖</a:t>
                </a:r>
                <a:r>
                  <a:rPr lang="en-US" altLang="zh-TW" sz="1200" i="0">
                    <a:solidFill>
                      <a:schemeClr val="tx1"/>
                    </a:solidFill>
                    <a:latin typeface="Cambria Math" panose="02040503050406030204" pitchFamily="18" charset="0"/>
                  </a:rPr>
                  <a:t>(𝑥_𝑛−</a:t>
                </a:r>
                <a:r>
                  <a:rPr lang="zh-TW" altLang="en-US" sz="1200" i="0">
                    <a:solidFill>
                      <a:schemeClr val="tx1"/>
                    </a:solidFill>
                    <a:latin typeface="Cambria Math" panose="02040503050406030204" pitchFamily="18" charset="0"/>
                  </a:rPr>
                  <a:t>𝜇</a:t>
                </a:r>
                <a:r>
                  <a:rPr lang="en-US" altLang="zh-TW" sz="1200" i="0">
                    <a:solidFill>
                      <a:schemeClr val="tx1"/>
                    </a:solidFill>
                    <a:latin typeface="Cambria Math" panose="02040503050406030204" pitchFamily="18" charset="0"/>
                  </a:rPr>
                  <a:t> ̂)〗^</a:t>
                </a:r>
                <a:r>
                  <a:rPr lang="en-US" altLang="zh-TW" sz="1200" b="0" i="0" smtClean="0">
                    <a:solidFill>
                      <a:schemeClr val="tx1"/>
                    </a:solidFill>
                    <a:latin typeface="Cambria Math" panose="02040503050406030204" pitchFamily="18" charset="0"/>
                  </a:rPr>
                  <a:t>2 </a:t>
                </a:r>
                <a:endParaRPr lang="zh-TW" altLang="en-US" dirty="0" smtClean="0">
                  <a:ea typeface="新細明體" charset="-120"/>
                </a:endParaRPr>
              </a:p>
            </p:txBody>
          </p:sp>
        </mc:Fallback>
      </mc:AlternateContent>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b="0" i="0" kern="1200" dirty="0">
                <a:solidFill>
                  <a:schemeClr val="tx1"/>
                </a:solidFill>
                <a:effectLst/>
                <a:latin typeface="Arial" charset="0"/>
                <a:ea typeface="新細明體" pitchFamily="18" charset="-120"/>
                <a:cs typeface="+mn-cs"/>
              </a:rPr>
              <a:t>7-2</a:t>
            </a:r>
            <a:r>
              <a:rPr kumimoji="1" lang="zh-TW" altLang="en-US" sz="1200" b="0" i="0" kern="1200" dirty="0">
                <a:solidFill>
                  <a:schemeClr val="tx1"/>
                </a:solidFill>
                <a:effectLst/>
                <a:latin typeface="Arial" charset="0"/>
                <a:ea typeface="新細明體" pitchFamily="18" charset="-120"/>
                <a:cs typeface="+mn-cs"/>
              </a:rPr>
              <a:t>雜訊去除</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內容：</a:t>
            </a:r>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主要是在說明雜訊清除的一些演算法，還有最後會展示雜訊去除做出來的實驗</a:t>
            </a:r>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TW" sz="1200" b="0" i="0" kern="1200" dirty="0">
              <a:solidFill>
                <a:schemeClr val="tx1"/>
              </a:solidFill>
              <a:effectLst/>
              <a:latin typeface="Arial" charset="0"/>
              <a:ea typeface="新細明體" pitchFamily="18" charset="-120"/>
              <a:cs typeface="+mn-cs"/>
            </a:endParaRPr>
          </a:p>
          <a:p>
            <a:pPr rtl="0"/>
            <a:r>
              <a:rPr kumimoji="1" lang="en-US" altLang="zh-TW" sz="1200" b="0" i="0" kern="1200" dirty="0">
                <a:solidFill>
                  <a:schemeClr val="tx1"/>
                </a:solidFill>
                <a:effectLst/>
                <a:latin typeface="Arial" charset="0"/>
                <a:ea typeface="新細明體" pitchFamily="18" charset="-120"/>
                <a:cs typeface="+mn-cs"/>
              </a:rPr>
              <a:t>7-2-0</a:t>
            </a:r>
            <a:r>
              <a:rPr kumimoji="1" lang="zh-TW" altLang="en-US" sz="1200" b="0" i="0" kern="1200" dirty="0">
                <a:solidFill>
                  <a:schemeClr val="tx1"/>
                </a:solidFill>
                <a:effectLst/>
                <a:latin typeface="Arial" charset="0"/>
                <a:ea typeface="新細明體" pitchFamily="18" charset="-120"/>
                <a:cs typeface="+mn-cs"/>
              </a:rPr>
              <a:t>雜訊去除，盒子或方框濾波器，高斯濾波器</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7-2-1</a:t>
            </a:r>
            <a:r>
              <a:rPr kumimoji="1" lang="zh-TW" altLang="en-US" sz="1200" b="0" i="0" kern="1200" dirty="0">
                <a:solidFill>
                  <a:schemeClr val="tx1"/>
                </a:solidFill>
                <a:effectLst/>
                <a:latin typeface="Arial" charset="0"/>
                <a:ea typeface="新細明體" pitchFamily="18" charset="-120"/>
                <a:cs typeface="+mn-cs"/>
              </a:rPr>
              <a:t>會說明雜訊清除的統計基礎是什麼，也就是說它是構築在什麼樣的數學上，它的原理是什麼</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7-2-2</a:t>
            </a:r>
            <a:r>
              <a:rPr kumimoji="1" lang="zh-TW" altLang="en-US" sz="1200" b="0" i="0" kern="1200" dirty="0">
                <a:solidFill>
                  <a:schemeClr val="tx1"/>
                </a:solidFill>
                <a:effectLst/>
                <a:latin typeface="Arial" charset="0"/>
                <a:ea typeface="新細明體" pitchFamily="18" charset="-120"/>
                <a:cs typeface="+mn-cs"/>
              </a:rPr>
              <a:t>從 各同向性</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等向性</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共變異數矩陣 確定 最佳權重*</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7-2-3</a:t>
            </a:r>
            <a:r>
              <a:rPr kumimoji="1" lang="zh-TW" altLang="en-US" sz="1200" b="0" i="0" kern="1200" dirty="0">
                <a:solidFill>
                  <a:schemeClr val="tx1"/>
                </a:solidFill>
                <a:effectLst/>
                <a:latin typeface="Arial" charset="0"/>
                <a:ea typeface="新細明體" pitchFamily="18" charset="-120"/>
                <a:cs typeface="+mn-cs"/>
              </a:rPr>
              <a:t>極端雜訊值或峰值雜訊</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7-2-4 K</a:t>
            </a:r>
            <a:r>
              <a:rPr kumimoji="1" lang="zh-TW" altLang="en-US" sz="1200" b="0" i="0" kern="1200" dirty="0">
                <a:solidFill>
                  <a:schemeClr val="tx1"/>
                </a:solidFill>
                <a:effectLst/>
                <a:latin typeface="Arial" charset="0"/>
                <a:ea typeface="新細明體" pitchFamily="18" charset="-120"/>
                <a:cs typeface="+mn-cs"/>
              </a:rPr>
              <a:t>最近鄰</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7-2-5</a:t>
            </a:r>
            <a:r>
              <a:rPr kumimoji="1" lang="zh-TW" altLang="en-US" sz="1200" b="0" i="0" kern="1200" dirty="0">
                <a:solidFill>
                  <a:schemeClr val="tx1"/>
                </a:solidFill>
                <a:effectLst/>
                <a:latin typeface="Arial" charset="0"/>
                <a:ea typeface="新細明體" pitchFamily="18" charset="-120"/>
                <a:cs typeface="+mn-cs"/>
              </a:rPr>
              <a:t>梯度倒數加權平滑法</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7-2-6</a:t>
            </a:r>
            <a:r>
              <a:rPr kumimoji="1" lang="zh-TW" altLang="en-US" sz="1200" b="0" i="0" kern="1200" dirty="0">
                <a:solidFill>
                  <a:schemeClr val="tx1"/>
                </a:solidFill>
                <a:effectLst/>
                <a:latin typeface="Arial" charset="0"/>
                <a:ea typeface="新細明體" pitchFamily="18" charset="-120"/>
                <a:cs typeface="+mn-cs"/>
              </a:rPr>
              <a:t>有序統計鄰近運算子</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7-2-7</a:t>
            </a:r>
            <a:r>
              <a:rPr kumimoji="1" lang="zh-TW" altLang="en-US" sz="1200" b="0" i="0" kern="1200" dirty="0">
                <a:solidFill>
                  <a:schemeClr val="tx1"/>
                </a:solidFill>
                <a:effectLst/>
                <a:latin typeface="Arial" charset="0"/>
                <a:ea typeface="新細明體" pitchFamily="18" charset="-120"/>
                <a:cs typeface="+mn-cs"/>
              </a:rPr>
              <a:t>估計均值的決策理論方法*</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7-2-8</a:t>
            </a:r>
            <a:r>
              <a:rPr kumimoji="1" lang="zh-TW" altLang="en-US" sz="1200" b="0" i="0" kern="1200" dirty="0">
                <a:solidFill>
                  <a:schemeClr val="tx1"/>
                </a:solidFill>
                <a:effectLst/>
                <a:latin typeface="Arial" charset="0"/>
                <a:ea typeface="新細明體" pitchFamily="18" charset="-120"/>
                <a:cs typeface="+mn-cs"/>
              </a:rPr>
              <a:t>磁滯平滑</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7-2-9 Sigma</a:t>
            </a:r>
            <a:r>
              <a:rPr kumimoji="1" lang="zh-TW" altLang="en-US" sz="1200" b="0" i="0" kern="1200" dirty="0">
                <a:solidFill>
                  <a:schemeClr val="tx1"/>
                </a:solidFill>
                <a:effectLst/>
                <a:latin typeface="Arial" charset="0"/>
                <a:ea typeface="新細明體" pitchFamily="18" charset="-120"/>
                <a:cs typeface="+mn-cs"/>
              </a:rPr>
              <a:t>濾波器</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7-2-10</a:t>
            </a:r>
            <a:r>
              <a:rPr kumimoji="1" lang="zh-TW" altLang="en-US" sz="1200" b="0" i="0" kern="1200" dirty="0">
                <a:solidFill>
                  <a:schemeClr val="tx1"/>
                </a:solidFill>
                <a:effectLst/>
                <a:latin typeface="Arial" charset="0"/>
                <a:ea typeface="新細明體" pitchFamily="18" charset="-120"/>
                <a:cs typeface="+mn-cs"/>
              </a:rPr>
              <a:t>選擇鄰近平均</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7-2-11</a:t>
            </a:r>
            <a:r>
              <a:rPr kumimoji="1" lang="zh-TW" altLang="en-US" sz="1200" b="0" i="0" kern="1200" dirty="0">
                <a:solidFill>
                  <a:schemeClr val="tx1"/>
                </a:solidFill>
                <a:effectLst/>
                <a:latin typeface="Arial" charset="0"/>
                <a:ea typeface="新細明體" pitchFamily="18" charset="-120"/>
                <a:cs typeface="+mn-cs"/>
              </a:rPr>
              <a:t>最小均方雜訊平滑</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7-2-12</a:t>
            </a:r>
            <a:r>
              <a:rPr kumimoji="1" lang="zh-TW" altLang="en-US" sz="1200" b="0" i="0" kern="1200" dirty="0">
                <a:solidFill>
                  <a:schemeClr val="tx1"/>
                </a:solidFill>
                <a:effectLst/>
                <a:latin typeface="Arial" charset="0"/>
                <a:ea typeface="新細明體" pitchFamily="18" charset="-120"/>
                <a:cs typeface="+mn-cs"/>
              </a:rPr>
              <a:t>雜訊去除實驗</a:t>
            </a:r>
            <a:endParaRPr kumimoji="1" lang="en-US" altLang="zh-TW" sz="1200" b="0" i="0" kern="1200" dirty="0">
              <a:solidFill>
                <a:schemeClr val="tx1"/>
              </a:solidFill>
              <a:effectLst/>
              <a:latin typeface="Arial" charset="0"/>
              <a:ea typeface="新細明體" pitchFamily="18" charset="-120"/>
              <a:cs typeface="+mn-cs"/>
            </a:endParaRPr>
          </a:p>
          <a:p>
            <a:pPr rtl="0"/>
            <a:endParaRPr kumimoji="1" lang="en-US" altLang="zh-TW" sz="1200" b="0" i="0" kern="1200" dirty="0">
              <a:solidFill>
                <a:schemeClr val="tx1"/>
              </a:solidFill>
              <a:effectLst/>
              <a:latin typeface="Arial" charset="0"/>
              <a:ea typeface="新細明體" pitchFamily="18"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建立平滑的影像英文稱為</a:t>
            </a:r>
            <a:r>
              <a:rPr kumimoji="1" lang="en-US" altLang="zh-TW" sz="1200" b="0" i="0" kern="1200" dirty="0">
                <a:solidFill>
                  <a:schemeClr val="tx1"/>
                </a:solidFill>
                <a:effectLst/>
                <a:latin typeface="Arial" charset="0"/>
                <a:ea typeface="新細明體" pitchFamily="18" charset="-120"/>
                <a:cs typeface="+mn-cs"/>
              </a:rPr>
              <a:t>(Smoothing Images)</a:t>
            </a:r>
            <a:r>
              <a:rPr kumimoji="1" lang="zh-TW" altLang="en-US" sz="1200" b="0" i="0" kern="1200" dirty="0">
                <a:solidFill>
                  <a:schemeClr val="tx1"/>
                </a:solidFill>
                <a:effectLst/>
                <a:latin typeface="Arial" charset="0"/>
                <a:ea typeface="新細明體" pitchFamily="18" charset="-120"/>
                <a:cs typeface="+mn-cs"/>
              </a:rPr>
              <a:t>，這是電腦視覺中最基本的操作，一個影像可能會有一些雜訊或稱噪音，經過平滑處理後一個影像可以降低噪音或稱大幅消除雜訊。不過經過平滑處理後，伴隨著的可能是影像變的模糊。</a:t>
            </a:r>
            <a:endParaRPr kumimoji="1" lang="en-US" altLang="zh-TW" sz="1200" b="0" i="0" kern="1200" dirty="0">
              <a:solidFill>
                <a:schemeClr val="tx1"/>
              </a:solidFill>
              <a:effectLst/>
              <a:latin typeface="Arial" charset="0"/>
              <a:ea typeface="新細明體" pitchFamily="18"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我們也常稱影像平滑處理為影像濾波，</a:t>
            </a:r>
            <a:r>
              <a:rPr kumimoji="1" lang="en-US" altLang="zh-TW" sz="1200" b="0" i="0" kern="1200" dirty="0">
                <a:solidFill>
                  <a:schemeClr val="tx1"/>
                </a:solidFill>
                <a:effectLst/>
                <a:latin typeface="Arial" charset="0"/>
                <a:ea typeface="新細明體" pitchFamily="18" charset="-120"/>
                <a:cs typeface="+mn-cs"/>
              </a:rPr>
              <a:t>images filtering</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1" lang="en-US" altLang="zh-TW" sz="1200" b="0" i="0" kern="1200" dirty="0">
              <a:solidFill>
                <a:schemeClr val="tx1"/>
              </a:solidFill>
              <a:effectLst/>
              <a:latin typeface="Arial" charset="0"/>
              <a:ea typeface="新細明體" pitchFamily="18"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在建立平滑影像時會產生兩種效果，一是降低噪音，一是產生模糊。這一節所介紹的雜訊去除方法也可以分為線性濾波器和非線性濾波器兩大類。</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5</a:t>
            </a:fld>
            <a:endParaRPr lang="en-US" altLang="zh-TW"/>
          </a:p>
        </p:txBody>
      </p:sp>
    </p:spTree>
    <p:extLst>
      <p:ext uri="{BB962C8B-B14F-4D97-AF65-F5344CB8AC3E}">
        <p14:creationId xmlns:p14="http://schemas.microsoft.com/office/powerpoint/2010/main" val="8665137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eaLnBrk="1" hangingPunct="1"/>
            <a:r>
              <a:rPr lang="zh-TW" altLang="en-US" dirty="0">
                <a:ea typeface="新細明體" charset="-120"/>
              </a:rPr>
              <a:t>第</a:t>
            </a:r>
            <a:r>
              <a:rPr lang="en-US" altLang="zh-TW" dirty="0">
                <a:ea typeface="新細明體" charset="-120"/>
              </a:rPr>
              <a:t>6</a:t>
            </a:r>
            <a:r>
              <a:rPr lang="zh-TW" altLang="en-US" dirty="0">
                <a:ea typeface="新細明體" charset="-120"/>
              </a:rPr>
              <a:t>種：</a:t>
            </a:r>
            <a:endParaRPr lang="en-US" altLang="zh-TW" dirty="0">
              <a:ea typeface="新細明體" charset="-120"/>
            </a:endParaRPr>
          </a:p>
          <a:p>
            <a:pPr eaLnBrk="1" hangingPunct="1"/>
            <a:r>
              <a:rPr lang="zh-TW" altLang="en-US" dirty="0">
                <a:ea typeface="新細明體" charset="-120"/>
              </a:rPr>
              <a:t>就是排序過後的鄰域中的</a:t>
            </a:r>
            <a:r>
              <a:rPr lang="en-US" altLang="zh-TW" dirty="0">
                <a:ea typeface="新細明體" charset="-120"/>
              </a:rPr>
              <a:t>median</a:t>
            </a:r>
            <a:r>
              <a:rPr lang="zh-TW" altLang="en-US" dirty="0">
                <a:ea typeface="新細明體" charset="-120"/>
              </a:rPr>
              <a:t>數值代替中心數值</a:t>
            </a:r>
            <a:endParaRPr lang="en-US" altLang="zh-TW" dirty="0">
              <a:ea typeface="新細明體" charset="-120"/>
            </a:endParaRPr>
          </a:p>
          <a:p>
            <a:pPr eaLnBrk="1" hangingPunct="1"/>
            <a:r>
              <a:rPr lang="zh-TW" altLang="en-US" dirty="0">
                <a:ea typeface="新細明體" charset="-120"/>
              </a:rPr>
              <a:t>他是專門針對脈衝式的雜訊</a:t>
            </a:r>
            <a:r>
              <a:rPr lang="en-US" altLang="zh-TW" dirty="0">
                <a:ea typeface="新細明體" charset="-120"/>
              </a:rPr>
              <a:t>(</a:t>
            </a:r>
            <a:r>
              <a:rPr lang="zh-TW" altLang="en-US" dirty="0">
                <a:ea typeface="新細明體" charset="-120"/>
              </a:rPr>
              <a:t>像是椒鹽雜訊</a:t>
            </a:r>
            <a:r>
              <a:rPr lang="en-US" altLang="zh-TW" dirty="0">
                <a:ea typeface="新細明體" charset="-120"/>
              </a:rPr>
              <a:t>)</a:t>
            </a:r>
          </a:p>
          <a:p>
            <a:pPr eaLnBrk="1" hangingPunct="1"/>
            <a:r>
              <a:rPr lang="zh-TW" altLang="en-US" dirty="0">
                <a:ea typeface="新細明體" charset="-120"/>
              </a:rPr>
              <a:t>缺點：使影像失真，損失細節，像是影像中細微的線條</a:t>
            </a:r>
            <a:endParaRPr lang="en-US" altLang="zh-TW" dirty="0">
              <a:ea typeface="新細明體" charset="-120"/>
            </a:endParaRPr>
          </a:p>
          <a:p>
            <a:endParaRPr lang="en-US" altLang="zh-TW" dirty="0"/>
          </a:p>
          <a:p>
            <a:pPr algn="l" eaLnBrk="1" hangingPunct="1"/>
            <a:r>
              <a:rPr lang="zh-TW" altLang="en-US" dirty="0"/>
              <a:t>第</a:t>
            </a:r>
            <a:r>
              <a:rPr lang="en-US" altLang="zh-TW" dirty="0"/>
              <a:t>7</a:t>
            </a:r>
            <a:r>
              <a:rPr lang="zh-TW" altLang="en-US" dirty="0"/>
              <a:t>種：</a:t>
            </a:r>
            <a:r>
              <a:rPr lang="en-US" altLang="zh-TW" dirty="0"/>
              <a:t>running median operator</a:t>
            </a:r>
          </a:p>
          <a:p>
            <a:pPr eaLnBrk="1" hangingPunct="1"/>
            <a:r>
              <a:rPr lang="en-US" altLang="zh-TW" dirty="0"/>
              <a:t>Inter-quartile distance </a:t>
            </a:r>
            <a:r>
              <a:rPr lang="zh-TW" altLang="en-US" dirty="0"/>
              <a:t>四分位差距</a:t>
            </a:r>
            <a:r>
              <a:rPr lang="en-US" altLang="zh-TW" dirty="0"/>
              <a:t>(3rd</a:t>
            </a:r>
            <a:r>
              <a:rPr lang="zh-TW" altLang="en-US" dirty="0"/>
              <a:t>四分位數 </a:t>
            </a:r>
            <a:r>
              <a:rPr lang="en-US" altLang="zh-TW" dirty="0"/>
              <a:t>– 1</a:t>
            </a:r>
            <a:r>
              <a:rPr lang="en-US" altLang="zh-TW" baseline="30000" dirty="0"/>
              <a:t>st</a:t>
            </a:r>
            <a:r>
              <a:rPr lang="zh-TW" altLang="en-US" dirty="0"/>
              <a:t>四分位數</a:t>
            </a:r>
            <a:r>
              <a:rPr lang="en-US" altLang="zh-TW" dirty="0"/>
              <a:t>), </a:t>
            </a:r>
            <a:r>
              <a:rPr lang="zh-TW" altLang="en-US" dirty="0"/>
              <a:t>和變異數和標準差一樣，都代表資料的分散程度</a:t>
            </a:r>
            <a:endParaRPr lang="en-US" altLang="zh-TW" dirty="0"/>
          </a:p>
          <a:p>
            <a:pPr eaLnBrk="1" hangingPunct="1"/>
            <a:r>
              <a:rPr kumimoji="0" lang="en-US" altLang="zh-TW" i="1" dirty="0">
                <a:ea typeface="新細明體" charset="-120"/>
              </a:rPr>
              <a:t>Theta</a:t>
            </a:r>
            <a:r>
              <a:rPr kumimoji="0" lang="zh-TW" altLang="en-US" dirty="0">
                <a:ea typeface="新細明體" charset="-120"/>
              </a:rPr>
              <a:t>太大 </a:t>
            </a:r>
            <a:r>
              <a:rPr kumimoji="0" lang="en-US" altLang="zh-TW" dirty="0">
                <a:ea typeface="新細明體" charset="-120"/>
              </a:rPr>
              <a:t>=&gt; </a:t>
            </a:r>
            <a:r>
              <a:rPr kumimoji="0" lang="zh-TW" altLang="en-US" dirty="0">
                <a:ea typeface="新細明體" charset="-120"/>
              </a:rPr>
              <a:t>原圖</a:t>
            </a:r>
          </a:p>
          <a:p>
            <a:pPr eaLnBrk="1" hangingPunct="1"/>
            <a:r>
              <a:rPr kumimoji="0" lang="en-US" altLang="zh-TW" i="1" dirty="0">
                <a:ea typeface="新細明體" charset="-120"/>
              </a:rPr>
              <a:t>Theta</a:t>
            </a:r>
            <a:r>
              <a:rPr kumimoji="0" lang="zh-TW" altLang="en-US" dirty="0">
                <a:ea typeface="新細明體" charset="-120"/>
              </a:rPr>
              <a:t>太小 </a:t>
            </a:r>
            <a:r>
              <a:rPr kumimoji="0" lang="en-US" altLang="zh-TW" dirty="0">
                <a:ea typeface="新細明體" charset="-120"/>
              </a:rPr>
              <a:t>=&gt; median filter</a:t>
            </a:r>
            <a:endParaRPr kumimoji="1" lang="en-US" altLang="zh-TW" dirty="0">
              <a:ea typeface="新細明體" pitchFamily="18" charset="-120"/>
            </a:endParaRPr>
          </a:p>
          <a:p>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第</a:t>
            </a:r>
            <a:r>
              <a:rPr lang="en-US" altLang="zh-TW" dirty="0"/>
              <a:t>8</a:t>
            </a:r>
            <a:r>
              <a:rPr lang="zh-TW" altLang="en-US" dirty="0"/>
              <a:t>種：</a:t>
            </a:r>
            <a:r>
              <a:rPr lang="en-US" altLang="zh-TW" dirty="0"/>
              <a:t>Trimmed-Mean Operator</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去掉前</a:t>
            </a:r>
            <a:r>
              <a:rPr lang="en-US" altLang="zh-TW" dirty="0"/>
              <a:t>N</a:t>
            </a:r>
            <a:r>
              <a:rPr lang="zh-TW" altLang="en-US" dirty="0"/>
              <a:t>個最大的和後</a:t>
            </a:r>
            <a:r>
              <a:rPr lang="en-US" altLang="zh-TW" dirty="0"/>
              <a:t>N</a:t>
            </a:r>
            <a:r>
              <a:rPr lang="zh-TW" altLang="en-US" dirty="0"/>
              <a:t>個最小的</a:t>
            </a:r>
            <a:r>
              <a:rPr lang="en-US" altLang="zh-TW" dirty="0"/>
              <a:t>pixel</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zh-TW" dirty="0">
                <a:ea typeface="新細明體" charset="-120"/>
              </a:rPr>
              <a:t>trimmed-mean：不使用前k和後k次序統計 </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zh-TW" dirty="0">
                <a:ea typeface="新細明體" charset="-120"/>
              </a:rPr>
              <a:t>trimmed-mean：中心N-2k的加權平均數</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適用於雜訊分佈有特別大或小的情況。</a:t>
            </a:r>
            <a:endParaRPr lang="en-US" altLang="zh-TW" dirty="0">
              <a:ea typeface="新細明體" charset="-120"/>
            </a:endParaRPr>
          </a:p>
          <a:p>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第</a:t>
            </a:r>
            <a:r>
              <a:rPr lang="en-US" altLang="zh-TW" dirty="0"/>
              <a:t>9</a:t>
            </a:r>
            <a:r>
              <a:rPr lang="zh-TW" altLang="en-US" dirty="0"/>
              <a:t>種：</a:t>
            </a:r>
            <a:r>
              <a:rPr lang="en-US" altLang="zh-TW" dirty="0"/>
              <a:t>Midrange operator</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取排序後數值最小的</a:t>
            </a:r>
            <a:r>
              <a:rPr lang="en-US" altLang="zh-TW" dirty="0"/>
              <a:t>pixel</a:t>
            </a:r>
            <a:r>
              <a:rPr lang="zh-TW" altLang="en-US" dirty="0"/>
              <a:t>和數值最大的</a:t>
            </a:r>
            <a:r>
              <a:rPr lang="en-US" altLang="zh-TW" dirty="0"/>
              <a:t>pixel </a:t>
            </a:r>
            <a:r>
              <a:rPr lang="zh-TW" altLang="en-US" dirty="0"/>
              <a:t>相加取平均</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這個方法，非常不好</a:t>
            </a:r>
            <a:endParaRPr lang="en-US" altLang="zh-TW" dirty="0"/>
          </a:p>
          <a:p>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第</a:t>
            </a:r>
            <a:r>
              <a:rPr lang="en-US" altLang="zh-TW" dirty="0"/>
              <a:t>10</a:t>
            </a:r>
            <a:r>
              <a:rPr lang="zh-TW" altLang="en-US" dirty="0"/>
              <a:t>種：</a:t>
            </a:r>
            <a:r>
              <a:rPr lang="en-US" altLang="zh-TW" b="0" dirty="0">
                <a:solidFill>
                  <a:schemeClr val="tx1"/>
                </a:solidFill>
              </a:rPr>
              <a:t>Sigma Filter</a:t>
            </a:r>
            <a:endParaRPr lang="en-US" altLang="zh-TW" dirty="0"/>
          </a:p>
          <a:p>
            <a:pPr eaLnBrk="1" hangingPunct="1"/>
            <a:r>
              <a:rPr lang="zh-TW" altLang="en-US" dirty="0">
                <a:ea typeface="新細明體" charset="-120"/>
              </a:rPr>
              <a:t>僅在兩個</a:t>
            </a:r>
            <a:r>
              <a:rPr kumimoji="1" lang="en-US" altLang="zh-TW" sz="1200" kern="1200" dirty="0">
                <a:solidFill>
                  <a:schemeClr val="tx1"/>
                </a:solidFill>
                <a:latin typeface="Arial" charset="0"/>
                <a:ea typeface="新細明體" pitchFamily="18" charset="-120"/>
                <a:cs typeface="+mn-cs"/>
              </a:rPr>
              <a:t>sigma</a:t>
            </a:r>
            <a:r>
              <a:rPr lang="zh-TW" altLang="en-US" dirty="0">
                <a:ea typeface="新細明體" charset="-120"/>
              </a:rPr>
              <a:t>間隔內取平均值</a:t>
            </a:r>
            <a:endParaRPr lang="en-US" altLang="zh-TW" dirty="0">
              <a:ea typeface="新細明體" charset="-120"/>
            </a:endParaRPr>
          </a:p>
          <a:p>
            <a:pPr eaLnBrk="1" hangingPunct="1"/>
            <a:r>
              <a:rPr lang="en-US" altLang="zh-TW" dirty="0">
                <a:ea typeface="新細明體" charset="-120"/>
              </a:rPr>
              <a:t>Trick</a:t>
            </a:r>
            <a:r>
              <a:rPr lang="zh-TW" altLang="en-US" dirty="0">
                <a:ea typeface="新細明體" charset="-120"/>
              </a:rPr>
              <a:t>：當</a:t>
            </a:r>
            <a:r>
              <a:rPr lang="en-US" altLang="zh-TW" i="1" dirty="0">
                <a:ea typeface="新細明體" charset="-120"/>
              </a:rPr>
              <a:t>#M</a:t>
            </a:r>
            <a:r>
              <a:rPr lang="zh-TW" altLang="en-US" dirty="0">
                <a:ea typeface="新細明體" charset="-120"/>
              </a:rPr>
              <a:t>太小，則直接取</a:t>
            </a:r>
            <a:r>
              <a:rPr lang="en-US" altLang="zh-TW" dirty="0">
                <a:ea typeface="新細明體" charset="-120"/>
              </a:rPr>
              <a:t>8</a:t>
            </a:r>
            <a:r>
              <a:rPr lang="zh-TW" altLang="en-US" dirty="0">
                <a:ea typeface="新細明體" charset="-120"/>
              </a:rPr>
              <a:t>個最近的</a:t>
            </a:r>
            <a:r>
              <a:rPr lang="en-US" altLang="zh-TW" dirty="0">
                <a:ea typeface="新細明體" charset="-120"/>
              </a:rPr>
              <a:t>neighbors</a:t>
            </a:r>
            <a:r>
              <a:rPr lang="zh-TW" altLang="en-US" dirty="0">
                <a:ea typeface="新細明體" charset="-120"/>
              </a:rPr>
              <a:t>的平均</a:t>
            </a:r>
            <a:endParaRPr lang="en-US" altLang="zh-TW" dirty="0">
              <a:ea typeface="新細明體" charset="-120"/>
            </a:endParaRP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58</a:t>
            </a:fld>
            <a:endParaRPr lang="en-US" altLang="zh-TW"/>
          </a:p>
        </p:txBody>
      </p:sp>
    </p:spTree>
    <p:extLst>
      <p:ext uri="{BB962C8B-B14F-4D97-AF65-F5344CB8AC3E}">
        <p14:creationId xmlns:p14="http://schemas.microsoft.com/office/powerpoint/2010/main" val="28844224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a:ln>
            <a:miter lim="800000"/>
            <a:headEnd/>
            <a:tailEnd/>
          </a:ln>
        </p:spPr>
        <p:txBody>
          <a:bodyPr/>
          <a:lstStyle/>
          <a:p>
            <a:fld id="{8325C02F-AD36-494D-8FFC-EF7061D9899E}" type="slidenum">
              <a:rPr lang="en-US" altLang="zh-TW" smtClean="0">
                <a:ea typeface="新細明體" charset="-120"/>
              </a:rPr>
              <a:pPr/>
              <a:t>60</a:t>
            </a:fld>
            <a:endParaRPr lang="en-US" altLang="zh-TW">
              <a:ea typeface="新細明體" charset="-120"/>
            </a:endParaRPr>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sz="1200" b="0" dirty="0">
                <a:solidFill>
                  <a:schemeClr val="tx1"/>
                </a:solidFill>
              </a:rPr>
              <a:t>Selected-Neighborhood Averaging</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觀點不同，先前都以參考點為中心，這個則以包含參考點的</a:t>
            </a:r>
            <a:r>
              <a:rPr lang="en-US" altLang="zh-TW" dirty="0">
                <a:ea typeface="新細明體" charset="-120"/>
              </a:rPr>
              <a:t>masks</a:t>
            </a:r>
            <a:r>
              <a:rPr lang="zh-TW" altLang="en-US" dirty="0">
                <a:ea typeface="新細明體" charset="-120"/>
              </a:rPr>
              <a:t>為參考</a:t>
            </a:r>
          </a:p>
          <a:p>
            <a:pPr eaLnBrk="1" hangingPunct="1"/>
            <a:r>
              <a:rPr lang="zh-TW" altLang="en-US" dirty="0">
                <a:ea typeface="新細明體" charset="-120"/>
              </a:rPr>
              <a:t>取</a:t>
            </a:r>
            <a:r>
              <a:rPr lang="en-US" altLang="zh-TW" dirty="0">
                <a:ea typeface="新細明體" charset="-120"/>
              </a:rPr>
              <a:t>(</a:t>
            </a:r>
            <a:r>
              <a:rPr lang="zh-TW" altLang="en-US" dirty="0">
                <a:ea typeface="新細明體" charset="-120"/>
              </a:rPr>
              <a:t>變異數</a:t>
            </a:r>
            <a:r>
              <a:rPr lang="en-US" altLang="zh-TW" dirty="0">
                <a:ea typeface="新細明體" charset="-120"/>
              </a:rPr>
              <a:t>)</a:t>
            </a:r>
            <a:r>
              <a:rPr lang="zh-TW" altLang="en-US" dirty="0">
                <a:ea typeface="新細明體" charset="-120"/>
              </a:rPr>
              <a:t> </a:t>
            </a:r>
            <a:r>
              <a:rPr lang="en-US" altLang="zh-TW" dirty="0">
                <a:ea typeface="新細明體" charset="-120"/>
              </a:rPr>
              <a:t>variance </a:t>
            </a:r>
            <a:r>
              <a:rPr lang="zh-TW" altLang="en-US" dirty="0">
                <a:ea typeface="新細明體" charset="-120"/>
              </a:rPr>
              <a:t>最小的鄰域</a:t>
            </a:r>
            <a:r>
              <a:rPr lang="en-US" altLang="zh-TW" dirty="0">
                <a:ea typeface="新細明體" charset="-120"/>
              </a:rPr>
              <a:t>mask</a:t>
            </a:r>
            <a:r>
              <a:rPr lang="zh-TW" altLang="en-US" dirty="0">
                <a:ea typeface="新細明體" charset="-120"/>
              </a:rPr>
              <a:t>為參考，算出</a:t>
            </a:r>
            <a:r>
              <a:rPr lang="en-US" altLang="zh-TW" dirty="0">
                <a:ea typeface="新細明體" charset="-120"/>
              </a:rPr>
              <a:t>mean value</a:t>
            </a:r>
          </a:p>
          <a:p>
            <a:pPr eaLnBrk="1" hangingPunct="1"/>
            <a:r>
              <a:rPr lang="zh-TW" altLang="en-US" dirty="0">
                <a:ea typeface="新細明體" charset="-120"/>
              </a:rPr>
              <a:t>假設是</a:t>
            </a:r>
            <a:r>
              <a:rPr lang="en-US" altLang="zh-TW" dirty="0">
                <a:ea typeface="新細明體" charset="-120"/>
              </a:rPr>
              <a:t>3</a:t>
            </a:r>
            <a:r>
              <a:rPr lang="zh-TW" altLang="en-US" dirty="0">
                <a:ea typeface="新細明體" charset="-120"/>
              </a:rPr>
              <a:t>*</a:t>
            </a:r>
            <a:r>
              <a:rPr lang="en-US" altLang="zh-TW" dirty="0">
                <a:ea typeface="新細明體" charset="-120"/>
              </a:rPr>
              <a:t>3</a:t>
            </a:r>
            <a:r>
              <a:rPr lang="zh-TW" altLang="en-US" dirty="0">
                <a:ea typeface="新細明體" charset="-120"/>
              </a:rPr>
              <a:t>的</a:t>
            </a:r>
            <a:r>
              <a:rPr lang="en-US" altLang="zh-TW" dirty="0">
                <a:ea typeface="新細明體" charset="-120"/>
              </a:rPr>
              <a:t>mask</a:t>
            </a:r>
          </a:p>
          <a:p>
            <a:pPr eaLnBrk="1" hangingPunct="1"/>
            <a:r>
              <a:rPr lang="zh-TW" altLang="en-US" dirty="0">
                <a:ea typeface="新細明體" charset="-120"/>
              </a:rPr>
              <a:t>那麼在中心點周圍總共會有九個</a:t>
            </a:r>
            <a:r>
              <a:rPr lang="en-US" altLang="zh-TW" dirty="0">
                <a:ea typeface="新細明體" charset="-120"/>
              </a:rPr>
              <a:t>mask</a:t>
            </a:r>
            <a:r>
              <a:rPr lang="zh-TW" altLang="en-US" dirty="0">
                <a:ea typeface="新細明體" charset="-120"/>
              </a:rPr>
              <a:t>有包含中心點</a:t>
            </a:r>
            <a:endParaRPr lang="en-US" altLang="zh-TW" dirty="0">
              <a:ea typeface="新細明體" charset="-120"/>
            </a:endParaRPr>
          </a:p>
          <a:p>
            <a:pPr eaLnBrk="1" hangingPunct="1"/>
            <a:r>
              <a:rPr lang="zh-TW" altLang="en-US" dirty="0">
                <a:ea typeface="新細明體" charset="-120"/>
              </a:rPr>
              <a:t>我們會在這九個</a:t>
            </a:r>
            <a:r>
              <a:rPr lang="en-US" altLang="zh-TW" dirty="0">
                <a:ea typeface="新細明體" charset="-120"/>
              </a:rPr>
              <a:t>mask</a:t>
            </a:r>
            <a:r>
              <a:rPr lang="zh-TW" altLang="en-US" dirty="0">
                <a:ea typeface="新細明體" charset="-120"/>
              </a:rPr>
              <a:t>中去計算每一個</a:t>
            </a:r>
            <a:r>
              <a:rPr lang="en-US" altLang="zh-TW" dirty="0">
                <a:ea typeface="新細明體" charset="-120"/>
              </a:rPr>
              <a:t>mask</a:t>
            </a:r>
            <a:r>
              <a:rPr lang="zh-TW" altLang="en-US" dirty="0">
                <a:ea typeface="新細明體" charset="-120"/>
              </a:rPr>
              <a:t>的變異數</a:t>
            </a:r>
            <a:endParaRPr lang="en-US" altLang="zh-TW" dirty="0">
              <a:ea typeface="新細明體" charset="-120"/>
            </a:endParaRPr>
          </a:p>
          <a:p>
            <a:pPr eaLnBrk="1" hangingPunct="1"/>
            <a:r>
              <a:rPr lang="zh-TW" altLang="en-US" dirty="0">
                <a:ea typeface="新細明體" charset="-120"/>
              </a:rPr>
              <a:t>最後以變異數最小的</a:t>
            </a:r>
            <a:r>
              <a:rPr lang="en-US" altLang="zh-TW" dirty="0">
                <a:ea typeface="新細明體" charset="-120"/>
              </a:rPr>
              <a:t>mask</a:t>
            </a:r>
            <a:r>
              <a:rPr lang="zh-TW" altLang="en-US" dirty="0">
                <a:ea typeface="新細明體" charset="-120"/>
              </a:rPr>
              <a:t>去計算</a:t>
            </a:r>
            <a:r>
              <a:rPr lang="en-US" altLang="zh-TW" dirty="0">
                <a:ea typeface="新細明體" charset="-120"/>
              </a:rPr>
              <a:t>mean</a:t>
            </a:r>
            <a:r>
              <a:rPr lang="zh-TW" altLang="en-US" dirty="0">
                <a:ea typeface="新細明體" charset="-120"/>
              </a:rPr>
              <a:t> </a:t>
            </a:r>
            <a:r>
              <a:rPr lang="en-US" altLang="zh-TW" dirty="0">
                <a:ea typeface="新細明體" charset="-120"/>
              </a:rPr>
              <a:t>value</a:t>
            </a:r>
            <a:r>
              <a:rPr lang="zh-TW" altLang="en-US" dirty="0">
                <a:ea typeface="新細明體" charset="-120"/>
              </a:rPr>
              <a:t> 再去取代中心點</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優勢：包含邊的鄰域</a:t>
            </a:r>
            <a:r>
              <a:rPr lang="en-US" altLang="zh-TW" dirty="0">
                <a:ea typeface="新細明體" charset="-120"/>
              </a:rPr>
              <a:t>variance</a:t>
            </a:r>
            <a:r>
              <a:rPr lang="zh-TW" altLang="en-US" dirty="0">
                <a:ea typeface="新細明體" charset="-120"/>
              </a:rPr>
              <a:t>會很大，所以不會被選為參考，也就是說，它不會是包含</a:t>
            </a:r>
            <a:r>
              <a:rPr lang="en-US" altLang="zh-TW" dirty="0">
                <a:ea typeface="新細明體" charset="-120"/>
              </a:rPr>
              <a:t>step edge</a:t>
            </a:r>
            <a:r>
              <a:rPr lang="zh-TW" altLang="en-US" dirty="0">
                <a:ea typeface="新細明體" charset="-120"/>
              </a:rPr>
              <a:t>的鄰域，因為</a:t>
            </a:r>
            <a:r>
              <a:rPr lang="en-US" altLang="zh-TW" dirty="0">
                <a:ea typeface="新細明體" charset="-120"/>
              </a:rPr>
              <a:t>step edge</a:t>
            </a:r>
            <a:r>
              <a:rPr lang="zh-TW" altLang="en-US" dirty="0">
                <a:ea typeface="新細明體" charset="-120"/>
              </a:rPr>
              <a:t>的鄰域會有比較高的變異數。 所以這</a:t>
            </a:r>
            <a:r>
              <a:rPr lang="en-US" altLang="zh-TW" dirty="0">
                <a:ea typeface="新細明體" charset="-120"/>
              </a:rPr>
              <a:t>operator</a:t>
            </a:r>
            <a:r>
              <a:rPr lang="zh-TW" altLang="en-US" dirty="0">
                <a:ea typeface="新細明體" charset="-120"/>
              </a:rPr>
              <a:t>將永遠不會對有邊界上的像素進行平均，不會</a:t>
            </a:r>
            <a:r>
              <a:rPr lang="en-US" altLang="zh-TW" dirty="0">
                <a:ea typeface="新細明體" charset="-120"/>
              </a:rPr>
              <a:t>cross edge boundary(</a:t>
            </a:r>
            <a:r>
              <a:rPr lang="zh-TW" altLang="en-US" dirty="0">
                <a:ea typeface="新細明體" charset="-120"/>
              </a:rPr>
              <a:t>跨邊界</a:t>
            </a:r>
            <a:r>
              <a:rPr lang="en-US" altLang="zh-TW" dirty="0">
                <a:ea typeface="新細明體" charset="-120"/>
              </a:rPr>
              <a:t>)</a:t>
            </a:r>
          </a:p>
          <a:p>
            <a:pPr eaLnBrk="1" hangingPunct="1"/>
            <a:r>
              <a:rPr lang="en-US" altLang="zh-TW" dirty="0">
                <a:ea typeface="新細明體" charset="-120"/>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sz="1200" b="0" dirty="0">
                <a:solidFill>
                  <a:schemeClr val="tx1"/>
                </a:solidFill>
              </a:rPr>
              <a:t>Selected-Neighborhood Averaging</a:t>
            </a:r>
            <a:r>
              <a:rPr lang="zh-TW" altLang="en-US" dirty="0">
                <a:ea typeface="新細明體" charset="-120"/>
              </a:rPr>
              <a:t>所選鄰域平均：</a:t>
            </a:r>
            <a:endParaRPr lang="en-US" altLang="zh-TW" dirty="0">
              <a:ea typeface="新細明體" charset="-120"/>
            </a:endParaRPr>
          </a:p>
          <a:p>
            <a:pPr eaLnBrk="1" hangingPunct="1"/>
            <a:r>
              <a:rPr lang="zh-TW" altLang="en-US" dirty="0">
                <a:ea typeface="新細明體" charset="-120"/>
              </a:rPr>
              <a:t>假設像素是均勻區域的一部分。例如，有</a:t>
            </a:r>
            <a:r>
              <a:rPr lang="en-US" altLang="zh-TW" dirty="0">
                <a:ea typeface="新細明體" charset="-120"/>
              </a:rPr>
              <a:t>9</a:t>
            </a:r>
            <a:r>
              <a:rPr lang="zh-TW" altLang="en-US" dirty="0">
                <a:ea typeface="新細明體" charset="-120"/>
              </a:rPr>
              <a:t>個</a:t>
            </a:r>
            <a:r>
              <a:rPr lang="en-US" altLang="zh-TW" dirty="0">
                <a:ea typeface="新細明體" charset="-120"/>
              </a:rPr>
              <a:t>3​​×3</a:t>
            </a:r>
            <a:r>
              <a:rPr lang="zh-TW" altLang="en-US" dirty="0">
                <a:ea typeface="新細明體" charset="-120"/>
              </a:rPr>
              <a:t>鄰域包含給定像素。</a:t>
            </a:r>
          </a:p>
          <a:p>
            <a:pPr eaLnBrk="1" hangingPunct="1"/>
            <a:endParaRPr lang="zh-TW" altLang="en-US" dirty="0">
              <a:ea typeface="新細明體" charset="-120"/>
            </a:endParaRPr>
          </a:p>
          <a:p>
            <a:pPr eaLnBrk="1" hangingPunct="1"/>
            <a:r>
              <a:rPr lang="zh-TW" altLang="en-US" dirty="0">
                <a:ea typeface="新細明體" charset="-120"/>
              </a:rPr>
              <a:t>雜訊過濾值：</a:t>
            </a:r>
          </a:p>
          <a:p>
            <a:pPr eaLnBrk="1" hangingPunct="1"/>
            <a:r>
              <a:rPr lang="zh-TW" altLang="en-US" dirty="0">
                <a:ea typeface="新細明體" charset="-120"/>
              </a:rPr>
              <a:t>鄰域中最低變異數的平均值。</a:t>
            </a:r>
            <a:endParaRPr lang="en-US" altLang="zh-TW" dirty="0">
              <a:ea typeface="新細明體" charset="-12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投影片圖像版面配置區 1"/>
          <p:cNvSpPr>
            <a:spLocks noGrp="1" noRot="1" noChangeAspect="1" noTextEdit="1"/>
          </p:cNvSpPr>
          <p:nvPr>
            <p:ph type="sldImg"/>
          </p:nvPr>
        </p:nvSpPr>
        <p:spPr>
          <a:ln/>
        </p:spPr>
      </p:sp>
      <p:sp>
        <p:nvSpPr>
          <p:cNvPr id="239619" name="備忘稿版面配置區 2"/>
          <p:cNvSpPr>
            <a:spLocks noGrp="1"/>
          </p:cNvSpPr>
          <p:nvPr>
            <p:ph type="body" idx="1"/>
          </p:nvPr>
        </p:nvSpPr>
        <p:spPr>
          <a:noFill/>
        </p:spPr>
        <p:txBody>
          <a:bodyPr/>
          <a:lstStyle/>
          <a:p>
            <a:pPr eaLnBrk="1" hangingPunct="1"/>
            <a:r>
              <a:rPr lang="zh-TW" altLang="en-US" dirty="0">
                <a:ea typeface="新細明體" charset="-120"/>
              </a:rPr>
              <a:t>最小均方雜訊平滑：</a:t>
            </a:r>
          </a:p>
          <a:p>
            <a:pPr eaLnBrk="1" hangingPunct="1"/>
            <a:r>
              <a:rPr lang="zh-TW" altLang="en-US" dirty="0">
                <a:ea typeface="新細明體" charset="-120"/>
              </a:rPr>
              <a:t>針對加性或乘性雜訊。</a:t>
            </a:r>
          </a:p>
          <a:p>
            <a:pPr eaLnBrk="1" hangingPunct="1"/>
            <a:endParaRPr lang="zh-TW" altLang="en-US" dirty="0">
              <a:ea typeface="新細明體" charset="-120"/>
            </a:endParaRPr>
          </a:p>
          <a:p>
            <a:pPr eaLnBrk="1" hangingPunct="1"/>
            <a:r>
              <a:rPr lang="zh-TW" altLang="en-US" dirty="0">
                <a:ea typeface="新細明體" charset="-120"/>
              </a:rPr>
              <a:t>真實影像中的每個像素：</a:t>
            </a:r>
          </a:p>
          <a:p>
            <a:pPr eaLnBrk="1" hangingPunct="1"/>
            <a:r>
              <a:rPr lang="zh-TW" altLang="en-US" dirty="0">
                <a:ea typeface="新細明體" charset="-120"/>
              </a:rPr>
              <a:t>被視為隨機變數。</a:t>
            </a:r>
            <a:endParaRPr lang="en-US" altLang="zh-TW" dirty="0">
              <a:ea typeface="新細明體" charset="-120"/>
            </a:endParaRPr>
          </a:p>
          <a:p>
            <a:pPr eaLnBrk="1" hangingPunct="1"/>
            <a:r>
              <a:rPr lang="zh-TW" altLang="en-US" dirty="0">
                <a:ea typeface="新細明體" charset="-120"/>
              </a:rPr>
              <a:t>也就是說</a:t>
            </a:r>
            <a:r>
              <a:rPr lang="zh-TW" altLang="en-US" dirty="0">
                <a:ea typeface="新細明體" charset="-120"/>
                <a:sym typeface="Wingdings" panose="05000000000000000000" pitchFamily="2" charset="2"/>
              </a:rPr>
              <a:t>：</a:t>
            </a:r>
            <a:r>
              <a:rPr lang="en-US" altLang="zh-TW" dirty="0">
                <a:ea typeface="新細明體" charset="-120"/>
                <a:sym typeface="Wingdings" panose="05000000000000000000" pitchFamily="2" charset="2"/>
              </a:rPr>
              <a:t>(</a:t>
            </a:r>
            <a:r>
              <a:rPr lang="zh-TW" altLang="en-US" dirty="0">
                <a:ea typeface="新細明體" charset="-120"/>
                <a:sym typeface="Wingdings" panose="05000000000000000000" pitchFamily="2" charset="2"/>
              </a:rPr>
              <a:t>翻頁</a:t>
            </a:r>
            <a:r>
              <a:rPr lang="en-US" altLang="zh-TW" dirty="0">
                <a:ea typeface="新細明體" charset="-120"/>
                <a:sym typeface="Wingdings" panose="05000000000000000000" pitchFamily="2" charset="2"/>
              </a:rPr>
              <a:t>)</a:t>
            </a:r>
          </a:p>
          <a:p>
            <a:pPr eaLnBrk="1" hangingPunct="1"/>
            <a:r>
              <a:rPr lang="en-US" altLang="zh-TW" dirty="0">
                <a:ea typeface="新細明體" charset="-120"/>
              </a:rPr>
              <a:t>--------------------------------------</a:t>
            </a:r>
          </a:p>
          <a:p>
            <a:pPr eaLnBrk="1" hangingPunct="1"/>
            <a:r>
              <a:rPr lang="zh-TW" altLang="en-US" dirty="0">
                <a:ea typeface="新細明體" charset="-120"/>
              </a:rPr>
              <a:t>將每個</a:t>
            </a:r>
            <a:r>
              <a:rPr lang="en-US" altLang="zh-TW" dirty="0">
                <a:ea typeface="新細明體" charset="-120"/>
              </a:rPr>
              <a:t>pixel</a:t>
            </a:r>
            <a:r>
              <a:rPr lang="zh-TW" altLang="en-US" dirty="0">
                <a:ea typeface="新細明體" charset="-120"/>
              </a:rPr>
              <a:t>視為</a:t>
            </a:r>
            <a:r>
              <a:rPr lang="en-US" altLang="zh-TW" dirty="0">
                <a:ea typeface="新細明體" charset="-120"/>
              </a:rPr>
              <a:t>random variable : Y</a:t>
            </a:r>
          </a:p>
          <a:p>
            <a:pPr eaLnBrk="1" hangingPunct="1"/>
            <a:r>
              <a:rPr lang="zh-TW" altLang="en-US" dirty="0">
                <a:ea typeface="新細明體" charset="-120"/>
              </a:rPr>
              <a:t>再假定</a:t>
            </a:r>
            <a:r>
              <a:rPr lang="en-US" altLang="zh-TW" dirty="0">
                <a:ea typeface="新細明體" charset="-120"/>
              </a:rPr>
              <a:t>noise</a:t>
            </a:r>
            <a:r>
              <a:rPr lang="zh-TW" altLang="en-US" dirty="0">
                <a:ea typeface="新細明體" charset="-120"/>
              </a:rPr>
              <a:t>亦為</a:t>
            </a:r>
            <a:r>
              <a:rPr lang="en-US" altLang="zh-TW" dirty="0">
                <a:ea typeface="新細明體" charset="-120"/>
              </a:rPr>
              <a:t>random variable : e</a:t>
            </a:r>
          </a:p>
          <a:p>
            <a:pPr eaLnBrk="1" hangingPunct="1"/>
            <a:r>
              <a:rPr lang="zh-TW" altLang="en-US" dirty="0">
                <a:ea typeface="新細明體" charset="-120"/>
              </a:rPr>
              <a:t>則每個點 </a:t>
            </a:r>
            <a:r>
              <a:rPr lang="en-US" altLang="zh-TW" dirty="0">
                <a:ea typeface="新細明體" charset="-120"/>
              </a:rPr>
              <a:t>Z = Y + e;</a:t>
            </a:r>
          </a:p>
          <a:p>
            <a:pPr eaLnBrk="1" hangingPunct="1"/>
            <a:r>
              <a:rPr lang="zh-TW" altLang="en-US" dirty="0">
                <a:ea typeface="新細明體" charset="-120"/>
              </a:rPr>
              <a:t>我們的目摽則是由</a:t>
            </a:r>
            <a:r>
              <a:rPr lang="en-US" altLang="zh-TW" dirty="0">
                <a:ea typeface="新細明體" charset="-120"/>
              </a:rPr>
              <a:t>Z</a:t>
            </a:r>
            <a:r>
              <a:rPr lang="zh-TW" altLang="en-US" dirty="0">
                <a:ea typeface="新細明體" charset="-120"/>
              </a:rPr>
              <a:t>去預測</a:t>
            </a:r>
            <a:r>
              <a:rPr lang="en-US" altLang="zh-TW" dirty="0">
                <a:ea typeface="新細明體" charset="-120"/>
              </a:rPr>
              <a:t>Y’ =&gt; Y’ = </a:t>
            </a:r>
            <a:r>
              <a:rPr lang="en-US" altLang="zh-TW" dirty="0" err="1">
                <a:ea typeface="新細明體" charset="-120"/>
              </a:rPr>
              <a:t>aZ</a:t>
            </a:r>
            <a:r>
              <a:rPr lang="en-US" altLang="zh-TW" dirty="0">
                <a:ea typeface="新細明體" charset="-120"/>
              </a:rPr>
              <a:t> + b;</a:t>
            </a:r>
          </a:p>
          <a:p>
            <a:pPr eaLnBrk="1" hangingPunct="1"/>
            <a:r>
              <a:rPr lang="zh-TW" altLang="en-US" dirty="0">
                <a:ea typeface="新細明體" charset="-120"/>
              </a:rPr>
              <a:t>為了使</a:t>
            </a:r>
            <a:r>
              <a:rPr lang="en-US" altLang="zh-TW" dirty="0">
                <a:ea typeface="新細明體" charset="-120"/>
              </a:rPr>
              <a:t>a , b </a:t>
            </a:r>
            <a:r>
              <a:rPr lang="zh-TW" altLang="en-US" dirty="0">
                <a:ea typeface="新細明體" charset="-120"/>
              </a:rPr>
              <a:t>最小，則利用 </a:t>
            </a:r>
            <a:r>
              <a:rPr lang="en-US" altLang="zh-TW" dirty="0">
                <a:ea typeface="新細明體" charset="-120"/>
              </a:rPr>
              <a:t>E[ (Y-Y’)^2 ]</a:t>
            </a:r>
          </a:p>
          <a:p>
            <a:pPr eaLnBrk="1" hangingPunct="1"/>
            <a:r>
              <a:rPr lang="zh-TW" altLang="en-US" dirty="0">
                <a:ea typeface="新細明體" charset="-120"/>
              </a:rPr>
              <a:t>其中  </a:t>
            </a:r>
            <a:r>
              <a:rPr lang="en-US" altLang="zh-TW" dirty="0">
                <a:ea typeface="新細明體" charset="-120"/>
              </a:rPr>
              <a:t>Y’ = </a:t>
            </a:r>
            <a:r>
              <a:rPr lang="en-US" altLang="zh-TW" dirty="0" err="1">
                <a:ea typeface="新細明體" charset="-120"/>
              </a:rPr>
              <a:t>aZ</a:t>
            </a:r>
            <a:r>
              <a:rPr lang="en-US" altLang="zh-TW" dirty="0">
                <a:ea typeface="新細明體" charset="-120"/>
              </a:rPr>
              <a:t> + b;</a:t>
            </a:r>
          </a:p>
        </p:txBody>
      </p:sp>
      <p:sp>
        <p:nvSpPr>
          <p:cNvPr id="239620" name="投影片編號版面配置區 3"/>
          <p:cNvSpPr>
            <a:spLocks noGrp="1"/>
          </p:cNvSpPr>
          <p:nvPr>
            <p:ph type="sldNum" sz="quarter" idx="5"/>
          </p:nvPr>
        </p:nvSpPr>
        <p:spPr>
          <a:noFill/>
          <a:ln>
            <a:miter lim="800000"/>
            <a:headEnd/>
            <a:tailEnd/>
          </a:ln>
        </p:spPr>
        <p:txBody>
          <a:bodyPr/>
          <a:lstStyle/>
          <a:p>
            <a:fld id="{FAEC29AC-695D-469A-8918-7E180E0E4556}" type="slidenum">
              <a:rPr lang="en-US" altLang="zh-TW" smtClean="0">
                <a:ea typeface="新細明體" charset="-120"/>
              </a:rPr>
              <a:pPr/>
              <a:t>61</a:t>
            </a:fld>
            <a:endParaRPr lang="en-US" altLang="zh-TW">
              <a:ea typeface="新細明體" charset="-12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投影片圖像版面配置區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240643" name="備忘稿版面配置區 2"/>
              <p:cNvSpPr>
                <a:spLocks noGrp="1"/>
              </p:cNvSpPr>
              <p:nvPr>
                <p:ph type="body" idx="1"/>
              </p:nvPr>
            </p:nvSpPr>
            <p:spPr>
              <a:noFill/>
            </p:spPr>
            <p:txBody>
              <a:bodyPr/>
              <a:lstStyle/>
              <a:p>
                <a:pPr eaLnBrk="1" hangingPunct="1"/>
                <a:r>
                  <a:rPr lang="zh-TW" altLang="en-US" dirty="0">
                    <a:ea typeface="新細明體" charset="-120"/>
                  </a:rPr>
                  <a:t>最小均方雜訊平滑：</a:t>
                </a:r>
              </a:p>
              <a:p>
                <a:pPr eaLnBrk="1" hangingPunct="1"/>
                <a:endParaRPr lang="en-US" altLang="zh-TW" dirty="0">
                  <a:ea typeface="新細明體" charset="-120"/>
                </a:endParaRPr>
              </a:p>
              <a:p>
                <a:r>
                  <a:rPr lang="en-US" altLang="zh-TW" dirty="0">
                    <a:ea typeface="新細明體" charset="-120"/>
                  </a:rPr>
                  <a:t>Z : </a:t>
                </a:r>
                <a:r>
                  <a:rPr lang="zh-TW" altLang="en-US" dirty="0">
                    <a:ea typeface="新細明體" charset="-120"/>
                  </a:rPr>
                  <a:t>觀察到的像素值</a:t>
                </a:r>
                <a:endParaRPr lang="en-US" altLang="zh-TW" dirty="0">
                  <a:ea typeface="新細明體" charset="-120"/>
                </a:endParaRPr>
              </a:p>
              <a:p>
                <a:r>
                  <a:rPr lang="en-US" altLang="zh-TW" dirty="0">
                    <a:ea typeface="新細明體" charset="-120"/>
                  </a:rPr>
                  <a:t>Y</a:t>
                </a:r>
                <a:r>
                  <a:rPr lang="zh-TW" altLang="en-US" dirty="0">
                    <a:ea typeface="新細明體" charset="-120"/>
                  </a:rPr>
                  <a:t> </a:t>
                </a:r>
                <a:r>
                  <a:rPr lang="en-US" altLang="zh-TW" dirty="0">
                    <a:ea typeface="新細明體" charset="-120"/>
                  </a:rPr>
                  <a:t>:</a:t>
                </a:r>
                <a:r>
                  <a:rPr lang="zh-TW" altLang="en-US" dirty="0">
                    <a:ea typeface="新細明體" charset="-120"/>
                  </a:rPr>
                  <a:t> 原始影像應該擁有的像素值</a:t>
                </a:r>
                <a:endParaRPr lang="en-US" altLang="zh-TW" dirty="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err="1">
                    <a:ea typeface="新細明體" charset="-120"/>
                  </a:rPr>
                  <a:t>Ksi</a:t>
                </a:r>
                <a:r>
                  <a:rPr lang="en-US" altLang="zh-TW" dirty="0">
                    <a:ea typeface="新細明體" charset="-120"/>
                  </a:rPr>
                  <a:t> (</a:t>
                </a:r>
                <a:r>
                  <a:rPr lang="zh-TW" altLang="en-US" dirty="0">
                    <a:ea typeface="新細明體" charset="-120"/>
                  </a:rPr>
                  <a:t>塞</a:t>
                </a:r>
                <a:r>
                  <a:rPr lang="en-US" altLang="zh-TW" dirty="0">
                    <a:ea typeface="新細明體" charset="-120"/>
                  </a:rPr>
                  <a:t>): </a:t>
                </a:r>
                <a:r>
                  <a:rPr lang="zh-TW" altLang="en-US" dirty="0">
                    <a:ea typeface="新細明體" charset="-120"/>
                  </a:rPr>
                  <a:t>雜訊</a:t>
                </a:r>
                <a:endParaRPr lang="en-US" altLang="zh-TW" dirty="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新細明體" charset="-120"/>
                  </a:rPr>
                  <a:t>Y</a:t>
                </a:r>
                <a:r>
                  <a:rPr lang="zh-TW" altLang="en-US" dirty="0">
                    <a:ea typeface="新細明體" charset="-120"/>
                  </a:rPr>
                  <a:t> </a:t>
                </a:r>
                <a:r>
                  <a:rPr lang="en-US" altLang="zh-TW" dirty="0">
                    <a:ea typeface="新細明體" charset="-120"/>
                  </a:rPr>
                  <a:t>:</a:t>
                </a:r>
                <a:r>
                  <a:rPr lang="zh-TW" altLang="en-US" dirty="0">
                    <a:ea typeface="新細明體" charset="-120"/>
                  </a:rPr>
                  <a:t> 估計的像素值</a:t>
                </a:r>
                <a:r>
                  <a:rPr lang="en-US" altLang="zh-TW" dirty="0">
                    <a:ea typeface="新細明體" charset="-120"/>
                  </a:rPr>
                  <a:t>, </a:t>
                </a:r>
                <a:r>
                  <a:rPr lang="zh-TW" altLang="en-US" dirty="0">
                    <a:ea typeface="新細明體" charset="-120"/>
                  </a:rPr>
                  <a:t>我們透過數學方法還原所得到的值，可以用 </a:t>
                </a:r>
                <a:r>
                  <a:rPr lang="en-US" altLang="zh-TW" dirty="0">
                    <a:ea typeface="新細明體" charset="-120"/>
                  </a:rPr>
                  <a:t>Y</a:t>
                </a:r>
                <a:r>
                  <a:rPr lang="zh-TW" altLang="en-US" dirty="0">
                    <a:ea typeface="新細明體" charset="-120"/>
                  </a:rPr>
                  <a:t> </a:t>
                </a:r>
                <a:r>
                  <a:rPr lang="en-US" altLang="zh-TW" dirty="0">
                    <a:ea typeface="新細明體" charset="-120"/>
                  </a:rPr>
                  <a:t>hat = a Z + b </a:t>
                </a:r>
                <a:r>
                  <a:rPr lang="zh-TW" altLang="en-US" dirty="0">
                    <a:ea typeface="新細明體" charset="-120"/>
                  </a:rPr>
                  <a:t>來表達</a:t>
                </a:r>
                <a:endParaRPr lang="en-US" altLang="zh-TW" dirty="0">
                  <a:ea typeface="新細明體" charset="-120"/>
                </a:endParaRPr>
              </a:p>
              <a:p>
                <a:endParaRPr lang="en-US" altLang="zh-TW" dirty="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新細明體" charset="-120"/>
                  </a:rPr>
                  <a:t>目標是選擇適當的</a:t>
                </a:r>
                <a:r>
                  <a:rPr lang="en-US" altLang="zh-TW" dirty="0">
                    <a:ea typeface="新細明體" charset="-120"/>
                  </a:rPr>
                  <a:t>alpha</a:t>
                </a:r>
                <a:r>
                  <a:rPr lang="zh-TW" altLang="en-US" dirty="0">
                    <a:ea typeface="新細明體" charset="-120"/>
                  </a:rPr>
                  <a:t> 和 </a:t>
                </a:r>
                <a:r>
                  <a:rPr lang="en-US" altLang="zh-TW" dirty="0">
                    <a:ea typeface="新細明體" charset="-120"/>
                  </a:rPr>
                  <a:t>beta </a:t>
                </a:r>
                <a:r>
                  <a:rPr lang="zh-TW" altLang="en-US" dirty="0">
                    <a:ea typeface="新細明體" charset="-120"/>
                  </a:rPr>
                  <a:t>使得</a:t>
                </a:r>
                <a:r>
                  <a:rPr lang="en-US" altLang="zh-TW" sz="1200" dirty="0">
                    <a:solidFill>
                      <a:schemeClr val="tx1"/>
                    </a:solidFill>
                  </a:rPr>
                  <a:t>mean square error</a:t>
                </a:r>
                <a:r>
                  <a:rPr lang="en-US" altLang="zh-TW" sz="1200" i="1" dirty="0">
                    <a:solidFill>
                      <a:schemeClr val="tx1"/>
                    </a:solidFill>
                  </a:rPr>
                  <a:t>(</a:t>
                </a:r>
                <a:r>
                  <a:rPr lang="zh-TW" altLang="en-US" dirty="0">
                    <a:ea typeface="新細明體" charset="-120"/>
                  </a:rPr>
                  <a:t>均方差</a:t>
                </a:r>
                <a:r>
                  <a:rPr lang="en-US" altLang="zh-TW" dirty="0">
                    <a:ea typeface="新細明體" charset="-120"/>
                  </a:rPr>
                  <a:t>)</a:t>
                </a:r>
                <a:r>
                  <a:rPr lang="zh-TW" altLang="en-US" dirty="0">
                    <a:ea typeface="新細明體" charset="-120"/>
                  </a:rPr>
                  <a:t>為最小，也就是我們透過數學方法還原所得到的值和原始影像的像素值越近越好</a:t>
                </a:r>
                <a:endParaRPr lang="zh-TW" altLang="en-US" dirty="0"/>
              </a:p>
              <a:p>
                <a:r>
                  <a:rPr lang="en-US" altLang="zh-TW" sz="1200" dirty="0">
                    <a:solidFill>
                      <a:schemeClr val="tx1"/>
                    </a:solidFill>
                  </a:rPr>
                  <a:t>mean square error</a:t>
                </a:r>
                <a:r>
                  <a:rPr lang="zh-TW" altLang="en-US" sz="1200" dirty="0">
                    <a:solidFill>
                      <a:schemeClr val="tx1"/>
                    </a:solidFill>
                  </a:rPr>
                  <a:t> </a:t>
                </a:r>
                <a:r>
                  <a:rPr lang="en-US" altLang="zh-TW" sz="1200" dirty="0">
                    <a:solidFill>
                      <a:schemeClr val="tx1"/>
                    </a:solidFill>
                  </a:rPr>
                  <a:t>=</a:t>
                </a:r>
                <a:r>
                  <a:rPr lang="zh-TW" altLang="en-US" sz="1200" dirty="0">
                    <a:solidFill>
                      <a:schemeClr val="tx1"/>
                    </a:solidFill>
                  </a:rPr>
                  <a:t> </a:t>
                </a:r>
                <a:r>
                  <a:rPr lang="en-US" altLang="zh-TW" sz="1200" dirty="0">
                    <a:solidFill>
                      <a:schemeClr val="tx1"/>
                    </a:solidFill>
                  </a:rPr>
                  <a:t>sum(y-</a:t>
                </a:r>
                <a14:m>
                  <m:oMath xmlns:m="http://schemas.openxmlformats.org/officeDocument/2006/math">
                    <m:acc>
                      <m:accPr>
                        <m:chr m:val="̅"/>
                        <m:ctrlPr>
                          <a:rPr lang="en-US" altLang="zh-TW" sz="1200" i="1" smtClean="0">
                            <a:solidFill>
                              <a:schemeClr val="tx1"/>
                            </a:solidFill>
                            <a:latin typeface="Cambria Math" panose="02040503050406030204" pitchFamily="18" charset="0"/>
                          </a:rPr>
                        </m:ctrlPr>
                      </m:accPr>
                      <m:e>
                        <m:r>
                          <a:rPr lang="en-US" altLang="zh-TW" sz="1200" b="0" i="1" smtClean="0">
                            <a:solidFill>
                              <a:schemeClr val="tx1"/>
                            </a:solidFill>
                            <a:latin typeface="Cambria Math" panose="02040503050406030204" pitchFamily="18" charset="0"/>
                          </a:rPr>
                          <m:t>𝑦</m:t>
                        </m:r>
                      </m:e>
                    </m:acc>
                  </m:oMath>
                </a14:m>
                <a:r>
                  <a:rPr lang="en-US" altLang="zh-TW" sz="1200" dirty="0">
                    <a:solidFill>
                      <a:schemeClr val="tx1"/>
                    </a:solidFill>
                  </a:rPr>
                  <a:t>)^2</a:t>
                </a:r>
                <a:endParaRPr lang="zh-TW" altLang="en-US" dirty="0">
                  <a:ea typeface="新細明體" charset="-120"/>
                </a:endParaRPr>
              </a:p>
            </p:txBody>
          </p:sp>
        </mc:Choice>
        <mc:Fallback xmlns="">
          <p:sp>
            <p:nvSpPr>
              <p:cNvPr id="240643" name="備忘稿版面配置區 2"/>
              <p:cNvSpPr>
                <a:spLocks noGrp="1"/>
              </p:cNvSpPr>
              <p:nvPr>
                <p:ph type="body" idx="1"/>
              </p:nvPr>
            </p:nvSpPr>
            <p:spPr>
              <a:noFill/>
            </p:spPr>
            <p:txBody>
              <a:bodyPr/>
              <a:lstStyle/>
              <a:p>
                <a:r>
                  <a:rPr lang="en-US" altLang="zh-TW" dirty="0" smtClean="0">
                    <a:ea typeface="新細明體" charset="-120"/>
                  </a:rPr>
                  <a:t>Z : </a:t>
                </a:r>
                <a:r>
                  <a:rPr lang="zh-TW" altLang="en-US" dirty="0" smtClean="0">
                    <a:ea typeface="新細明體" charset="-120"/>
                  </a:rPr>
                  <a:t>觀察到的像素值</a:t>
                </a:r>
                <a:endParaRPr lang="en-US" altLang="zh-TW" dirty="0" smtClean="0">
                  <a:ea typeface="新細明體" charset="-120"/>
                </a:endParaRPr>
              </a:p>
              <a:p>
                <a:r>
                  <a:rPr lang="en-US" altLang="zh-TW" dirty="0" smtClean="0">
                    <a:ea typeface="新細明體" charset="-120"/>
                  </a:rPr>
                  <a:t>Y</a:t>
                </a:r>
                <a:r>
                  <a:rPr lang="zh-TW" altLang="en-US" dirty="0" smtClean="0">
                    <a:ea typeface="新細明體" charset="-120"/>
                  </a:rPr>
                  <a:t> </a:t>
                </a:r>
                <a:r>
                  <a:rPr lang="en-US" altLang="zh-TW" dirty="0" smtClean="0">
                    <a:ea typeface="新細明體" charset="-120"/>
                  </a:rPr>
                  <a:t>:</a:t>
                </a:r>
                <a:r>
                  <a:rPr lang="zh-TW" altLang="en-US" dirty="0" smtClean="0">
                    <a:ea typeface="新細明體" charset="-120"/>
                  </a:rPr>
                  <a:t> 原始影像應該擁有的像素值</a:t>
                </a:r>
                <a:endParaRPr lang="en-US" altLang="zh-TW" dirty="0" smtClean="0">
                  <a:ea typeface="新細明體" charset="-120"/>
                </a:endParaRPr>
              </a:p>
              <a:p>
                <a:r>
                  <a:rPr lang="en-US" altLang="zh-TW" dirty="0" err="1" smtClean="0">
                    <a:ea typeface="新細明體" charset="-120"/>
                  </a:rPr>
                  <a:t>Ksi</a:t>
                </a:r>
                <a:r>
                  <a:rPr lang="en-US" altLang="zh-TW" dirty="0" smtClean="0">
                    <a:ea typeface="新細明體" charset="-120"/>
                  </a:rPr>
                  <a:t> : </a:t>
                </a:r>
                <a:r>
                  <a:rPr lang="zh-TW" altLang="en-US" dirty="0" smtClean="0">
                    <a:ea typeface="新細明體" charset="-120"/>
                  </a:rPr>
                  <a:t>雜訊</a:t>
                </a:r>
                <a:r>
                  <a:rPr lang="en-US" altLang="zh-TW" dirty="0" smtClean="0">
                    <a:ea typeface="新細明體" charset="-120"/>
                  </a:rPr>
                  <a:t>(</a:t>
                </a:r>
                <a:r>
                  <a:rPr lang="zh-TW" altLang="en-US" dirty="0" smtClean="0">
                    <a:ea typeface="新細明體" charset="-120"/>
                  </a:rPr>
                  <a:t>塞</a:t>
                </a:r>
                <a:r>
                  <a:rPr lang="en-US" altLang="zh-TW" dirty="0" smtClean="0">
                    <a:ea typeface="新細明體" charset="-120"/>
                  </a:rPr>
                  <a:t>)</a:t>
                </a:r>
                <a:endParaRPr lang="en-US" altLang="zh-TW" dirty="0" smtClean="0">
                  <a:ea typeface="新細明體" charset="-120"/>
                </a:endParaRPr>
              </a:p>
              <a:p>
                <a:r>
                  <a:rPr lang="en-US" altLang="zh-TW" dirty="0" smtClean="0">
                    <a:ea typeface="新細明體" charset="-120"/>
                  </a:rPr>
                  <a:t>Y</a:t>
                </a:r>
                <a:r>
                  <a:rPr lang="zh-TW" altLang="en-US" dirty="0" smtClean="0">
                    <a:ea typeface="新細明體" charset="-120"/>
                  </a:rPr>
                  <a:t> </a:t>
                </a:r>
                <a:r>
                  <a:rPr lang="en-US" altLang="zh-TW" dirty="0" smtClean="0">
                    <a:ea typeface="新細明體" charset="-120"/>
                  </a:rPr>
                  <a:t>:</a:t>
                </a:r>
                <a:r>
                  <a:rPr lang="zh-TW" altLang="en-US" dirty="0" smtClean="0">
                    <a:ea typeface="新細明體" charset="-120"/>
                  </a:rPr>
                  <a:t> 估計的像素值</a:t>
                </a:r>
                <a:r>
                  <a:rPr lang="en-US" altLang="zh-TW" dirty="0" smtClean="0">
                    <a:ea typeface="新細明體" charset="-120"/>
                  </a:rPr>
                  <a:t>, </a:t>
                </a:r>
                <a:r>
                  <a:rPr lang="zh-TW" altLang="en-US" dirty="0" smtClean="0">
                    <a:ea typeface="新細明體" charset="-120"/>
                  </a:rPr>
                  <a:t>我們透過數學方法還原所得到的值，可以用 </a:t>
                </a:r>
                <a:r>
                  <a:rPr lang="en-US" altLang="zh-TW" dirty="0" smtClean="0">
                    <a:ea typeface="新細明體" charset="-120"/>
                  </a:rPr>
                  <a:t>Y</a:t>
                </a:r>
                <a:r>
                  <a:rPr lang="zh-TW" altLang="en-US" dirty="0" smtClean="0">
                    <a:ea typeface="新細明體" charset="-120"/>
                  </a:rPr>
                  <a:t> </a:t>
                </a:r>
                <a:r>
                  <a:rPr lang="en-US" altLang="zh-TW" dirty="0" smtClean="0">
                    <a:ea typeface="新細明體" charset="-120"/>
                  </a:rPr>
                  <a:t>hat = a Z + b </a:t>
                </a:r>
                <a:r>
                  <a:rPr lang="zh-TW" altLang="en-US" dirty="0" smtClean="0">
                    <a:ea typeface="新細明體" charset="-120"/>
                  </a:rPr>
                  <a:t>來表達</a:t>
                </a:r>
                <a:endParaRPr lang="en-US" altLang="zh-TW" dirty="0" smtClean="0">
                  <a:ea typeface="新細明體" charset="-120"/>
                </a:endParaRPr>
              </a:p>
              <a:p>
                <a:endParaRPr lang="en-US" altLang="zh-TW" dirty="0" smtClean="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ea typeface="新細明體" charset="-120"/>
                  </a:rPr>
                  <a:t>目標</a:t>
                </a:r>
                <a:r>
                  <a:rPr lang="zh-TW" altLang="en-US" dirty="0" smtClean="0">
                    <a:ea typeface="新細明體" charset="-120"/>
                  </a:rPr>
                  <a:t>是選擇</a:t>
                </a:r>
                <a:r>
                  <a:rPr lang="zh-TW" altLang="en-US" dirty="0" smtClean="0">
                    <a:ea typeface="新細明體" charset="-120"/>
                  </a:rPr>
                  <a:t>適當</a:t>
                </a:r>
                <a:r>
                  <a:rPr lang="zh-TW" altLang="en-US" dirty="0" smtClean="0">
                    <a:ea typeface="新細明體" charset="-120"/>
                  </a:rPr>
                  <a:t>的</a:t>
                </a:r>
                <a:r>
                  <a:rPr lang="en-US" altLang="zh-TW" dirty="0" smtClean="0">
                    <a:ea typeface="新細明體" charset="-120"/>
                  </a:rPr>
                  <a:t>alpha</a:t>
                </a:r>
                <a:r>
                  <a:rPr lang="zh-TW" altLang="en-US" dirty="0" smtClean="0">
                    <a:ea typeface="新細明體" charset="-120"/>
                  </a:rPr>
                  <a:t> 和 </a:t>
                </a:r>
                <a:r>
                  <a:rPr lang="en-US" altLang="zh-TW" dirty="0" smtClean="0">
                    <a:ea typeface="新細明體" charset="-120"/>
                  </a:rPr>
                  <a:t>beta </a:t>
                </a:r>
                <a:r>
                  <a:rPr lang="zh-TW" altLang="en-US" dirty="0" smtClean="0">
                    <a:ea typeface="新細明體" charset="-120"/>
                  </a:rPr>
                  <a:t>使得</a:t>
                </a:r>
                <a:r>
                  <a:rPr lang="en-US" altLang="zh-TW" sz="1200" dirty="0" smtClean="0">
                    <a:solidFill>
                      <a:schemeClr val="tx1"/>
                    </a:solidFill>
                  </a:rPr>
                  <a:t>mean square error</a:t>
                </a:r>
                <a:r>
                  <a:rPr lang="en-US" altLang="zh-TW" sz="1200" i="1" dirty="0" smtClean="0">
                    <a:solidFill>
                      <a:schemeClr val="tx1"/>
                    </a:solidFill>
                  </a:rPr>
                  <a:t>(</a:t>
                </a:r>
                <a:r>
                  <a:rPr lang="zh-TW" altLang="en-US" dirty="0" smtClean="0">
                    <a:ea typeface="新細明體" charset="-120"/>
                  </a:rPr>
                  <a:t>均</a:t>
                </a:r>
                <a:r>
                  <a:rPr lang="zh-TW" altLang="en-US" dirty="0" smtClean="0">
                    <a:ea typeface="新細明體" charset="-120"/>
                  </a:rPr>
                  <a:t>方</a:t>
                </a:r>
                <a:r>
                  <a:rPr lang="zh-TW" altLang="en-US" dirty="0" smtClean="0">
                    <a:ea typeface="新細明體" charset="-120"/>
                  </a:rPr>
                  <a:t>差</a:t>
                </a:r>
                <a:r>
                  <a:rPr lang="en-US" altLang="zh-TW" dirty="0" smtClean="0">
                    <a:ea typeface="新細明體" charset="-120"/>
                  </a:rPr>
                  <a:t>)</a:t>
                </a:r>
                <a:r>
                  <a:rPr lang="zh-TW" altLang="en-US" dirty="0" smtClean="0">
                    <a:ea typeface="新細明體" charset="-120"/>
                  </a:rPr>
                  <a:t>為</a:t>
                </a:r>
                <a:r>
                  <a:rPr lang="zh-TW" altLang="en-US" dirty="0" smtClean="0">
                    <a:ea typeface="新細明體" charset="-120"/>
                  </a:rPr>
                  <a:t>最小，也就是我們透過數學方法還原所得到的值和原始影像的像素值越近越</a:t>
                </a:r>
                <a:r>
                  <a:rPr lang="zh-TW" altLang="en-US" dirty="0" smtClean="0">
                    <a:ea typeface="新細明體" charset="-120"/>
                  </a:rPr>
                  <a:t>好</a:t>
                </a:r>
                <a:endParaRPr lang="zh-TW" altLang="en-US" dirty="0" smtClean="0"/>
              </a:p>
              <a:p>
                <a:r>
                  <a:rPr lang="en-US" altLang="zh-TW" sz="1200" dirty="0" smtClean="0">
                    <a:solidFill>
                      <a:schemeClr val="tx1"/>
                    </a:solidFill>
                  </a:rPr>
                  <a:t>mean square error</a:t>
                </a:r>
                <a:r>
                  <a:rPr lang="zh-TW" altLang="en-US" sz="1200" dirty="0" smtClean="0">
                    <a:solidFill>
                      <a:schemeClr val="tx1"/>
                    </a:solidFill>
                  </a:rPr>
                  <a:t> </a:t>
                </a:r>
                <a:r>
                  <a:rPr lang="en-US" altLang="zh-TW" sz="1200" dirty="0" smtClean="0">
                    <a:solidFill>
                      <a:schemeClr val="tx1"/>
                    </a:solidFill>
                  </a:rPr>
                  <a:t>=</a:t>
                </a:r>
                <a:r>
                  <a:rPr lang="zh-TW" altLang="en-US" sz="1200" dirty="0" smtClean="0">
                    <a:solidFill>
                      <a:schemeClr val="tx1"/>
                    </a:solidFill>
                  </a:rPr>
                  <a:t> </a:t>
                </a:r>
                <a:r>
                  <a:rPr lang="en-US" altLang="zh-TW" sz="1200" dirty="0" smtClean="0">
                    <a:solidFill>
                      <a:schemeClr val="tx1"/>
                    </a:solidFill>
                  </a:rPr>
                  <a:t>sum(y-</a:t>
                </a:r>
                <a:r>
                  <a:rPr lang="en-US" altLang="zh-TW" sz="1200" b="0" i="0" smtClean="0">
                    <a:solidFill>
                      <a:schemeClr val="tx1"/>
                    </a:solidFill>
                    <a:latin typeface="Cambria Math" panose="02040503050406030204" pitchFamily="18" charset="0"/>
                  </a:rPr>
                  <a:t>𝑦 ̅</a:t>
                </a:r>
                <a:r>
                  <a:rPr lang="en-US" altLang="zh-TW" sz="1200" dirty="0" smtClean="0">
                    <a:solidFill>
                      <a:schemeClr val="tx1"/>
                    </a:solidFill>
                  </a:rPr>
                  <a:t>)^2</a:t>
                </a:r>
                <a:endParaRPr lang="zh-TW" altLang="en-US" dirty="0" smtClean="0">
                  <a:ea typeface="新細明體" charset="-120"/>
                </a:endParaRPr>
              </a:p>
            </p:txBody>
          </p:sp>
        </mc:Fallback>
      </mc:AlternateContent>
      <p:sp>
        <p:nvSpPr>
          <p:cNvPr id="240644" name="投影片編號版面配置區 3"/>
          <p:cNvSpPr>
            <a:spLocks noGrp="1"/>
          </p:cNvSpPr>
          <p:nvPr>
            <p:ph type="sldNum" sz="quarter" idx="5"/>
          </p:nvPr>
        </p:nvSpPr>
        <p:spPr>
          <a:noFill/>
          <a:ln>
            <a:miter lim="800000"/>
            <a:headEnd/>
            <a:tailEnd/>
          </a:ln>
        </p:spPr>
        <p:txBody>
          <a:bodyPr/>
          <a:lstStyle/>
          <a:p>
            <a:fld id="{4A858698-BCF5-46ED-B33B-E72BDFA98789}" type="slidenum">
              <a:rPr lang="en-US" altLang="zh-TW" smtClean="0">
                <a:ea typeface="新細明體" charset="-120"/>
              </a:rPr>
              <a:pPr/>
              <a:t>62</a:t>
            </a:fld>
            <a:endParaRPr lang="en-US" altLang="zh-TW">
              <a:ea typeface="新細明體" charset="-12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7.2.12</a:t>
            </a:r>
            <a:r>
              <a:rPr lang="zh-TW" altLang="en-US" dirty="0"/>
              <a:t>去雜訊的方法中的實驗</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63</a:t>
            </a:fld>
            <a:endParaRPr lang="en-US" altLang="zh-TW"/>
          </a:p>
        </p:txBody>
      </p:sp>
    </p:spTree>
    <p:extLst>
      <p:ext uri="{BB962C8B-B14F-4D97-AF65-F5344CB8AC3E}">
        <p14:creationId xmlns:p14="http://schemas.microsoft.com/office/powerpoint/2010/main" val="39970616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投影片圖像版面配置區 1"/>
          <p:cNvSpPr>
            <a:spLocks noGrp="1" noRot="1" noChangeAspect="1" noTextEdit="1"/>
          </p:cNvSpPr>
          <p:nvPr>
            <p:ph type="sldImg"/>
          </p:nvPr>
        </p:nvSpPr>
        <p:spPr>
          <a:ln/>
        </p:spPr>
      </p:sp>
      <p:sp>
        <p:nvSpPr>
          <p:cNvPr id="241667" name="備忘稿版面配置區 2"/>
          <p:cNvSpPr>
            <a:spLocks noGrp="1"/>
          </p:cNvSpPr>
          <p:nvPr>
            <p:ph type="body" idx="1"/>
          </p:nvPr>
        </p:nvSpPr>
        <p:spPr>
          <a:noFill/>
        </p:spPr>
        <p:txBody>
          <a:bodyPr/>
          <a:lstStyle/>
          <a:p>
            <a:r>
              <a:rPr lang="en-US" altLang="zh-TW" dirty="0">
                <a:ea typeface="新細明體" charset="-120"/>
              </a:rPr>
              <a:t>Uniform</a:t>
            </a:r>
            <a:r>
              <a:rPr lang="zh-TW" altLang="en-US" dirty="0">
                <a:ea typeface="新細明體" charset="-120"/>
              </a:rPr>
              <a:t>：雜訊值分布遵守均勻分布</a:t>
            </a:r>
            <a:r>
              <a:rPr lang="en-US" altLang="zh-TW" dirty="0">
                <a:ea typeface="新細明體" charset="-120"/>
              </a:rPr>
              <a:t>,</a:t>
            </a:r>
            <a:r>
              <a:rPr lang="zh-TW" altLang="en-US" dirty="0">
                <a:ea typeface="新細明體" charset="-120"/>
              </a:rPr>
              <a:t>每個</a:t>
            </a:r>
            <a:r>
              <a:rPr lang="en-US" altLang="zh-TW" dirty="0">
                <a:ea typeface="新細明體" charset="-120"/>
              </a:rPr>
              <a:t>gray</a:t>
            </a:r>
            <a:r>
              <a:rPr lang="zh-TW" altLang="en-US" dirty="0">
                <a:ea typeface="新細明體" charset="-120"/>
              </a:rPr>
              <a:t> </a:t>
            </a:r>
            <a:r>
              <a:rPr lang="en-US" altLang="zh-TW" dirty="0">
                <a:ea typeface="新細明體" charset="-120"/>
              </a:rPr>
              <a:t>level</a:t>
            </a:r>
            <a:r>
              <a:rPr lang="zh-TW" altLang="en-US" dirty="0">
                <a:ea typeface="新細明體" charset="-120"/>
              </a:rPr>
              <a:t>都有可能出現</a:t>
            </a:r>
            <a:r>
              <a:rPr lang="en-US" altLang="zh-TW" dirty="0">
                <a:ea typeface="新細明體" charset="-120"/>
              </a:rPr>
              <a:t>,</a:t>
            </a:r>
            <a:r>
              <a:rPr lang="zh-TW" altLang="en-US" dirty="0">
                <a:ea typeface="新細明體" charset="-120"/>
              </a:rPr>
              <a:t>且機率相等 </a:t>
            </a:r>
            <a:r>
              <a:rPr lang="en-US" altLang="zh-TW" dirty="0">
                <a:ea typeface="新細明體" charset="-120"/>
              </a:rPr>
              <a:t>, </a:t>
            </a:r>
            <a:r>
              <a:rPr lang="zh-TW" altLang="en-US" dirty="0">
                <a:ea typeface="新細明體" charset="-120"/>
              </a:rPr>
              <a:t>又稱為 </a:t>
            </a:r>
            <a:r>
              <a:rPr lang="en-US" altLang="zh-TW" dirty="0">
                <a:ea typeface="新細明體" charset="-120"/>
              </a:rPr>
              <a:t>Quantization noise</a:t>
            </a:r>
          </a:p>
          <a:p>
            <a:r>
              <a:rPr lang="en-US" altLang="zh-TW" dirty="0">
                <a:ea typeface="新細明體" charset="-120"/>
              </a:rPr>
              <a:t>Gaussian</a:t>
            </a:r>
            <a:r>
              <a:rPr lang="zh-TW" altLang="en-US" dirty="0">
                <a:ea typeface="新細明體" charset="-120"/>
              </a:rPr>
              <a:t>：雜訊值分布遵守高斯分布的雜訊，會聚集在常態分布的兩端</a:t>
            </a:r>
            <a:endParaRPr lang="en-US" altLang="zh-TW" dirty="0">
              <a:ea typeface="新細明體" charset="-120"/>
            </a:endParaRPr>
          </a:p>
          <a:p>
            <a:r>
              <a:rPr lang="en-US" altLang="zh-TW" dirty="0">
                <a:ea typeface="新細明體" charset="-120"/>
              </a:rPr>
              <a:t>Salt and pepper</a:t>
            </a:r>
            <a:r>
              <a:rPr lang="zh-TW" altLang="en-US" dirty="0">
                <a:ea typeface="新細明體" charset="-120"/>
              </a:rPr>
              <a:t>：雜訊根據特定的比率參數出現在影像中，雜訊值只有兩種白雜點</a:t>
            </a:r>
            <a:r>
              <a:rPr lang="en-US" altLang="zh-TW" dirty="0">
                <a:ea typeface="新細明體" charset="-120"/>
              </a:rPr>
              <a:t>(Salt)pixel value</a:t>
            </a:r>
            <a:r>
              <a:rPr lang="zh-TW" altLang="en-US" dirty="0">
                <a:ea typeface="新細明體" charset="-120"/>
              </a:rPr>
              <a:t>為 </a:t>
            </a:r>
            <a:r>
              <a:rPr lang="en-US" altLang="zh-TW" dirty="0">
                <a:ea typeface="新細明體" charset="-120"/>
              </a:rPr>
              <a:t>0</a:t>
            </a:r>
            <a:r>
              <a:rPr lang="zh-TW" altLang="en-US" dirty="0">
                <a:ea typeface="新細明體" charset="-120"/>
              </a:rPr>
              <a:t> 或黑雜點</a:t>
            </a:r>
            <a:r>
              <a:rPr lang="en-US" altLang="zh-TW" dirty="0">
                <a:ea typeface="新細明體" charset="-120"/>
              </a:rPr>
              <a:t>(Pepper) pixel value</a:t>
            </a:r>
            <a:r>
              <a:rPr lang="zh-TW" altLang="en-US" dirty="0">
                <a:ea typeface="新細明體" charset="-120"/>
              </a:rPr>
              <a:t>為</a:t>
            </a:r>
            <a:r>
              <a:rPr lang="en-US" altLang="zh-TW" dirty="0">
                <a:ea typeface="新細明體" charset="-120"/>
              </a:rPr>
              <a:t>255</a:t>
            </a:r>
            <a:r>
              <a:rPr lang="zh-TW" altLang="en-US" dirty="0">
                <a:ea typeface="新細明體" charset="-120"/>
              </a:rPr>
              <a:t> </a:t>
            </a:r>
            <a:endParaRPr lang="en-US" altLang="zh-TW" dirty="0">
              <a:ea typeface="新細明體" charset="-120"/>
            </a:endParaRPr>
          </a:p>
          <a:p>
            <a:r>
              <a:rPr lang="en-US" altLang="zh-TW" dirty="0">
                <a:ea typeface="新細明體" charset="-120"/>
              </a:rPr>
              <a:t>Varying noise</a:t>
            </a:r>
            <a:r>
              <a:rPr lang="zh-TW" altLang="en-US" dirty="0">
                <a:ea typeface="新細明體" charset="-120"/>
              </a:rPr>
              <a:t>：沒有固定分布模式</a:t>
            </a:r>
            <a:r>
              <a:rPr lang="en-US" altLang="zh-TW" dirty="0">
                <a:ea typeface="新細明體" charset="-120"/>
              </a:rPr>
              <a:t>, </a:t>
            </a:r>
            <a:r>
              <a:rPr lang="zh-TW" altLang="en-US" dirty="0">
                <a:ea typeface="新細明體" charset="-120"/>
              </a:rPr>
              <a:t>整張影像的雜訊分布沒有固定的 </a:t>
            </a:r>
            <a:r>
              <a:rPr lang="en-US" altLang="zh-TW" dirty="0">
                <a:ea typeface="新細明體" charset="-120"/>
              </a:rPr>
              <a:t>pattern</a:t>
            </a:r>
          </a:p>
        </p:txBody>
      </p:sp>
      <p:sp>
        <p:nvSpPr>
          <p:cNvPr id="241668" name="投影片編號版面配置區 3"/>
          <p:cNvSpPr>
            <a:spLocks noGrp="1"/>
          </p:cNvSpPr>
          <p:nvPr>
            <p:ph type="sldNum" sz="quarter" idx="5"/>
          </p:nvPr>
        </p:nvSpPr>
        <p:spPr>
          <a:noFill/>
          <a:ln>
            <a:miter lim="800000"/>
            <a:headEnd/>
            <a:tailEnd/>
          </a:ln>
        </p:spPr>
        <p:txBody>
          <a:bodyPr/>
          <a:lstStyle/>
          <a:p>
            <a:fld id="{035896B4-4E22-40FF-8D58-5A1588F3D186}" type="slidenum">
              <a:rPr lang="en-US" altLang="zh-TW" smtClean="0">
                <a:ea typeface="新細明體" charset="-120"/>
              </a:rPr>
              <a:pPr/>
              <a:t>64</a:t>
            </a:fld>
            <a:endParaRPr lang="en-US" altLang="zh-TW">
              <a:ea typeface="新細明體" charset="-12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dirty="0"/>
              <a:t>這是影像再添加</a:t>
            </a:r>
            <a:r>
              <a:rPr lang="en-US" altLang="zh-TW" dirty="0"/>
              <a:t>4</a:t>
            </a:r>
            <a:r>
              <a:rPr lang="zh-TW" altLang="en-US" dirty="0"/>
              <a:t>種雜訊號的結果，</a:t>
            </a:r>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左上：加入</a:t>
            </a:r>
            <a:r>
              <a:rPr lang="en-US" altLang="zh-TW" dirty="0"/>
              <a:t>uniform</a:t>
            </a:r>
            <a:r>
              <a:rPr lang="zh-TW" altLang="en-US" dirty="0"/>
              <a:t> </a:t>
            </a:r>
            <a:r>
              <a:rPr lang="en-US" altLang="zh-TW" dirty="0"/>
              <a:t>noise</a:t>
            </a:r>
            <a:r>
              <a:rPr lang="zh-TW" altLang="en-US" dirty="0"/>
              <a:t> </a:t>
            </a:r>
            <a:r>
              <a:rPr lang="en-US" altLang="zh-TW" dirty="0"/>
              <a:t>(</a:t>
            </a:r>
            <a:r>
              <a:rPr lang="zh-TW" altLang="en-US" dirty="0">
                <a:ea typeface="新細明體" charset="-120"/>
              </a:rPr>
              <a:t>雜訊值分布遵守均勻分布</a:t>
            </a:r>
            <a:r>
              <a:rPr lang="en-US" altLang="zh-TW" dirty="0">
                <a:ea typeface="新細明體" charset="-120"/>
              </a:rPr>
              <a:t>,</a:t>
            </a:r>
            <a:r>
              <a:rPr lang="zh-TW" altLang="en-US" dirty="0">
                <a:ea typeface="新細明體" charset="-120"/>
              </a:rPr>
              <a:t>每個</a:t>
            </a:r>
            <a:r>
              <a:rPr lang="en-US" altLang="zh-TW" dirty="0">
                <a:ea typeface="新細明體" charset="-120"/>
              </a:rPr>
              <a:t>gray</a:t>
            </a:r>
            <a:r>
              <a:rPr lang="zh-TW" altLang="en-US" dirty="0">
                <a:ea typeface="新細明體" charset="-120"/>
              </a:rPr>
              <a:t> </a:t>
            </a:r>
            <a:r>
              <a:rPr lang="en-US" altLang="zh-TW" dirty="0">
                <a:ea typeface="新細明體" charset="-120"/>
              </a:rPr>
              <a:t>level</a:t>
            </a:r>
            <a:r>
              <a:rPr lang="zh-TW" altLang="en-US" dirty="0">
                <a:ea typeface="新細明體" charset="-120"/>
              </a:rPr>
              <a:t>都有可能出現，且機率相等，又稱為 </a:t>
            </a:r>
            <a:r>
              <a:rPr lang="en-US" altLang="zh-TW" dirty="0">
                <a:ea typeface="新細明體" charset="-120"/>
              </a:rPr>
              <a:t>Quantization noise</a:t>
            </a:r>
            <a:r>
              <a:rPr lang="en-US" altLang="zh-TW" dirty="0"/>
              <a:t>)</a:t>
            </a:r>
          </a:p>
          <a:p>
            <a:r>
              <a:rPr lang="zh-TW" altLang="en-US" dirty="0"/>
              <a:t>右上</a:t>
            </a:r>
            <a:r>
              <a:rPr lang="zh-TW" altLang="en-US" dirty="0">
                <a:ea typeface="新細明體" charset="-120"/>
              </a:rPr>
              <a:t>：</a:t>
            </a:r>
            <a:r>
              <a:rPr lang="en-US" altLang="zh-TW" dirty="0">
                <a:ea typeface="新細明體" charset="-120"/>
              </a:rPr>
              <a:t>Gaussian</a:t>
            </a:r>
            <a:r>
              <a:rPr lang="zh-TW" altLang="en-US" dirty="0">
                <a:ea typeface="新細明體" charset="-120"/>
              </a:rPr>
              <a:t> </a:t>
            </a:r>
            <a:r>
              <a:rPr lang="en-US" altLang="zh-TW" dirty="0">
                <a:ea typeface="新細明體" charset="-120"/>
              </a:rPr>
              <a:t>(</a:t>
            </a:r>
            <a:r>
              <a:rPr lang="zh-TW" altLang="en-US" dirty="0">
                <a:ea typeface="新細明體" charset="-120"/>
              </a:rPr>
              <a:t>雜訊值分布遵守高斯分布的雜訊</a:t>
            </a:r>
            <a:r>
              <a:rPr lang="en-US" altLang="zh-TW" dirty="0">
                <a:ea typeface="新細明體" charset="-120"/>
              </a:rPr>
              <a:t>,</a:t>
            </a:r>
            <a:r>
              <a:rPr lang="zh-TW" altLang="en-US" dirty="0">
                <a:ea typeface="新細明體" charset="-120"/>
              </a:rPr>
              <a:t>會聚集在常態分布的兩端</a:t>
            </a:r>
            <a:r>
              <a:rPr lang="en-US" altLang="zh-TW" dirty="0">
                <a:ea typeface="新細明體" charset="-120"/>
              </a:rPr>
              <a:t>)</a:t>
            </a:r>
          </a:p>
          <a:p>
            <a:r>
              <a:rPr lang="zh-TW" altLang="en-US" dirty="0"/>
              <a:t>左下：</a:t>
            </a:r>
            <a:r>
              <a:rPr lang="en-US" altLang="zh-TW" dirty="0">
                <a:ea typeface="新細明體" charset="-120"/>
              </a:rPr>
              <a:t>Salt and pepper</a:t>
            </a:r>
            <a:r>
              <a:rPr lang="zh-TW" altLang="en-US" dirty="0">
                <a:ea typeface="新細明體" charset="-120"/>
              </a:rPr>
              <a:t> </a:t>
            </a:r>
            <a:r>
              <a:rPr lang="en-US" altLang="zh-TW" dirty="0">
                <a:ea typeface="新細明體" charset="-120"/>
              </a:rPr>
              <a:t>(</a:t>
            </a:r>
            <a:r>
              <a:rPr lang="zh-TW" altLang="en-US" dirty="0">
                <a:ea typeface="新細明體" charset="-120"/>
              </a:rPr>
              <a:t>雜訊根據特定的比率參數出現在影像中</a:t>
            </a:r>
            <a:r>
              <a:rPr lang="en-US" altLang="zh-TW" dirty="0">
                <a:ea typeface="新細明體" charset="-120"/>
              </a:rPr>
              <a:t>,</a:t>
            </a:r>
            <a:r>
              <a:rPr lang="zh-TW" altLang="en-US" dirty="0">
                <a:ea typeface="新細明體" charset="-120"/>
              </a:rPr>
              <a:t>雜訊值只有兩種白雜點</a:t>
            </a:r>
            <a:r>
              <a:rPr lang="en-US" altLang="zh-TW" dirty="0">
                <a:ea typeface="新細明體" charset="-120"/>
              </a:rPr>
              <a:t>(Salt)pixel value</a:t>
            </a:r>
            <a:r>
              <a:rPr lang="zh-TW" altLang="en-US" dirty="0">
                <a:ea typeface="新細明體" charset="-120"/>
              </a:rPr>
              <a:t>為 </a:t>
            </a:r>
            <a:r>
              <a:rPr lang="en-US" altLang="zh-TW" dirty="0">
                <a:ea typeface="新細明體" charset="-120"/>
              </a:rPr>
              <a:t>0</a:t>
            </a:r>
            <a:r>
              <a:rPr lang="zh-TW" altLang="en-US" dirty="0">
                <a:ea typeface="新細明體" charset="-120"/>
              </a:rPr>
              <a:t> 或黑雜點</a:t>
            </a:r>
            <a:r>
              <a:rPr lang="en-US" altLang="zh-TW" dirty="0">
                <a:ea typeface="新細明體" charset="-120"/>
              </a:rPr>
              <a:t>(Pepper) pixel value</a:t>
            </a:r>
            <a:r>
              <a:rPr lang="zh-TW" altLang="en-US" dirty="0">
                <a:ea typeface="新細明體" charset="-120"/>
              </a:rPr>
              <a:t>為</a:t>
            </a:r>
            <a:r>
              <a:rPr lang="en-US" altLang="zh-TW" dirty="0">
                <a:ea typeface="新細明體" charset="-120"/>
              </a:rPr>
              <a:t>255</a:t>
            </a:r>
            <a:r>
              <a:rPr lang="zh-TW" altLang="en-US" dirty="0">
                <a:ea typeface="新細明體" charset="-120"/>
              </a:rPr>
              <a:t> </a:t>
            </a:r>
            <a:r>
              <a:rPr lang="en-US" altLang="zh-TW" dirty="0">
                <a:ea typeface="新細明體" charset="-120"/>
              </a:rPr>
              <a:t>)</a:t>
            </a:r>
          </a:p>
          <a:p>
            <a:r>
              <a:rPr lang="zh-TW" altLang="en-US" dirty="0"/>
              <a:t>右下：</a:t>
            </a:r>
            <a:r>
              <a:rPr lang="en-US" altLang="zh-TW" dirty="0">
                <a:ea typeface="新細明體" charset="-120"/>
              </a:rPr>
              <a:t>Varying noise</a:t>
            </a:r>
            <a:r>
              <a:rPr lang="zh-TW" altLang="en-US" dirty="0">
                <a:ea typeface="新細明體" charset="-120"/>
              </a:rPr>
              <a:t> </a:t>
            </a:r>
            <a:r>
              <a:rPr lang="en-US" altLang="zh-TW" dirty="0">
                <a:ea typeface="新細明體" charset="-120"/>
              </a:rPr>
              <a:t>(</a:t>
            </a:r>
            <a:r>
              <a:rPr lang="zh-TW" altLang="en-US" dirty="0">
                <a:ea typeface="新細明體" charset="-120"/>
              </a:rPr>
              <a:t>沒有固定分布模式</a:t>
            </a:r>
            <a:r>
              <a:rPr lang="en-US" altLang="zh-TW" dirty="0">
                <a:ea typeface="新細明體" charset="-120"/>
              </a:rPr>
              <a:t>, </a:t>
            </a:r>
            <a:r>
              <a:rPr lang="zh-TW" altLang="en-US" dirty="0">
                <a:ea typeface="新細明體" charset="-120"/>
              </a:rPr>
              <a:t>整張影像的雜訊分布沒有固定的 </a:t>
            </a:r>
            <a:r>
              <a:rPr lang="en-US" altLang="zh-TW" dirty="0">
                <a:ea typeface="新細明體" charset="-120"/>
              </a:rPr>
              <a:t>pattern)</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65</a:t>
            </a:fld>
            <a:endParaRPr lang="en-US" altLang="zh-TW"/>
          </a:p>
        </p:txBody>
      </p:sp>
    </p:spTree>
    <p:extLst>
      <p:ext uri="{BB962C8B-B14F-4D97-AF65-F5344CB8AC3E}">
        <p14:creationId xmlns:p14="http://schemas.microsoft.com/office/powerpoint/2010/main" val="18936307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a:ln>
            <a:miter lim="800000"/>
            <a:headEnd/>
            <a:tailEnd/>
          </a:ln>
        </p:spPr>
        <p:txBody>
          <a:bodyPr/>
          <a:lstStyle/>
          <a:p>
            <a:fld id="{615D078B-F774-48EB-915E-EFE2F87F831C}" type="slidenum">
              <a:rPr lang="en-US" altLang="zh-TW" smtClean="0">
                <a:ea typeface="新細明體" charset="-120"/>
              </a:rPr>
              <a:pPr/>
              <a:t>66</a:t>
            </a:fld>
            <a:endParaRPr lang="en-US" altLang="zh-TW">
              <a:ea typeface="新細明體" charset="-120"/>
            </a:endParaRPr>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影像品質基準：</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訊噪比（信噪比）：</a:t>
            </a:r>
          </a:p>
          <a:p>
            <a:pPr eaLnBrk="1" hangingPunct="1"/>
            <a:r>
              <a:rPr lang="en-US" altLang="zh-TW" dirty="0"/>
              <a:t>VS</a:t>
            </a:r>
            <a:r>
              <a:rPr lang="zh-TW" altLang="en-US" dirty="0"/>
              <a:t>：影像灰度變化</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t>VN</a:t>
            </a:r>
            <a:r>
              <a:rPr lang="zh-TW" altLang="en-US" dirty="0"/>
              <a:t>：雜訊標準差</a:t>
            </a:r>
            <a:r>
              <a:rPr lang="en-US" altLang="zh-TW" dirty="0"/>
              <a:t>(</a:t>
            </a:r>
            <a:r>
              <a:rPr lang="zh-TW" altLang="en-US" dirty="0"/>
              <a:t>結果</a:t>
            </a:r>
            <a:r>
              <a:rPr lang="en-US" altLang="zh-TW" dirty="0"/>
              <a:t>(</a:t>
            </a:r>
            <a:r>
              <a:rPr lang="zh-TW" altLang="en-US" dirty="0"/>
              <a:t>乾淨的影像</a:t>
            </a:r>
            <a:r>
              <a:rPr lang="en-US" altLang="zh-TW" dirty="0"/>
              <a:t>)</a:t>
            </a:r>
            <a:r>
              <a:rPr lang="zh-TW" altLang="en-US" dirty="0"/>
              <a:t> </a:t>
            </a:r>
            <a:r>
              <a:rPr lang="en-US" altLang="zh-TW" dirty="0"/>
              <a:t>– </a:t>
            </a:r>
            <a:r>
              <a:rPr lang="zh-TW" altLang="en-US" dirty="0"/>
              <a:t>帶有雜訊的圖 </a:t>
            </a:r>
            <a:r>
              <a:rPr lang="en-US" altLang="zh-TW" dirty="0"/>
              <a:t>= </a:t>
            </a:r>
            <a:r>
              <a:rPr lang="zh-TW" altLang="en-US" dirty="0"/>
              <a:t>雜訊</a:t>
            </a:r>
            <a:r>
              <a:rPr lang="en-US" altLang="zh-TW"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一般來說測量訊號的雜訊比時，所得到的 </a:t>
            </a:r>
            <a:r>
              <a:rPr lang="en-US" altLang="zh-TW" dirty="0"/>
              <a:t>SNR </a:t>
            </a:r>
            <a:r>
              <a:rPr lang="zh-TW" altLang="en-US" dirty="0"/>
              <a:t>的數值越大表示過濾雜訊的效果越好。</a:t>
            </a:r>
            <a:endParaRPr lang="en-US" altLang="zh-TW"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投影片圖像版面配置區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243715" name="備忘稿版面配置區 2"/>
              <p:cNvSpPr>
                <a:spLocks noGrp="1"/>
              </p:cNvSpPr>
              <p:nvPr>
                <p:ph type="body" idx="1"/>
              </p:nvPr>
            </p:nvSpPr>
            <p:spPr>
              <a:noFill/>
            </p:spPr>
            <p:txBody>
              <a:bodyPr/>
              <a:lstStyle/>
              <a:p>
                <a:r>
                  <a:rPr lang="zh-TW" altLang="en-US" dirty="0"/>
                  <a:t>數學中的任意號</a:t>
                </a:r>
                <a:endParaRPr lang="en-US" altLang="zh-TW" dirty="0"/>
              </a:p>
              <a:p>
                <a:r>
                  <a:rPr lang="el-GR" altLang="zh-TW" dirty="0"/>
                  <a:t>Σ</a:t>
                </a:r>
                <a:r>
                  <a:rPr lang="zh-TW" altLang="en-US" dirty="0"/>
                  <a:t>：</a:t>
                </a:r>
                <a:r>
                  <a:rPr kumimoji="1" lang="en-US" altLang="zh-TW" sz="1200" b="0" i="0" kern="1200" dirty="0">
                    <a:solidFill>
                      <a:schemeClr val="tx1"/>
                    </a:solidFill>
                    <a:effectLst/>
                    <a:latin typeface="Arial" charset="0"/>
                    <a:ea typeface="新細明體" pitchFamily="18" charset="-120"/>
                    <a:cs typeface="+mn-cs"/>
                  </a:rPr>
                  <a:t>Sigma</a:t>
                </a:r>
              </a:p>
              <a:p>
                <a14:m>
                  <m:oMath xmlns:m="http://schemas.openxmlformats.org/officeDocument/2006/math">
                    <m:d>
                      <m:dPr>
                        <m:begChr m:val="‖"/>
                        <m:endChr m:val="‖"/>
                        <m:ctrlPr>
                          <a:rPr lang="en-US" altLang="zh-TW" sz="1200" i="1" smtClean="0">
                            <a:solidFill>
                              <a:schemeClr val="tx1"/>
                            </a:solidFill>
                            <a:latin typeface="Cambria Math" panose="02040503050406030204" pitchFamily="18" charset="0"/>
                          </a:rPr>
                        </m:ctrlPr>
                      </m:dPr>
                      <m:e>
                        <m:r>
                          <a:rPr lang="en-US" altLang="zh-TW" sz="1200" b="0" i="1" smtClean="0">
                            <a:solidFill>
                              <a:schemeClr val="tx1"/>
                            </a:solidFill>
                            <a:latin typeface="Cambria Math" panose="02040503050406030204" pitchFamily="18" charset="0"/>
                          </a:rPr>
                          <m:t>𝑛</m:t>
                        </m:r>
                      </m:e>
                    </m:d>
                  </m:oMath>
                </a14:m>
                <a:r>
                  <a:rPr kumimoji="1" lang="zh-TW" altLang="en-US" sz="1200" b="0" i="0" kern="1200" dirty="0">
                    <a:solidFill>
                      <a:schemeClr val="tx1"/>
                    </a:solidFill>
                    <a:effectLst/>
                    <a:latin typeface="Arial" charset="0"/>
                    <a:ea typeface="新細明體" pitchFamily="18" charset="-120"/>
                    <a:cs typeface="+mn-cs"/>
                  </a:rPr>
                  <a:t>：</a:t>
                </a:r>
                <a:r>
                  <a:rPr kumimoji="1" lang="en-US" altLang="zh-TW" sz="1200" b="0" i="0" kern="1200" dirty="0">
                    <a:solidFill>
                      <a:schemeClr val="tx1"/>
                    </a:solidFill>
                    <a:effectLst/>
                    <a:latin typeface="Arial" charset="0"/>
                    <a:ea typeface="新細明體" pitchFamily="18" charset="-120"/>
                    <a:cs typeface="+mn-cs"/>
                  </a:rPr>
                  <a:t>Norm</a:t>
                </a:r>
                <a:r>
                  <a:rPr kumimoji="1" lang="zh-TW" altLang="en-US" sz="1200" b="0" i="0" kern="1200" dirty="0">
                    <a:solidFill>
                      <a:schemeClr val="tx1"/>
                    </a:solidFill>
                    <a:effectLst/>
                    <a:latin typeface="Arial" charset="0"/>
                    <a:ea typeface="新細明體" pitchFamily="18" charset="-120"/>
                    <a:cs typeface="+mn-cs"/>
                  </a:rPr>
                  <a:t>長度</a:t>
                </a:r>
                <a:endParaRPr kumimoji="1" lang="en-US" altLang="zh-TW" sz="1200" b="0" i="0" kern="1200" dirty="0">
                  <a:solidFill>
                    <a:schemeClr val="tx1"/>
                  </a:solidFill>
                  <a:effectLst/>
                  <a:latin typeface="Arial" charset="0"/>
                  <a:ea typeface="新細明體" pitchFamily="18" charset="-120"/>
                  <a:cs typeface="+mn-cs"/>
                </a:endParaRPr>
              </a:p>
              <a:p>
                <a14:m>
                  <m:oMath xmlns:m="http://schemas.openxmlformats.org/officeDocument/2006/math">
                    <m:r>
                      <a:rPr kumimoji="1" lang="en-US" altLang="zh-TW" sz="1200" b="0" i="1" kern="1200" smtClean="0">
                        <a:solidFill>
                          <a:schemeClr val="tx1"/>
                        </a:solidFill>
                        <a:effectLst/>
                        <a:latin typeface="Cambria Math" panose="02040503050406030204" pitchFamily="18" charset="0"/>
                        <a:ea typeface="Cambria Math" panose="02040503050406030204" pitchFamily="18" charset="0"/>
                        <a:cs typeface="+mn-cs"/>
                      </a:rPr>
                      <m:t>∀</m:t>
                    </m:r>
                  </m:oMath>
                </a14:m>
                <a:r>
                  <a:rPr kumimoji="1" lang="zh-TW" altLang="en-US" sz="1200" b="0" i="0" kern="1200" dirty="0">
                    <a:solidFill>
                      <a:schemeClr val="tx1"/>
                    </a:solidFill>
                    <a:effectLst/>
                    <a:latin typeface="Arial" charset="0"/>
                    <a:ea typeface="新細明體" pitchFamily="18" charset="-120"/>
                    <a:cs typeface="+mn-cs"/>
                  </a:rPr>
                  <a:t>：</a:t>
                </a:r>
                <a:r>
                  <a:rPr kumimoji="1" lang="en-US" altLang="zh-TW" sz="1200" b="0" i="0" kern="1200" dirty="0">
                    <a:solidFill>
                      <a:schemeClr val="tx1"/>
                    </a:solidFill>
                    <a:effectLst/>
                    <a:latin typeface="Arial" charset="0"/>
                    <a:ea typeface="新細明體" pitchFamily="18" charset="-120"/>
                    <a:cs typeface="+mn-cs"/>
                  </a:rPr>
                  <a:t>ALL(</a:t>
                </a:r>
                <a:r>
                  <a:rPr kumimoji="1" lang="zh-TW" altLang="en-US" sz="1200" b="0" i="0" kern="1200" dirty="0">
                    <a:solidFill>
                      <a:schemeClr val="tx1"/>
                    </a:solidFill>
                    <a:effectLst/>
                    <a:latin typeface="Arial" charset="0"/>
                    <a:ea typeface="新細明體" pitchFamily="18" charset="-120"/>
                    <a:cs typeface="+mn-cs"/>
                  </a:rPr>
                  <a:t>所有</a:t>
                </a:r>
                <a:r>
                  <a:rPr kumimoji="1" lang="en-US" altLang="zh-TW" sz="1200" b="0" i="0" kern="1200" dirty="0">
                    <a:solidFill>
                      <a:schemeClr val="tx1"/>
                    </a:solidFill>
                    <a:effectLst/>
                    <a:latin typeface="Arial" charset="0"/>
                    <a:ea typeface="新細明體" pitchFamily="18" charset="-120"/>
                    <a:cs typeface="+mn-cs"/>
                  </a:rPr>
                  <a:t>)</a:t>
                </a:r>
              </a:p>
              <a:p>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訊噪比（信噪比）：</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𝜇𝑠 </a:t>
                </a:r>
                <a:r>
                  <a:rPr lang="en-US" altLang="zh-TW" dirty="0"/>
                  <a:t>=</a:t>
                </a:r>
                <a:r>
                  <a:rPr lang="zh-TW" altLang="en-US" dirty="0"/>
                  <a:t> 所有影像灰度值相加</a:t>
                </a:r>
                <a:r>
                  <a:rPr lang="en-US" altLang="zh-TW" dirty="0"/>
                  <a:t>/</a:t>
                </a:r>
                <a:r>
                  <a:rPr lang="zh-TW" altLang="en-US" dirty="0"/>
                  <a:t>總像素數值</a:t>
                </a:r>
              </a:p>
              <a:p>
                <a:pPr eaLnBrk="1" hangingPunct="1"/>
                <a:r>
                  <a:rPr lang="en-US" altLang="zh-TW" dirty="0"/>
                  <a:t>VS</a:t>
                </a:r>
                <a:r>
                  <a:rPr lang="zh-TW" altLang="en-US" dirty="0"/>
                  <a:t>：影像灰度變化</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𝜇</a:t>
                </a:r>
                <a:r>
                  <a:rPr lang="en-US" altLang="zh-TW" dirty="0"/>
                  <a:t>noise</a:t>
                </a:r>
                <a:r>
                  <a:rPr lang="zh-TW" altLang="en-US" dirty="0"/>
                  <a:t> </a:t>
                </a:r>
                <a:r>
                  <a:rPr lang="en-US" altLang="zh-TW" dirty="0"/>
                  <a:t>=</a:t>
                </a:r>
                <a:r>
                  <a:rPr lang="zh-TW" altLang="en-US" dirty="0"/>
                  <a:t>帶有雜訊的圖</a:t>
                </a:r>
                <a:r>
                  <a:rPr lang="en-US" altLang="zh-TW" dirty="0"/>
                  <a:t>–</a:t>
                </a:r>
                <a:r>
                  <a:rPr lang="zh-TW" altLang="en-US" dirty="0"/>
                  <a:t>結果</a:t>
                </a:r>
                <a:r>
                  <a:rPr lang="en-US" altLang="zh-TW" dirty="0"/>
                  <a:t>(</a:t>
                </a:r>
                <a:r>
                  <a:rPr lang="zh-TW" altLang="en-US" dirty="0"/>
                  <a:t>乾淨的影像</a:t>
                </a:r>
                <a:r>
                  <a:rPr lang="en-US" altLang="zh-TW" dirty="0"/>
                  <a:t>)</a:t>
                </a:r>
                <a:r>
                  <a:rPr lang="zh-TW" altLang="en-US" dirty="0"/>
                  <a:t> </a:t>
                </a:r>
                <a:r>
                  <a:rPr lang="en-US" altLang="zh-TW" dirty="0"/>
                  <a:t>= </a:t>
                </a:r>
                <a:r>
                  <a:rPr lang="zh-TW" altLang="en-US" dirty="0"/>
                  <a:t>雜訊</a:t>
                </a:r>
                <a:r>
                  <a:rPr lang="en-US" altLang="zh-TW" dirty="0"/>
                  <a:t>/</a:t>
                </a:r>
                <a:r>
                  <a:rPr lang="zh-TW" altLang="en-US" dirty="0"/>
                  <a:t>總像素數值</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t>VN</a:t>
                </a:r>
                <a:r>
                  <a:rPr lang="zh-TW" altLang="en-US" dirty="0"/>
                  <a:t>：雜訊標準差</a:t>
                </a:r>
                <a:r>
                  <a:rPr lang="en-US" altLang="zh-TW" dirty="0"/>
                  <a:t>(</a:t>
                </a:r>
                <a:r>
                  <a:rPr lang="zh-TW" altLang="en-US" dirty="0"/>
                  <a:t>結果</a:t>
                </a:r>
                <a:r>
                  <a:rPr lang="en-US" altLang="zh-TW" dirty="0"/>
                  <a:t>(</a:t>
                </a:r>
                <a:r>
                  <a:rPr lang="zh-TW" altLang="en-US" dirty="0"/>
                  <a:t>乾淨的影像</a:t>
                </a:r>
                <a:r>
                  <a:rPr lang="en-US" altLang="zh-TW" dirty="0"/>
                  <a:t>)</a:t>
                </a:r>
                <a:r>
                  <a:rPr lang="zh-TW" altLang="en-US" dirty="0"/>
                  <a:t> </a:t>
                </a:r>
                <a:r>
                  <a:rPr lang="en-US" altLang="zh-TW" dirty="0"/>
                  <a:t>– </a:t>
                </a:r>
                <a:r>
                  <a:rPr lang="zh-TW" altLang="en-US" dirty="0"/>
                  <a:t>帶有雜訊的圖 </a:t>
                </a:r>
                <a:r>
                  <a:rPr lang="en-US" altLang="zh-TW" dirty="0"/>
                  <a:t>= </a:t>
                </a:r>
                <a:r>
                  <a:rPr lang="zh-TW" altLang="en-US" dirty="0"/>
                  <a:t>雜訊</a:t>
                </a:r>
                <a:r>
                  <a:rPr lang="en-US" altLang="zh-TW" dirty="0"/>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TW" dirty="0"/>
              </a:p>
              <a:p>
                <a:pPr eaLnBrk="1" hangingPunct="1"/>
                <a:r>
                  <a:rPr lang="zh-TW" altLang="en-US" dirty="0">
                    <a:ea typeface="新細明體" charset="-120"/>
                  </a:rPr>
                  <a:t>標準差</a:t>
                </a:r>
                <a:r>
                  <a:rPr lang="en-US" altLang="zh-TW" dirty="0">
                    <a:ea typeface="新細明體" charset="-120"/>
                  </a:rPr>
                  <a:t>Standard Deviation(σ)</a:t>
                </a:r>
              </a:p>
              <a:p>
                <a:pPr eaLnBrk="1" hangingPunct="1"/>
                <a:r>
                  <a:rPr lang="zh-TW" altLang="en-US" dirty="0">
                    <a:ea typeface="新細明體" charset="-120"/>
                  </a:rPr>
                  <a:t>變異數（</a:t>
                </a:r>
                <a14:m>
                  <m:oMath xmlns:m="http://schemas.openxmlformats.org/officeDocument/2006/math">
                    <m:sSup>
                      <m:sSupPr>
                        <m:ctrlPr>
                          <a:rPr lang="en-US" altLang="zh-TW" sz="1200" i="1" smtClean="0">
                            <a:solidFill>
                              <a:schemeClr val="tx1"/>
                            </a:solidFill>
                            <a:latin typeface="Cambria Math" panose="02040503050406030204" pitchFamily="18" charset="0"/>
                          </a:rPr>
                        </m:ctrlPr>
                      </m:sSupPr>
                      <m:e>
                        <m:acc>
                          <m:accPr>
                            <m:chr m:val="̂"/>
                            <m:ctrlPr>
                              <a:rPr lang="en-US" altLang="zh-TW" sz="1200" i="1" smtClean="0">
                                <a:solidFill>
                                  <a:schemeClr val="tx1"/>
                                </a:solidFill>
                                <a:latin typeface="Cambria Math" panose="02040503050406030204" pitchFamily="18" charset="0"/>
                              </a:rPr>
                            </m:ctrlPr>
                          </m:accPr>
                          <m:e>
                            <m:r>
                              <a:rPr lang="zh-TW" altLang="en-US" sz="1200" i="1" smtClean="0">
                                <a:solidFill>
                                  <a:schemeClr val="tx1"/>
                                </a:solidFill>
                                <a:latin typeface="Cambria Math" panose="02040503050406030204" pitchFamily="18" charset="0"/>
                              </a:rPr>
                              <m:t>𝜎</m:t>
                            </m:r>
                          </m:e>
                        </m:acc>
                      </m:e>
                      <m:sup>
                        <m:r>
                          <a:rPr lang="en-US" altLang="zh-TW" sz="1200" b="0" i="1" smtClean="0">
                            <a:solidFill>
                              <a:schemeClr val="tx1"/>
                            </a:solidFill>
                            <a:latin typeface="Cambria Math" panose="02040503050406030204" pitchFamily="18" charset="0"/>
                          </a:rPr>
                          <m:t>2</m:t>
                        </m:r>
                      </m:sup>
                    </m:sSup>
                  </m:oMath>
                </a14:m>
                <a:r>
                  <a:rPr lang="zh-TW" altLang="en-US" dirty="0">
                    <a:ea typeface="新細明體" charset="-120"/>
                  </a:rPr>
                  <a:t>）</a:t>
                </a:r>
                <a:endParaRPr lang="en-US" altLang="zh-TW" dirty="0">
                  <a:ea typeface="新細明體" charset="-120"/>
                </a:endParaRPr>
              </a:p>
              <a:p>
                <a:pPr eaLnBrk="1" hangingPunct="1"/>
                <a14:m>
                  <m:oMath xmlns:m="http://schemas.openxmlformats.org/officeDocument/2006/math">
                    <m:sSup>
                      <m:sSupPr>
                        <m:ctrlPr>
                          <a:rPr lang="en-US" altLang="zh-TW" sz="1200" i="1" smtClean="0">
                            <a:solidFill>
                              <a:schemeClr val="tx1"/>
                            </a:solidFill>
                            <a:latin typeface="Cambria Math" panose="02040503050406030204" pitchFamily="18" charset="0"/>
                          </a:rPr>
                        </m:ctrlPr>
                      </m:sSupPr>
                      <m:e>
                        <m:acc>
                          <m:accPr>
                            <m:chr m:val="̂"/>
                            <m:ctrlPr>
                              <a:rPr lang="en-US" altLang="zh-TW" sz="1200" i="1" smtClean="0">
                                <a:solidFill>
                                  <a:schemeClr val="tx1"/>
                                </a:solidFill>
                                <a:latin typeface="Cambria Math" panose="02040503050406030204" pitchFamily="18" charset="0"/>
                              </a:rPr>
                            </m:ctrlPr>
                          </m:accPr>
                          <m:e>
                            <m:r>
                              <a:rPr lang="zh-TW" altLang="en-US" sz="1200" i="1" smtClean="0">
                                <a:solidFill>
                                  <a:schemeClr val="tx1"/>
                                </a:solidFill>
                                <a:latin typeface="Cambria Math" panose="02040503050406030204" pitchFamily="18" charset="0"/>
                              </a:rPr>
                              <m:t>𝜎</m:t>
                            </m:r>
                          </m:e>
                        </m:acc>
                      </m:e>
                      <m:sup>
                        <m:r>
                          <a:rPr lang="en-US" altLang="zh-TW" sz="1200" b="0" i="1" smtClean="0">
                            <a:solidFill>
                              <a:schemeClr val="tx1"/>
                            </a:solidFill>
                            <a:latin typeface="Cambria Math" panose="02040503050406030204" pitchFamily="18" charset="0"/>
                          </a:rPr>
                          <m:t>2</m:t>
                        </m:r>
                      </m:sup>
                    </m:sSup>
                  </m:oMath>
                </a14:m>
                <a:r>
                  <a:rPr kumimoji="1" lang="zh-TW" altLang="en-US" sz="1200" kern="1200" dirty="0">
                    <a:solidFill>
                      <a:schemeClr val="tx1"/>
                    </a:solidFill>
                    <a:latin typeface="Arial" charset="0"/>
                    <a:ea typeface="新細明體" pitchFamily="18" charset="-120"/>
                    <a:cs typeface="+mn-cs"/>
                  </a:rPr>
                  <a:t> </a:t>
                </a:r>
                <a:r>
                  <a:rPr kumimoji="1" lang="en-US" altLang="zh-TW" sz="1200" kern="1200" dirty="0">
                    <a:solidFill>
                      <a:schemeClr val="tx1"/>
                    </a:solidFill>
                    <a:latin typeface="Arial" charset="0"/>
                    <a:ea typeface="新細明體" pitchFamily="18" charset="-120"/>
                    <a:cs typeface="+mn-cs"/>
                  </a:rPr>
                  <a:t>= </a:t>
                </a:r>
                <a14:m>
                  <m:oMath xmlns:m="http://schemas.openxmlformats.org/officeDocument/2006/math">
                    <m:f>
                      <m:fPr>
                        <m:ctrlPr>
                          <a:rPr lang="en-US" altLang="zh-TW" sz="1200" i="1" smtClean="0">
                            <a:solidFill>
                              <a:schemeClr val="tx1"/>
                            </a:solidFill>
                            <a:latin typeface="Cambria Math" panose="02040503050406030204" pitchFamily="18" charset="0"/>
                          </a:rPr>
                        </m:ctrlPr>
                      </m:fPr>
                      <m:num>
                        <m:r>
                          <a:rPr lang="en-US" altLang="zh-TW" sz="1200" b="0" i="1" smtClean="0">
                            <a:solidFill>
                              <a:schemeClr val="tx1"/>
                            </a:solidFill>
                            <a:latin typeface="Cambria Math" panose="02040503050406030204" pitchFamily="18" charset="0"/>
                          </a:rPr>
                          <m:t>1</m:t>
                        </m:r>
                      </m:num>
                      <m:den>
                        <m:r>
                          <a:rPr lang="en-US" altLang="zh-TW" sz="1200" b="0" i="1" smtClean="0">
                            <a:solidFill>
                              <a:schemeClr val="tx1"/>
                            </a:solidFill>
                            <a:latin typeface="Cambria Math" panose="02040503050406030204" pitchFamily="18" charset="0"/>
                          </a:rPr>
                          <m:t>𝑁</m:t>
                        </m:r>
                        <m:r>
                          <a:rPr lang="en-US" altLang="zh-TW" sz="1200" b="0" i="1" smtClean="0">
                            <a:solidFill>
                              <a:schemeClr val="tx1"/>
                            </a:solidFill>
                            <a:latin typeface="Cambria Math" panose="02040503050406030204" pitchFamily="18" charset="0"/>
                          </a:rPr>
                          <m:t>−1</m:t>
                        </m:r>
                      </m:den>
                    </m:f>
                    <m:nary>
                      <m:naryPr>
                        <m:chr m:val="∑"/>
                        <m:ctrlPr>
                          <a:rPr lang="en-US" altLang="zh-TW" sz="1200" i="1" smtClean="0">
                            <a:solidFill>
                              <a:schemeClr val="tx1"/>
                            </a:solidFill>
                            <a:latin typeface="Cambria Math" panose="02040503050406030204" pitchFamily="18" charset="0"/>
                          </a:rPr>
                        </m:ctrlPr>
                      </m:naryPr>
                      <m:sub>
                        <m:r>
                          <m:rPr>
                            <m:brk m:alnAt="23"/>
                          </m:rPr>
                          <a:rPr lang="en-US" altLang="zh-TW" sz="1200" b="0" i="1" smtClean="0">
                            <a:solidFill>
                              <a:schemeClr val="tx1"/>
                            </a:solidFill>
                            <a:latin typeface="Cambria Math" panose="02040503050406030204" pitchFamily="18" charset="0"/>
                          </a:rPr>
                          <m:t>𝑛</m:t>
                        </m:r>
                        <m:r>
                          <a:rPr lang="en-US" altLang="zh-TW" sz="1200" b="0" i="1" smtClean="0">
                            <a:solidFill>
                              <a:schemeClr val="tx1"/>
                            </a:solidFill>
                            <a:latin typeface="Cambria Math" panose="02040503050406030204" pitchFamily="18" charset="0"/>
                          </a:rPr>
                          <m:t>=1</m:t>
                        </m:r>
                      </m:sub>
                      <m:sup>
                        <m:r>
                          <a:rPr lang="en-US" altLang="zh-TW" sz="1200" b="0" i="1" smtClean="0">
                            <a:solidFill>
                              <a:schemeClr val="tx1"/>
                            </a:solidFill>
                            <a:latin typeface="Cambria Math" panose="02040503050406030204" pitchFamily="18" charset="0"/>
                          </a:rPr>
                          <m:t>𝑁</m:t>
                        </m:r>
                      </m:sup>
                      <m:e>
                        <m:sSup>
                          <m:sSupPr>
                            <m:ctrlPr>
                              <a:rPr lang="en-US" altLang="zh-TW" sz="1200" i="1">
                                <a:solidFill>
                                  <a:schemeClr val="tx1"/>
                                </a:solidFill>
                                <a:latin typeface="Cambria Math" panose="02040503050406030204" pitchFamily="18" charset="0"/>
                              </a:rPr>
                            </m:ctrlPr>
                          </m:sSupPr>
                          <m:e>
                            <m:r>
                              <a:rPr lang="en-US" altLang="zh-TW" sz="1200" i="1">
                                <a:solidFill>
                                  <a:schemeClr val="tx1"/>
                                </a:solidFill>
                                <a:latin typeface="Cambria Math" panose="02040503050406030204" pitchFamily="18" charset="0"/>
                              </a:rPr>
                              <m:t>(</m:t>
                            </m:r>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𝑥</m:t>
                                </m:r>
                              </m:e>
                              <m:sub>
                                <m:r>
                                  <a:rPr lang="en-US" altLang="zh-TW" sz="1200" i="1">
                                    <a:solidFill>
                                      <a:schemeClr val="tx1"/>
                                    </a:solidFill>
                                    <a:latin typeface="Cambria Math" panose="02040503050406030204" pitchFamily="18" charset="0"/>
                                  </a:rPr>
                                  <m:t>𝑛</m:t>
                                </m:r>
                              </m:sub>
                            </m:sSub>
                            <m:r>
                              <a:rPr lang="en-US" altLang="zh-TW" sz="1200" i="1">
                                <a:solidFill>
                                  <a:schemeClr val="tx1"/>
                                </a:solidFill>
                                <a:latin typeface="Cambria Math" panose="02040503050406030204" pitchFamily="18" charset="0"/>
                              </a:rPr>
                              <m:t>−</m:t>
                            </m:r>
                            <m:acc>
                              <m:accPr>
                                <m:chr m:val="̂"/>
                                <m:ctrlPr>
                                  <a:rPr lang="en-US" altLang="zh-TW" sz="1200" i="1">
                                    <a:solidFill>
                                      <a:schemeClr val="tx1"/>
                                    </a:solidFill>
                                    <a:latin typeface="Cambria Math" panose="02040503050406030204" pitchFamily="18" charset="0"/>
                                  </a:rPr>
                                </m:ctrlPr>
                              </m:accPr>
                              <m:e>
                                <m:r>
                                  <a:rPr lang="zh-TW" altLang="en-US" sz="1200" i="1">
                                    <a:solidFill>
                                      <a:schemeClr val="tx1"/>
                                    </a:solidFill>
                                    <a:latin typeface="Cambria Math" panose="02040503050406030204" pitchFamily="18" charset="0"/>
                                  </a:rPr>
                                  <m:t>𝜇</m:t>
                                </m:r>
                              </m:e>
                            </m:acc>
                            <m:r>
                              <a:rPr lang="en-US" altLang="zh-TW" sz="1200" i="1">
                                <a:solidFill>
                                  <a:schemeClr val="tx1"/>
                                </a:solidFill>
                                <a:latin typeface="Cambria Math" panose="02040503050406030204" pitchFamily="18" charset="0"/>
                              </a:rPr>
                              <m:t>)</m:t>
                            </m:r>
                          </m:e>
                          <m:sup>
                            <m:r>
                              <a:rPr lang="en-US" altLang="zh-TW" sz="1200" b="0" i="1" smtClean="0">
                                <a:solidFill>
                                  <a:schemeClr val="tx1"/>
                                </a:solidFill>
                                <a:latin typeface="Cambria Math" panose="02040503050406030204" pitchFamily="18" charset="0"/>
                              </a:rPr>
                              <m:t>2</m:t>
                            </m:r>
                          </m:sup>
                        </m:sSup>
                      </m:e>
                    </m:nary>
                  </m:oMath>
                </a14:m>
                <a:endParaRPr lang="zh-TW" altLang="en-US" dirty="0"/>
              </a:p>
            </p:txBody>
          </p:sp>
        </mc:Choice>
        <mc:Fallback xmlns="">
          <p:sp>
            <p:nvSpPr>
              <p:cNvPr id="243715" name="備忘稿版面配置區 2"/>
              <p:cNvSpPr>
                <a:spLocks noGrp="1"/>
              </p:cNvSpPr>
              <p:nvPr>
                <p:ph type="body" idx="1"/>
              </p:nvPr>
            </p:nvSpPr>
            <p:spPr>
              <a:noFill/>
            </p:spPr>
            <p:txBody>
              <a:bodyPr/>
              <a:lstStyle/>
              <a:p>
                <a:r>
                  <a:rPr lang="zh-CN" altLang="en-US" dirty="0" smtClean="0"/>
                  <a:t>数学中的任意号（全称量词</a:t>
                </a:r>
                <a:r>
                  <a:rPr lang="en-US" altLang="zh-TW" dirty="0" smtClean="0"/>
                  <a:t>)</a:t>
                </a:r>
              </a:p>
              <a:p>
                <a:r>
                  <a:rPr lang="el-GR" altLang="zh-TW" dirty="0" smtClean="0"/>
                  <a:t>Σ</a:t>
                </a:r>
                <a:r>
                  <a:rPr lang="zh-TW" altLang="en-US" dirty="0" smtClean="0"/>
                  <a:t>：</a:t>
                </a:r>
                <a:r>
                  <a:rPr kumimoji="1" lang="en-US" altLang="zh-TW" sz="1200" b="0" i="0" kern="1200" dirty="0" smtClean="0">
                    <a:solidFill>
                      <a:schemeClr val="tx1"/>
                    </a:solidFill>
                    <a:effectLst/>
                    <a:latin typeface="Arial" charset="0"/>
                    <a:ea typeface="新細明體" pitchFamily="18" charset="-120"/>
                    <a:cs typeface="+mn-cs"/>
                  </a:rPr>
                  <a:t>Sigma</a:t>
                </a:r>
              </a:p>
              <a:p>
                <a:r>
                  <a:rPr lang="en-US" altLang="zh-TW" sz="1200" i="0" smtClean="0">
                    <a:solidFill>
                      <a:schemeClr val="tx1"/>
                    </a:solidFill>
                    <a:latin typeface="Cambria Math" panose="02040503050406030204" pitchFamily="18" charset="0"/>
                  </a:rPr>
                  <a:t>‖</a:t>
                </a:r>
                <a:r>
                  <a:rPr lang="en-US" altLang="zh-TW" sz="1200" b="0" i="0" smtClean="0">
                    <a:solidFill>
                      <a:schemeClr val="tx1"/>
                    </a:solidFill>
                    <a:latin typeface="Cambria Math" panose="02040503050406030204" pitchFamily="18" charset="0"/>
                  </a:rPr>
                  <a:t>𝑛‖</a:t>
                </a:r>
                <a:r>
                  <a:rPr kumimoji="1" lang="zh-TW" altLang="en-US" sz="1200" b="0" i="0" kern="1200" dirty="0" smtClean="0">
                    <a:solidFill>
                      <a:schemeClr val="tx1"/>
                    </a:solidFill>
                    <a:effectLst/>
                    <a:latin typeface="Arial" charset="0"/>
                    <a:ea typeface="新細明體" pitchFamily="18" charset="-120"/>
                    <a:cs typeface="+mn-cs"/>
                  </a:rPr>
                  <a:t>：</a:t>
                </a:r>
                <a:r>
                  <a:rPr kumimoji="1" lang="en-US" altLang="zh-TW" sz="1200" b="0" i="0" kern="1200" dirty="0" smtClean="0">
                    <a:solidFill>
                      <a:schemeClr val="tx1"/>
                    </a:solidFill>
                    <a:effectLst/>
                    <a:latin typeface="Arial" charset="0"/>
                    <a:ea typeface="新細明體" pitchFamily="18" charset="-120"/>
                    <a:cs typeface="+mn-cs"/>
                  </a:rPr>
                  <a:t>Norm</a:t>
                </a:r>
                <a:r>
                  <a:rPr kumimoji="1" lang="zh-TW" altLang="en-US" sz="1200" b="0" i="0" kern="1200" dirty="0" smtClean="0">
                    <a:solidFill>
                      <a:schemeClr val="tx1"/>
                    </a:solidFill>
                    <a:effectLst/>
                    <a:latin typeface="Arial" charset="0"/>
                    <a:ea typeface="新細明體" pitchFamily="18" charset="-120"/>
                    <a:cs typeface="+mn-cs"/>
                  </a:rPr>
                  <a:t>長度</a:t>
                </a:r>
                <a:endParaRPr kumimoji="1" lang="en-US" altLang="zh-TW" sz="1200" b="0" i="0" kern="1200" dirty="0" smtClean="0">
                  <a:solidFill>
                    <a:schemeClr val="tx1"/>
                  </a:solidFill>
                  <a:effectLst/>
                  <a:latin typeface="Arial" charset="0"/>
                  <a:ea typeface="新細明體" pitchFamily="18" charset="-120"/>
                  <a:cs typeface="+mn-cs"/>
                </a:endParaRPr>
              </a:p>
              <a:p>
                <a:r>
                  <a:rPr kumimoji="1" lang="en-US" altLang="zh-TW" sz="1200" b="0" i="0" kern="1200" smtClean="0">
                    <a:solidFill>
                      <a:schemeClr val="tx1"/>
                    </a:solidFill>
                    <a:effectLst/>
                    <a:latin typeface="Cambria Math" panose="02040503050406030204" pitchFamily="18" charset="0"/>
                    <a:ea typeface="Cambria Math" panose="02040503050406030204" pitchFamily="18" charset="0"/>
                    <a:cs typeface="+mn-cs"/>
                  </a:rPr>
                  <a:t>∀</a:t>
                </a:r>
                <a:r>
                  <a:rPr kumimoji="1" lang="zh-TW" altLang="en-US" sz="1200" b="0" i="0" kern="1200" dirty="0" smtClean="0">
                    <a:solidFill>
                      <a:schemeClr val="tx1"/>
                    </a:solidFill>
                    <a:effectLst/>
                    <a:latin typeface="Arial" charset="0"/>
                    <a:ea typeface="新細明體" pitchFamily="18" charset="-120"/>
                    <a:cs typeface="+mn-cs"/>
                  </a:rPr>
                  <a:t>：</a:t>
                </a:r>
                <a:r>
                  <a:rPr kumimoji="1" lang="en-US" altLang="zh-TW" sz="1200" b="0" i="0" kern="1200" dirty="0" smtClean="0">
                    <a:solidFill>
                      <a:schemeClr val="tx1"/>
                    </a:solidFill>
                    <a:effectLst/>
                    <a:latin typeface="Arial" charset="0"/>
                    <a:ea typeface="新細明體" pitchFamily="18" charset="-120"/>
                    <a:cs typeface="+mn-cs"/>
                  </a:rPr>
                  <a:t>ALL(</a:t>
                </a:r>
                <a:r>
                  <a:rPr kumimoji="1" lang="zh-TW" altLang="en-US" sz="1200" b="0" i="0" kern="1200" dirty="0" smtClean="0">
                    <a:solidFill>
                      <a:schemeClr val="tx1"/>
                    </a:solidFill>
                    <a:effectLst/>
                    <a:latin typeface="Arial" charset="0"/>
                    <a:ea typeface="新細明體" pitchFamily="18" charset="-120"/>
                    <a:cs typeface="+mn-cs"/>
                  </a:rPr>
                  <a:t>所有</a:t>
                </a:r>
                <a:r>
                  <a:rPr kumimoji="1" lang="en-US" altLang="zh-TW" sz="1200" b="0" i="0" kern="1200" dirty="0" smtClean="0">
                    <a:solidFill>
                      <a:schemeClr val="tx1"/>
                    </a:solidFill>
                    <a:effectLst/>
                    <a:latin typeface="Arial" charset="0"/>
                    <a:ea typeface="新細明體" pitchFamily="18" charset="-120"/>
                    <a:cs typeface="+mn-cs"/>
                  </a:rPr>
                  <a:t>)</a:t>
                </a:r>
                <a:endParaRPr lang="zh-TW" altLang="en-US" dirty="0" smtClean="0">
                  <a:ea typeface="新細明體" charset="-120"/>
                </a:endParaRPr>
              </a:p>
            </p:txBody>
          </p:sp>
        </mc:Fallback>
      </mc:AlternateContent>
      <p:sp>
        <p:nvSpPr>
          <p:cNvPr id="243716" name="投影片編號版面配置區 3"/>
          <p:cNvSpPr>
            <a:spLocks noGrp="1"/>
          </p:cNvSpPr>
          <p:nvPr>
            <p:ph type="sldNum" sz="quarter" idx="5"/>
          </p:nvPr>
        </p:nvSpPr>
        <p:spPr>
          <a:noFill/>
          <a:ln>
            <a:miter lim="800000"/>
            <a:headEnd/>
            <a:tailEnd/>
          </a:ln>
        </p:spPr>
        <p:txBody>
          <a:bodyPr/>
          <a:lstStyle/>
          <a:p>
            <a:fld id="{F70C10D6-A764-489B-902E-6D2661C895A3}" type="slidenum">
              <a:rPr lang="en-US" altLang="zh-TW" smtClean="0">
                <a:ea typeface="新細明體" charset="-120"/>
              </a:rPr>
              <a:pPr/>
              <a:t>67</a:t>
            </a:fld>
            <a:endParaRPr lang="en-US" altLang="zh-TW">
              <a:ea typeface="新細明體" charset="-12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a:ln>
            <a:miter lim="800000"/>
            <a:headEnd/>
            <a:tailEnd/>
          </a:ln>
        </p:spPr>
        <p:txBody>
          <a:bodyPr/>
          <a:lstStyle/>
          <a:p>
            <a:fld id="{1BB06E91-BC8C-4E15-A50D-5A6D8821AB3E}" type="slidenum">
              <a:rPr lang="en-US" altLang="zh-TW" smtClean="0">
                <a:ea typeface="新細明體" charset="-120"/>
              </a:rPr>
              <a:pPr/>
              <a:t>69</a:t>
            </a:fld>
            <a:endParaRPr lang="en-US" altLang="zh-TW">
              <a:ea typeface="新細明體" charset="-120"/>
            </a:endParaRPr>
          </a:p>
        </p:txBody>
      </p:sp>
      <p:sp>
        <p:nvSpPr>
          <p:cNvPr id="244739"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44740"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接下來說一下</a:t>
                </a:r>
                <a:r>
                  <a:rPr lang="en-US" altLang="zh-TW" sz="1200" b="1" dirty="0">
                    <a:solidFill>
                      <a:schemeClr val="tx1"/>
                    </a:solidFill>
                  </a:rPr>
                  <a:t>Salt and pepper</a:t>
                </a:r>
                <a:r>
                  <a:rPr lang="zh-TW" altLang="en-US" sz="1200" b="1" dirty="0">
                    <a:solidFill>
                      <a:schemeClr val="tx1"/>
                    </a:solidFill>
                  </a:rPr>
                  <a:t>怎麼做：</a:t>
                </a:r>
                <a:endParaRPr lang="en-US" altLang="zh-TW" sz="1200" b="1" dirty="0">
                  <a:solidFill>
                    <a:schemeClr val="tx1"/>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b="0" dirty="0">
                    <a:solidFill>
                      <a:schemeClr val="tx1"/>
                    </a:solidFill>
                    <a:effectLst/>
                  </a:rPr>
                  <a:t>salt</a:t>
                </a:r>
                <a:r>
                  <a:rPr lang="en-US" altLang="zh-TW" b="0" baseline="0" dirty="0">
                    <a:solidFill>
                      <a:schemeClr val="tx1"/>
                    </a:solidFill>
                    <a:effectLst/>
                  </a:rPr>
                  <a:t> and pepper</a:t>
                </a:r>
                <a:r>
                  <a:rPr lang="zh-TW" altLang="en-US" b="0" baseline="0" dirty="0">
                    <a:solidFill>
                      <a:schemeClr val="tx1"/>
                    </a:solidFill>
                    <a:effectLst/>
                  </a:rPr>
                  <a:t>：</a:t>
                </a:r>
                <a:r>
                  <a:rPr lang="zh-TW" altLang="en-US" dirty="0">
                    <a:ea typeface="新細明體" charset="-120"/>
                  </a:rPr>
                  <a:t>雜訊根據特定的比率參數出現在影像中，雜訊值只有兩種白雜點</a:t>
                </a:r>
                <a:r>
                  <a:rPr lang="en-US" altLang="zh-TW" dirty="0">
                    <a:ea typeface="新細明體" charset="-120"/>
                  </a:rPr>
                  <a:t>(Salt)pixel value</a:t>
                </a:r>
                <a:r>
                  <a:rPr lang="zh-TW" altLang="en-US" dirty="0">
                    <a:ea typeface="新細明體" charset="-120"/>
                  </a:rPr>
                  <a:t>為 </a:t>
                </a:r>
                <a:r>
                  <a:rPr lang="en-US" altLang="zh-TW" dirty="0">
                    <a:ea typeface="新細明體" charset="-120"/>
                  </a:rPr>
                  <a:t>0</a:t>
                </a:r>
                <a:r>
                  <a:rPr lang="zh-TW" altLang="en-US" dirty="0">
                    <a:ea typeface="新細明體" charset="-120"/>
                  </a:rPr>
                  <a:t> 或黑雜點</a:t>
                </a:r>
                <a:r>
                  <a:rPr lang="en-US" altLang="zh-TW" dirty="0">
                    <a:ea typeface="新細明體" charset="-120"/>
                  </a:rPr>
                  <a:t>(Pepper) pixel value</a:t>
                </a:r>
                <a:r>
                  <a:rPr lang="zh-TW" altLang="en-US" dirty="0">
                    <a:ea typeface="新細明體" charset="-120"/>
                  </a:rPr>
                  <a:t>為</a:t>
                </a:r>
                <a:r>
                  <a:rPr lang="en-US" altLang="zh-TW" dirty="0">
                    <a:ea typeface="新細明體" charset="-120"/>
                  </a:rPr>
                  <a:t>255</a:t>
                </a:r>
                <a:r>
                  <a:rPr lang="zh-TW" altLang="en-US" dirty="0">
                    <a:ea typeface="新細明體" charset="-120"/>
                  </a:rPr>
                  <a:t> </a:t>
                </a:r>
                <a:endParaRPr lang="en-US" altLang="zh-TW" dirty="0">
                  <a:ea typeface="新細明體" charset="-120"/>
                </a:endParaRPr>
              </a:p>
              <a:p>
                <a:pPr eaLnBrk="1" hangingPunct="1"/>
                <a:r>
                  <a:rPr lang="zh-TW" altLang="en-US" dirty="0"/>
                  <a:t>如果 </a:t>
                </a:r>
                <a:r>
                  <a:rPr lang="en-US" altLang="zh-TW" dirty="0"/>
                  <a:t>random variable u</a:t>
                </a:r>
                <a:r>
                  <a:rPr lang="zh-TW" altLang="en-US" dirty="0"/>
                  <a:t>大於</a:t>
                </a:r>
                <a:r>
                  <a:rPr lang="en-US" altLang="zh-TW" dirty="0"/>
                  <a:t>p, </a:t>
                </a:r>
                <a:r>
                  <a:rPr lang="zh-TW" altLang="en-US" dirty="0"/>
                  <a:t>就維持不變</a:t>
                </a:r>
                <a:endParaRPr lang="en-US" altLang="zh-TW" dirty="0"/>
              </a:p>
              <a:p>
                <a:pPr eaLnBrk="1" hangingPunct="1"/>
                <a:r>
                  <a:rPr lang="zh-TW" altLang="en-US" dirty="0"/>
                  <a:t>如果 </a:t>
                </a:r>
                <a:r>
                  <a:rPr lang="en-US" altLang="zh-TW" dirty="0"/>
                  <a:t>random variable u</a:t>
                </a:r>
                <a:r>
                  <a:rPr lang="zh-TW" altLang="en-US" dirty="0"/>
                  <a:t>小於等於</a:t>
                </a:r>
                <a:r>
                  <a:rPr lang="en-US" altLang="zh-TW" dirty="0"/>
                  <a:t>p,</a:t>
                </a:r>
                <a:r>
                  <a:rPr lang="zh-TW" altLang="en-US" dirty="0"/>
                  <a:t> 就輸出 </a:t>
                </a:r>
                <a:r>
                  <a:rPr lang="en-US" altLang="zh-TW" dirty="0"/>
                  <a:t>( </a:t>
                </a:r>
                <a:r>
                  <a:rPr lang="en-US" altLang="zh-TW" dirty="0" err="1"/>
                  <a:t>Imin</a:t>
                </a:r>
                <a:r>
                  <a:rPr lang="en-US" altLang="zh-TW" dirty="0"/>
                  <a:t> + I max –</a:t>
                </a:r>
                <a:r>
                  <a:rPr lang="en-US" altLang="zh-TW" b="0" dirty="0"/>
                  <a:t> </a:t>
                </a:r>
                <a:r>
                  <a:rPr lang="en-US" altLang="zh-TW" dirty="0"/>
                  <a:t>I min )* u</a:t>
                </a:r>
              </a:p>
              <a:p>
                <a:pPr eaLnBrk="1" hangingPunct="1"/>
                <a:endParaRPr lang="en-US" altLang="zh-TW" dirty="0"/>
              </a:p>
              <a:p>
                <a:pPr eaLnBrk="1" hangingPunct="1"/>
                <a14:m>
                  <m:oMath xmlns:m="http://schemas.openxmlformats.org/officeDocument/2006/math">
                    <m:sSub>
                      <m:sSubPr>
                        <m:ctrlPr>
                          <a:rPr lang="en-US" altLang="zh-TW" sz="1200" i="1" smtClean="0">
                            <a:solidFill>
                              <a:schemeClr val="tx1"/>
                            </a:solidFill>
                            <a:latin typeface="Cambria Math" panose="02040503050406030204" pitchFamily="18" charset="0"/>
                          </a:rPr>
                        </m:ctrlPr>
                      </m:sSubPr>
                      <m:e>
                        <m:r>
                          <a:rPr lang="en-US" altLang="zh-TW" sz="1200" b="0" i="1" smtClean="0">
                            <a:solidFill>
                              <a:schemeClr val="tx1"/>
                            </a:solidFill>
                            <a:latin typeface="Cambria Math" panose="02040503050406030204" pitchFamily="18" charset="0"/>
                          </a:rPr>
                          <m:t>𝑖</m:t>
                        </m:r>
                      </m:e>
                      <m:sub>
                        <m:r>
                          <a:rPr lang="en-US" altLang="zh-TW" sz="1200" b="0" i="1" smtClean="0">
                            <a:solidFill>
                              <a:schemeClr val="tx1"/>
                            </a:solidFill>
                            <a:latin typeface="Cambria Math" panose="02040503050406030204" pitchFamily="18" charset="0"/>
                          </a:rPr>
                          <m:t>𝑚𝑖𝑛</m:t>
                        </m:r>
                        <m:r>
                          <a:rPr lang="en-US" altLang="zh-TW" sz="1200" b="0" i="1" smtClean="0">
                            <a:solidFill>
                              <a:schemeClr val="tx1"/>
                            </a:solidFill>
                            <a:latin typeface="Cambria Math" panose="02040503050406030204" pitchFamily="18" charset="0"/>
                          </a:rPr>
                          <m:t>/</m:t>
                        </m:r>
                        <m:r>
                          <a:rPr lang="en-US" altLang="zh-TW" sz="1200" b="0" i="1" smtClean="0">
                            <a:solidFill>
                              <a:schemeClr val="tx1"/>
                            </a:solidFill>
                            <a:latin typeface="Cambria Math" panose="02040503050406030204" pitchFamily="18" charset="0"/>
                          </a:rPr>
                          <m:t>𝑚𝑎𝑥</m:t>
                        </m:r>
                      </m:sub>
                    </m:sSub>
                    <m:r>
                      <a:rPr lang="zh-TW" altLang="en-US" sz="1200" b="0" i="1" smtClean="0">
                        <a:solidFill>
                          <a:schemeClr val="tx1"/>
                        </a:solidFill>
                        <a:latin typeface="Cambria Math" panose="02040503050406030204" pitchFamily="18" charset="0"/>
                      </a:rPr>
                      <m:t>：</m:t>
                    </m:r>
                  </m:oMath>
                </a14:m>
                <a:r>
                  <a:rPr lang="zh-TW" altLang="en-US" dirty="0"/>
                  <a:t>雜訊像素的最小</a:t>
                </a:r>
                <a:r>
                  <a:rPr lang="en-US" altLang="zh-TW" dirty="0"/>
                  <a:t>/</a:t>
                </a:r>
                <a:r>
                  <a:rPr lang="zh-TW" altLang="en-US" dirty="0"/>
                  <a:t>最大灰度值</a:t>
                </a:r>
                <a:endParaRPr lang="en-US" altLang="zh-TW" dirty="0"/>
              </a:p>
              <a:p>
                <a:pPr eaLnBrk="1" hangingPunct="1"/>
                <a:r>
                  <a:rPr lang="en-US" altLang="zh-TW" baseline="0" dirty="0"/>
                  <a:t>p</a:t>
                </a:r>
                <a:r>
                  <a:rPr lang="zh-TW" altLang="en-US" baseline="0" dirty="0"/>
                  <a:t>：是要加入雜訊的比例參數</a:t>
                </a:r>
                <a:r>
                  <a:rPr lang="en-US" altLang="zh-TW" baseline="0" dirty="0"/>
                  <a:t>(</a:t>
                </a:r>
                <a:r>
                  <a:rPr lang="zh-TW" altLang="en-US" baseline="0" dirty="0"/>
                  <a:t>影像被雜訊破壞的比例</a:t>
                </a:r>
                <a:r>
                  <a:rPr lang="en-US" altLang="zh-TW" baseline="0" dirty="0"/>
                  <a:t>)</a:t>
                </a:r>
                <a:r>
                  <a:rPr lang="zh-TW" altLang="en-US" baseline="0" dirty="0"/>
                  <a:t>設定是</a:t>
                </a:r>
                <a:r>
                  <a:rPr lang="en-US" altLang="zh-TW" baseline="0" dirty="0"/>
                  <a:t>0.1</a:t>
                </a:r>
                <a:r>
                  <a:rPr lang="zh-TW" altLang="en-US" baseline="0" dirty="0"/>
                  <a:t>跟</a:t>
                </a:r>
                <a:r>
                  <a:rPr lang="en-US" altLang="zh-TW" baseline="0" dirty="0"/>
                  <a:t>0.05</a:t>
                </a:r>
                <a:endParaRPr lang="en-US" altLang="zh-TW" dirty="0"/>
              </a:p>
              <a:p>
                <a:pPr eaLnBrk="1" hangingPunct="1"/>
                <a:r>
                  <a:rPr lang="en-US" altLang="zh-TW" dirty="0"/>
                  <a:t>u : </a:t>
                </a:r>
                <a:r>
                  <a:rPr lang="zh-TW" altLang="en-US" dirty="0"/>
                  <a:t>均勻分布的隨機變數，大小在 </a:t>
                </a:r>
                <a:r>
                  <a:rPr lang="en-US" altLang="zh-TW" dirty="0"/>
                  <a:t>0</a:t>
                </a:r>
                <a:r>
                  <a:rPr lang="zh-TW" altLang="en-US" dirty="0"/>
                  <a:t> </a:t>
                </a:r>
                <a:r>
                  <a:rPr lang="en-US" altLang="zh-TW" dirty="0"/>
                  <a:t>,</a:t>
                </a:r>
                <a:r>
                  <a:rPr lang="zh-TW" altLang="en-US" dirty="0"/>
                  <a:t>，</a:t>
                </a:r>
                <a:r>
                  <a:rPr lang="en-US" altLang="zh-TW" dirty="0"/>
                  <a:t>1</a:t>
                </a:r>
                <a:r>
                  <a:rPr lang="zh-TW" altLang="en-US" dirty="0"/>
                  <a:t> 區間之間</a:t>
                </a:r>
              </a:p>
            </p:txBody>
          </p:sp>
        </mc:Choice>
        <mc:Fallback xmlns="">
          <p:sp>
            <p:nvSpPr>
              <p:cNvPr id="244740" name="Rectangle 3"/>
              <p:cNvSpPr>
                <a:spLocks noGrp="1" noChangeArrowheads="1"/>
              </p:cNvSpPr>
              <p:nvPr>
                <p:ph type="body" idx="1"/>
              </p:nvPr>
            </p:nvSpPr>
            <p:spPr>
              <a:noFill/>
            </p:spPr>
            <p:txBody>
              <a:bodyPr/>
              <a:lstStyle/>
              <a:p>
                <a:pPr eaLnBrk="1" hangingPunct="1"/>
                <a:r>
                  <a:rPr lang="zh-TW" altLang="en-US" dirty="0" smtClean="0">
                    <a:ea typeface="新細明體" charset="-120"/>
                  </a:rPr>
                  <a:t>影像</a:t>
                </a:r>
                <a:r>
                  <a:rPr lang="zh-TW" altLang="zh-TW" dirty="0" smtClean="0">
                    <a:ea typeface="新細明體" charset="-120"/>
                  </a:rPr>
                  <a:t>的</a:t>
                </a:r>
                <a:r>
                  <a:rPr lang="zh-TW" altLang="zh-TW" dirty="0" smtClean="0">
                    <a:ea typeface="新細明體" charset="-120"/>
                  </a:rPr>
                  <a:t>一小部分</a:t>
                </a:r>
                <a:r>
                  <a:rPr lang="zh-TW" altLang="zh-TW" dirty="0" smtClean="0">
                    <a:ea typeface="新細明體" charset="-120"/>
                  </a:rPr>
                  <a:t>被</a:t>
                </a:r>
                <a:r>
                  <a:rPr lang="zh-TW" altLang="en-US" dirty="0" smtClean="0">
                    <a:ea typeface="新細明體" charset="-120"/>
                  </a:rPr>
                  <a:t>雜訊</a:t>
                </a:r>
                <a:r>
                  <a:rPr lang="zh-TW" altLang="zh-TW" dirty="0" smtClean="0">
                    <a:ea typeface="新細明體" charset="-120"/>
                  </a:rPr>
                  <a:t>破壞</a:t>
                </a:r>
                <a:endParaRPr lang="en-US" altLang="zh-TW" dirty="0" smtClean="0">
                  <a:ea typeface="新細明體" charset="-120"/>
                </a:endParaRPr>
              </a:p>
              <a:p>
                <a:pPr eaLnBrk="1" hangingPunct="1"/>
                <a:r>
                  <a:rPr lang="zh-TW" altLang="en-US" dirty="0" smtClean="0"/>
                  <a:t>如果 </a:t>
                </a:r>
                <a:r>
                  <a:rPr lang="en-US" altLang="zh-TW" dirty="0" smtClean="0"/>
                  <a:t>random variable u</a:t>
                </a:r>
                <a:r>
                  <a:rPr lang="zh-TW" altLang="en-US" dirty="0" smtClean="0"/>
                  <a:t>大於</a:t>
                </a:r>
                <a:r>
                  <a:rPr lang="en-US" altLang="zh-TW" dirty="0" smtClean="0"/>
                  <a:t>p</a:t>
                </a:r>
                <a:r>
                  <a:rPr lang="en-US" altLang="zh-TW" dirty="0" smtClean="0"/>
                  <a:t>, </a:t>
                </a:r>
                <a:r>
                  <a:rPr lang="zh-TW" altLang="en-US" dirty="0" smtClean="0"/>
                  <a:t>就維持不變</a:t>
                </a:r>
                <a:endParaRPr lang="en-US" altLang="zh-TW" dirty="0" smtClean="0"/>
              </a:p>
              <a:p>
                <a:pPr eaLnBrk="1" hangingPunct="1"/>
                <a:r>
                  <a:rPr lang="zh-TW" altLang="en-US" dirty="0" smtClean="0"/>
                  <a:t>如果 </a:t>
                </a:r>
                <a:r>
                  <a:rPr lang="en-US" altLang="zh-TW" dirty="0" smtClean="0"/>
                  <a:t>random variable u</a:t>
                </a:r>
                <a:r>
                  <a:rPr lang="zh-TW" altLang="en-US" dirty="0" smtClean="0"/>
                  <a:t>小於</a:t>
                </a:r>
                <a:r>
                  <a:rPr lang="zh-TW" altLang="en-US" dirty="0" smtClean="0"/>
                  <a:t>等於</a:t>
                </a:r>
                <a:r>
                  <a:rPr lang="en-US" altLang="zh-TW" dirty="0" smtClean="0"/>
                  <a:t>p</a:t>
                </a:r>
                <a:r>
                  <a:rPr lang="en-US" altLang="zh-TW" dirty="0" smtClean="0"/>
                  <a:t>,</a:t>
                </a:r>
                <a:r>
                  <a:rPr lang="zh-TW" altLang="en-US" dirty="0" smtClean="0"/>
                  <a:t> 就輸出 </a:t>
                </a:r>
                <a:r>
                  <a:rPr lang="en-US" altLang="zh-TW" dirty="0" smtClean="0"/>
                  <a:t>( </a:t>
                </a:r>
                <a:r>
                  <a:rPr lang="en-US" altLang="zh-TW" dirty="0" err="1" smtClean="0"/>
                  <a:t>Imin</a:t>
                </a:r>
                <a:r>
                  <a:rPr lang="en-US" altLang="zh-TW" dirty="0" smtClean="0"/>
                  <a:t> + I max –</a:t>
                </a:r>
                <a:r>
                  <a:rPr lang="en-US" altLang="zh-TW" b="0" dirty="0" smtClean="0"/>
                  <a:t> </a:t>
                </a:r>
                <a:r>
                  <a:rPr lang="en-US" altLang="zh-TW" dirty="0" smtClean="0"/>
                  <a:t>I min )* </a:t>
                </a:r>
                <a:r>
                  <a:rPr lang="en-US" altLang="zh-TW" dirty="0" smtClean="0"/>
                  <a:t>u</a:t>
                </a:r>
              </a:p>
              <a:p>
                <a:pPr eaLnBrk="1" hangingPunct="1"/>
                <a:endParaRPr lang="en-US" altLang="zh-TW" dirty="0" smtClean="0"/>
              </a:p>
              <a:p>
                <a:pPr eaLnBrk="1" hangingPunct="1"/>
                <a:r>
                  <a:rPr lang="en-US" altLang="zh-TW" sz="1200" b="0" i="0" smtClean="0">
                    <a:solidFill>
                      <a:schemeClr val="tx1"/>
                    </a:solidFill>
                    <a:latin typeface="Cambria Math" panose="02040503050406030204" pitchFamily="18" charset="0"/>
                  </a:rPr>
                  <a:t>𝑖</a:t>
                </a:r>
                <a:r>
                  <a:rPr lang="en-US" altLang="zh-TW" sz="1200" b="0" i="0" smtClean="0">
                    <a:solidFill>
                      <a:schemeClr val="tx1"/>
                    </a:solidFill>
                    <a:latin typeface="Cambria Math" panose="02040503050406030204" pitchFamily="18" charset="0"/>
                  </a:rPr>
                  <a:t>_(</a:t>
                </a:r>
                <a:r>
                  <a:rPr lang="en-US" altLang="zh-TW" sz="1200" b="0" i="0" smtClean="0">
                    <a:solidFill>
                      <a:schemeClr val="tx1"/>
                    </a:solidFill>
                    <a:latin typeface="Cambria Math" panose="02040503050406030204" pitchFamily="18" charset="0"/>
                  </a:rPr>
                  <a:t>𝑚𝑖𝑛/𝑚𝑎𝑥</a:t>
                </a:r>
                <a:r>
                  <a:rPr lang="en-US" altLang="zh-TW" sz="1200" b="0" i="0" smtClean="0">
                    <a:solidFill>
                      <a:schemeClr val="tx1"/>
                    </a:solidFill>
                    <a:latin typeface="Cambria Math" panose="02040503050406030204" pitchFamily="18" charset="0"/>
                  </a:rPr>
                  <a:t>)</a:t>
                </a:r>
                <a:r>
                  <a:rPr lang="zh-TW" altLang="en-US" sz="1200" b="0" i="0" smtClean="0">
                    <a:solidFill>
                      <a:schemeClr val="tx1"/>
                    </a:solidFill>
                    <a:latin typeface="Cambria Math" panose="02040503050406030204" pitchFamily="18" charset="0"/>
                  </a:rPr>
                  <a:t>：</a:t>
                </a:r>
                <a:r>
                  <a:rPr lang="zh-TW" altLang="en-US" dirty="0" smtClean="0"/>
                  <a:t>雜訊像素的最小</a:t>
                </a:r>
                <a:r>
                  <a:rPr lang="en-US" altLang="zh-TW" dirty="0" smtClean="0"/>
                  <a:t>/</a:t>
                </a:r>
                <a:r>
                  <a:rPr lang="zh-TW" altLang="en-US" dirty="0" smtClean="0"/>
                  <a:t>最大灰度值</a:t>
                </a:r>
                <a:endParaRPr lang="en-US" altLang="zh-TW" dirty="0" smtClean="0"/>
              </a:p>
              <a:p>
                <a:pPr eaLnBrk="1" hangingPunct="1"/>
                <a:r>
                  <a:rPr lang="en-US" altLang="zh-TW" baseline="0" dirty="0" smtClean="0"/>
                  <a:t>p</a:t>
                </a:r>
                <a:r>
                  <a:rPr lang="zh-TW" altLang="en-US" baseline="0" dirty="0" smtClean="0"/>
                  <a:t>：是要加入雜訊</a:t>
                </a:r>
                <a:r>
                  <a:rPr lang="zh-TW" altLang="en-US" baseline="0" dirty="0" smtClean="0"/>
                  <a:t>的比例</a:t>
                </a:r>
                <a:r>
                  <a:rPr lang="zh-TW" altLang="en-US" baseline="0" dirty="0" smtClean="0"/>
                  <a:t>參數</a:t>
                </a:r>
                <a:r>
                  <a:rPr lang="en-US" altLang="zh-TW" baseline="0" dirty="0" smtClean="0"/>
                  <a:t>(</a:t>
                </a:r>
                <a:r>
                  <a:rPr lang="zh-TW" altLang="en-US" baseline="0" dirty="0" smtClean="0"/>
                  <a:t>影像被雜訊破壞的比例</a:t>
                </a:r>
                <a:r>
                  <a:rPr lang="en-US" altLang="zh-TW" baseline="0" dirty="0" smtClean="0"/>
                  <a:t>)</a:t>
                </a:r>
                <a:endParaRPr lang="en-US" altLang="zh-TW" dirty="0" smtClean="0"/>
              </a:p>
              <a:p>
                <a:pPr eaLnBrk="1" hangingPunct="1"/>
                <a:r>
                  <a:rPr lang="en-US" altLang="zh-TW" dirty="0" smtClean="0"/>
                  <a:t>u </a:t>
                </a:r>
                <a:r>
                  <a:rPr lang="en-US" altLang="zh-TW" dirty="0" smtClean="0"/>
                  <a:t>: </a:t>
                </a:r>
                <a:r>
                  <a:rPr lang="zh-TW" altLang="en-US" dirty="0" smtClean="0"/>
                  <a:t>均勻分布的隨機變數，大小在 </a:t>
                </a:r>
                <a:r>
                  <a:rPr lang="en-US" altLang="zh-TW" dirty="0" smtClean="0"/>
                  <a:t>0</a:t>
                </a:r>
                <a:r>
                  <a:rPr lang="zh-TW" altLang="en-US" dirty="0" smtClean="0"/>
                  <a:t> </a:t>
                </a:r>
                <a:r>
                  <a:rPr lang="en-US" altLang="zh-TW" dirty="0" smtClean="0"/>
                  <a:t>,</a:t>
                </a:r>
                <a:r>
                  <a:rPr lang="zh-TW" altLang="en-US" dirty="0" smtClean="0"/>
                  <a:t> </a:t>
                </a:r>
                <a:r>
                  <a:rPr lang="en-US" altLang="zh-TW" dirty="0" smtClean="0"/>
                  <a:t>1</a:t>
                </a:r>
                <a:r>
                  <a:rPr lang="zh-TW" altLang="en-US" dirty="0" smtClean="0"/>
                  <a:t> 區間之間</a:t>
                </a:r>
              </a:p>
              <a:p>
                <a:pPr eaLnBrk="1" hangingPunct="1"/>
                <a:endParaRPr lang="zh-TW" altLang="en-US" dirty="0" smtClean="0">
                  <a:ea typeface="新細明體" charset="-120"/>
                </a:endParaRPr>
              </a:p>
            </p:txBody>
          </p:sp>
        </mc:Fallback>
      </mc:AlternateContent>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投影片圖像版面配置區 1"/>
          <p:cNvSpPr>
            <a:spLocks noGrp="1" noRot="1" noChangeAspect="1" noTextEdit="1"/>
          </p:cNvSpPr>
          <p:nvPr>
            <p:ph type="sldImg"/>
          </p:nvPr>
        </p:nvSpPr>
        <p:spPr>
          <a:ln/>
        </p:spPr>
      </p:sp>
      <p:sp>
        <p:nvSpPr>
          <p:cNvPr id="204803" name="備忘稿版面配置區 2"/>
          <p:cNvSpPr>
            <a:spLocks noGrp="1"/>
          </p:cNvSpPr>
          <p:nvPr>
            <p:ph type="body" idx="1"/>
          </p:nvPr>
        </p:nvSpPr>
        <p:spPr>
          <a:noFill/>
        </p:spPr>
        <p:txBody>
          <a:bodyPr/>
          <a:lstStyle/>
          <a:p>
            <a:pPr eaLnBrk="1" hangingPunct="1"/>
            <a:r>
              <a:rPr lang="zh-TW" altLang="en-US" b="0" dirty="0">
                <a:ea typeface="新細明體" charset="-120"/>
              </a:rPr>
              <a:t>雜訊去除</a:t>
            </a:r>
            <a:endParaRPr lang="en-US" altLang="zh-TW" b="0" dirty="0">
              <a:ea typeface="新細明體" charset="-120"/>
            </a:endParaRPr>
          </a:p>
          <a:p>
            <a:pPr eaLnBrk="1" hangingPunct="1"/>
            <a:r>
              <a:rPr lang="zh-TW" altLang="en-US" b="0" dirty="0">
                <a:ea typeface="新細明體" charset="-120"/>
              </a:rPr>
              <a:t>雜訊去除是</a:t>
            </a:r>
            <a:r>
              <a:rPr kumimoji="0" lang="zh-TW" altLang="en-US" b="0" dirty="0">
                <a:ea typeface="新細明體" charset="-120"/>
              </a:rPr>
              <a:t>以</a:t>
            </a:r>
            <a:r>
              <a:rPr lang="zh-TW" altLang="en-US" b="0" dirty="0">
                <a:ea typeface="新細明體" charset="-120"/>
              </a:rPr>
              <a:t>鄰域空間的一致性</a:t>
            </a:r>
            <a:r>
              <a:rPr kumimoji="0" lang="zh-TW" altLang="en-US" b="0" dirty="0">
                <a:ea typeface="新細明體" charset="-120"/>
              </a:rPr>
              <a:t>和鄰域</a:t>
            </a:r>
            <a:r>
              <a:rPr lang="en-US" altLang="zh-TW" dirty="0"/>
              <a:t>pixel</a:t>
            </a:r>
            <a:r>
              <a:rPr kumimoji="0" lang="zh-TW" altLang="en-US" b="0" dirty="0">
                <a:ea typeface="新細明體" charset="-120"/>
              </a:rPr>
              <a:t>值均勻性為基礎。</a:t>
            </a:r>
            <a:endParaRPr kumimoji="0" lang="en-US" altLang="zh-TW" b="0" dirty="0">
              <a:ea typeface="新細明體" charset="-12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b="0" dirty="0">
                <a:ea typeface="新細明體" charset="-120"/>
              </a:rPr>
              <a:t>也就是雜訊去除</a:t>
            </a:r>
            <a:r>
              <a:rPr kumimoji="0" lang="zh-TW" altLang="en-US" b="0" dirty="0">
                <a:ea typeface="新細明體" charset="-120"/>
              </a:rPr>
              <a:t>技術先檢測到缺乏</a:t>
            </a:r>
            <a:r>
              <a:rPr lang="zh-TW" altLang="en-US" b="0" dirty="0">
                <a:ea typeface="新細明體" charset="-120"/>
              </a:rPr>
              <a:t>連貫性的</a:t>
            </a:r>
            <a:r>
              <a:rPr lang="en-US" altLang="zh-TW" b="0" dirty="0">
                <a:ea typeface="新細明體" charset="-120"/>
              </a:rPr>
              <a:t>pixel(</a:t>
            </a:r>
            <a:r>
              <a:rPr lang="zh-TW" altLang="en-US" b="0" dirty="0">
                <a:ea typeface="新細明體" charset="-120"/>
              </a:rPr>
              <a:t>也被稱為離群值或雜訊</a:t>
            </a:r>
            <a:r>
              <a:rPr lang="en-US" altLang="zh-TW" b="0" dirty="0">
                <a:ea typeface="新細明體" charset="-120"/>
              </a:rPr>
              <a:t>)</a:t>
            </a:r>
            <a:r>
              <a:rPr kumimoji="0" lang="zh-TW" altLang="en-US" b="0" dirty="0">
                <a:ea typeface="新細明體" charset="-120"/>
              </a:rPr>
              <a:t>，然後用</a:t>
            </a:r>
            <a:r>
              <a:rPr kumimoji="0" lang="en-US" altLang="zh-TW" b="0" dirty="0">
                <a:ea typeface="新細明體" charset="-120"/>
              </a:rPr>
              <a:t>image</a:t>
            </a:r>
            <a:r>
              <a:rPr kumimoji="0" lang="zh-TW" altLang="en-US" b="0" dirty="0">
                <a:ea typeface="新細明體" charset="-120"/>
              </a:rPr>
              <a:t>上其他更相關的</a:t>
            </a:r>
            <a:r>
              <a:rPr kumimoji="0" lang="en-US" altLang="zh-TW" b="0" dirty="0">
                <a:ea typeface="新細明體" charset="-120"/>
              </a:rPr>
              <a:t>pixel</a:t>
            </a:r>
            <a:r>
              <a:rPr kumimoji="0" lang="zh-TW" altLang="en-US" b="0" dirty="0">
                <a:ea typeface="新細明體" charset="-120"/>
              </a:rPr>
              <a:t>值做替換，或通過鄰域中的其他像素進行平均或平滑過的值做取代。</a:t>
            </a:r>
            <a:endParaRPr kumimoji="0" lang="en-US" altLang="zh-TW" b="0" dirty="0">
              <a:ea typeface="新細明體" charset="-12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b="0" dirty="0">
                <a:ea typeface="新細明體" charset="-120"/>
              </a:rPr>
              <a:t>那所謂的</a:t>
            </a:r>
            <a:r>
              <a:rPr lang="en-US" altLang="zh-TW" b="0" dirty="0">
                <a:ea typeface="新細明體" charset="-120"/>
              </a:rPr>
              <a:t>spatial domain (</a:t>
            </a:r>
            <a:r>
              <a:rPr lang="zh-TW" altLang="en-US" b="0" dirty="0">
                <a:ea typeface="新細明體" charset="-120"/>
              </a:rPr>
              <a:t>空間域</a:t>
            </a:r>
            <a:r>
              <a:rPr lang="en-US" altLang="zh-TW" b="0" dirty="0">
                <a:ea typeface="新細明體" charset="-120"/>
              </a:rPr>
              <a:t>) </a:t>
            </a:r>
            <a:r>
              <a:rPr lang="zh-TW" altLang="en-US" b="0" dirty="0">
                <a:ea typeface="新細明體" charset="-120"/>
              </a:rPr>
              <a:t>就是直接對影像上的 </a:t>
            </a:r>
            <a:r>
              <a:rPr lang="en-US" altLang="zh-TW" b="0" dirty="0">
                <a:solidFill>
                  <a:srgbClr val="FFFF00"/>
                </a:solidFill>
                <a:ea typeface="新細明體" charset="-120"/>
              </a:rPr>
              <a:t>pixel value</a:t>
            </a:r>
            <a:r>
              <a:rPr lang="en-US" altLang="zh-TW" b="0" dirty="0">
                <a:ea typeface="新細明體" charset="-120"/>
              </a:rPr>
              <a:t> </a:t>
            </a:r>
            <a:r>
              <a:rPr lang="zh-TW" altLang="en-US" b="0" dirty="0">
                <a:ea typeface="新細明體" charset="-120"/>
              </a:rPr>
              <a:t>做處理</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zh-TW" altLang="en-US" b="0" dirty="0">
              <a:ea typeface="新細明體" charset="-120"/>
            </a:endParaRPr>
          </a:p>
          <a:p>
            <a:pPr eaLnBrk="1" hangingPunct="1"/>
            <a:r>
              <a:rPr lang="en-US" altLang="zh-TW" b="0" dirty="0">
                <a:ea typeface="新細明體" charset="-120"/>
              </a:rPr>
              <a:t>----------------------</a:t>
            </a:r>
          </a:p>
          <a:p>
            <a:pPr eaLnBrk="1" hangingPunct="1"/>
            <a:r>
              <a:rPr lang="en-US" altLang="zh-TW" b="0" dirty="0">
                <a:ea typeface="新細明體" charset="-120"/>
              </a:rPr>
              <a:t>Coherence</a:t>
            </a:r>
            <a:r>
              <a:rPr lang="zh-TW" altLang="en-US" b="0" dirty="0">
                <a:ea typeface="新細明體" charset="-120"/>
              </a:rPr>
              <a:t>：連慣性，一致性</a:t>
            </a:r>
          </a:p>
          <a:p>
            <a:pPr eaLnBrk="1" hangingPunct="1"/>
            <a:r>
              <a:rPr kumimoji="0" lang="en-US" altLang="zh-TW" b="0" dirty="0">
                <a:ea typeface="新細明體" charset="-120"/>
              </a:rPr>
              <a:t>Homogeneity</a:t>
            </a:r>
            <a:r>
              <a:rPr kumimoji="0" lang="zh-TW" altLang="en-US" b="0" dirty="0">
                <a:ea typeface="新細明體" charset="-120"/>
              </a:rPr>
              <a:t>：同質性</a:t>
            </a:r>
            <a:endParaRPr kumimoji="0" lang="en-US" altLang="zh-TW" b="0" dirty="0">
              <a:ea typeface="新細明體" charset="-12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b="0" dirty="0">
                <a:ea typeface="新細明體" charset="-120"/>
              </a:rPr>
              <a:t>空間域</a:t>
            </a:r>
            <a:r>
              <a:rPr lang="en-US" altLang="zh-TW" b="0" dirty="0">
                <a:ea typeface="新細明體" charset="-120"/>
              </a:rPr>
              <a:t>(spatial domain) </a:t>
            </a:r>
            <a:r>
              <a:rPr lang="zh-TW" altLang="en-US" b="0" dirty="0">
                <a:ea typeface="新細明體" charset="-120"/>
              </a:rPr>
              <a:t>：直接對影像上的 </a:t>
            </a:r>
            <a:r>
              <a:rPr lang="en-US" altLang="zh-TW" b="0" dirty="0">
                <a:solidFill>
                  <a:srgbClr val="FFFF00"/>
                </a:solidFill>
                <a:ea typeface="新細明體" charset="-120"/>
              </a:rPr>
              <a:t>pixel value</a:t>
            </a:r>
            <a:r>
              <a:rPr lang="en-US" altLang="zh-TW" b="0" dirty="0">
                <a:ea typeface="新細明體" charset="-120"/>
              </a:rPr>
              <a:t> </a:t>
            </a:r>
            <a:r>
              <a:rPr lang="zh-TW" altLang="en-US" b="0" dirty="0">
                <a:ea typeface="新細明體" charset="-120"/>
              </a:rPr>
              <a:t>做處理</a:t>
            </a:r>
            <a:endParaRPr lang="en-US" altLang="zh-TW" b="0" dirty="0">
              <a:ea typeface="新細明體" charset="-12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zh-TW" altLang="en-US" b="0" dirty="0">
                <a:ea typeface="新細明體" charset="-120"/>
              </a:rPr>
              <a:t>所以說</a:t>
            </a:r>
            <a:r>
              <a:rPr lang="zh-TW" altLang="en-US" b="0" dirty="0">
                <a:ea typeface="新細明體" charset="-120"/>
              </a:rPr>
              <a:t>雜訊去除有使用到鄰域空間的連貫性</a:t>
            </a:r>
            <a:r>
              <a:rPr lang="en-US" altLang="zh-TW" b="0" dirty="0">
                <a:ea typeface="新細明體" charset="-120"/>
              </a:rPr>
              <a:t>(</a:t>
            </a:r>
            <a:r>
              <a:rPr lang="zh-TW" altLang="en-US" b="0" dirty="0">
                <a:ea typeface="新細明體" charset="-120"/>
              </a:rPr>
              <a:t>我們認為一個鄰近的空間有一致性</a:t>
            </a:r>
            <a:r>
              <a:rPr lang="en-US" altLang="zh-TW" b="0" dirty="0">
                <a:ea typeface="新細明體" charset="-120"/>
              </a:rPr>
              <a:t>)</a:t>
            </a:r>
            <a:r>
              <a:rPr lang="zh-TW" altLang="en-US" b="0" dirty="0">
                <a:ea typeface="新細明體" charset="-120"/>
              </a:rPr>
              <a:t>或使用鄰域像素值的均勻性</a:t>
            </a:r>
            <a:r>
              <a:rPr lang="en-US" altLang="zh-TW" b="0" dirty="0">
                <a:ea typeface="新細明體" charset="-120"/>
              </a:rPr>
              <a:t>(</a:t>
            </a:r>
            <a:r>
              <a:rPr lang="zh-TW" altLang="en-US" b="0" dirty="0">
                <a:ea typeface="新細明體" charset="-120"/>
              </a:rPr>
              <a:t>鄰近中的像素也會有</a:t>
            </a:r>
            <a:r>
              <a:rPr kumimoji="0" lang="zh-TW" altLang="en-US" b="0" dirty="0">
                <a:ea typeface="新細明體" charset="-120"/>
              </a:rPr>
              <a:t>同質性</a:t>
            </a:r>
            <a:r>
              <a:rPr lang="en-US" altLang="zh-TW" b="0" dirty="0">
                <a:ea typeface="新細明體" charset="-120"/>
              </a:rPr>
              <a:t>)</a:t>
            </a:r>
            <a:r>
              <a:rPr lang="zh-TW" altLang="en-US" b="0" dirty="0">
                <a:ea typeface="新細明體" charset="-120"/>
              </a:rPr>
              <a:t>。</a:t>
            </a:r>
            <a:endParaRPr lang="en-US" altLang="zh-TW" b="0" dirty="0">
              <a:ea typeface="新細明體" charset="-12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zh-TW" altLang="en-US" b="0" dirty="0">
              <a:ea typeface="新細明體" charset="-120"/>
            </a:endParaRPr>
          </a:p>
        </p:txBody>
      </p:sp>
      <p:sp>
        <p:nvSpPr>
          <p:cNvPr id="204804" name="投影片編號版面配置區 3"/>
          <p:cNvSpPr>
            <a:spLocks noGrp="1"/>
          </p:cNvSpPr>
          <p:nvPr>
            <p:ph type="sldNum" sz="quarter" idx="5"/>
          </p:nvPr>
        </p:nvSpPr>
        <p:spPr>
          <a:noFill/>
          <a:ln>
            <a:miter lim="800000"/>
            <a:headEnd/>
            <a:tailEnd/>
          </a:ln>
        </p:spPr>
        <p:txBody>
          <a:bodyPr/>
          <a:lstStyle/>
          <a:p>
            <a:fld id="{CC934E9C-946A-4D8B-958B-8F1C5955543B}" type="slidenum">
              <a:rPr lang="en-US" altLang="zh-TW" smtClean="0">
                <a:ea typeface="新細明體" charset="-120"/>
              </a:rPr>
              <a:pPr/>
              <a:t>7</a:t>
            </a:fld>
            <a:endParaRPr lang="en-US" altLang="zh-TW">
              <a:ea typeface="新細明體" charset="-12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投影片圖像版面配置區 1"/>
          <p:cNvSpPr>
            <a:spLocks noGrp="1" noRot="1" noChangeAspect="1" noTextEdit="1"/>
          </p:cNvSpPr>
          <p:nvPr>
            <p:ph type="sldImg"/>
          </p:nvPr>
        </p:nvSpPr>
        <p:spPr>
          <a:ln/>
        </p:spPr>
      </p:sp>
      <p:sp>
        <p:nvSpPr>
          <p:cNvPr id="101379"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b="0" dirty="0">
                <a:solidFill>
                  <a:schemeClr val="tx1"/>
                </a:solidFill>
                <a:effectLst/>
              </a:rPr>
              <a:t>產生</a:t>
            </a:r>
            <a:r>
              <a:rPr lang="en-US" altLang="zh-TW" b="0" dirty="0">
                <a:solidFill>
                  <a:schemeClr val="tx1"/>
                </a:solidFill>
                <a:effectLst/>
              </a:rPr>
              <a:t>salt</a:t>
            </a:r>
            <a:r>
              <a:rPr lang="en-US" altLang="zh-TW" b="0" baseline="0" dirty="0">
                <a:solidFill>
                  <a:schemeClr val="tx1"/>
                </a:solidFill>
                <a:effectLst/>
              </a:rPr>
              <a:t> and pepper </a:t>
            </a:r>
            <a:r>
              <a:rPr lang="zh-TW" altLang="en-US" b="0" baseline="0" dirty="0">
                <a:solidFill>
                  <a:schemeClr val="tx1"/>
                </a:solidFill>
                <a:effectLst/>
              </a:rPr>
              <a:t>雜訊：</a:t>
            </a:r>
            <a:endParaRPr lang="en-US" altLang="zh-TW" b="0" baseline="0" dirty="0">
              <a:solidFill>
                <a:schemeClr val="tx1"/>
              </a:solidFill>
              <a:effectLst/>
            </a:endParaRPr>
          </a:p>
          <a:p>
            <a:r>
              <a:rPr kumimoji="1" lang="pl-PL" altLang="zh-TW" sz="1200" b="0" i="0" kern="1200" dirty="0">
                <a:solidFill>
                  <a:schemeClr val="tx1"/>
                </a:solidFill>
                <a:effectLst/>
                <a:latin typeface="Arial" charset="0"/>
                <a:ea typeface="新細明體" pitchFamily="18" charset="-120"/>
                <a:cs typeface="+mn-cs"/>
              </a:rPr>
              <a:t>I(nim ,  i ,  j)</a:t>
            </a:r>
            <a:r>
              <a:rPr kumimoji="1" lang="zh-TW" altLang="en-US" sz="1200" b="0" i="0" kern="1200" dirty="0">
                <a:solidFill>
                  <a:schemeClr val="tx1"/>
                </a:solidFill>
                <a:effectLst/>
                <a:latin typeface="Arial" charset="0"/>
                <a:ea typeface="新細明體" pitchFamily="18" charset="-120"/>
                <a:cs typeface="+mn-cs"/>
              </a:rPr>
              <a:t> </a:t>
            </a:r>
            <a:r>
              <a:rPr kumimoji="1" lang="pl-PL"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 </a:t>
            </a:r>
            <a:r>
              <a:rPr kumimoji="1" lang="pl-PL" altLang="zh-TW" sz="1200" b="0" i="0" kern="1200" dirty="0">
                <a:solidFill>
                  <a:schemeClr val="tx1"/>
                </a:solidFill>
                <a:effectLst/>
                <a:latin typeface="Arial" charset="0"/>
                <a:ea typeface="新細明體" pitchFamily="18" charset="-120"/>
                <a:cs typeface="+mn-cs"/>
              </a:rPr>
              <a:t>0</a:t>
            </a:r>
            <a:r>
              <a:rPr kumimoji="1" lang="zh-TW" altLang="en-US" sz="1200" b="0" i="0" kern="1200" dirty="0">
                <a:solidFill>
                  <a:schemeClr val="tx1"/>
                </a:solidFill>
                <a:effectLst/>
                <a:latin typeface="Arial" charset="0"/>
                <a:ea typeface="新細明體" pitchFamily="18" charset="-120"/>
                <a:cs typeface="+mn-cs"/>
              </a:rPr>
              <a:t> </a:t>
            </a:r>
            <a:r>
              <a:rPr kumimoji="1" lang="pl-PL" altLang="zh-TW" sz="1200" b="0" i="0" kern="1200" dirty="0">
                <a:solidFill>
                  <a:schemeClr val="tx1"/>
                </a:solidFill>
                <a:effectLst/>
                <a:latin typeface="Arial" charset="0"/>
                <a:ea typeface="新細明體" pitchFamily="18" charset="-120"/>
                <a:cs typeface="+mn-cs"/>
              </a:rPr>
              <a:t>if uniform(0 , 1)&lt;salt</a:t>
            </a:r>
            <a:br>
              <a:rPr kumimoji="1" lang="pl-PL" altLang="zh-TW" sz="1200" b="0" i="0" kern="1200" dirty="0">
                <a:solidFill>
                  <a:schemeClr val="tx1"/>
                </a:solidFill>
                <a:effectLst/>
                <a:latin typeface="Arial" charset="0"/>
                <a:ea typeface="新細明體" pitchFamily="18" charset="-120"/>
                <a:cs typeface="+mn-cs"/>
              </a:rPr>
            </a:br>
            <a:r>
              <a:rPr kumimoji="1" lang="pl-PL" altLang="zh-TW" sz="1200" b="0" i="0" kern="1200" dirty="0">
                <a:solidFill>
                  <a:schemeClr val="tx1"/>
                </a:solidFill>
                <a:effectLst/>
                <a:latin typeface="Arial" charset="0"/>
                <a:ea typeface="新細明體" pitchFamily="18" charset="-120"/>
                <a:cs typeface="+mn-cs"/>
              </a:rPr>
              <a:t>I(nim ,  i ,  j)</a:t>
            </a:r>
            <a:r>
              <a:rPr kumimoji="1" lang="zh-TW" altLang="en-US" sz="1200" b="0" i="0" kern="1200" dirty="0">
                <a:solidFill>
                  <a:schemeClr val="tx1"/>
                </a:solidFill>
                <a:effectLst/>
                <a:latin typeface="Arial" charset="0"/>
                <a:ea typeface="新細明體" pitchFamily="18" charset="-120"/>
                <a:cs typeface="+mn-cs"/>
              </a:rPr>
              <a:t> </a:t>
            </a:r>
            <a:r>
              <a:rPr kumimoji="1" lang="pl-PL"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 </a:t>
            </a:r>
            <a:r>
              <a:rPr kumimoji="1" lang="pl-PL" altLang="zh-TW" sz="1200" b="0" i="0" kern="1200" dirty="0">
                <a:solidFill>
                  <a:schemeClr val="tx1"/>
                </a:solidFill>
                <a:effectLst/>
                <a:latin typeface="Arial" charset="0"/>
                <a:ea typeface="新細明體" pitchFamily="18" charset="-120"/>
                <a:cs typeface="+mn-cs"/>
              </a:rPr>
              <a:t>255  if uniform(0 , 1)&gt;1-pepper</a:t>
            </a:r>
            <a:br>
              <a:rPr kumimoji="1" lang="pl-PL" altLang="zh-TW" sz="1200" b="0" i="0" kern="1200" dirty="0">
                <a:solidFill>
                  <a:schemeClr val="tx1"/>
                </a:solidFill>
                <a:effectLst/>
                <a:latin typeface="Arial" charset="0"/>
                <a:ea typeface="新細明體" pitchFamily="18" charset="-120"/>
                <a:cs typeface="+mn-cs"/>
              </a:rPr>
            </a:br>
            <a:r>
              <a:rPr kumimoji="1" lang="pl-PL" altLang="zh-TW" sz="1200" b="0" i="0" kern="1200" dirty="0">
                <a:solidFill>
                  <a:schemeClr val="tx1"/>
                </a:solidFill>
                <a:effectLst/>
                <a:latin typeface="Arial" charset="0"/>
                <a:ea typeface="新細明體" pitchFamily="18" charset="-120"/>
                <a:cs typeface="+mn-cs"/>
              </a:rPr>
              <a:t>I(nim ,  i ,  j)</a:t>
            </a:r>
            <a:r>
              <a:rPr kumimoji="1" lang="zh-TW" altLang="en-US" sz="1200" b="0" i="0" kern="1200" dirty="0">
                <a:solidFill>
                  <a:schemeClr val="tx1"/>
                </a:solidFill>
                <a:effectLst/>
                <a:latin typeface="Arial" charset="0"/>
                <a:ea typeface="新細明體" pitchFamily="18" charset="-120"/>
                <a:cs typeface="+mn-cs"/>
              </a:rPr>
              <a:t> </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 </a:t>
            </a:r>
            <a:r>
              <a:rPr kumimoji="1" lang="pl-PL" altLang="zh-TW" sz="1200" b="0" i="0" kern="1200" dirty="0">
                <a:solidFill>
                  <a:schemeClr val="tx1"/>
                </a:solidFill>
                <a:effectLst/>
                <a:latin typeface="Arial" charset="0"/>
                <a:ea typeface="新細明體" pitchFamily="18" charset="-120"/>
                <a:cs typeface="+mn-cs"/>
              </a:rPr>
              <a:t>I(im ,  i ,  j) otherwise</a:t>
            </a:r>
            <a:endParaRPr kumimoji="1" lang="en-US" altLang="zh-TW" sz="1200" b="0" i="0" kern="1200" dirty="0">
              <a:solidFill>
                <a:schemeClr val="tx1"/>
              </a:solidFill>
              <a:effectLst/>
              <a:latin typeface="Arial" charset="0"/>
              <a:ea typeface="新細明體" pitchFamily="18" charset="-120"/>
              <a:cs typeface="+mn-cs"/>
            </a:endParaRPr>
          </a:p>
          <a:p>
            <a:endParaRPr kumimoji="1" lang="en-US" altLang="zh-TW" sz="1200" b="0" i="0" kern="1200" dirty="0">
              <a:solidFill>
                <a:schemeClr val="tx1"/>
              </a:solidFill>
              <a:effectLst/>
              <a:latin typeface="Arial" charset="0"/>
              <a:ea typeface="新細明體" pitchFamily="18" charset="-120"/>
              <a:cs typeface="+mn-cs"/>
            </a:endParaRPr>
          </a:p>
          <a:p>
            <a:r>
              <a:rPr kumimoji="1" lang="en-US" altLang="zh-TW" sz="1200" b="0" i="0" kern="1200" dirty="0">
                <a:solidFill>
                  <a:schemeClr val="tx1"/>
                </a:solidFill>
                <a:effectLst/>
                <a:latin typeface="Arial" charset="0"/>
                <a:ea typeface="新細明體" pitchFamily="18" charset="-120"/>
                <a:cs typeface="+mn-cs"/>
              </a:rPr>
              <a:t>salt rate=5% and pepper rate=5%</a:t>
            </a:r>
            <a:r>
              <a:rPr kumimoji="1" lang="zh-TW" altLang="en-US" sz="1200" b="0" i="0" kern="1200" dirty="0">
                <a:solidFill>
                  <a:schemeClr val="tx1"/>
                </a:solidFill>
                <a:effectLst/>
                <a:latin typeface="Arial" charset="0"/>
                <a:ea typeface="新細明體" pitchFamily="18" charset="-120"/>
                <a:cs typeface="+mn-cs"/>
              </a:rPr>
              <a:t> </a:t>
            </a:r>
            <a:endParaRPr kumimoji="1" lang="en-US" altLang="zh-TW" sz="1200" b="0" i="0" kern="1200" dirty="0">
              <a:solidFill>
                <a:schemeClr val="tx1"/>
              </a:solidFill>
              <a:effectLst/>
              <a:latin typeface="Arial" charset="0"/>
              <a:ea typeface="新細明體" pitchFamily="18" charset="-120"/>
              <a:cs typeface="+mn-cs"/>
            </a:endParaRPr>
          </a:p>
          <a:p>
            <a:pPr eaLnBrk="1" hangingPunct="1"/>
            <a:r>
              <a:rPr lang="en-US" altLang="zh-TW" baseline="0" dirty="0"/>
              <a:t>p</a:t>
            </a:r>
            <a:r>
              <a:rPr lang="zh-TW" altLang="en-US" baseline="0" dirty="0"/>
              <a:t>：是要加入雜訊的比例參數</a:t>
            </a:r>
            <a:r>
              <a:rPr lang="en-US" altLang="zh-TW" baseline="0" dirty="0"/>
              <a:t>(</a:t>
            </a:r>
            <a:r>
              <a:rPr lang="zh-TW" altLang="en-US" baseline="0" dirty="0"/>
              <a:t>影像被雜訊破壞的比例</a:t>
            </a:r>
            <a:r>
              <a:rPr lang="en-US" altLang="zh-TW" baseline="0" dirty="0"/>
              <a:t>)</a:t>
            </a:r>
            <a:endParaRPr lang="en-US" altLang="zh-TW" dirty="0"/>
          </a:p>
          <a:p>
            <a:pPr eaLnBrk="1" hangingPunct="1"/>
            <a:r>
              <a:rPr kumimoji="1" lang="en-US" altLang="zh-TW" sz="1200" kern="1200" dirty="0">
                <a:solidFill>
                  <a:schemeClr val="tx1"/>
                </a:solidFill>
                <a:latin typeface="Arial" charset="0"/>
                <a:ea typeface="新細明體" pitchFamily="18" charset="-120"/>
                <a:cs typeface="+mn-cs"/>
              </a:rPr>
              <a:t>uniform(0,</a:t>
            </a:r>
            <a:r>
              <a:rPr kumimoji="1" lang="zh-TW" altLang="en-US" sz="1200" kern="1200" dirty="0">
                <a:solidFill>
                  <a:schemeClr val="tx1"/>
                </a:solidFill>
                <a:latin typeface="Arial" charset="0"/>
                <a:ea typeface="新細明體" pitchFamily="18" charset="-120"/>
                <a:cs typeface="+mn-cs"/>
              </a:rPr>
              <a:t> </a:t>
            </a:r>
            <a:r>
              <a:rPr kumimoji="1" lang="en-US" altLang="zh-TW" sz="1200" kern="1200" dirty="0">
                <a:solidFill>
                  <a:schemeClr val="tx1"/>
                </a:solidFill>
                <a:latin typeface="Arial" charset="0"/>
                <a:ea typeface="新細明體" pitchFamily="18" charset="-120"/>
                <a:cs typeface="+mn-cs"/>
              </a:rPr>
              <a:t>1)</a:t>
            </a:r>
            <a:r>
              <a:rPr kumimoji="1" lang="zh-TW" altLang="en-US" sz="1200" kern="1200" dirty="0">
                <a:solidFill>
                  <a:schemeClr val="tx1"/>
                </a:solidFill>
                <a:latin typeface="Arial" charset="0"/>
                <a:ea typeface="新細明體" pitchFamily="18" charset="-120"/>
                <a:cs typeface="+mn-cs"/>
              </a:rPr>
              <a:t>：</a:t>
            </a:r>
            <a:r>
              <a:rPr lang="zh-TW" altLang="en-US" dirty="0"/>
              <a:t>均勻分布的隨機變數，大小在 </a:t>
            </a:r>
            <a:r>
              <a:rPr lang="en-US" altLang="zh-TW" dirty="0"/>
              <a:t>0</a:t>
            </a:r>
            <a:r>
              <a:rPr lang="zh-TW" altLang="en-US" dirty="0"/>
              <a:t> </a:t>
            </a:r>
            <a:r>
              <a:rPr lang="en-US" altLang="zh-TW" dirty="0"/>
              <a:t>,</a:t>
            </a:r>
            <a:r>
              <a:rPr lang="zh-TW" altLang="en-US" dirty="0"/>
              <a:t> </a:t>
            </a:r>
            <a:r>
              <a:rPr lang="en-US" altLang="zh-TW" dirty="0"/>
              <a:t>1</a:t>
            </a:r>
            <a:r>
              <a:rPr lang="zh-TW" altLang="en-US" dirty="0"/>
              <a:t> 區間之間</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t>------------------------------------</a:t>
            </a:r>
            <a:endParaRPr lang="en-US" altLang="zh-TW" b="0" dirty="0">
              <a:solidFill>
                <a:schemeClr val="tx1"/>
              </a:solidFill>
              <a:effectLst/>
            </a:endParaRPr>
          </a:p>
          <a:p>
            <a:pPr eaLnBrk="1" hangingPunct="1"/>
            <a:r>
              <a:rPr lang="en-US" altLang="zh-TW" b="0" dirty="0">
                <a:solidFill>
                  <a:schemeClr val="tx1"/>
                </a:solidFill>
                <a:effectLst/>
              </a:rPr>
              <a:t>salt</a:t>
            </a:r>
            <a:r>
              <a:rPr lang="en-US" altLang="zh-TW" b="0" baseline="0" dirty="0">
                <a:solidFill>
                  <a:schemeClr val="tx1"/>
                </a:solidFill>
                <a:effectLst/>
              </a:rPr>
              <a:t> and pepper</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雜訊根據特定的比率參數出現在影像中，雜訊值只有兩種白雜點</a:t>
            </a:r>
            <a:r>
              <a:rPr lang="en-US" altLang="zh-TW" dirty="0">
                <a:ea typeface="新細明體" charset="-120"/>
              </a:rPr>
              <a:t>(Salt)pixel value</a:t>
            </a:r>
            <a:r>
              <a:rPr lang="zh-TW" altLang="en-US" dirty="0">
                <a:ea typeface="新細明體" charset="-120"/>
              </a:rPr>
              <a:t>為 </a:t>
            </a:r>
            <a:r>
              <a:rPr lang="en-US" altLang="zh-TW" dirty="0">
                <a:ea typeface="新細明體" charset="-120"/>
              </a:rPr>
              <a:t>0</a:t>
            </a:r>
            <a:r>
              <a:rPr lang="zh-TW" altLang="en-US" dirty="0">
                <a:ea typeface="新細明體" charset="-120"/>
              </a:rPr>
              <a:t> 或黑雜點</a:t>
            </a:r>
            <a:r>
              <a:rPr lang="en-US" altLang="zh-TW" dirty="0">
                <a:ea typeface="新細明體" charset="-120"/>
              </a:rPr>
              <a:t>(Pepper) pixel value</a:t>
            </a:r>
            <a:r>
              <a:rPr lang="zh-TW" altLang="en-US" dirty="0">
                <a:ea typeface="新細明體" charset="-120"/>
              </a:rPr>
              <a:t>為</a:t>
            </a:r>
            <a:r>
              <a:rPr lang="en-US" altLang="zh-TW" dirty="0">
                <a:ea typeface="新細明體" charset="-120"/>
              </a:rPr>
              <a:t>255</a:t>
            </a:r>
            <a:r>
              <a:rPr lang="zh-TW" altLang="en-US" dirty="0">
                <a:ea typeface="新細明體" charset="-120"/>
              </a:rPr>
              <a:t> </a:t>
            </a:r>
            <a:endParaRPr lang="en-US" altLang="zh-TW" dirty="0">
              <a:ea typeface="新細明體" charset="-120"/>
            </a:endParaRPr>
          </a:p>
          <a:p>
            <a:pPr eaLnBrk="1" hangingPunct="1"/>
            <a:r>
              <a:rPr lang="en-US" altLang="zh-TW" dirty="0"/>
              <a:t>Generate</a:t>
            </a:r>
            <a:r>
              <a:rPr lang="zh-TW" altLang="en-US" dirty="0"/>
              <a:t>：</a:t>
            </a:r>
            <a:r>
              <a:rPr lang="zh-TW" altLang="en-US" b="0" dirty="0">
                <a:solidFill>
                  <a:schemeClr val="tx1"/>
                </a:solidFill>
                <a:effectLst/>
              </a:rPr>
              <a:t>產生</a:t>
            </a:r>
            <a:endParaRPr lang="zh-TW" altLang="en-US" dirty="0"/>
          </a:p>
        </p:txBody>
      </p:sp>
      <p:sp>
        <p:nvSpPr>
          <p:cNvPr id="101380"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DAB3FA06-8E26-41FF-A3DC-19AF8A6BC674}" type="slidenum">
              <a:rPr lang="en-US" altLang="zh-TW"/>
              <a:pPr>
                <a:spcBef>
                  <a:spcPct val="0"/>
                </a:spcBef>
              </a:pPr>
              <a:t>70</a:t>
            </a:fld>
            <a:endParaRPr lang="en-US" altLang="zh-TW"/>
          </a:p>
        </p:txBody>
      </p:sp>
    </p:spTree>
    <p:extLst>
      <p:ext uri="{BB962C8B-B14F-4D97-AF65-F5344CB8AC3E}">
        <p14:creationId xmlns:p14="http://schemas.microsoft.com/office/powerpoint/2010/main" val="11027158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雜訊去除方法概述（</a:t>
            </a:r>
            <a:r>
              <a:rPr lang="en-US" altLang="zh-TW" dirty="0"/>
              <a:t>10</a:t>
            </a:r>
            <a:r>
              <a:rPr lang="zh-TW" altLang="en-US" dirty="0"/>
              <a:t>種方法）</a:t>
            </a:r>
            <a:endParaRPr lang="en-US" altLang="zh-TW" dirty="0"/>
          </a:p>
          <a:p>
            <a:r>
              <a:rPr lang="zh-TW" altLang="en-US" dirty="0"/>
              <a:t>前</a:t>
            </a:r>
            <a:r>
              <a:rPr lang="en-US" altLang="zh-TW" dirty="0"/>
              <a:t>5</a:t>
            </a:r>
            <a:r>
              <a:rPr lang="zh-TW" altLang="en-US" dirty="0"/>
              <a:t>個是沒有做順序排列的</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71</a:t>
            </a:fld>
            <a:endParaRPr lang="en-US" altLang="zh-TW"/>
          </a:p>
        </p:txBody>
      </p:sp>
    </p:spTree>
    <p:extLst>
      <p:ext uri="{BB962C8B-B14F-4D97-AF65-F5344CB8AC3E}">
        <p14:creationId xmlns:p14="http://schemas.microsoft.com/office/powerpoint/2010/main" val="15739335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雜訊去除方法概述（</a:t>
            </a:r>
            <a:r>
              <a:rPr lang="en-US" altLang="zh-TW" dirty="0"/>
              <a:t>10</a:t>
            </a:r>
            <a:r>
              <a:rPr lang="zh-TW" altLang="en-US" dirty="0"/>
              <a:t>種方法）</a:t>
            </a:r>
            <a:endParaRPr lang="en-US" altLang="zh-TW" dirty="0"/>
          </a:p>
          <a:p>
            <a:r>
              <a:rPr lang="en-US" altLang="zh-TW" dirty="0"/>
              <a:t>6~10</a:t>
            </a:r>
            <a:r>
              <a:rPr lang="zh-TW" altLang="en-US" dirty="0"/>
              <a:t>個是有做順序排列的</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72</a:t>
            </a:fld>
            <a:endParaRPr lang="en-US" altLang="zh-TW"/>
          </a:p>
        </p:txBody>
      </p:sp>
    </p:spTree>
    <p:extLst>
      <p:ext uri="{BB962C8B-B14F-4D97-AF65-F5344CB8AC3E}">
        <p14:creationId xmlns:p14="http://schemas.microsoft.com/office/powerpoint/2010/main" val="40874636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eaLnBrk="1" hangingPunct="1"/>
                <a:r>
                  <a:rPr lang="zh-TW" altLang="en-US" dirty="0"/>
                  <a:t>默認峰值噪聲去除</a:t>
                </a:r>
                <a:endParaRPr lang="en-US" altLang="zh-TW" dirty="0"/>
              </a:p>
              <a:p>
                <a:pPr eaLnBrk="1" hangingPunct="1"/>
                <a:r>
                  <a:rPr kumimoji="0" lang="zh-TW" altLang="en-US" sz="1200" kern="1200" dirty="0">
                    <a:solidFill>
                      <a:schemeClr val="tx1"/>
                    </a:solidFill>
                    <a:latin typeface="Arial" charset="0"/>
                    <a:ea typeface="新細明體" pitchFamily="18" charset="-120"/>
                    <a:cs typeface="+mn-cs"/>
                  </a:rPr>
                  <a:t>𝒐𝒖𝒕𝒍𝒊𝒆𝒓</a:t>
                </a:r>
                <a:r>
                  <a:rPr kumimoji="0" lang="en-US" altLang="zh-TW" sz="1200" kern="1200" dirty="0">
                    <a:solidFill>
                      <a:schemeClr val="tx1"/>
                    </a:solidFill>
                    <a:latin typeface="Arial" charset="0"/>
                    <a:ea typeface="新細明體" pitchFamily="18" charset="-120"/>
                    <a:cs typeface="+mn-cs"/>
                  </a:rPr>
                  <a:t>_</a:t>
                </a:r>
                <a:r>
                  <a:rPr kumimoji="0" lang="zh-TW" altLang="en-US" sz="1200" kern="1200" dirty="0">
                    <a:solidFill>
                      <a:schemeClr val="tx1"/>
                    </a:solidFill>
                    <a:latin typeface="Arial" charset="0"/>
                    <a:ea typeface="新細明體" pitchFamily="18" charset="-120"/>
                    <a:cs typeface="+mn-cs"/>
                  </a:rPr>
                  <a:t>𝒓𝒆𝒎𝒐𝒗𝒂𝒍 運算子</a:t>
                </a:r>
                <a:r>
                  <a:rPr kumimoji="0" lang="zh-TW" altLang="en-US" b="0" i="0" dirty="0">
                    <a:latin typeface="Times New Roman" panose="02020603050405020304" pitchFamily="18" charset="0"/>
                    <a:ea typeface="標楷體" panose="03000509000000000000" pitchFamily="65" charset="-120"/>
                    <a:cs typeface="Times New Roman" panose="02020603050405020304" pitchFamily="18" charset="0"/>
                  </a:rPr>
                  <a:t>的輸出值：</a:t>
                </a:r>
                <a:endParaRPr kumimoji="0" lang="en-US" altLang="zh-TW" b="0" i="0" dirty="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r>
                  <a:rPr kumimoji="0" lang="zh-TW" altLang="en-US" dirty="0"/>
                  <a:t>假如 </a:t>
                </a:r>
                <a:r>
                  <a:rPr kumimoji="0" lang="en-US" altLang="zh-TW" dirty="0"/>
                  <a:t>y - mu hat &lt; </a:t>
                </a:r>
                <a:r>
                  <a:rPr kumimoji="0" lang="zh-TW" altLang="en-US" dirty="0"/>
                  <a:t>門檻值，則輸出 </a:t>
                </a:r>
                <a:r>
                  <a:rPr kumimoji="0" lang="en-US" altLang="zh-TW" dirty="0"/>
                  <a:t>y, </a:t>
                </a:r>
                <a:r>
                  <a:rPr kumimoji="0" lang="zh-TW" altLang="en-US" dirty="0"/>
                  <a:t>保持中心值值不變</a:t>
                </a:r>
                <a:endParaRPr kumimoji="0" lang="en-US" altLang="zh-TW" dirty="0"/>
              </a:p>
              <a:p>
                <a:pPr eaLnBrk="1" hangingPunct="1"/>
                <a:r>
                  <a:rPr kumimoji="0" lang="zh-TW" altLang="en-US" dirty="0"/>
                  <a:t>假如 </a:t>
                </a:r>
                <a:r>
                  <a:rPr kumimoji="0" lang="en-US" altLang="zh-TW" dirty="0"/>
                  <a:t>y - mu hat &gt;= </a:t>
                </a:r>
                <a:r>
                  <a:rPr kumimoji="0" lang="zh-TW" altLang="en-US" dirty="0"/>
                  <a:t>門檻值，表示 </a:t>
                </a:r>
                <a:r>
                  <a:rPr kumimoji="0" lang="en-US" altLang="zh-TW" dirty="0"/>
                  <a:t>y </a:t>
                </a:r>
                <a:r>
                  <a:rPr kumimoji="0" lang="zh-TW" altLang="en-US" dirty="0"/>
                  <a:t>是 </a:t>
                </a:r>
                <a:r>
                  <a:rPr kumimoji="0" lang="en-US" altLang="zh-TW" dirty="0"/>
                  <a:t>outlier, </a:t>
                </a:r>
                <a:r>
                  <a:rPr kumimoji="0" lang="zh-TW" altLang="en-US" dirty="0"/>
                  <a:t>用 </a:t>
                </a:r>
                <a:r>
                  <a:rPr kumimoji="0" lang="en-US" altLang="zh-TW" dirty="0"/>
                  <a:t>u hat </a:t>
                </a:r>
                <a:r>
                  <a:rPr kumimoji="0" lang="zh-TW" altLang="en-US" dirty="0"/>
                  <a:t>取代之</a:t>
                </a:r>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14:m>
                  <m:oMath xmlns:m="http://schemas.openxmlformats.org/officeDocument/2006/math">
                    <m:acc>
                      <m:accPr>
                        <m:chr m:val="̂"/>
                        <m:ctrlPr>
                          <a:rPr lang="zh-TW" altLang="en-US" sz="1200" b="1" i="1" smtClean="0">
                            <a:solidFill>
                              <a:schemeClr val="tx1"/>
                            </a:solidFill>
                            <a:latin typeface="Cambria Math" panose="02040503050406030204" pitchFamily="18" charset="0"/>
                          </a:rPr>
                        </m:ctrlPr>
                      </m:accPr>
                      <m:e>
                        <m:r>
                          <a:rPr lang="zh-TW" altLang="en-US" sz="1200" b="1" i="1">
                            <a:solidFill>
                              <a:schemeClr val="tx1"/>
                            </a:solidFill>
                            <a:latin typeface="Cambria Math" panose="02040503050406030204" pitchFamily="18" charset="0"/>
                          </a:rPr>
                          <m:t>𝝁</m:t>
                        </m:r>
                      </m:e>
                    </m:acc>
                  </m:oMath>
                </a14:m>
                <a:r>
                  <a:rPr kumimoji="1" lang="en-US" altLang="zh-TW" sz="1200" b="1" kern="1200" dirty="0">
                    <a:solidFill>
                      <a:schemeClr val="tx1"/>
                    </a:solidFill>
                    <a:latin typeface="Arial" charset="0"/>
                    <a:ea typeface="新細明體" pitchFamily="18" charset="-120"/>
                    <a:cs typeface="+mn-cs"/>
                  </a:rPr>
                  <a:t>:</a:t>
                </a:r>
                <a:r>
                  <a:rPr kumimoji="1" lang="en-US" altLang="zh-TW" sz="1200" kern="1200" dirty="0">
                    <a:solidFill>
                      <a:schemeClr val="tx1"/>
                    </a:solidFill>
                    <a:latin typeface="Arial" charset="0"/>
                    <a:ea typeface="新細明體" pitchFamily="18" charset="-120"/>
                    <a:cs typeface="+mn-cs"/>
                  </a:rPr>
                  <a:t> use mean value when outlier(</a:t>
                </a:r>
                <a:r>
                  <a:rPr kumimoji="1" lang="zh-TW" altLang="en-US" sz="1200" kern="1200" dirty="0">
                    <a:solidFill>
                      <a:schemeClr val="tx1"/>
                    </a:solidFill>
                    <a:latin typeface="Arial" charset="0"/>
                    <a:ea typeface="新細明體" pitchFamily="18" charset="-120"/>
                    <a:cs typeface="+mn-cs"/>
                  </a:rPr>
                  <a:t>淋浴值的</a:t>
                </a:r>
                <a:r>
                  <a:rPr kumimoji="1" lang="en-US" altLang="zh-TW" sz="1200" kern="1200" dirty="0">
                    <a:solidFill>
                      <a:schemeClr val="tx1"/>
                    </a:solidFill>
                    <a:latin typeface="Arial" charset="0"/>
                    <a:ea typeface="新細明體" pitchFamily="18" charset="-120"/>
                    <a:cs typeface="+mn-cs"/>
                  </a:rPr>
                  <a:t>mean value )</a:t>
                </a:r>
              </a:p>
            </p:txBody>
          </p:sp>
        </mc:Choice>
        <mc:Fallback xmlns="">
          <p:sp>
            <p:nvSpPr>
              <p:cNvPr id="3" name="備忘稿版面配置區 2"/>
              <p:cNvSpPr>
                <a:spLocks noGrp="1"/>
              </p:cNvSpPr>
              <p:nvPr>
                <p:ph type="body" idx="1"/>
              </p:nvPr>
            </p:nvSpPr>
            <p:spPr/>
            <p:txBody>
              <a:bodyPr/>
              <a:lstStyle/>
              <a:p>
                <a:pPr eaLnBrk="1" hangingPunct="1"/>
                <a:r>
                  <a:rPr lang="zh-TW" altLang="en-US" dirty="0" smtClean="0"/>
                  <a:t>默認峰值噪聲去除</a:t>
                </a:r>
                <a:endParaRPr lang="en-US" altLang="zh-TW" dirty="0" smtClean="0"/>
              </a:p>
              <a:p>
                <a:pPr eaLnBrk="1" hangingPunct="1"/>
                <a:r>
                  <a:rPr kumimoji="0" lang="zh-TW" altLang="en-US" sz="1200" kern="1200" dirty="0" smtClean="0">
                    <a:solidFill>
                      <a:schemeClr val="tx1"/>
                    </a:solidFill>
                    <a:latin typeface="Arial" charset="0"/>
                    <a:ea typeface="新細明體" pitchFamily="18" charset="-120"/>
                    <a:cs typeface="+mn-cs"/>
                  </a:rPr>
                  <a:t>𝒐</a:t>
                </a:r>
                <a:r>
                  <a:rPr kumimoji="0" lang="zh-TW" altLang="en-US" sz="1200" kern="1200" dirty="0" smtClean="0">
                    <a:solidFill>
                      <a:schemeClr val="tx1"/>
                    </a:solidFill>
                    <a:latin typeface="Arial" charset="0"/>
                    <a:ea typeface="新細明體" pitchFamily="18" charset="-120"/>
                    <a:cs typeface="+mn-cs"/>
                  </a:rPr>
                  <a:t>𝒖𝒕𝒍𝒊𝒆𝒓</a:t>
                </a:r>
                <a:r>
                  <a:rPr kumimoji="0" lang="en-US" altLang="zh-TW" sz="1200" kern="1200" dirty="0" smtClean="0">
                    <a:solidFill>
                      <a:schemeClr val="tx1"/>
                    </a:solidFill>
                    <a:latin typeface="Arial" charset="0"/>
                    <a:ea typeface="新細明體" pitchFamily="18" charset="-120"/>
                    <a:cs typeface="+mn-cs"/>
                  </a:rPr>
                  <a:t>_</a:t>
                </a:r>
                <a:r>
                  <a:rPr kumimoji="0" lang="zh-TW" altLang="en-US" sz="1200" kern="1200" dirty="0" smtClean="0">
                    <a:solidFill>
                      <a:schemeClr val="tx1"/>
                    </a:solidFill>
                    <a:latin typeface="Arial" charset="0"/>
                    <a:ea typeface="新細明體" pitchFamily="18" charset="-120"/>
                    <a:cs typeface="+mn-cs"/>
                  </a:rPr>
                  <a:t>𝒓𝒆𝒎𝒐𝒗𝒂𝒍</a:t>
                </a:r>
                <a:r>
                  <a:rPr kumimoji="0" lang="zh-TW" altLang="en-US" sz="1200" kern="1200" dirty="0">
                    <a:solidFill>
                      <a:schemeClr val="tx1"/>
                    </a:solidFill>
                    <a:latin typeface="Arial" charset="0"/>
                    <a:ea typeface="新細明體" pitchFamily="18" charset="-120"/>
                    <a:cs typeface="+mn-cs"/>
                  </a:rPr>
                  <a:t> </a:t>
                </a:r>
                <a:r>
                  <a:rPr kumimoji="0" lang="zh-TW" altLang="en-US" sz="1200" kern="1200" dirty="0" smtClean="0">
                    <a:solidFill>
                      <a:schemeClr val="tx1"/>
                    </a:solidFill>
                    <a:latin typeface="Arial" charset="0"/>
                    <a:ea typeface="新細明體" pitchFamily="18" charset="-120"/>
                    <a:cs typeface="+mn-cs"/>
                  </a:rPr>
                  <a:t>運算子</a:t>
                </a:r>
                <a:r>
                  <a:rPr kumimoji="0" lang="zh-TW" altLang="en-US" b="0" i="0" dirty="0" smtClean="0">
                    <a:latin typeface="Times New Roman" panose="02020603050405020304" pitchFamily="18" charset="0"/>
                    <a:ea typeface="標楷體" panose="03000509000000000000" pitchFamily="65" charset="-120"/>
                    <a:cs typeface="Times New Roman" panose="02020603050405020304" pitchFamily="18" charset="0"/>
                  </a:rPr>
                  <a:t>的輸出值：</a:t>
                </a:r>
                <a:endParaRPr kumimoji="0" lang="en-US" altLang="zh-TW" b="0" i="0" dirty="0" smtClean="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r>
                  <a:rPr kumimoji="0" lang="zh-TW" altLang="en-US" dirty="0" smtClean="0"/>
                  <a:t>假如 </a:t>
                </a:r>
                <a:r>
                  <a:rPr kumimoji="0" lang="en-US" altLang="zh-TW" dirty="0" smtClean="0"/>
                  <a:t>y - mu hat &lt; </a:t>
                </a:r>
                <a:r>
                  <a:rPr kumimoji="0" lang="zh-TW" altLang="en-US" dirty="0" smtClean="0"/>
                  <a:t>門檻值，則輸出 </a:t>
                </a:r>
                <a:r>
                  <a:rPr kumimoji="0" lang="en-US" altLang="zh-TW" dirty="0" smtClean="0"/>
                  <a:t>y, </a:t>
                </a:r>
                <a:r>
                  <a:rPr kumimoji="0" lang="zh-TW" altLang="en-US" dirty="0" smtClean="0"/>
                  <a:t>保持中心值值不變</a:t>
                </a:r>
                <a:endParaRPr kumimoji="0" lang="en-US" altLang="zh-TW" dirty="0" smtClean="0"/>
              </a:p>
              <a:p>
                <a:pPr eaLnBrk="1" hangingPunct="1"/>
                <a:r>
                  <a:rPr kumimoji="0" lang="zh-TW" altLang="en-US" dirty="0" smtClean="0"/>
                  <a:t>假如 </a:t>
                </a:r>
                <a:r>
                  <a:rPr kumimoji="0" lang="en-US" altLang="zh-TW" dirty="0" smtClean="0"/>
                  <a:t>y - mu hat &gt;= </a:t>
                </a:r>
                <a:r>
                  <a:rPr kumimoji="0" lang="zh-TW" altLang="en-US" dirty="0" smtClean="0"/>
                  <a:t>門檻值，表示 </a:t>
                </a:r>
                <a:r>
                  <a:rPr kumimoji="0" lang="en-US" altLang="zh-TW" dirty="0" smtClean="0"/>
                  <a:t>y </a:t>
                </a:r>
                <a:r>
                  <a:rPr kumimoji="0" lang="zh-TW" altLang="en-US" dirty="0" smtClean="0"/>
                  <a:t>是 </a:t>
                </a:r>
                <a:r>
                  <a:rPr kumimoji="0" lang="en-US" altLang="zh-TW" dirty="0" smtClean="0"/>
                  <a:t>outlier, </a:t>
                </a:r>
                <a:r>
                  <a:rPr kumimoji="0" lang="zh-TW" altLang="en-US" dirty="0" smtClean="0"/>
                  <a:t>用 </a:t>
                </a:r>
                <a:r>
                  <a:rPr kumimoji="0" lang="en-US" altLang="zh-TW" dirty="0" smtClean="0"/>
                  <a:t>u hat </a:t>
                </a:r>
                <a:r>
                  <a:rPr kumimoji="0" lang="zh-TW" altLang="en-US" dirty="0" smtClean="0"/>
                  <a:t>取代之</a:t>
                </a:r>
                <a:endParaRPr kumimoji="0"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sz="1200" b="1" i="0">
                    <a:solidFill>
                      <a:schemeClr val="tx1"/>
                    </a:solidFill>
                    <a:latin typeface="Cambria Math" panose="02040503050406030204" pitchFamily="18" charset="0"/>
                  </a:rPr>
                  <a:t>𝝁</a:t>
                </a:r>
                <a:r>
                  <a:rPr lang="zh-TW" altLang="en-US" sz="1200" b="1" i="0" smtClean="0">
                    <a:solidFill>
                      <a:schemeClr val="tx1"/>
                    </a:solidFill>
                    <a:latin typeface="Cambria Math" panose="02040503050406030204" pitchFamily="18" charset="0"/>
                  </a:rPr>
                  <a:t> ̂</a:t>
                </a:r>
                <a:r>
                  <a:rPr kumimoji="1" lang="en-US" altLang="zh-TW" sz="1200" b="1" kern="1200" dirty="0" smtClean="0">
                    <a:solidFill>
                      <a:schemeClr val="tx1"/>
                    </a:solidFill>
                    <a:latin typeface="Arial" charset="0"/>
                    <a:ea typeface="新細明體" pitchFamily="18" charset="-120"/>
                    <a:cs typeface="+mn-cs"/>
                  </a:rPr>
                  <a:t>:</a:t>
                </a:r>
                <a:r>
                  <a:rPr kumimoji="1" lang="en-US" altLang="zh-TW" sz="1200" kern="1200" dirty="0" smtClean="0">
                    <a:solidFill>
                      <a:schemeClr val="tx1"/>
                    </a:solidFill>
                    <a:latin typeface="Arial" charset="0"/>
                    <a:ea typeface="新細明體" pitchFamily="18" charset="-120"/>
                    <a:cs typeface="+mn-cs"/>
                  </a:rPr>
                  <a:t> use </a:t>
                </a:r>
                <a:r>
                  <a:rPr kumimoji="1" lang="en-US" altLang="zh-TW" sz="1200" kern="1200" dirty="0">
                    <a:solidFill>
                      <a:schemeClr val="tx1"/>
                    </a:solidFill>
                    <a:latin typeface="Arial" charset="0"/>
                    <a:ea typeface="新細明體" pitchFamily="18" charset="-120"/>
                    <a:cs typeface="+mn-cs"/>
                  </a:rPr>
                  <a:t>mean value when </a:t>
                </a:r>
                <a:r>
                  <a:rPr kumimoji="1" lang="en-US" altLang="zh-TW" sz="1200" kern="1200" dirty="0" smtClean="0">
                    <a:solidFill>
                      <a:schemeClr val="tx1"/>
                    </a:solidFill>
                    <a:latin typeface="Arial" charset="0"/>
                    <a:ea typeface="新細明體" pitchFamily="18" charset="-120"/>
                    <a:cs typeface="+mn-cs"/>
                  </a:rPr>
                  <a:t>outlier(</a:t>
                </a:r>
                <a:r>
                  <a:rPr kumimoji="1" lang="zh-TW" altLang="en-US" sz="1200" kern="1200" dirty="0" smtClean="0">
                    <a:solidFill>
                      <a:schemeClr val="tx1"/>
                    </a:solidFill>
                    <a:latin typeface="Arial" charset="0"/>
                    <a:ea typeface="新細明體" pitchFamily="18" charset="-120"/>
                    <a:cs typeface="+mn-cs"/>
                  </a:rPr>
                  <a:t>淋浴值的</a:t>
                </a:r>
                <a:r>
                  <a:rPr kumimoji="1" lang="en-US" altLang="zh-TW" sz="1200" kern="1200" dirty="0" smtClean="0">
                    <a:solidFill>
                      <a:schemeClr val="tx1"/>
                    </a:solidFill>
                    <a:latin typeface="Arial" charset="0"/>
                    <a:ea typeface="新細明體" pitchFamily="18" charset="-120"/>
                    <a:cs typeface="+mn-cs"/>
                  </a:rPr>
                  <a:t>mean value </a:t>
                </a:r>
                <a:r>
                  <a:rPr kumimoji="1" lang="en-US" altLang="zh-TW" sz="1200" kern="1200" dirty="0" smtClean="0">
                    <a:solidFill>
                      <a:schemeClr val="tx1"/>
                    </a:solidFill>
                    <a:latin typeface="Arial" charset="0"/>
                    <a:ea typeface="新細明體" pitchFamily="18" charset="-120"/>
                    <a:cs typeface="+mn-cs"/>
                  </a:rPr>
                  <a:t>)</a:t>
                </a:r>
                <a:endParaRPr kumimoji="1" lang="en-US" altLang="zh-TW" sz="1200" kern="1200" dirty="0" smtClean="0">
                  <a:solidFill>
                    <a:schemeClr val="tx1"/>
                  </a:solidFill>
                  <a:latin typeface="Arial" charset="0"/>
                  <a:ea typeface="新細明體" pitchFamily="18" charset="-120"/>
                  <a:cs typeface="+mn-cs"/>
                </a:endParaRPr>
              </a:p>
            </p:txBody>
          </p:sp>
        </mc:Fallback>
      </mc:AlternateContent>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73</a:t>
            </a:fld>
            <a:endParaRPr lang="en-US" altLang="zh-TW"/>
          </a:p>
        </p:txBody>
      </p:sp>
    </p:spTree>
    <p:extLst>
      <p:ext uri="{BB962C8B-B14F-4D97-AF65-F5344CB8AC3E}">
        <p14:creationId xmlns:p14="http://schemas.microsoft.com/office/powerpoint/2010/main" val="16931557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相依對比的偏差值</a:t>
            </a:r>
            <a:r>
              <a:rPr lang="en-US" altLang="zh-TW" dirty="0">
                <a:ea typeface="新細明體" charset="-120"/>
              </a:rPr>
              <a:t>(</a:t>
            </a:r>
            <a:r>
              <a:rPr lang="zh-TW" altLang="en-US" dirty="0">
                <a:ea typeface="新細明體" charset="-120"/>
              </a:rPr>
              <a:t>離群值</a:t>
            </a:r>
            <a:r>
              <a:rPr lang="en-US" altLang="zh-TW" dirty="0">
                <a:ea typeface="新細明體" charset="-120"/>
              </a:rPr>
              <a:t>)</a:t>
            </a:r>
            <a:r>
              <a:rPr lang="zh-TW" altLang="en-US" dirty="0">
                <a:ea typeface="新細明體" charset="-120"/>
              </a:rPr>
              <a:t>移除的</a:t>
            </a:r>
            <a:r>
              <a:rPr kumimoji="0" lang="en-US" altLang="zh-TW" dirty="0"/>
              <a:t>Z</a:t>
            </a:r>
            <a:r>
              <a:rPr kumimoji="0" lang="zh-TW" altLang="en-US" dirty="0"/>
              <a:t>運算子的輸出值：</a:t>
            </a:r>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當某個</a:t>
            </a:r>
            <a:r>
              <a:rPr lang="en-US" altLang="zh-TW" dirty="0">
                <a:ea typeface="新細明體" charset="-120"/>
              </a:rPr>
              <a:t>pixel</a:t>
            </a:r>
            <a:r>
              <a:rPr lang="zh-TW" altLang="en-US" dirty="0">
                <a:ea typeface="新細明體" charset="-120"/>
              </a:rPr>
              <a:t> 減去 </a:t>
            </a:r>
            <a:r>
              <a:rPr lang="en-US" altLang="zh-TW" dirty="0">
                <a:ea typeface="新細明體" charset="-120"/>
              </a:rPr>
              <a:t>mu hat </a:t>
            </a:r>
            <a:r>
              <a:rPr lang="zh-TW" altLang="en-US" dirty="0">
                <a:ea typeface="新細明體" charset="-120"/>
              </a:rPr>
              <a:t>再除以 </a:t>
            </a:r>
            <a:r>
              <a:rPr lang="en-US" altLang="zh-TW" dirty="0">
                <a:ea typeface="新細明體" charset="-120"/>
              </a:rPr>
              <a:t>sigma hat</a:t>
            </a:r>
            <a:r>
              <a:rPr lang="zh-TW" altLang="en-US" dirty="0">
                <a:ea typeface="新細明體" charset="-120"/>
              </a:rPr>
              <a:t>相差 </a:t>
            </a:r>
            <a:r>
              <a:rPr lang="en-US" altLang="zh-TW" dirty="0">
                <a:ea typeface="新細明體" charset="-120"/>
              </a:rPr>
              <a:t>theta </a:t>
            </a:r>
            <a:r>
              <a:rPr lang="zh-TW" altLang="en-US" dirty="0">
                <a:ea typeface="新細明體" charset="-120"/>
              </a:rPr>
              <a:t>個標準差以上時，我們把它視為顯著差異，也就是偏差值，</a:t>
            </a:r>
            <a:r>
              <a:rPr kumimoji="0" lang="zh-TW" altLang="en-US" dirty="0"/>
              <a:t>表示 </a:t>
            </a:r>
            <a:r>
              <a:rPr kumimoji="0" lang="en-US" altLang="zh-TW" dirty="0"/>
              <a:t>y </a:t>
            </a:r>
            <a:r>
              <a:rPr kumimoji="0" lang="zh-TW" altLang="en-US" dirty="0"/>
              <a:t>是 </a:t>
            </a:r>
            <a:r>
              <a:rPr kumimoji="0" lang="en-US" altLang="zh-TW" dirty="0"/>
              <a:t>outlier, </a:t>
            </a:r>
            <a:r>
              <a:rPr kumimoji="0" lang="zh-TW" altLang="en-US" dirty="0"/>
              <a:t>用 </a:t>
            </a:r>
            <a:r>
              <a:rPr kumimoji="0" lang="en-US" altLang="zh-TW" dirty="0"/>
              <a:t>u hat </a:t>
            </a:r>
            <a:r>
              <a:rPr kumimoji="0" lang="zh-TW" altLang="en-US" dirty="0"/>
              <a:t>取代之</a:t>
            </a:r>
            <a:r>
              <a:rPr lang="zh-TW" altLang="en-US" dirty="0">
                <a:ea typeface="新細明體" charset="-120"/>
              </a:rPr>
              <a:t>。</a:t>
            </a:r>
            <a:endParaRPr lang="en-US" altLang="zh-TW" dirty="0">
              <a:ea typeface="新細明體" charset="-120"/>
            </a:endParaRPr>
          </a:p>
          <a:p>
            <a:pPr eaLnBrk="1" hangingPunct="1"/>
            <a:r>
              <a:rPr kumimoji="0" lang="zh-TW" altLang="en-US" dirty="0"/>
              <a:t>假如 </a:t>
            </a:r>
            <a:r>
              <a:rPr kumimoji="0" lang="en-US" altLang="zh-TW" dirty="0"/>
              <a:t>&lt; </a:t>
            </a:r>
            <a:r>
              <a:rPr kumimoji="0" lang="zh-TW" altLang="en-US" dirty="0"/>
              <a:t>門檻值，則輸出 </a:t>
            </a:r>
            <a:r>
              <a:rPr kumimoji="0" lang="en-US" altLang="zh-TW" dirty="0"/>
              <a:t>y, </a:t>
            </a:r>
            <a:r>
              <a:rPr kumimoji="0" lang="zh-TW" altLang="en-US" dirty="0"/>
              <a:t>保持中心值值不變。</a:t>
            </a:r>
            <a:endParaRPr kumimoji="0" lang="en-US" altLang="zh-TW" dirty="0"/>
          </a:p>
          <a:p>
            <a:pPr eaLnBrk="1" hangingPunct="1"/>
            <a:r>
              <a:rPr kumimoji="0" lang="en-US" altLang="zh-TW"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變異數</a:t>
            </a:r>
            <a:r>
              <a:rPr lang="en-US" altLang="zh-TW" dirty="0">
                <a:ea typeface="新細明體" charset="-120"/>
              </a:rPr>
              <a:t>(Variance)</a:t>
            </a:r>
            <a:r>
              <a:rPr lang="zh-TW" altLang="en-US" dirty="0">
                <a:ea typeface="新細明體" charset="-120"/>
              </a:rPr>
              <a:t>＝</a:t>
            </a:r>
            <a:r>
              <a:rPr lang="en-US" altLang="zh-TW" dirty="0">
                <a:ea typeface="新細明體" charset="-120"/>
              </a:rPr>
              <a:t>σ²</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標準差</a:t>
            </a:r>
            <a:r>
              <a:rPr lang="en-US" altLang="zh-TW" dirty="0"/>
              <a:t>Standard Deviation</a:t>
            </a:r>
            <a:r>
              <a:rPr lang="zh-TW" altLang="en-US" dirty="0"/>
              <a:t>：在機統中最常作為測量一組數值的離散程度之用。</a:t>
            </a:r>
            <a:r>
              <a:rPr lang="en-US" altLang="zh-TW" dirty="0"/>
              <a:t>(</a:t>
            </a:r>
            <a:r>
              <a:rPr kumimoji="1" lang="zh-TW" altLang="en-US" sz="1200" b="0" i="0" kern="1200" dirty="0">
                <a:solidFill>
                  <a:schemeClr val="tx1"/>
                </a:solidFill>
                <a:effectLst/>
                <a:latin typeface="Arial" charset="0"/>
                <a:ea typeface="新細明體" pitchFamily="18" charset="-120"/>
                <a:cs typeface="+mn-cs"/>
              </a:rPr>
              <a:t>離均差平方的平均開根號</a:t>
            </a:r>
            <a:r>
              <a:rPr kumimoji="1" lang="en-US" altLang="zh-TW" sz="1200" b="0" i="0" kern="1200" dirty="0">
                <a:solidFill>
                  <a:schemeClr val="tx1"/>
                </a:solidFill>
                <a:effectLst/>
                <a:latin typeface="Arial" charset="0"/>
                <a:ea typeface="新細明體" pitchFamily="18" charset="-120"/>
                <a:cs typeface="+mn-cs"/>
              </a:rPr>
              <a:t>)</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75</a:t>
            </a:fld>
            <a:endParaRPr lang="en-US" altLang="zh-TW"/>
          </a:p>
        </p:txBody>
      </p:sp>
    </p:spTree>
    <p:extLst>
      <p:ext uri="{BB962C8B-B14F-4D97-AF65-F5344CB8AC3E}">
        <p14:creationId xmlns:p14="http://schemas.microsoft.com/office/powerpoint/2010/main" val="7125439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a:ln>
            <a:miter lim="800000"/>
            <a:headEnd/>
            <a:tailEnd/>
          </a:ln>
        </p:spPr>
        <p:txBody>
          <a:bodyPr/>
          <a:lstStyle/>
          <a:p>
            <a:fld id="{3BD20F99-5F71-4CCE-8E35-79FEB9E6687D}" type="slidenum">
              <a:rPr lang="en-US" altLang="zh-TW" smtClean="0">
                <a:ea typeface="新細明體" charset="-120"/>
              </a:rPr>
              <a:pPr/>
              <a:t>77</a:t>
            </a:fld>
            <a:endParaRPr lang="en-US" altLang="zh-TW">
              <a:ea typeface="新細明體" charset="-120"/>
            </a:endParaRPr>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smooth replacement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：前面</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種方法都是完全替換或根本不替換，第</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種是利用一個所謂</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做運算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個特殊情況</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跟</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無限</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eaLnBrk="1" hangingPunct="1"/>
            <a:r>
              <a:rPr lang="en-US" altLang="zh-TW" dirty="0"/>
              <a:t>running median operator</a:t>
            </a:r>
          </a:p>
          <a:p>
            <a:pPr eaLnBrk="1" hangingPunct="1"/>
            <a:r>
              <a:rPr lang="en-US" altLang="zh-TW" dirty="0"/>
              <a:t>Inter-quartile distance </a:t>
            </a:r>
            <a:r>
              <a:rPr lang="zh-TW" altLang="en-US" dirty="0"/>
              <a:t>四分位差距</a:t>
            </a:r>
            <a:r>
              <a:rPr lang="en-US" altLang="zh-TW" dirty="0"/>
              <a:t>(3rd</a:t>
            </a:r>
            <a:r>
              <a:rPr lang="zh-TW" altLang="en-US" dirty="0"/>
              <a:t>四分位數 </a:t>
            </a:r>
            <a:r>
              <a:rPr lang="en-US" altLang="zh-TW" dirty="0"/>
              <a:t>– 1</a:t>
            </a:r>
            <a:r>
              <a:rPr lang="en-US" altLang="zh-TW" baseline="30000" dirty="0"/>
              <a:t>st</a:t>
            </a:r>
            <a:r>
              <a:rPr lang="zh-TW" altLang="en-US" dirty="0"/>
              <a:t>四分位數</a:t>
            </a:r>
            <a:r>
              <a:rPr lang="en-US" altLang="zh-TW" dirty="0"/>
              <a:t>), </a:t>
            </a:r>
            <a:r>
              <a:rPr lang="zh-TW" altLang="en-US" dirty="0"/>
              <a:t>和變異數和標準差一樣，都代表資料的分散程度</a:t>
            </a:r>
            <a:endParaRPr lang="en-US" altLang="zh-TW" dirty="0"/>
          </a:p>
          <a:p>
            <a:pPr eaLnBrk="1" hangingPunct="1"/>
            <a:r>
              <a:rPr kumimoji="0" lang="en-US" altLang="zh-TW" i="1" dirty="0">
                <a:ea typeface="新細明體" charset="-120"/>
              </a:rPr>
              <a:t>Theta</a:t>
            </a:r>
            <a:r>
              <a:rPr kumimoji="0" lang="zh-TW" altLang="en-US" dirty="0">
                <a:ea typeface="新細明體" charset="-120"/>
              </a:rPr>
              <a:t>太大 </a:t>
            </a:r>
            <a:r>
              <a:rPr kumimoji="0" lang="en-US" altLang="zh-TW" dirty="0">
                <a:ea typeface="新細明體" charset="-120"/>
              </a:rPr>
              <a:t>=&gt; </a:t>
            </a:r>
            <a:r>
              <a:rPr kumimoji="0" lang="zh-TW" altLang="en-US" dirty="0">
                <a:ea typeface="新細明體" charset="-120"/>
              </a:rPr>
              <a:t>原圖</a:t>
            </a:r>
          </a:p>
          <a:p>
            <a:pPr eaLnBrk="1" hangingPunct="1"/>
            <a:r>
              <a:rPr kumimoji="0" lang="en-US" altLang="zh-TW" i="1" dirty="0">
                <a:ea typeface="新細明體" charset="-120"/>
              </a:rPr>
              <a:t>Theta</a:t>
            </a:r>
            <a:r>
              <a:rPr kumimoji="0" lang="zh-TW" altLang="en-US" dirty="0">
                <a:ea typeface="新細明體" charset="-120"/>
              </a:rPr>
              <a:t>太小 </a:t>
            </a:r>
            <a:r>
              <a:rPr kumimoji="0" lang="en-US" altLang="zh-TW" dirty="0">
                <a:ea typeface="新細明體" charset="-120"/>
              </a:rPr>
              <a:t>=&gt; median filter</a:t>
            </a:r>
            <a:endParaRPr kumimoji="1" lang="en-US" altLang="zh-TW" dirty="0">
              <a:ea typeface="新細明體" pitchFamily="18" charset="-120"/>
            </a:endParaRP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79</a:t>
            </a:fld>
            <a:endParaRPr lang="en-US" altLang="zh-TW"/>
          </a:p>
        </p:txBody>
      </p:sp>
    </p:spTree>
    <p:extLst>
      <p:ext uri="{BB962C8B-B14F-4D97-AF65-F5344CB8AC3E}">
        <p14:creationId xmlns:p14="http://schemas.microsoft.com/office/powerpoint/2010/main" val="27652958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80</a:t>
            </a:fld>
            <a:endParaRPr lang="en-US" altLang="zh-TW"/>
          </a:p>
        </p:txBody>
      </p:sp>
    </p:spTree>
    <p:extLst>
      <p:ext uri="{BB962C8B-B14F-4D97-AF65-F5344CB8AC3E}">
        <p14:creationId xmlns:p14="http://schemas.microsoft.com/office/powerpoint/2010/main" val="1684396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t>Midrange operator</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取排序後數值最小的</a:t>
            </a:r>
            <a:r>
              <a:rPr lang="en-US" altLang="zh-TW" dirty="0"/>
              <a:t>pixel</a:t>
            </a:r>
            <a:r>
              <a:rPr lang="zh-TW" altLang="en-US" dirty="0"/>
              <a:t>和數值最大的</a:t>
            </a:r>
            <a:r>
              <a:rPr lang="en-US" altLang="zh-TW" dirty="0"/>
              <a:t>pixel </a:t>
            </a:r>
            <a:r>
              <a:rPr lang="zh-TW" altLang="en-US" dirty="0"/>
              <a:t>相加取平均</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這個方法，非常不好</a:t>
            </a:r>
            <a:endParaRPr lang="en-US" altLang="zh-TW"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81</a:t>
            </a:fld>
            <a:endParaRPr lang="en-US" altLang="zh-TW"/>
          </a:p>
        </p:txBody>
      </p:sp>
    </p:spTree>
    <p:extLst>
      <p:ext uri="{BB962C8B-B14F-4D97-AF65-F5344CB8AC3E}">
        <p14:creationId xmlns:p14="http://schemas.microsoft.com/office/powerpoint/2010/main" val="31392773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b="0" dirty="0">
                <a:solidFill>
                  <a:schemeClr val="tx1"/>
                </a:solidFill>
              </a:rPr>
              <a:t>Sigma Filter</a:t>
            </a:r>
            <a:endParaRPr lang="en-US" altLang="zh-TW" dirty="0"/>
          </a:p>
          <a:p>
            <a:pPr eaLnBrk="1" hangingPunct="1"/>
            <a:r>
              <a:rPr lang="zh-TW" altLang="en-US" dirty="0">
                <a:ea typeface="新細明體" charset="-120"/>
              </a:rPr>
              <a:t>僅在兩個</a:t>
            </a:r>
            <a:r>
              <a:rPr kumimoji="1" lang="en-US" altLang="zh-TW" sz="1200" kern="1200" dirty="0">
                <a:solidFill>
                  <a:schemeClr val="tx1"/>
                </a:solidFill>
                <a:latin typeface="Arial" charset="0"/>
                <a:ea typeface="新細明體" pitchFamily="18" charset="-120"/>
                <a:cs typeface="+mn-cs"/>
              </a:rPr>
              <a:t>sigma</a:t>
            </a:r>
            <a:r>
              <a:rPr lang="zh-TW" altLang="en-US" dirty="0">
                <a:ea typeface="新細明體" charset="-120"/>
              </a:rPr>
              <a:t>間隔內取平均值</a:t>
            </a:r>
            <a:endParaRPr lang="en-US" altLang="zh-TW" dirty="0">
              <a:ea typeface="新細明體" charset="-120"/>
            </a:endParaRPr>
          </a:p>
          <a:p>
            <a:pPr eaLnBrk="1" hangingPunct="1"/>
            <a:r>
              <a:rPr lang="en-US" altLang="zh-TW" dirty="0">
                <a:ea typeface="新細明體" charset="-120"/>
              </a:rPr>
              <a:t>Trick</a:t>
            </a:r>
            <a:r>
              <a:rPr lang="zh-TW" altLang="en-US" dirty="0">
                <a:ea typeface="新細明體" charset="-120"/>
              </a:rPr>
              <a:t>：當</a:t>
            </a:r>
            <a:r>
              <a:rPr lang="en-US" altLang="zh-TW" i="1" dirty="0">
                <a:ea typeface="新細明體" charset="-120"/>
              </a:rPr>
              <a:t>#M</a:t>
            </a:r>
            <a:r>
              <a:rPr lang="zh-TW" altLang="en-US" dirty="0">
                <a:ea typeface="新細明體" charset="-120"/>
              </a:rPr>
              <a:t>太小，則直接取</a:t>
            </a:r>
            <a:r>
              <a:rPr lang="en-US" altLang="zh-TW" dirty="0">
                <a:ea typeface="新細明體" charset="-120"/>
              </a:rPr>
              <a:t>8</a:t>
            </a:r>
            <a:r>
              <a:rPr lang="zh-TW" altLang="en-US" dirty="0">
                <a:ea typeface="新細明體" charset="-120"/>
              </a:rPr>
              <a:t>個最近的</a:t>
            </a:r>
            <a:r>
              <a:rPr lang="en-US" altLang="zh-TW" dirty="0">
                <a:ea typeface="新細明體" charset="-120"/>
              </a:rPr>
              <a:t>neighbors</a:t>
            </a:r>
            <a:r>
              <a:rPr lang="zh-TW" altLang="en-US" dirty="0">
                <a:ea typeface="新細明體" charset="-120"/>
              </a:rPr>
              <a:t>的平均</a:t>
            </a:r>
            <a:endParaRPr lang="en-US" altLang="zh-TW" dirty="0">
              <a:ea typeface="新細明體" charset="-120"/>
            </a:endParaRPr>
          </a:p>
          <a:p>
            <a:endParaRPr lang="zh-TW" altLang="en-US"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83</a:t>
            </a:fld>
            <a:endParaRPr lang="en-US" altLang="zh-TW"/>
          </a:p>
        </p:txBody>
      </p:sp>
    </p:spTree>
    <p:extLst>
      <p:ext uri="{BB962C8B-B14F-4D97-AF65-F5344CB8AC3E}">
        <p14:creationId xmlns:p14="http://schemas.microsoft.com/office/powerpoint/2010/main" val="471136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kern="1200" dirty="0">
                <a:solidFill>
                  <a:schemeClr val="tx1"/>
                </a:solidFill>
                <a:latin typeface="Arial" charset="0"/>
                <a:ea typeface="新細明體" charset="-120"/>
                <a:cs typeface="+mn-cs"/>
              </a:rPr>
              <a:t>也就是說，如果要做雜訊去除</a:t>
            </a:r>
            <a:endParaRPr kumimoji="1" lang="en-US" altLang="zh-TW" sz="1200" b="0" kern="1200" dirty="0">
              <a:solidFill>
                <a:schemeClr val="tx1"/>
              </a:solidFill>
              <a:latin typeface="Arial" charset="0"/>
              <a:ea typeface="新細明體"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kern="1200" dirty="0">
                <a:solidFill>
                  <a:schemeClr val="tx1"/>
                </a:solidFill>
                <a:latin typeface="Arial" charset="0"/>
                <a:ea typeface="新細明體" charset="-120"/>
                <a:cs typeface="+mn-cs"/>
              </a:rPr>
              <a:t>那雜訊假如是</a:t>
            </a:r>
            <a:r>
              <a:rPr kumimoji="1" lang="en-US" altLang="zh-TW" sz="1200" b="0" kern="1200" dirty="0">
                <a:solidFill>
                  <a:schemeClr val="tx1"/>
                </a:solidFill>
                <a:latin typeface="Arial" charset="0"/>
                <a:ea typeface="新細明體" charset="-120"/>
                <a:cs typeface="+mn-cs"/>
              </a:rPr>
              <a:t>f(x,</a:t>
            </a:r>
            <a:r>
              <a:rPr kumimoji="1" lang="zh-TW" altLang="en-US" sz="1200" b="0" kern="1200" dirty="0">
                <a:solidFill>
                  <a:schemeClr val="tx1"/>
                </a:solidFill>
                <a:latin typeface="Arial" charset="0"/>
                <a:ea typeface="新細明體" charset="-120"/>
                <a:cs typeface="+mn-cs"/>
              </a:rPr>
              <a:t> </a:t>
            </a:r>
            <a:r>
              <a:rPr kumimoji="1" lang="en-US" altLang="zh-TW" sz="1200" b="0" kern="1200" dirty="0">
                <a:solidFill>
                  <a:schemeClr val="tx1"/>
                </a:solidFill>
                <a:latin typeface="Arial" charset="0"/>
                <a:ea typeface="新細明體" charset="-120"/>
                <a:cs typeface="+mn-cs"/>
              </a:rPr>
              <a:t>y)</a:t>
            </a:r>
            <a:r>
              <a:rPr kumimoji="1" lang="zh-TW" altLang="en-US" sz="1200" b="0" kern="1200" dirty="0">
                <a:solidFill>
                  <a:schemeClr val="tx1"/>
                </a:solidFill>
                <a:latin typeface="Arial" charset="0"/>
                <a:ea typeface="新細明體" charset="-120"/>
                <a:cs typeface="+mn-cs"/>
              </a:rPr>
              <a:t>，而我們取一個</a:t>
            </a:r>
            <a:r>
              <a:rPr kumimoji="1" lang="en-US" altLang="zh-TW" sz="1200" b="0" kern="1200" dirty="0">
                <a:solidFill>
                  <a:schemeClr val="tx1"/>
                </a:solidFill>
                <a:latin typeface="Arial" charset="0"/>
                <a:ea typeface="新細明體" charset="-120"/>
                <a:cs typeface="+mn-cs"/>
              </a:rPr>
              <a:t>filter</a:t>
            </a:r>
            <a:r>
              <a:rPr kumimoji="1" lang="zh-TW" altLang="en-US" sz="1200" b="0" kern="1200" dirty="0">
                <a:solidFill>
                  <a:schemeClr val="tx1"/>
                </a:solidFill>
                <a:latin typeface="Arial" charset="0"/>
                <a:ea typeface="新細明體" charset="-120"/>
                <a:cs typeface="+mn-cs"/>
              </a:rPr>
              <a:t>為</a:t>
            </a:r>
            <a:r>
              <a:rPr kumimoji="1" lang="en-US" altLang="zh-TW" sz="1200" b="0" kern="1200" dirty="0">
                <a:solidFill>
                  <a:schemeClr val="tx1"/>
                </a:solidFill>
                <a:latin typeface="Arial" charset="0"/>
                <a:ea typeface="新細明體" charset="-120"/>
                <a:cs typeface="+mn-cs"/>
              </a:rPr>
              <a:t>3×3</a:t>
            </a:r>
            <a:r>
              <a:rPr kumimoji="1" lang="zh-TW" altLang="en-US" sz="1200" b="0" kern="1200" dirty="0">
                <a:solidFill>
                  <a:schemeClr val="tx1"/>
                </a:solidFill>
                <a:latin typeface="Arial" charset="0"/>
                <a:ea typeface="新細明體" charset="-120"/>
                <a:cs typeface="+mn-cs"/>
              </a:rPr>
              <a:t>，則將</a:t>
            </a:r>
            <a:r>
              <a:rPr kumimoji="1" lang="en-US" altLang="zh-TW" sz="1200" b="0" kern="1200" dirty="0">
                <a:solidFill>
                  <a:schemeClr val="tx1"/>
                </a:solidFill>
                <a:latin typeface="Arial" charset="0"/>
                <a:ea typeface="新細明體" charset="-120"/>
                <a:cs typeface="+mn-cs"/>
              </a:rPr>
              <a:t>filter</a:t>
            </a:r>
            <a:r>
              <a:rPr kumimoji="1" lang="zh-TW" altLang="en-US" sz="1200" b="0" kern="1200" dirty="0">
                <a:solidFill>
                  <a:schemeClr val="tx1"/>
                </a:solidFill>
                <a:latin typeface="Arial" charset="0"/>
                <a:ea typeface="新細明體" charset="-120"/>
                <a:cs typeface="+mn-cs"/>
              </a:rPr>
              <a:t>跟</a:t>
            </a:r>
            <a:r>
              <a:rPr kumimoji="1" lang="en-US" altLang="zh-TW" sz="1200" b="0" kern="1200" dirty="0">
                <a:solidFill>
                  <a:schemeClr val="tx1"/>
                </a:solidFill>
                <a:latin typeface="Arial" charset="0"/>
                <a:ea typeface="新細明體" charset="-120"/>
                <a:cs typeface="+mn-cs"/>
              </a:rPr>
              <a:t>image</a:t>
            </a:r>
            <a:r>
              <a:rPr kumimoji="1" lang="zh-TW" altLang="en-US" sz="1200" b="0" kern="1200" dirty="0">
                <a:solidFill>
                  <a:schemeClr val="tx1"/>
                </a:solidFill>
                <a:latin typeface="Arial" charset="0"/>
                <a:ea typeface="新細明體" charset="-120"/>
                <a:cs typeface="+mn-cs"/>
              </a:rPr>
              <a:t>的</a:t>
            </a:r>
            <a:r>
              <a:rPr kumimoji="1" lang="en-US" altLang="zh-TW" sz="1200" b="0" kern="1200" dirty="0">
                <a:solidFill>
                  <a:schemeClr val="tx1"/>
                </a:solidFill>
                <a:latin typeface="Arial" charset="0"/>
                <a:ea typeface="新細明體" charset="-120"/>
                <a:cs typeface="+mn-cs"/>
              </a:rPr>
              <a:t>3×3</a:t>
            </a:r>
            <a:r>
              <a:rPr kumimoji="1" lang="zh-TW" altLang="en-US" sz="1200" b="0" kern="1200" dirty="0">
                <a:solidFill>
                  <a:schemeClr val="tx1"/>
                </a:solidFill>
                <a:latin typeface="Arial" charset="0"/>
                <a:ea typeface="新細明體" charset="-120"/>
                <a:cs typeface="+mn-cs"/>
              </a:rPr>
              <a:t>區塊做卷積運算接著平均後，代替原本</a:t>
            </a:r>
            <a:r>
              <a:rPr kumimoji="1" lang="en-US" altLang="zh-TW" sz="1200" b="0" kern="1200" dirty="0">
                <a:solidFill>
                  <a:schemeClr val="tx1"/>
                </a:solidFill>
                <a:latin typeface="Arial" charset="0"/>
                <a:ea typeface="新細明體" charset="-120"/>
                <a:cs typeface="+mn-cs"/>
              </a:rPr>
              <a:t>f(x,</a:t>
            </a:r>
            <a:r>
              <a:rPr kumimoji="1" lang="zh-TW" altLang="en-US" sz="1200" b="0" kern="1200" dirty="0">
                <a:solidFill>
                  <a:schemeClr val="tx1"/>
                </a:solidFill>
                <a:latin typeface="Arial" charset="0"/>
                <a:ea typeface="新細明體" charset="-120"/>
                <a:cs typeface="+mn-cs"/>
              </a:rPr>
              <a:t> </a:t>
            </a:r>
            <a:r>
              <a:rPr kumimoji="1" lang="en-US" altLang="zh-TW" sz="1200" b="0" kern="1200" dirty="0">
                <a:solidFill>
                  <a:schemeClr val="tx1"/>
                </a:solidFill>
                <a:latin typeface="Arial" charset="0"/>
                <a:ea typeface="新細明體" charset="-120"/>
                <a:cs typeface="+mn-cs"/>
              </a:rPr>
              <a:t>y)</a:t>
            </a:r>
            <a:r>
              <a:rPr kumimoji="1" lang="zh-TW" altLang="en-US" sz="1200" b="0" kern="1200" dirty="0">
                <a:solidFill>
                  <a:schemeClr val="tx1"/>
                </a:solidFill>
                <a:latin typeface="Arial" charset="0"/>
                <a:ea typeface="新細明體" charset="-120"/>
                <a:cs typeface="+mn-cs"/>
              </a:rPr>
              <a:t>的</a:t>
            </a:r>
            <a:r>
              <a:rPr kumimoji="1" lang="en-US" altLang="zh-TW" sz="1200" b="0" kern="1200" dirty="0">
                <a:solidFill>
                  <a:schemeClr val="tx1"/>
                </a:solidFill>
                <a:latin typeface="Arial" charset="0"/>
                <a:ea typeface="新細明體" charset="-120"/>
                <a:cs typeface="+mn-cs"/>
              </a:rPr>
              <a:t>pixel</a:t>
            </a:r>
            <a:r>
              <a:rPr kumimoji="1" lang="zh-TW" altLang="en-US" sz="1200" b="0" kern="1200" dirty="0">
                <a:solidFill>
                  <a:schemeClr val="tx1"/>
                </a:solidFill>
                <a:latin typeface="Arial" charset="0"/>
                <a:ea typeface="新細明體" charset="-120"/>
                <a:cs typeface="+mn-cs"/>
              </a:rPr>
              <a:t>值就好。</a:t>
            </a:r>
            <a:endParaRPr kumimoji="1" lang="en-US" altLang="zh-TW" sz="1200" b="0" kern="1200" dirty="0">
              <a:solidFill>
                <a:schemeClr val="tx1"/>
              </a:solidFill>
              <a:latin typeface="Arial" charset="0"/>
              <a:ea typeface="新細明體"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kern="1200" dirty="0">
                <a:solidFill>
                  <a:schemeClr val="tx1"/>
                </a:solidFill>
                <a:latin typeface="Arial" charset="0"/>
                <a:ea typeface="新細明體" charset="-120"/>
                <a:cs typeface="+mn-cs"/>
              </a:rPr>
              <a:t>而如果</a:t>
            </a:r>
            <a:r>
              <a:rPr kumimoji="1" lang="en-US" altLang="zh-TW" sz="1200" b="0" kern="1200" dirty="0">
                <a:solidFill>
                  <a:schemeClr val="tx1"/>
                </a:solidFill>
                <a:latin typeface="Arial" charset="0"/>
                <a:ea typeface="新細明體" charset="-120"/>
                <a:cs typeface="+mn-cs"/>
              </a:rPr>
              <a:t>filter</a:t>
            </a:r>
            <a:r>
              <a:rPr kumimoji="1" lang="zh-TW" altLang="en-US" sz="1200" b="0" i="0" kern="1200" dirty="0">
                <a:solidFill>
                  <a:schemeClr val="tx1"/>
                </a:solidFill>
                <a:effectLst/>
                <a:latin typeface="Arial" charset="0"/>
                <a:ea typeface="新細明體" pitchFamily="18" charset="-120"/>
                <a:cs typeface="+mn-cs"/>
              </a:rPr>
              <a:t>中</a:t>
            </a:r>
            <a:r>
              <a:rPr kumimoji="1" lang="en-US" altLang="zh-TW" sz="1200" b="0" i="0" kern="1200" dirty="0">
                <a:solidFill>
                  <a:schemeClr val="tx1"/>
                </a:solidFill>
                <a:effectLst/>
                <a:latin typeface="Arial" charset="0"/>
                <a:ea typeface="新細明體" pitchFamily="18" charset="-120"/>
                <a:cs typeface="+mn-cs"/>
              </a:rPr>
              <a:t>weight</a:t>
            </a:r>
            <a:r>
              <a:rPr kumimoji="1" lang="zh-TW" altLang="en-US" sz="1200" b="0" i="0" kern="1200" dirty="0">
                <a:solidFill>
                  <a:schemeClr val="tx1"/>
                </a:solidFill>
                <a:effectLst/>
                <a:latin typeface="Arial" charset="0"/>
                <a:ea typeface="新細明體" pitchFamily="18" charset="-120"/>
                <a:cs typeface="+mn-cs"/>
              </a:rPr>
              <a:t>的係數都取相同的值，則稱為</a:t>
            </a:r>
            <a:r>
              <a:rPr kumimoji="1" lang="en-US" altLang="zh-TW" sz="1200" b="0" i="0" kern="1200" dirty="0">
                <a:solidFill>
                  <a:schemeClr val="tx1"/>
                </a:solidFill>
                <a:effectLst/>
                <a:latin typeface="Arial" charset="0"/>
                <a:ea typeface="新細明體" pitchFamily="18" charset="-120"/>
                <a:cs typeface="+mn-cs"/>
              </a:rPr>
              <a:t>box filer(</a:t>
            </a:r>
            <a:r>
              <a:rPr kumimoji="1" lang="zh-TW" altLang="en-US" sz="1200" b="0" i="0" kern="1200" dirty="0">
                <a:solidFill>
                  <a:schemeClr val="tx1"/>
                </a:solidFill>
                <a:effectLst/>
                <a:latin typeface="Arial" charset="0"/>
                <a:ea typeface="新細明體" pitchFamily="18" charset="-120"/>
                <a:cs typeface="+mn-cs"/>
              </a:rPr>
              <a:t>方框</a:t>
            </a:r>
            <a:r>
              <a:rPr kumimoji="1" lang="zh-TW" altLang="en-US" sz="1200" b="0" kern="1200" dirty="0">
                <a:solidFill>
                  <a:schemeClr val="tx1"/>
                </a:solidFill>
                <a:latin typeface="Arial" charset="0"/>
                <a:ea typeface="新細明體" charset="-120"/>
                <a:cs typeface="+mn-cs"/>
              </a:rPr>
              <a:t>濾波器</a:t>
            </a:r>
            <a:r>
              <a:rPr kumimoji="1" lang="en-US" altLang="zh-TW" sz="1200" b="0" kern="1200" dirty="0">
                <a:solidFill>
                  <a:schemeClr val="tx1"/>
                </a:solidFill>
                <a:latin typeface="Arial" charset="0"/>
                <a:ea typeface="新細明體" charset="-120"/>
                <a:cs typeface="+mn-cs"/>
              </a:rPr>
              <a:t>)</a:t>
            </a:r>
            <a:r>
              <a:rPr kumimoji="1" lang="zh-TW" altLang="en-US" sz="1200" b="0" kern="1200" dirty="0">
                <a:solidFill>
                  <a:schemeClr val="tx1"/>
                </a:solidFill>
                <a:latin typeface="Arial" charset="0"/>
                <a:ea typeface="新細明體" charset="-120"/>
                <a:cs typeface="+mn-cs"/>
              </a:rPr>
              <a:t>。</a:t>
            </a:r>
            <a:endParaRPr kumimoji="1" lang="en-US" altLang="zh-TW" sz="1200" b="0" kern="1200" dirty="0">
              <a:solidFill>
                <a:schemeClr val="tx1"/>
              </a:solidFill>
              <a:latin typeface="Arial" charset="0"/>
              <a:ea typeface="新細明體"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TW" sz="1200" b="0" kern="1200" dirty="0">
              <a:solidFill>
                <a:schemeClr val="tx1"/>
              </a:solidFill>
              <a:latin typeface="Arial" charset="0"/>
              <a:ea typeface="新細明體"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b="0" i="0" dirty="0">
              <a:solidFill>
                <a:srgbClr val="D1D5DB"/>
              </a:solidFill>
              <a:effectLst/>
              <a:latin typeface="Söhne"/>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i="0" dirty="0">
                <a:solidFill>
                  <a:srgbClr val="D1D5DB"/>
                </a:solidFill>
                <a:effectLst/>
                <a:latin typeface="Söhne"/>
              </a:rPr>
              <a:t>濾波器是一個很廣泛的用語，濾波器可以基於核的卷積操作，也可以基於其他操作，例如頻率域的濾波</a:t>
            </a:r>
            <a:endParaRPr lang="en-US" altLang="zh-TW" b="0" i="0" dirty="0">
              <a:solidFill>
                <a:srgbClr val="D1D5DB"/>
              </a:solidFill>
              <a:effectLst/>
              <a:latin typeface="Söhne"/>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i="0" dirty="0">
                <a:solidFill>
                  <a:srgbClr val="D1D5DB"/>
                </a:solidFill>
                <a:effectLst/>
                <a:latin typeface="Söhne"/>
              </a:rPr>
              <a:t>影像處理中的濾波器通常可以表示為一個矩陣，這個矩陣在影像處理的語境下通常被稱為“核”（</a:t>
            </a:r>
            <a:r>
              <a:rPr lang="en" altLang="zh-TW" b="0" i="0" dirty="0">
                <a:solidFill>
                  <a:srgbClr val="D1D5DB"/>
                </a:solidFill>
                <a:effectLst/>
                <a:latin typeface="Söhne"/>
              </a:rPr>
              <a:t>Kernel</a:t>
            </a:r>
            <a:r>
              <a:rPr lang="zh-TW" altLang="en" b="0" i="0" dirty="0">
                <a:solidFill>
                  <a:srgbClr val="D1D5DB"/>
                </a:solidFill>
                <a:effectLst/>
                <a:latin typeface="Söhne"/>
              </a:rPr>
              <a:t>）</a:t>
            </a:r>
            <a:r>
              <a:rPr lang="zh-TW" altLang="en-US" b="0" i="0" dirty="0">
                <a:solidFill>
                  <a:srgbClr val="D1D5DB"/>
                </a:solidFill>
                <a:effectLst/>
                <a:latin typeface="Söhne"/>
              </a:rPr>
              <a:t>或“掩模”（</a:t>
            </a:r>
            <a:r>
              <a:rPr lang="en" altLang="zh-TW" b="0" i="0" dirty="0">
                <a:solidFill>
                  <a:srgbClr val="D1D5DB"/>
                </a:solidFill>
                <a:effectLst/>
                <a:latin typeface="Söhne"/>
              </a:rPr>
              <a:t>Mask</a:t>
            </a:r>
            <a:r>
              <a:rPr lang="zh-TW" altLang="en" b="0" i="0" dirty="0">
                <a:solidFill>
                  <a:srgbClr val="D1D5DB"/>
                </a:solidFill>
                <a:effectLst/>
                <a:latin typeface="Söhne"/>
              </a:rPr>
              <a:t>）。</a:t>
            </a:r>
            <a:r>
              <a:rPr lang="zh-TW" altLang="en-US" b="0" i="0" dirty="0">
                <a:solidFill>
                  <a:srgbClr val="D1D5DB"/>
                </a:solidFill>
                <a:effectLst/>
                <a:latin typeface="Söhne"/>
              </a:rPr>
              <a:t>當我們使用這個核進行空間域的濾波操作時，通常是對影像執行卷積操作。</a:t>
            </a:r>
            <a:endParaRPr lang="en-US" altLang="zh-TW" b="0" i="0" dirty="0">
              <a:solidFill>
                <a:srgbClr val="D1D5DB"/>
              </a:solidFill>
              <a:effectLst/>
              <a:latin typeface="Söhne"/>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TW" sz="1200" b="0" i="0" kern="1200" dirty="0">
              <a:solidFill>
                <a:srgbClr val="D1D5DB"/>
              </a:solidFill>
              <a:effectLst/>
              <a:latin typeface="Söhne"/>
              <a:ea typeface="新細明體"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TW" sz="1200" b="0" kern="1200" dirty="0">
              <a:solidFill>
                <a:schemeClr val="tx1"/>
              </a:solidFill>
              <a:latin typeface="Arial" charset="0"/>
              <a:ea typeface="新細明體"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TW" sz="1200" b="0" kern="1200" dirty="0">
              <a:solidFill>
                <a:schemeClr val="tx1"/>
              </a:solidFill>
              <a:latin typeface="Arial" charset="0"/>
              <a:ea typeface="新細明體"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TW" sz="1200" b="0" kern="1200" dirty="0">
              <a:solidFill>
                <a:schemeClr val="tx1"/>
              </a:solidFill>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8</a:t>
            </a:fld>
            <a:endParaRPr lang="en-US" altLang="zh-TW"/>
          </a:p>
        </p:txBody>
      </p:sp>
    </p:spTree>
    <p:extLst>
      <p:ext uri="{BB962C8B-B14F-4D97-AF65-F5344CB8AC3E}">
        <p14:creationId xmlns:p14="http://schemas.microsoft.com/office/powerpoint/2010/main" val="26033025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a:ln>
            <a:miter lim="800000"/>
            <a:headEnd/>
            <a:tailEnd/>
          </a:ln>
        </p:spPr>
        <p:txBody>
          <a:bodyPr/>
          <a:lstStyle/>
          <a:p>
            <a:fld id="{F30B82CE-15CA-48FA-BD39-EC5CEBBCBCE9}" type="slidenum">
              <a:rPr lang="en-US" altLang="zh-TW" smtClean="0">
                <a:ea typeface="新細明體" charset="-120"/>
              </a:rPr>
              <a:pPr/>
              <a:t>85</a:t>
            </a:fld>
            <a:endParaRPr lang="en-US" altLang="zh-TW">
              <a:ea typeface="新細明體" charset="-120"/>
            </a:endParaRPr>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p:spPr>
        <p:txBody>
          <a:bodyPr/>
          <a:lstStyle/>
          <a:p>
            <a:pPr eaLnBrk="1" hangingPunct="1"/>
            <a:r>
              <a:rPr lang="en-US" altLang="zh-TW" i="1" dirty="0">
                <a:ea typeface="新細明體" charset="-120"/>
              </a:rPr>
              <a:t>Vs</a:t>
            </a:r>
            <a:r>
              <a:rPr lang="en-US" altLang="zh-TW" dirty="0">
                <a:ea typeface="新細明體" charset="-120"/>
              </a:rPr>
              <a:t>: image gray intensity variance</a:t>
            </a:r>
          </a:p>
          <a:p>
            <a:pPr eaLnBrk="1" hangingPunct="1"/>
            <a:r>
              <a:rPr lang="en-US" altLang="zh-TW" i="1" dirty="0" err="1">
                <a:ea typeface="新細明體" charset="-120"/>
              </a:rPr>
              <a:t>Vn</a:t>
            </a:r>
            <a:r>
              <a:rPr lang="en-US" altLang="zh-TW" dirty="0">
                <a:ea typeface="新細明體" charset="-120"/>
              </a:rPr>
              <a:t>: noise variance </a:t>
            </a:r>
          </a:p>
          <a:p>
            <a:pPr eaLnBrk="1" hangingPunct="1"/>
            <a:r>
              <a:rPr kumimoji="0" lang="en-US" altLang="zh-TW" i="1" dirty="0">
                <a:ea typeface="新細明體" charset="-120"/>
              </a:rPr>
              <a:t>Vs</a:t>
            </a:r>
            <a:r>
              <a:rPr kumimoji="0" lang="en-US" altLang="zh-TW" dirty="0">
                <a:ea typeface="新細明體" charset="-120"/>
              </a:rPr>
              <a:t> </a:t>
            </a:r>
            <a:r>
              <a:rPr kumimoji="0" lang="zh-TW" altLang="en-US" dirty="0">
                <a:ea typeface="新細明體" charset="-120"/>
              </a:rPr>
              <a:t>固定，所以</a:t>
            </a:r>
            <a:r>
              <a:rPr kumimoji="0" lang="en-US" altLang="zh-TW" i="1" dirty="0" err="1">
                <a:ea typeface="新細明體" charset="-120"/>
              </a:rPr>
              <a:t>Vn</a:t>
            </a:r>
            <a:r>
              <a:rPr kumimoji="0" lang="zh-TW" altLang="en-US" dirty="0">
                <a:ea typeface="新細明體" charset="-120"/>
              </a:rPr>
              <a:t>越小 </a:t>
            </a:r>
            <a:r>
              <a:rPr kumimoji="0" lang="en-US" altLang="zh-TW" dirty="0">
                <a:ea typeface="新細明體" charset="-120"/>
              </a:rPr>
              <a:t>=&gt; S</a:t>
            </a:r>
            <a:r>
              <a:rPr kumimoji="0" lang="zh-TW" altLang="en-US" dirty="0">
                <a:ea typeface="新細明體" charset="-120"/>
              </a:rPr>
              <a:t>越大 </a:t>
            </a:r>
          </a:p>
          <a:p>
            <a:pPr eaLnBrk="1" hangingPunct="1"/>
            <a:r>
              <a:rPr kumimoji="0" lang="en-US" altLang="zh-TW" dirty="0">
                <a:ea typeface="新細明體" charset="-120"/>
              </a:rPr>
              <a:t>How to measure </a:t>
            </a:r>
            <a:r>
              <a:rPr kumimoji="0" lang="en-US" altLang="zh-TW" i="1" dirty="0" err="1">
                <a:ea typeface="新細明體" charset="-120"/>
              </a:rPr>
              <a:t>Vn</a:t>
            </a:r>
            <a:endParaRPr kumimoji="0" lang="en-US" altLang="zh-TW" i="1"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一般來說測量訊號的雜訊比時，所得到的 </a:t>
            </a:r>
            <a:r>
              <a:rPr lang="en-US" altLang="zh-TW" dirty="0"/>
              <a:t>SNR </a:t>
            </a:r>
            <a:r>
              <a:rPr lang="zh-TW" altLang="en-US" dirty="0"/>
              <a:t>的數值越大表示過濾雜訊的效果越好。</a:t>
            </a:r>
            <a:endParaRPr lang="en-US" altLang="zh-TW"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a:ln>
            <a:miter lim="800000"/>
            <a:headEnd/>
            <a:tailEnd/>
          </a:ln>
        </p:spPr>
        <p:txBody>
          <a:bodyPr/>
          <a:lstStyle/>
          <a:p>
            <a:fld id="{6D7763A4-F85B-4F4A-8176-D02A5B9A927F}" type="slidenum">
              <a:rPr lang="en-US" altLang="zh-TW" smtClean="0">
                <a:ea typeface="新細明體" charset="-120"/>
              </a:rPr>
              <a:pPr/>
              <a:t>87</a:t>
            </a:fld>
            <a:endParaRPr lang="en-US" altLang="zh-TW">
              <a:ea typeface="新細明體" charset="-120"/>
            </a:endParaRPr>
          </a:p>
        </p:txBody>
      </p:sp>
      <p:sp>
        <p:nvSpPr>
          <p:cNvPr id="248835"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48836" name="Rectangle 3"/>
              <p:cNvSpPr>
                <a:spLocks noGrp="1" noChangeArrowheads="1"/>
              </p:cNvSpPr>
              <p:nvPr>
                <p:ph type="body" idx="1"/>
              </p:nvPr>
            </p:nvSpPr>
            <p:spPr>
              <a:noFill/>
            </p:spPr>
            <p:txBody>
              <a:bodyPr/>
              <a:lstStyle/>
              <a:p>
                <a:pPr eaLnBrk="1" hangingPunct="1"/>
                <a:r>
                  <a:rPr lang="zh-TW" altLang="en-US" dirty="0">
                    <a:ea typeface="新細明體" charset="-120"/>
                  </a:rPr>
                  <a:t>接下來說影像銳利化：</a:t>
                </a:r>
                <a:endParaRPr lang="en-US" altLang="zh-TW" dirty="0">
                  <a:ea typeface="新細明體" charset="-120"/>
                </a:endParaRPr>
              </a:p>
              <a:p>
                <a:pPr eaLnBrk="1" hangingPunct="1"/>
                <a:r>
                  <a:rPr lang="zh-TW" altLang="en-US" dirty="0">
                    <a:ea typeface="新細明體" charset="-120"/>
                  </a:rPr>
                  <a:t>銳利化影像的最簡單</a:t>
                </a:r>
                <a:r>
                  <a:rPr kumimoji="1" lang="en-US" altLang="zh-TW" sz="1200" kern="1200" dirty="0">
                    <a:solidFill>
                      <a:schemeClr val="tx1"/>
                    </a:solidFill>
                    <a:latin typeface="Arial" charset="0"/>
                    <a:ea typeface="新細明體" pitchFamily="18" charset="-120"/>
                    <a:cs typeface="+mn-cs"/>
                  </a:rPr>
                  <a:t>neighborhood</a:t>
                </a:r>
                <a:r>
                  <a:rPr kumimoji="1" lang="zh-TW" altLang="en-US" sz="1200" kern="1200" dirty="0">
                    <a:solidFill>
                      <a:schemeClr val="tx1"/>
                    </a:solidFill>
                    <a:latin typeface="Arial" charset="0"/>
                    <a:ea typeface="新細明體" pitchFamily="18" charset="-120"/>
                    <a:cs typeface="+mn-cs"/>
                  </a:rPr>
                  <a:t> </a:t>
                </a:r>
                <a:r>
                  <a:rPr kumimoji="1" lang="en-US" altLang="zh-TW" sz="1200" kern="1200" dirty="0">
                    <a:solidFill>
                      <a:schemeClr val="tx1"/>
                    </a:solidFill>
                    <a:latin typeface="Arial" charset="0"/>
                    <a:ea typeface="新細明體" pitchFamily="18" charset="-120"/>
                    <a:cs typeface="+mn-cs"/>
                  </a:rPr>
                  <a:t>method </a:t>
                </a:r>
                <a:r>
                  <a:rPr lang="zh-TW" altLang="en-US" dirty="0">
                    <a:ea typeface="新細明體" charset="-120"/>
                  </a:rPr>
                  <a:t>是從每個像素中減去鄰域平均值，然後縮放數值</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S</a:t>
                </a:r>
                <a:r>
                  <a:rPr lang="zh-TW" altLang="en-US" dirty="0">
                    <a:ea typeface="新細明體" charset="-120"/>
                  </a:rPr>
                  <a:t>：縮放常數</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Y</a:t>
                </a:r>
                <a:r>
                  <a:rPr lang="zh-TW" altLang="en-US" dirty="0">
                    <a:ea typeface="新細明體" charset="-120"/>
                  </a:rPr>
                  <a:t>：中心像素值</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k</a:t>
                </a:r>
                <a:r>
                  <a:rPr lang="zh-TW" altLang="en-US" dirty="0">
                    <a:ea typeface="新細明體" charset="-120"/>
                  </a:rPr>
                  <a:t>：為一個分數，合理的數值在</a:t>
                </a:r>
                <a:r>
                  <a:rPr lang="en-US" altLang="zh-TW" dirty="0">
                    <a:ea typeface="新細明體" charset="-120"/>
                  </a:rPr>
                  <a:t>1/5</a:t>
                </a:r>
                <a:r>
                  <a:rPr lang="zh-TW" altLang="en-US" dirty="0">
                    <a:ea typeface="新細明體" charset="-120"/>
                  </a:rPr>
                  <a:t>和</a:t>
                </a:r>
                <a:r>
                  <a:rPr lang="en-US" altLang="zh-TW" dirty="0">
                    <a:ea typeface="新細明體" charset="-120"/>
                  </a:rPr>
                  <a:t>2/3</a:t>
                </a:r>
                <a:r>
                  <a:rPr lang="zh-TW" altLang="en-US" dirty="0">
                    <a:ea typeface="新細明體" charset="-120"/>
                  </a:rPr>
                  <a:t>之間，</a:t>
                </a:r>
                <a:r>
                  <a:rPr lang="en-US" altLang="zh-TW" dirty="0">
                    <a:ea typeface="新細明體" charset="-120"/>
                  </a:rPr>
                  <a:t>[</a:t>
                </a:r>
                <a:r>
                  <a:rPr kumimoji="0" lang="en-US" altLang="zh-TW" dirty="0">
                    <a:ea typeface="新細明體" charset="-120"/>
                  </a:rPr>
                  <a:t>K</a:t>
                </a:r>
                <a:r>
                  <a:rPr kumimoji="0" lang="zh-TW" altLang="en-US" dirty="0">
                    <a:ea typeface="新細明體" charset="-120"/>
                  </a:rPr>
                  <a:t>越大</a:t>
                </a:r>
                <a:r>
                  <a:rPr kumimoji="0" lang="zh-TW" altLang="en-US" dirty="0">
                    <a:latin typeface="Times New Roman" panose="02020603050405020304" pitchFamily="18" charset="0"/>
                    <a:ea typeface="新細明體" charset="-120"/>
                    <a:cs typeface="Times New Roman" panose="02020603050405020304" pitchFamily="18" charset="0"/>
                  </a:rPr>
                  <a:t>→</a:t>
                </a:r>
                <a:r>
                  <a:rPr kumimoji="0" lang="zh-TW" altLang="en-US" dirty="0">
                    <a:ea typeface="新細明體" charset="-120"/>
                  </a:rPr>
                  <a:t>越 </a:t>
                </a:r>
                <a:r>
                  <a:rPr kumimoji="0" lang="en-US" altLang="zh-TW" dirty="0">
                    <a:ea typeface="新細明體" charset="-120"/>
                  </a:rPr>
                  <a:t>sharp (</a:t>
                </a:r>
                <a:r>
                  <a:rPr kumimoji="0" lang="zh-TW" altLang="en-US" dirty="0">
                    <a:ea typeface="新細明體" charset="-120"/>
                  </a:rPr>
                  <a:t>銳利</a:t>
                </a:r>
                <a:r>
                  <a:rPr kumimoji="0" lang="en-US" altLang="zh-TW" dirty="0">
                    <a:ea typeface="新細明體" charset="-120"/>
                  </a:rPr>
                  <a:t>)</a:t>
                </a:r>
                <a:r>
                  <a:rPr lang="en-US" altLang="zh-TW" dirty="0">
                    <a:ea typeface="新細明體" charset="-120"/>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zh-TW" dirty="0">
                    <a:ea typeface="新細明體" charset="-120"/>
                  </a:rPr>
                  <a:t>由此產生的</a:t>
                </a:r>
                <a:r>
                  <a:rPr lang="zh-TW" altLang="en-US" dirty="0">
                    <a:ea typeface="新細明體" charset="-120"/>
                  </a:rPr>
                  <a:t>影像</a:t>
                </a:r>
                <a:r>
                  <a:rPr lang="zh-TW" altLang="zh-TW" dirty="0">
                    <a:ea typeface="新細明體" charset="-120"/>
                  </a:rPr>
                  <a:t>，雖然更清晰，可能是一個較不准確的</a:t>
                </a:r>
                <a:r>
                  <a:rPr lang="zh-TW" altLang="en-US" dirty="0">
                    <a:ea typeface="新細明體" charset="-120"/>
                  </a:rPr>
                  <a:t>影</a:t>
                </a:r>
                <a:r>
                  <a:rPr lang="zh-TW" altLang="zh-TW" dirty="0">
                    <a:ea typeface="新細明體" charset="-120"/>
                  </a:rPr>
                  <a:t>像。</a:t>
                </a:r>
                <a:endParaRPr lang="zh-TW" altLang="en-US" dirty="0">
                  <a:ea typeface="新細明體" charset="-120"/>
                </a:endParaRPr>
              </a:p>
              <a:p>
                <a:pPr eaLnBrk="1" hangingPunct="1"/>
                <a14:m>
                  <m:oMath xmlns:m="http://schemas.openxmlformats.org/officeDocument/2006/math">
                    <m:acc>
                      <m:accPr>
                        <m:chr m:val="̂"/>
                        <m:ctrlPr>
                          <a:rPr lang="en-US" altLang="zh-TW" sz="1200" b="1" i="1" smtClean="0">
                            <a:solidFill>
                              <a:schemeClr val="tx1"/>
                            </a:solidFill>
                            <a:latin typeface="Cambria Math" panose="02040503050406030204" pitchFamily="18" charset="0"/>
                          </a:rPr>
                        </m:ctrlPr>
                      </m:accPr>
                      <m:e>
                        <m:r>
                          <a:rPr lang="zh-TW" altLang="en-US" sz="1200" b="1" i="1">
                            <a:solidFill>
                              <a:schemeClr val="tx1"/>
                            </a:solidFill>
                            <a:latin typeface="Cambria Math" panose="02040503050406030204" pitchFamily="18" charset="0"/>
                          </a:rPr>
                          <m:t>𝝁</m:t>
                        </m:r>
                      </m:e>
                    </m:acc>
                  </m:oMath>
                </a14:m>
                <a:r>
                  <a:rPr lang="zh-TW" altLang="en-US" dirty="0">
                    <a:ea typeface="新細明體" charset="-120"/>
                  </a:rPr>
                  <a:t>是鄰域平均，可以用鄰域中位數代替鄰域平均值。</a:t>
                </a:r>
                <a:endParaRPr lang="en-US" altLang="zh-TW" dirty="0">
                  <a:ea typeface="新細明體" charset="-120"/>
                </a:endParaRPr>
              </a:p>
            </p:txBody>
          </p:sp>
        </mc:Choice>
        <mc:Fallback xmlns="">
          <p:sp>
            <p:nvSpPr>
              <p:cNvPr id="248836" name="Rectangle 3"/>
              <p:cNvSpPr>
                <a:spLocks noGrp="1" noChangeArrowheads="1"/>
              </p:cNvSpPr>
              <p:nvPr>
                <p:ph type="body" idx="1"/>
              </p:nvPr>
            </p:nvSpPr>
            <p:spPr>
              <a:noFill/>
            </p:spPr>
            <p:txBody>
              <a:bodyPr/>
              <a:lstStyle/>
              <a:p>
                <a:pPr eaLnBrk="1" hangingPunct="1"/>
                <a:r>
                  <a:rPr lang="zh-TW" altLang="en-US" dirty="0" smtClean="0">
                    <a:ea typeface="新細明體" charset="-120"/>
                  </a:rPr>
                  <a:t>銳利化影像的最簡單鄰域運算子方法是從每個像素中減去鄰域平均值，然後縮放數值</a:t>
                </a:r>
                <a:endParaRPr lang="en-US" altLang="zh-TW" dirty="0" smtClean="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smtClean="0">
                    <a:ea typeface="新細明體" charset="-120"/>
                  </a:rPr>
                  <a:t>s</a:t>
                </a:r>
                <a:r>
                  <a:rPr lang="zh-TW" altLang="en-US" dirty="0" smtClean="0">
                    <a:ea typeface="新細明體" charset="-120"/>
                  </a:rPr>
                  <a:t>：縮放常數</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smtClean="0">
                    <a:ea typeface="新細明體" charset="-120"/>
                  </a:rPr>
                  <a:t>y</a:t>
                </a:r>
                <a:r>
                  <a:rPr lang="zh-TW" altLang="en-US" dirty="0" smtClean="0">
                    <a:ea typeface="新細明體" charset="-120"/>
                  </a:rPr>
                  <a:t>：中心像素值</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smtClean="0">
                    <a:ea typeface="新細明體" charset="-120"/>
                  </a:rPr>
                  <a:t>k</a:t>
                </a:r>
                <a:r>
                  <a:rPr lang="zh-TW" altLang="en-US" dirty="0" smtClean="0">
                    <a:ea typeface="新細明體" charset="-120"/>
                  </a:rPr>
                  <a:t>：為一個分數，合理的數值在</a:t>
                </a:r>
                <a:r>
                  <a:rPr lang="en-US" altLang="zh-TW" dirty="0" smtClean="0">
                    <a:ea typeface="新細明體" charset="-120"/>
                  </a:rPr>
                  <a:t>1/5</a:t>
                </a:r>
                <a:r>
                  <a:rPr lang="zh-TW" altLang="en-US" dirty="0" smtClean="0">
                    <a:ea typeface="新細明體" charset="-120"/>
                  </a:rPr>
                  <a:t>和</a:t>
                </a:r>
                <a:r>
                  <a:rPr lang="en-US" altLang="zh-TW" dirty="0" smtClean="0">
                    <a:ea typeface="新細明體" charset="-120"/>
                  </a:rPr>
                  <a:t>2/3</a:t>
                </a:r>
                <a:r>
                  <a:rPr lang="zh-TW" altLang="en-US" dirty="0" smtClean="0">
                    <a:ea typeface="新細明體" charset="-120"/>
                  </a:rPr>
                  <a:t>之間，</a:t>
                </a:r>
                <a:r>
                  <a:rPr lang="en-US" altLang="zh-TW" dirty="0" smtClean="0">
                    <a:ea typeface="新細明體" charset="-120"/>
                  </a:rPr>
                  <a:t>[</a:t>
                </a:r>
                <a:r>
                  <a:rPr kumimoji="0" lang="en-US" altLang="zh-TW" dirty="0" smtClean="0">
                    <a:ea typeface="新細明體" charset="-120"/>
                  </a:rPr>
                  <a:t>K</a:t>
                </a:r>
                <a:r>
                  <a:rPr kumimoji="0" lang="zh-TW" altLang="en-US" dirty="0" smtClean="0">
                    <a:ea typeface="新細明體" charset="-120"/>
                  </a:rPr>
                  <a:t>越大</a:t>
                </a:r>
                <a:r>
                  <a:rPr kumimoji="0" lang="zh-TW" altLang="en-US" dirty="0" smtClean="0">
                    <a:latin typeface="Times New Roman" panose="02020603050405020304" pitchFamily="18" charset="0"/>
                    <a:ea typeface="新細明體" charset="-120"/>
                    <a:cs typeface="Times New Roman" panose="02020603050405020304" pitchFamily="18" charset="0"/>
                  </a:rPr>
                  <a:t>→</a:t>
                </a:r>
                <a:r>
                  <a:rPr kumimoji="0" lang="zh-TW" altLang="en-US" dirty="0" smtClean="0">
                    <a:ea typeface="新細明體" charset="-120"/>
                  </a:rPr>
                  <a:t>越 </a:t>
                </a:r>
                <a:r>
                  <a:rPr kumimoji="0" lang="en-US" altLang="zh-TW" dirty="0" smtClean="0">
                    <a:ea typeface="新細明體" charset="-120"/>
                  </a:rPr>
                  <a:t>sharp (</a:t>
                </a:r>
                <a:r>
                  <a:rPr kumimoji="0" lang="zh-TW" altLang="en-US" dirty="0" smtClean="0">
                    <a:ea typeface="新細明體" charset="-120"/>
                  </a:rPr>
                  <a:t>銳利</a:t>
                </a:r>
                <a:r>
                  <a:rPr kumimoji="0" lang="en-US" altLang="zh-TW" dirty="0" smtClean="0">
                    <a:ea typeface="新細明體" charset="-120"/>
                  </a:rPr>
                  <a:t>)</a:t>
                </a:r>
                <a:r>
                  <a:rPr lang="en-US" altLang="zh-TW" dirty="0" smtClean="0">
                    <a:ea typeface="新細明體" charset="-120"/>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zh-TW" dirty="0" smtClean="0">
                    <a:ea typeface="新細明體" charset="-120"/>
                  </a:rPr>
                  <a:t>由此產生的</a:t>
                </a:r>
                <a:r>
                  <a:rPr lang="zh-TW" altLang="en-US" dirty="0" smtClean="0">
                    <a:ea typeface="新細明體" charset="-120"/>
                  </a:rPr>
                  <a:t>影像</a:t>
                </a:r>
                <a:r>
                  <a:rPr lang="zh-TW" altLang="zh-TW" dirty="0" smtClean="0">
                    <a:ea typeface="新細明體" charset="-120"/>
                  </a:rPr>
                  <a:t>，雖然更清晰，可能是一個較不准確的</a:t>
                </a:r>
                <a:r>
                  <a:rPr lang="zh-TW" altLang="en-US" dirty="0" smtClean="0">
                    <a:ea typeface="新細明體" charset="-120"/>
                  </a:rPr>
                  <a:t>影</a:t>
                </a:r>
                <a:r>
                  <a:rPr lang="zh-TW" altLang="zh-TW" dirty="0" smtClean="0">
                    <a:ea typeface="新細明體" charset="-120"/>
                  </a:rPr>
                  <a:t>像。</a:t>
                </a:r>
                <a:endParaRPr lang="zh-TW" altLang="en-US" dirty="0" smtClean="0">
                  <a:ea typeface="新細明體" charset="-120"/>
                </a:endParaRPr>
              </a:p>
              <a:p>
                <a:pPr eaLnBrk="1" hangingPunct="1"/>
                <a:r>
                  <a:rPr lang="zh-TW" altLang="en-US" sz="1200" b="1" i="0">
                    <a:solidFill>
                      <a:schemeClr val="tx1"/>
                    </a:solidFill>
                    <a:latin typeface="Cambria Math" panose="02040503050406030204" pitchFamily="18" charset="0"/>
                  </a:rPr>
                  <a:t>𝝁</a:t>
                </a:r>
                <a:r>
                  <a:rPr lang="en-US" altLang="zh-TW" sz="1200" b="1" i="0" smtClean="0">
                    <a:solidFill>
                      <a:schemeClr val="tx1"/>
                    </a:solidFill>
                    <a:latin typeface="Cambria Math" panose="02040503050406030204" pitchFamily="18" charset="0"/>
                  </a:rPr>
                  <a:t> ̂</a:t>
                </a:r>
                <a:r>
                  <a:rPr lang="zh-TW" altLang="en-US" dirty="0" smtClean="0">
                    <a:ea typeface="新細明體" charset="-120"/>
                  </a:rPr>
                  <a:t>是鄰域平均</a:t>
                </a:r>
              </a:p>
              <a:p>
                <a:pPr eaLnBrk="1" hangingPunct="1"/>
                <a:r>
                  <a:rPr lang="zh-TW" altLang="en-US" dirty="0" smtClean="0">
                    <a:ea typeface="新細明體" charset="-120"/>
                  </a:rPr>
                  <a:t>可以用鄰域中位數代替鄰域平均值。</a:t>
                </a:r>
                <a:endParaRPr lang="en-US" altLang="zh-TW" dirty="0" smtClean="0">
                  <a:ea typeface="新細明體" charset="-120"/>
                </a:endParaRPr>
              </a:p>
            </p:txBody>
          </p:sp>
        </mc:Fallback>
      </mc:AlternateContent>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a:ln>
            <a:miter lim="800000"/>
            <a:headEnd/>
            <a:tailEnd/>
          </a:ln>
        </p:spPr>
        <p:txBody>
          <a:bodyPr/>
          <a:lstStyle/>
          <a:p>
            <a:fld id="{4A4B6635-0CE7-4DE8-9FEB-51122116C755}" type="slidenum">
              <a:rPr lang="en-US" altLang="zh-TW" smtClean="0">
                <a:ea typeface="新細明體" charset="-120"/>
              </a:rPr>
              <a:pPr/>
              <a:t>88</a:t>
            </a:fld>
            <a:endParaRPr lang="en-US" altLang="zh-TW">
              <a:ea typeface="新細明體" charset="-120"/>
            </a:endParaRPr>
          </a:p>
        </p:txBody>
      </p:sp>
      <p:sp>
        <p:nvSpPr>
          <p:cNvPr id="249859"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49860"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極值的銳利化鄰域運算子：</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是一種適合於有較大對比度區域的影像。</a:t>
                </a:r>
                <a:endParaRPr lang="en-US" altLang="zh-TW" dirty="0">
                  <a:ea typeface="新細明體" charset="-120"/>
                </a:endParaRPr>
              </a:p>
              <a:p>
                <a:pPr eaLnBrk="1" hangingPunct="1"/>
                <a:r>
                  <a:rPr lang="zh-TW" altLang="en-US" dirty="0">
                    <a:ea typeface="新細明體" charset="-120"/>
                  </a:rPr>
                  <a:t>輸出值是鄰域的最小值或最大值與中心像素值之間的接近值。</a:t>
                </a:r>
                <a:endParaRPr lang="en-US" altLang="zh-TW" dirty="0">
                  <a:ea typeface="新細明體" charset="-120"/>
                </a:endParaRPr>
              </a:p>
              <a:p>
                <a:pPr eaLnBrk="1" hangingPunct="1"/>
                <a:r>
                  <a:rPr lang="zh-TW" altLang="en-US" dirty="0"/>
                  <a:t>也就是說看</a:t>
                </a:r>
                <a:r>
                  <a:rPr lang="zh-TW" altLang="en-US" dirty="0">
                    <a:ea typeface="新細明體" charset="-120"/>
                  </a:rPr>
                  <a:t>中心</a:t>
                </a:r>
                <a:r>
                  <a:rPr lang="en-US" altLang="zh-TW" dirty="0">
                    <a:ea typeface="新細明體" charset="-120"/>
                  </a:rPr>
                  <a:t>pixel</a:t>
                </a:r>
                <a:r>
                  <a:rPr lang="zh-TW" altLang="en-US" dirty="0">
                    <a:ea typeface="新細明體" charset="-120"/>
                  </a:rPr>
                  <a:t>值</a:t>
                </a:r>
                <a:r>
                  <a:rPr lang="zh-TW" altLang="en-US" dirty="0"/>
                  <a:t>離</a:t>
                </a:r>
                <a:r>
                  <a:rPr lang="zh-TW" altLang="en-US" dirty="0">
                    <a:ea typeface="新細明體" charset="-120"/>
                  </a:rPr>
                  <a:t>鄰域的</a:t>
                </a:r>
                <a:r>
                  <a:rPr lang="zh-TW" altLang="en-US" dirty="0"/>
                  <a:t>極大值或極小值這兩種極值，哪個極值較近就當作輸出。</a:t>
                </a:r>
                <a:endParaRPr lang="en-US" altLang="zh-TW" dirty="0"/>
              </a:p>
              <a:p>
                <a:pPr eaLnBrk="1" hangingPunct="1"/>
                <a:endParaRPr lang="en-US" altLang="zh-TW" dirty="0"/>
              </a:p>
              <a:p>
                <a:pPr eaLnBrk="1" hangingPunct="1"/>
                <a:r>
                  <a:rPr lang="en-US" altLang="zh-TW" dirty="0"/>
                  <a:t>Z =</a:t>
                </a:r>
                <a:r>
                  <a:rPr lang="zh-TW" altLang="en-US" dirty="0"/>
                  <a:t> </a:t>
                </a:r>
                <a:r>
                  <a:rPr lang="en-US" altLang="zh-TW" dirty="0" err="1"/>
                  <a:t>Zmin</a:t>
                </a:r>
                <a:r>
                  <a:rPr lang="zh-TW" altLang="en-US" dirty="0"/>
                  <a:t>，假如</a:t>
                </a:r>
                <a:r>
                  <a:rPr lang="zh-TW" altLang="en-US" dirty="0">
                    <a:ea typeface="新細明體" charset="-120"/>
                  </a:rPr>
                  <a:t>中心</a:t>
                </a:r>
                <a:r>
                  <a:rPr lang="en-US" altLang="zh-TW" dirty="0">
                    <a:ea typeface="新細明體" charset="-120"/>
                  </a:rPr>
                  <a:t>pixel</a:t>
                </a:r>
                <a:r>
                  <a:rPr lang="zh-TW" altLang="en-US" dirty="0">
                    <a:ea typeface="新細明體" charset="-120"/>
                  </a:rPr>
                  <a:t>值</a:t>
                </a:r>
                <a:r>
                  <a:rPr lang="zh-TW" altLang="en-US" dirty="0"/>
                  <a:t>離鄰域中的最小值比較近</a:t>
                </a:r>
                <a:r>
                  <a:rPr lang="en-US" altLang="zh-TW" dirty="0"/>
                  <a:t>, </a:t>
                </a:r>
                <a:r>
                  <a:rPr lang="zh-TW" altLang="en-US" dirty="0"/>
                  <a:t>就輸出</a:t>
                </a:r>
                <a:r>
                  <a:rPr lang="en-US" altLang="zh-TW" dirty="0" err="1"/>
                  <a:t>Zmin</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t>Z =</a:t>
                </a:r>
                <a:r>
                  <a:rPr lang="zh-TW" altLang="en-US" dirty="0"/>
                  <a:t> </a:t>
                </a:r>
                <a:r>
                  <a:rPr lang="en-US" altLang="zh-TW" dirty="0" err="1"/>
                  <a:t>Zmax</a:t>
                </a:r>
                <a:r>
                  <a:rPr lang="zh-TW" altLang="en-US" dirty="0"/>
                  <a:t>，假如</a:t>
                </a:r>
                <a:r>
                  <a:rPr lang="zh-TW" altLang="en-US" dirty="0">
                    <a:ea typeface="新細明體" charset="-120"/>
                  </a:rPr>
                  <a:t>中心</a:t>
                </a:r>
                <a:r>
                  <a:rPr lang="en-US" altLang="zh-TW" dirty="0">
                    <a:ea typeface="新細明體" charset="-120"/>
                  </a:rPr>
                  <a:t>pixel</a:t>
                </a:r>
                <a:r>
                  <a:rPr lang="zh-TW" altLang="en-US" dirty="0">
                    <a:ea typeface="新細明體" charset="-120"/>
                  </a:rPr>
                  <a:t>值</a:t>
                </a:r>
                <a:r>
                  <a:rPr lang="zh-TW" altLang="en-US" dirty="0"/>
                  <a:t>離鄰域中的最大值比較近</a:t>
                </a:r>
                <a:r>
                  <a:rPr lang="en-US" altLang="zh-TW" dirty="0"/>
                  <a:t>, </a:t>
                </a:r>
                <a:r>
                  <a:rPr lang="zh-TW" altLang="en-US" dirty="0"/>
                  <a:t>就輸出</a:t>
                </a:r>
                <a:r>
                  <a:rPr lang="en-US" altLang="zh-TW" dirty="0" err="1"/>
                  <a:t>Zmax</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t>W=</a:t>
                </a:r>
                <a:r>
                  <a:rPr lang="zh-TW" altLang="en-US" dirty="0"/>
                  <a:t>鄰域</a:t>
                </a:r>
                <a:endParaRPr lang="en-US" altLang="zh-TW" dirty="0">
                  <a:ea typeface="新細明體" charset="-120"/>
                </a:endParaRPr>
              </a:p>
              <a:p>
                <a:pPr eaLnBrk="1" hangingPunct="1"/>
                <a:r>
                  <a:rPr lang="zh-TW" altLang="en-US" dirty="0">
                    <a:ea typeface="新細明體" charset="-120"/>
                  </a:rPr>
                  <a:t>侵蝕</a:t>
                </a:r>
                <a:r>
                  <a:rPr lang="en-US" altLang="zh-TW" dirty="0">
                    <a:ea typeface="新細明體" charset="-120"/>
                  </a:rPr>
                  <a:t>(</a:t>
                </a:r>
                <a:r>
                  <a:rPr lang="en-US" altLang="zh-TW" dirty="0"/>
                  <a:t>Erosion</a:t>
                </a:r>
                <a:r>
                  <a:rPr lang="en-US" altLang="zh-TW" dirty="0">
                    <a:ea typeface="新細明體" charset="-120"/>
                  </a:rPr>
                  <a:t>)</a:t>
                </a:r>
                <a:r>
                  <a:rPr lang="zh-TW" altLang="en-US" dirty="0">
                    <a:ea typeface="新細明體" charset="-120"/>
                  </a:rPr>
                  <a:t>目的為減少原先資料的一種方式，透過侵蝕的演算法可將雜訊侵蝕掉，</a:t>
                </a:r>
                <a:r>
                  <a:rPr lang="en-US" altLang="zh-TW" dirty="0">
                    <a:ea typeface="新細明體" charset="-120"/>
                  </a:rPr>
                  <a:t>f</a:t>
                </a:r>
                <a:r>
                  <a:rPr lang="zh-TW" altLang="en-US" dirty="0">
                    <a:ea typeface="新細明體" charset="-120"/>
                  </a:rPr>
                  <a:t>被</a:t>
                </a:r>
                <a:r>
                  <a:rPr lang="en-US" altLang="zh-TW" dirty="0">
                    <a:ea typeface="新細明體" charset="-120"/>
                  </a:rPr>
                  <a:t>W</a:t>
                </a:r>
                <a:r>
                  <a:rPr lang="zh-TW" altLang="en-US" dirty="0">
                    <a:ea typeface="新細明體" charset="-120"/>
                  </a:rPr>
                  <a:t>侵蝕記為</a:t>
                </a:r>
                <a:r>
                  <a:rPr lang="en-US" altLang="zh-TW" dirty="0" err="1">
                    <a:ea typeface="新細明體" charset="-120"/>
                  </a:rPr>
                  <a:t>fϴW</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膨脹</a:t>
                </a:r>
                <a:r>
                  <a:rPr lang="en-US" altLang="zh-TW" dirty="0"/>
                  <a:t>(Dilation)</a:t>
                </a:r>
                <a:r>
                  <a:rPr lang="zh-TW" altLang="en-US" dirty="0"/>
                  <a:t>亦稱為擴張、侵蝕的相反，對於邊界偵測後結果作增強，</a:t>
                </a:r>
                <a:r>
                  <a:rPr lang="en-US" altLang="zh-TW" dirty="0">
                    <a:ea typeface="新細明體" charset="-120"/>
                  </a:rPr>
                  <a:t>f</a:t>
                </a:r>
                <a:r>
                  <a:rPr lang="zh-TW" altLang="en-US" dirty="0"/>
                  <a:t>藉由</a:t>
                </a:r>
                <a:r>
                  <a:rPr lang="en-US" altLang="zh-TW" dirty="0"/>
                  <a:t>W</a:t>
                </a:r>
                <a:r>
                  <a:rPr lang="zh-TW" altLang="en-US" dirty="0"/>
                  <a:t>的膨脹記為</a:t>
                </a:r>
                <a:r>
                  <a:rPr lang="en-US" altLang="zh-TW" dirty="0">
                    <a:ea typeface="新細明體" charset="-120"/>
                  </a:rPr>
                  <a:t>f</a:t>
                </a:r>
                <a14:m>
                  <m:oMath xmlns:m="http://schemas.openxmlformats.org/officeDocument/2006/math">
                    <m:r>
                      <a:rPr lang="en-US" altLang="zh-TW" sz="1200" b="1" i="1" smtClean="0">
                        <a:solidFill>
                          <a:schemeClr val="tx1"/>
                        </a:solidFill>
                        <a:latin typeface="Cambria Math" panose="02040503050406030204" pitchFamily="18" charset="0"/>
                        <a:ea typeface="Cambria Math" panose="02040503050406030204" pitchFamily="18" charset="0"/>
                      </a:rPr>
                      <m:t>⊕</m:t>
                    </m:r>
                  </m:oMath>
                </a14:m>
                <a:r>
                  <a:rPr lang="en-US" altLang="zh-TW" dirty="0">
                    <a:ea typeface="新細明體" charset="-120"/>
                  </a:rPr>
                  <a:t>W</a:t>
                </a:r>
                <a:endParaRPr lang="en-US" altLang="zh-TW" dirty="0"/>
              </a:p>
              <a:p>
                <a:pPr eaLnBrk="1" hangingPunct="1"/>
                <a:endParaRPr lang="en-US" altLang="zh-TW" dirty="0"/>
              </a:p>
              <a:p>
                <a:pPr eaLnBrk="1" hangingPunct="1"/>
                <a:r>
                  <a:rPr lang="zh-TW" altLang="en-US" dirty="0"/>
                  <a:t>讓</a:t>
                </a:r>
                <a:r>
                  <a:rPr lang="en-US" altLang="zh-TW" dirty="0"/>
                  <a:t>intensity</a:t>
                </a:r>
                <a:r>
                  <a:rPr lang="zh-TW" altLang="en-US" dirty="0"/>
                  <a:t>強的</a:t>
                </a:r>
                <a:r>
                  <a:rPr lang="en-US" altLang="zh-TW" dirty="0"/>
                  <a:t>pixel</a:t>
                </a:r>
                <a:r>
                  <a:rPr lang="zh-TW" altLang="en-US" dirty="0"/>
                  <a:t> 更強</a:t>
                </a:r>
                <a:r>
                  <a:rPr lang="en-US" altLang="zh-TW" dirty="0"/>
                  <a:t>(intensity</a:t>
                </a:r>
                <a:r>
                  <a:rPr lang="zh-TW" altLang="en-US" dirty="0"/>
                  <a:t>亮度、強度</a:t>
                </a:r>
                <a:r>
                  <a:rPr lang="en-US" altLang="zh-TW" dirty="0"/>
                  <a:t>)</a:t>
                </a:r>
              </a:p>
              <a:p>
                <a:pPr eaLnBrk="1" hangingPunct="1"/>
                <a:r>
                  <a:rPr lang="zh-TW" altLang="en-US" dirty="0"/>
                  <a:t>讓</a:t>
                </a:r>
                <a:r>
                  <a:rPr lang="en-US" altLang="zh-TW" dirty="0"/>
                  <a:t>intensity</a:t>
                </a:r>
                <a:r>
                  <a:rPr lang="zh-TW" altLang="en-US" dirty="0"/>
                  <a:t>弱的</a:t>
                </a:r>
                <a:r>
                  <a:rPr lang="en-US" altLang="zh-TW" dirty="0"/>
                  <a:t>pixel </a:t>
                </a:r>
                <a:r>
                  <a:rPr lang="zh-TW" altLang="en-US" dirty="0"/>
                  <a:t>更弱</a:t>
                </a:r>
                <a:endParaRPr lang="en-US" altLang="zh-TW" dirty="0"/>
              </a:p>
              <a:p>
                <a:pPr eaLnBrk="1" hangingPunct="1"/>
                <a:r>
                  <a:rPr lang="en-US" altLang="zh-TW" dirty="0"/>
                  <a:t>-------------------------------------------</a:t>
                </a:r>
              </a:p>
              <a:p>
                <a:pPr marL="0" indent="0">
                  <a:buFont typeface="+mj-lt"/>
                  <a:buNone/>
                </a:pPr>
                <a:r>
                  <a:rPr kumimoji="1" lang="en-US" altLang="zh-TW" sz="1200" b="0" i="0" kern="1200" dirty="0">
                    <a:solidFill>
                      <a:schemeClr val="tx1"/>
                    </a:solidFill>
                    <a:effectLst/>
                    <a:latin typeface="Arial" charset="0"/>
                    <a:ea typeface="新細明體" pitchFamily="18" charset="-120"/>
                    <a:cs typeface="+mn-cs"/>
                  </a:rPr>
                  <a:t>Opening : </a:t>
                </a:r>
                <a:r>
                  <a:rPr kumimoji="1" lang="zh-TW" altLang="en-US" sz="1200" b="0" i="0" kern="1200" dirty="0">
                    <a:solidFill>
                      <a:schemeClr val="tx1"/>
                    </a:solidFill>
                    <a:effectLst/>
                    <a:latin typeface="Arial" charset="0"/>
                    <a:ea typeface="新細明體" pitchFamily="18" charset="-120"/>
                    <a:cs typeface="+mn-cs"/>
                  </a:rPr>
                  <a:t>對影像進行</a:t>
                </a:r>
                <a:r>
                  <a:rPr kumimoji="1" lang="en-US" altLang="zh-TW" sz="1200" b="0" i="0" kern="1200" dirty="0">
                    <a:solidFill>
                      <a:schemeClr val="tx1"/>
                    </a:solidFill>
                    <a:effectLst/>
                    <a:latin typeface="Arial" charset="0"/>
                    <a:ea typeface="新細明體" pitchFamily="18" charset="-120"/>
                    <a:cs typeface="+mn-cs"/>
                  </a:rPr>
                  <a:t>Erosion(</a:t>
                </a:r>
                <a:r>
                  <a:rPr kumimoji="1" lang="zh-TW" altLang="en-US" sz="1200" b="0" i="0" kern="1200" dirty="0">
                    <a:solidFill>
                      <a:schemeClr val="tx1"/>
                    </a:solidFill>
                    <a:effectLst/>
                    <a:latin typeface="Arial" charset="0"/>
                    <a:ea typeface="新細明體" pitchFamily="18" charset="-120"/>
                    <a:cs typeface="+mn-cs"/>
                  </a:rPr>
                  <a:t>侵蝕</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後再 </a:t>
                </a:r>
                <a:r>
                  <a:rPr kumimoji="1" lang="en-US" altLang="zh-TW" sz="1200" b="0" i="0" kern="1200" dirty="0">
                    <a:solidFill>
                      <a:schemeClr val="tx1"/>
                    </a:solidFill>
                    <a:effectLst/>
                    <a:latin typeface="Arial" charset="0"/>
                    <a:ea typeface="新細明體" pitchFamily="18" charset="-120"/>
                    <a:cs typeface="+mn-cs"/>
                  </a:rPr>
                  <a:t>Dilation(</a:t>
                </a:r>
                <a:r>
                  <a:rPr kumimoji="1" lang="zh-TW" altLang="en-US" sz="1200" b="0" i="0" kern="1200" dirty="0">
                    <a:solidFill>
                      <a:schemeClr val="tx1"/>
                    </a:solidFill>
                    <a:effectLst/>
                    <a:latin typeface="Arial" charset="0"/>
                    <a:ea typeface="新細明體" pitchFamily="18" charset="-120"/>
                    <a:cs typeface="+mn-cs"/>
                  </a:rPr>
                  <a:t>膨脹</a:t>
                </a:r>
                <a:r>
                  <a:rPr kumimoji="1" lang="en-US" altLang="zh-TW" sz="1200" b="0" i="0" kern="1200" dirty="0">
                    <a:solidFill>
                      <a:schemeClr val="tx1"/>
                    </a:solidFill>
                    <a:effectLst/>
                    <a:latin typeface="Arial" charset="0"/>
                    <a:ea typeface="新細明體" pitchFamily="18" charset="-120"/>
                    <a:cs typeface="+mn-cs"/>
                  </a:rPr>
                  <a:t>) </a:t>
                </a:r>
                <a:r>
                  <a:rPr kumimoji="1" lang="zh-TW" altLang="en-US" sz="1200" b="0" i="0" kern="1200" dirty="0">
                    <a:solidFill>
                      <a:schemeClr val="tx1"/>
                    </a:solidFill>
                    <a:effectLst/>
                    <a:latin typeface="Arial" charset="0"/>
                    <a:ea typeface="新細明體" pitchFamily="18" charset="-120"/>
                    <a:cs typeface="+mn-cs"/>
                  </a:rPr>
                  <a:t>，此時可以發現原本較為接近的兩個點經過此處理後會被分開。</a:t>
                </a:r>
                <a:endParaRPr kumimoji="1" lang="en-US" altLang="zh-TW" sz="1200" b="0" i="0" kern="1200" dirty="0">
                  <a:solidFill>
                    <a:schemeClr val="tx1"/>
                  </a:solidFill>
                  <a:effectLst/>
                  <a:latin typeface="Arial" charset="0"/>
                  <a:ea typeface="新細明體" pitchFamily="18" charset="-120"/>
                  <a:cs typeface="+mn-cs"/>
                </a:endParaRPr>
              </a:p>
              <a:p>
                <a:pPr marL="0" indent="0">
                  <a:buFont typeface="+mj-lt"/>
                  <a:buNone/>
                </a:pPr>
                <a:r>
                  <a:rPr kumimoji="1" lang="en-US" altLang="zh-TW" sz="1200" b="0" i="0" kern="1200" dirty="0">
                    <a:solidFill>
                      <a:schemeClr val="tx1"/>
                    </a:solidFill>
                    <a:effectLst/>
                    <a:latin typeface="Arial" charset="0"/>
                    <a:ea typeface="新細明體" pitchFamily="18" charset="-120"/>
                    <a:cs typeface="+mn-cs"/>
                  </a:rPr>
                  <a:t>Closing : </a:t>
                </a:r>
                <a:r>
                  <a:rPr kumimoji="1" lang="zh-TW" altLang="en-US" sz="1200" b="0" i="0" kern="1200" dirty="0">
                    <a:solidFill>
                      <a:schemeClr val="tx1"/>
                    </a:solidFill>
                    <a:effectLst/>
                    <a:latin typeface="Arial" charset="0"/>
                    <a:ea typeface="新細明體" pitchFamily="18" charset="-120"/>
                    <a:cs typeface="+mn-cs"/>
                  </a:rPr>
                  <a:t>對影像進行</a:t>
                </a:r>
                <a:r>
                  <a:rPr kumimoji="1" lang="en-US" altLang="zh-TW" sz="1200" b="0" i="0" kern="1200" dirty="0">
                    <a:solidFill>
                      <a:schemeClr val="tx1"/>
                    </a:solidFill>
                    <a:effectLst/>
                    <a:latin typeface="Arial" charset="0"/>
                    <a:ea typeface="新細明體" pitchFamily="18" charset="-120"/>
                    <a:cs typeface="+mn-cs"/>
                  </a:rPr>
                  <a:t>Dilation</a:t>
                </a:r>
                <a:r>
                  <a:rPr kumimoji="1" lang="zh-TW" altLang="en-US" sz="1200" b="0" i="0" kern="1200" dirty="0">
                    <a:solidFill>
                      <a:schemeClr val="tx1"/>
                    </a:solidFill>
                    <a:effectLst/>
                    <a:latin typeface="Arial" charset="0"/>
                    <a:ea typeface="新細明體" pitchFamily="18" charset="-120"/>
                    <a:cs typeface="+mn-cs"/>
                  </a:rPr>
                  <a:t>後再 </a:t>
                </a:r>
                <a:r>
                  <a:rPr kumimoji="1" lang="en-US" altLang="zh-TW" sz="1200" b="0" i="0" kern="1200" dirty="0">
                    <a:solidFill>
                      <a:schemeClr val="tx1"/>
                    </a:solidFill>
                    <a:effectLst/>
                    <a:latin typeface="Arial" charset="0"/>
                    <a:ea typeface="新細明體" pitchFamily="18" charset="-120"/>
                    <a:cs typeface="+mn-cs"/>
                  </a:rPr>
                  <a:t>Erosion</a:t>
                </a:r>
                <a:r>
                  <a:rPr kumimoji="1" lang="zh-TW" altLang="en-US" sz="1200" b="0" i="0" kern="1200" dirty="0">
                    <a:solidFill>
                      <a:schemeClr val="tx1"/>
                    </a:solidFill>
                    <a:effectLst/>
                    <a:latin typeface="Arial" charset="0"/>
                    <a:ea typeface="新細明體" pitchFamily="18" charset="-120"/>
                    <a:cs typeface="+mn-cs"/>
                  </a:rPr>
                  <a:t>，此時可以發現原本較為接近的兩個點經過此處理後會被黏合。</a:t>
                </a:r>
                <a:endParaRPr kumimoji="1" lang="en-US" altLang="zh-TW" sz="1200" b="0" i="0" kern="1200" dirty="0">
                  <a:solidFill>
                    <a:schemeClr val="tx1"/>
                  </a:solidFill>
                  <a:effectLst/>
                  <a:latin typeface="Arial" charset="0"/>
                  <a:ea typeface="新細明體" pitchFamily="18" charset="-120"/>
                  <a:cs typeface="+mn-cs"/>
                </a:endParaRPr>
              </a:p>
              <a:p>
                <a:pPr eaLnBrk="1" hangingPunct="1"/>
                <a:endParaRPr lang="en-US" altLang="zh-TW" dirty="0"/>
              </a:p>
            </p:txBody>
          </p:sp>
        </mc:Choice>
        <mc:Fallback xmlns="">
          <p:sp>
            <p:nvSpPr>
              <p:cNvPr id="249860"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ea typeface="新細明體" charset="-120"/>
                  </a:rPr>
                  <a:t>極值的銳利化鄰域運算子是一種適合於有較大對比度區域的影像。</a:t>
                </a:r>
                <a:endParaRPr lang="en-US" altLang="zh-TW" dirty="0" smtClean="0">
                  <a:ea typeface="新細明體" charset="-120"/>
                </a:endParaRPr>
              </a:p>
              <a:p>
                <a:pPr eaLnBrk="1" hangingPunct="1"/>
                <a:r>
                  <a:rPr lang="zh-TW" altLang="en-US" dirty="0" smtClean="0">
                    <a:ea typeface="新細明體" charset="-120"/>
                  </a:rPr>
                  <a:t>輸出值是鄰域的最小值或最大值與中心像素值之間的接近值。</a:t>
                </a:r>
                <a:endParaRPr lang="en-US" altLang="zh-TW" dirty="0" smtClean="0">
                  <a:ea typeface="新細明體" charset="-120"/>
                </a:endParaRPr>
              </a:p>
              <a:p>
                <a:pPr eaLnBrk="1" hangingPunct="1"/>
                <a:r>
                  <a:rPr lang="zh-TW" altLang="en-US" dirty="0" smtClean="0"/>
                  <a:t>也就是說看</a:t>
                </a:r>
                <a:r>
                  <a:rPr lang="zh-TW" altLang="en-US" dirty="0" smtClean="0">
                    <a:ea typeface="新細明體" charset="-120"/>
                  </a:rPr>
                  <a:t>中心</a:t>
                </a:r>
                <a:r>
                  <a:rPr lang="en-US" altLang="zh-TW" dirty="0" smtClean="0">
                    <a:ea typeface="新細明體" charset="-120"/>
                  </a:rPr>
                  <a:t>pixel</a:t>
                </a:r>
                <a:r>
                  <a:rPr lang="zh-TW" altLang="en-US" dirty="0" smtClean="0">
                    <a:ea typeface="新細明體" charset="-120"/>
                  </a:rPr>
                  <a:t>值</a:t>
                </a:r>
                <a:r>
                  <a:rPr lang="zh-TW" altLang="en-US" dirty="0" smtClean="0"/>
                  <a:t>離</a:t>
                </a:r>
                <a:r>
                  <a:rPr lang="zh-TW" altLang="en-US" dirty="0" smtClean="0">
                    <a:ea typeface="新細明體" charset="-120"/>
                  </a:rPr>
                  <a:t>鄰域的</a:t>
                </a:r>
                <a:r>
                  <a:rPr lang="zh-TW" altLang="en-US" dirty="0" smtClean="0"/>
                  <a:t>極大</a:t>
                </a:r>
                <a:r>
                  <a:rPr lang="zh-TW" altLang="en-US" dirty="0" smtClean="0"/>
                  <a:t>值或極小值這兩種極值，哪個極值較近。選比較</a:t>
                </a:r>
                <a:r>
                  <a:rPr lang="zh-TW" altLang="en-US" dirty="0" smtClean="0"/>
                  <a:t>靠近</a:t>
                </a:r>
                <a:r>
                  <a:rPr lang="zh-TW" altLang="en-US" dirty="0" smtClean="0">
                    <a:ea typeface="新細明體" charset="-120"/>
                  </a:rPr>
                  <a:t>中心</a:t>
                </a:r>
                <a:r>
                  <a:rPr lang="en-US" altLang="zh-TW" dirty="0" smtClean="0">
                    <a:ea typeface="新細明體" charset="-120"/>
                  </a:rPr>
                  <a:t>pixel</a:t>
                </a:r>
                <a:r>
                  <a:rPr lang="zh-TW" altLang="en-US" dirty="0" smtClean="0">
                    <a:ea typeface="新細明體" charset="-120"/>
                  </a:rPr>
                  <a:t>值</a:t>
                </a:r>
                <a:r>
                  <a:rPr lang="zh-TW" altLang="en-US" dirty="0" smtClean="0"/>
                  <a:t>的極</a:t>
                </a:r>
                <a:r>
                  <a:rPr lang="zh-TW" altLang="en-US" dirty="0" smtClean="0"/>
                  <a:t>值當作</a:t>
                </a:r>
                <a:r>
                  <a:rPr lang="zh-TW" altLang="en-US" dirty="0" smtClean="0"/>
                  <a:t>輸出。</a:t>
                </a:r>
                <a:endParaRPr lang="en-US" altLang="zh-TW" dirty="0" smtClean="0"/>
              </a:p>
              <a:p>
                <a:pPr eaLnBrk="1" hangingPunct="1"/>
                <a:endParaRPr lang="en-US" altLang="zh-TW" dirty="0" smtClean="0"/>
              </a:p>
              <a:p>
                <a:pPr eaLnBrk="1" hangingPunct="1"/>
                <a:r>
                  <a:rPr lang="en-US" altLang="zh-TW" dirty="0" smtClean="0"/>
                  <a:t>Z =</a:t>
                </a:r>
                <a:r>
                  <a:rPr lang="zh-TW" altLang="en-US" dirty="0" smtClean="0"/>
                  <a:t> </a:t>
                </a:r>
                <a:r>
                  <a:rPr lang="en-US" altLang="zh-TW" dirty="0" err="1" smtClean="0"/>
                  <a:t>Zmin</a:t>
                </a:r>
                <a:r>
                  <a:rPr lang="zh-TW" altLang="en-US" dirty="0" smtClean="0"/>
                  <a:t>，假如</a:t>
                </a:r>
                <a:r>
                  <a:rPr lang="zh-TW" altLang="en-US" dirty="0" smtClean="0">
                    <a:ea typeface="新細明體" charset="-120"/>
                  </a:rPr>
                  <a:t>中心</a:t>
                </a:r>
                <a:r>
                  <a:rPr lang="en-US" altLang="zh-TW" dirty="0" smtClean="0">
                    <a:ea typeface="新細明體" charset="-120"/>
                  </a:rPr>
                  <a:t>pixel</a:t>
                </a:r>
                <a:r>
                  <a:rPr lang="zh-TW" altLang="en-US" dirty="0" smtClean="0">
                    <a:ea typeface="新細明體" charset="-120"/>
                  </a:rPr>
                  <a:t>值</a:t>
                </a:r>
                <a:r>
                  <a:rPr lang="zh-TW" altLang="en-US" dirty="0" smtClean="0"/>
                  <a:t>離鄰域中的最小值比較近</a:t>
                </a:r>
                <a:r>
                  <a:rPr lang="en-US" altLang="zh-TW" dirty="0" smtClean="0"/>
                  <a:t>, </a:t>
                </a:r>
                <a:r>
                  <a:rPr lang="zh-TW" altLang="en-US" dirty="0" smtClean="0"/>
                  <a:t>就輸出</a:t>
                </a:r>
                <a:r>
                  <a:rPr lang="en-US" altLang="zh-TW" dirty="0" err="1" smtClean="0"/>
                  <a:t>Zmin</a:t>
                </a:r>
                <a:endParaRPr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smtClean="0"/>
                  <a:t>Z =</a:t>
                </a:r>
                <a:r>
                  <a:rPr lang="zh-TW" altLang="en-US" dirty="0" smtClean="0"/>
                  <a:t> </a:t>
                </a:r>
                <a:r>
                  <a:rPr lang="en-US" altLang="zh-TW" dirty="0" err="1" smtClean="0"/>
                  <a:t>Zmax</a:t>
                </a:r>
                <a:r>
                  <a:rPr lang="zh-TW" altLang="en-US" dirty="0" smtClean="0"/>
                  <a:t>，假如</a:t>
                </a:r>
                <a:r>
                  <a:rPr lang="zh-TW" altLang="en-US" dirty="0" smtClean="0">
                    <a:ea typeface="新細明體" charset="-120"/>
                  </a:rPr>
                  <a:t>中心</a:t>
                </a:r>
                <a:r>
                  <a:rPr lang="en-US" altLang="zh-TW" dirty="0" smtClean="0">
                    <a:ea typeface="新細明體" charset="-120"/>
                  </a:rPr>
                  <a:t>pixel</a:t>
                </a:r>
                <a:r>
                  <a:rPr lang="zh-TW" altLang="en-US" dirty="0" smtClean="0">
                    <a:ea typeface="新細明體" charset="-120"/>
                  </a:rPr>
                  <a:t>值</a:t>
                </a:r>
                <a:r>
                  <a:rPr lang="zh-TW" altLang="en-US" dirty="0" smtClean="0"/>
                  <a:t>離鄰域中的最大值比較近</a:t>
                </a:r>
                <a:r>
                  <a:rPr lang="en-US" altLang="zh-TW" dirty="0" smtClean="0"/>
                  <a:t>, </a:t>
                </a:r>
                <a:r>
                  <a:rPr lang="zh-TW" altLang="en-US" dirty="0" smtClean="0"/>
                  <a:t>就輸出</a:t>
                </a:r>
                <a:r>
                  <a:rPr lang="en-US" altLang="zh-TW" dirty="0" err="1" smtClean="0"/>
                  <a:t>Zmax</a:t>
                </a:r>
                <a:endParaRPr lang="en-US" altLang="zh-TW" dirty="0" smtClean="0"/>
              </a:p>
              <a:p>
                <a:pPr eaLnBrk="1" hangingPunct="1"/>
                <a:endParaRPr lang="en-US" altLang="zh-TW" dirty="0" smtClean="0"/>
              </a:p>
              <a:p>
                <a:pPr eaLnBrk="1" hangingPunct="1"/>
                <a:r>
                  <a:rPr lang="en-US" altLang="zh-TW" dirty="0" smtClean="0"/>
                  <a:t>W=</a:t>
                </a:r>
                <a:r>
                  <a:rPr lang="zh-TW" altLang="en-US" dirty="0" smtClean="0"/>
                  <a:t>鄰域</a:t>
                </a:r>
                <a:endParaRPr lang="en-US" altLang="zh-TW" dirty="0" smtClean="0"/>
              </a:p>
              <a:p>
                <a:pPr eaLnBrk="1" hangingPunct="1"/>
                <a:r>
                  <a:rPr lang="zh-TW" altLang="en-US" dirty="0" smtClean="0"/>
                  <a:t>讓</a:t>
                </a:r>
                <a:r>
                  <a:rPr lang="en-US" altLang="zh-TW" dirty="0" smtClean="0"/>
                  <a:t>intensity</a:t>
                </a:r>
                <a:r>
                  <a:rPr lang="zh-TW" altLang="en-US" dirty="0" smtClean="0"/>
                  <a:t>強的</a:t>
                </a:r>
                <a:r>
                  <a:rPr lang="en-US" altLang="zh-TW" dirty="0" smtClean="0"/>
                  <a:t>pixel</a:t>
                </a:r>
                <a:r>
                  <a:rPr lang="zh-TW" altLang="en-US" dirty="0" smtClean="0"/>
                  <a:t> </a:t>
                </a:r>
                <a:r>
                  <a:rPr lang="zh-TW" altLang="en-US" dirty="0" smtClean="0"/>
                  <a:t>更強</a:t>
                </a:r>
                <a:r>
                  <a:rPr lang="en-US" altLang="zh-TW" dirty="0" smtClean="0"/>
                  <a:t>(intensity</a:t>
                </a:r>
                <a:r>
                  <a:rPr lang="zh-TW" altLang="en-US" dirty="0" smtClean="0"/>
                  <a:t>亮度、強度</a:t>
                </a:r>
                <a:r>
                  <a:rPr lang="en-US" altLang="zh-TW" dirty="0" smtClean="0"/>
                  <a:t>)</a:t>
                </a:r>
                <a:endParaRPr lang="en-US" altLang="zh-TW" dirty="0" smtClean="0"/>
              </a:p>
              <a:p>
                <a:pPr eaLnBrk="1" hangingPunct="1"/>
                <a:r>
                  <a:rPr lang="zh-TW" altLang="en-US" dirty="0" smtClean="0"/>
                  <a:t>讓</a:t>
                </a:r>
                <a:r>
                  <a:rPr lang="en-US" altLang="zh-TW" dirty="0" smtClean="0"/>
                  <a:t>intensity</a:t>
                </a:r>
                <a:r>
                  <a:rPr lang="zh-TW" altLang="en-US" dirty="0" smtClean="0"/>
                  <a:t>弱的</a:t>
                </a:r>
                <a:r>
                  <a:rPr lang="en-US" altLang="zh-TW" dirty="0" smtClean="0"/>
                  <a:t>pixel </a:t>
                </a:r>
                <a:r>
                  <a:rPr lang="zh-TW" altLang="en-US" dirty="0" smtClean="0"/>
                  <a:t>更弱</a:t>
                </a:r>
                <a:endParaRPr lang="en-US" altLang="zh-TW" dirty="0" smtClean="0"/>
              </a:p>
              <a:p>
                <a:pPr eaLnBrk="1" hangingPunct="1"/>
                <a:endParaRPr lang="en-US" altLang="zh-TW" dirty="0" smtClean="0">
                  <a:ea typeface="新細明體" charset="-120"/>
                </a:endParaRPr>
              </a:p>
              <a:p>
                <a:pPr eaLnBrk="1" hangingPunct="1"/>
                <a:r>
                  <a:rPr lang="zh-TW" altLang="en-US" dirty="0" smtClean="0">
                    <a:ea typeface="新細明體" charset="-120"/>
                  </a:rPr>
                  <a:t>侵蝕</a:t>
                </a:r>
                <a:r>
                  <a:rPr lang="en-US" altLang="zh-TW" dirty="0" smtClean="0">
                    <a:ea typeface="新細明體" charset="-120"/>
                  </a:rPr>
                  <a:t>(</a:t>
                </a:r>
                <a:r>
                  <a:rPr lang="en-US" altLang="zh-TW" dirty="0" smtClean="0"/>
                  <a:t>Erosion</a:t>
                </a:r>
                <a:r>
                  <a:rPr lang="en-US" altLang="zh-TW" dirty="0" smtClean="0">
                    <a:ea typeface="新細明體" charset="-120"/>
                  </a:rPr>
                  <a:t>)</a:t>
                </a:r>
                <a:r>
                  <a:rPr lang="zh-TW" altLang="en-US" dirty="0" smtClean="0">
                    <a:ea typeface="新細明體" charset="-120"/>
                  </a:rPr>
                  <a:t>目的為減少原先資料的一種方式，透過侵蝕的演算法可將雜訊侵蝕掉，</a:t>
                </a:r>
                <a:r>
                  <a:rPr lang="en-US" altLang="zh-TW" dirty="0" smtClean="0">
                    <a:ea typeface="新細明體" charset="-120"/>
                  </a:rPr>
                  <a:t>f</a:t>
                </a:r>
                <a:r>
                  <a:rPr lang="zh-TW" altLang="en-US" dirty="0" smtClean="0">
                    <a:ea typeface="新細明體" charset="-120"/>
                  </a:rPr>
                  <a:t>被</a:t>
                </a:r>
                <a:r>
                  <a:rPr lang="en-US" altLang="zh-TW" dirty="0" smtClean="0">
                    <a:ea typeface="新細明體" charset="-120"/>
                  </a:rPr>
                  <a:t>W</a:t>
                </a:r>
                <a:r>
                  <a:rPr lang="zh-TW" altLang="en-US" dirty="0" smtClean="0">
                    <a:ea typeface="新細明體" charset="-120"/>
                  </a:rPr>
                  <a:t>侵蝕記為</a:t>
                </a:r>
                <a:r>
                  <a:rPr lang="en-US" altLang="zh-TW" dirty="0" err="1" smtClean="0">
                    <a:ea typeface="新細明體" charset="-120"/>
                  </a:rPr>
                  <a:t>fϴW</a:t>
                </a:r>
                <a:endParaRPr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t>膨脹</a:t>
                </a:r>
                <a:r>
                  <a:rPr lang="en-US" altLang="zh-TW" dirty="0" smtClean="0"/>
                  <a:t>(Dilation)</a:t>
                </a:r>
                <a:r>
                  <a:rPr lang="zh-TW" altLang="en-US" dirty="0" smtClean="0"/>
                  <a:t>亦稱為擴張、侵蝕的相反，對於邊界偵測後結果作增強，</a:t>
                </a:r>
                <a:r>
                  <a:rPr lang="en-US" altLang="zh-TW" dirty="0" smtClean="0">
                    <a:ea typeface="新細明體" charset="-120"/>
                  </a:rPr>
                  <a:t>f</a:t>
                </a:r>
                <a:r>
                  <a:rPr lang="zh-TW" altLang="en-US" dirty="0" smtClean="0"/>
                  <a:t>藉由</a:t>
                </a:r>
                <a:r>
                  <a:rPr lang="en-US" altLang="zh-TW" dirty="0" smtClean="0"/>
                  <a:t>W</a:t>
                </a:r>
                <a:r>
                  <a:rPr lang="zh-TW" altLang="en-US" dirty="0" smtClean="0"/>
                  <a:t>的膨脹記為</a:t>
                </a:r>
                <a:r>
                  <a:rPr lang="en-US" altLang="zh-TW" dirty="0" smtClean="0">
                    <a:ea typeface="新細明體" charset="-120"/>
                  </a:rPr>
                  <a:t>f</a:t>
                </a:r>
                <a:r>
                  <a:rPr lang="en-US" altLang="zh-TW" sz="1200" b="1" i="0" smtClean="0">
                    <a:solidFill>
                      <a:schemeClr val="tx1"/>
                    </a:solidFill>
                    <a:latin typeface="Cambria Math" panose="02040503050406030204" pitchFamily="18" charset="0"/>
                    <a:ea typeface="Cambria Math" panose="02040503050406030204" pitchFamily="18" charset="0"/>
                  </a:rPr>
                  <a:t>⊕</a:t>
                </a:r>
                <a:r>
                  <a:rPr lang="en-US" altLang="zh-TW" dirty="0" smtClean="0">
                    <a:ea typeface="新細明體" charset="-120"/>
                  </a:rPr>
                  <a:t>W</a:t>
                </a:r>
                <a:endParaRPr lang="en-US" altLang="zh-TW" dirty="0" smtClean="0"/>
              </a:p>
            </p:txBody>
          </p:sp>
        </mc:Fallback>
      </mc:AlternateContent>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投影片圖像版面配置區 1"/>
          <p:cNvSpPr>
            <a:spLocks noGrp="1" noRot="1" noChangeAspect="1" noTextEdit="1"/>
          </p:cNvSpPr>
          <p:nvPr>
            <p:ph type="sldImg"/>
          </p:nvPr>
        </p:nvSpPr>
        <p:spPr>
          <a:ln/>
        </p:spPr>
      </p:sp>
      <p:sp>
        <p:nvSpPr>
          <p:cNvPr id="250883" name="備忘稿版面配置區 2"/>
          <p:cNvSpPr>
            <a:spLocks noGrp="1"/>
          </p:cNvSpPr>
          <p:nvPr>
            <p:ph type="body" idx="1"/>
          </p:nvPr>
        </p:nvSpPr>
        <p:spPr>
          <a:noFill/>
        </p:spPr>
        <p:txBody>
          <a:bodyPr/>
          <a:lstStyle/>
          <a:p>
            <a:r>
              <a:rPr lang="zh-TW" altLang="en-US" dirty="0">
                <a:ea typeface="新細明體" charset="-120"/>
              </a:rPr>
              <a:t>接下來</a:t>
            </a:r>
            <a:r>
              <a:rPr lang="en-US" altLang="zh-TW" dirty="0">
                <a:ea typeface="新細明體" charset="-120"/>
              </a:rPr>
              <a:t>7.4</a:t>
            </a:r>
            <a:r>
              <a:rPr lang="zh-TW" altLang="en-US" dirty="0">
                <a:ea typeface="新細明體" charset="-120"/>
              </a:rPr>
              <a:t>章要說明邊緣檢測：</a:t>
            </a:r>
            <a:endParaRPr lang="en-US" altLang="zh-TW" dirty="0">
              <a:ea typeface="新細明體" charset="-120"/>
            </a:endParaRPr>
          </a:p>
          <a:p>
            <a:r>
              <a:rPr lang="zh-TW" altLang="en-US" dirty="0">
                <a:ea typeface="新細明體" charset="-120"/>
              </a:rPr>
              <a:t>影像的邊緣第一個比較直觀的概念是，數字邊緣是兩個像素之間的邊界，當兩個像素的亮度值</a:t>
            </a:r>
            <a:r>
              <a:rPr lang="en-US" altLang="zh-TW" dirty="0">
                <a:ea typeface="新細明體" charset="-120"/>
              </a:rPr>
              <a:t>”</a:t>
            </a:r>
            <a:r>
              <a:rPr lang="zh-TW" altLang="en-US" dirty="0">
                <a:ea typeface="新細明體" charset="-120"/>
              </a:rPr>
              <a:t>明顯不同</a:t>
            </a:r>
            <a:r>
              <a:rPr lang="en-US" altLang="zh-TW" dirty="0">
                <a:ea typeface="新細明體" charset="-120"/>
              </a:rPr>
              <a:t>”</a:t>
            </a:r>
            <a:r>
              <a:rPr lang="zh-TW" altLang="en-US" dirty="0">
                <a:ea typeface="新細明體" charset="-120"/>
              </a:rPr>
              <a:t>時就是邊緣。</a:t>
            </a:r>
            <a:endParaRPr lang="en-US" altLang="zh-TW" dirty="0">
              <a:ea typeface="新細明體" charset="-120"/>
            </a:endParaRPr>
          </a:p>
          <a:p>
            <a:r>
              <a:rPr lang="zh-TW" altLang="en-US" dirty="0">
                <a:ea typeface="新細明體" charset="-120"/>
              </a:rPr>
              <a:t>目的是要找出灰階中有劇烈變化的邊界</a:t>
            </a:r>
            <a:endParaRPr lang="en-US" altLang="zh-TW" dirty="0">
              <a:ea typeface="新細明體" charset="-120"/>
            </a:endParaRPr>
          </a:p>
          <a:p>
            <a:endParaRPr lang="en-US" altLang="zh-TW" dirty="0">
              <a:ea typeface="新細明體" charset="-120"/>
            </a:endParaRPr>
          </a:p>
          <a:p>
            <a:r>
              <a:rPr lang="en-US" altLang="zh-TW" dirty="0"/>
              <a:t>Digital edge</a:t>
            </a:r>
            <a:r>
              <a:rPr lang="zh-TW" altLang="en-US" dirty="0"/>
              <a:t>：一條影像上的邊界，左右兩側的</a:t>
            </a:r>
            <a:r>
              <a:rPr lang="en-US" altLang="zh-TW" dirty="0"/>
              <a:t>pixel value</a:t>
            </a:r>
            <a:r>
              <a:rPr lang="en-US" altLang="zh-TW" baseline="0" dirty="0"/>
              <a:t> </a:t>
            </a:r>
            <a:r>
              <a:rPr lang="zh-TW" altLang="en-US" baseline="0" dirty="0"/>
              <a:t>明顯不同</a:t>
            </a:r>
            <a:endParaRPr lang="en-US" altLang="zh-TW" baseline="0" dirty="0"/>
          </a:p>
          <a:p>
            <a:r>
              <a:rPr lang="en-US" altLang="zh-TW" baseline="0" dirty="0"/>
              <a:t>Edge : </a:t>
            </a:r>
            <a:r>
              <a:rPr lang="zh-TW" altLang="en-US" baseline="0" dirty="0"/>
              <a:t>亮度有突然的抬升或下降。</a:t>
            </a:r>
            <a:endParaRPr lang="en-US" altLang="zh-TW" baseline="0" dirty="0"/>
          </a:p>
        </p:txBody>
      </p:sp>
      <p:sp>
        <p:nvSpPr>
          <p:cNvPr id="250884" name="投影片編號版面配置區 3"/>
          <p:cNvSpPr>
            <a:spLocks noGrp="1"/>
          </p:cNvSpPr>
          <p:nvPr>
            <p:ph type="sldNum" sz="quarter" idx="5"/>
          </p:nvPr>
        </p:nvSpPr>
        <p:spPr>
          <a:noFill/>
          <a:ln>
            <a:miter lim="800000"/>
            <a:headEnd/>
            <a:tailEnd/>
          </a:ln>
        </p:spPr>
        <p:txBody>
          <a:bodyPr/>
          <a:lstStyle/>
          <a:p>
            <a:fld id="{0AEBDC4A-DCEC-4778-B314-A227B832562E}" type="slidenum">
              <a:rPr lang="en-US" altLang="zh-TW" smtClean="0">
                <a:ea typeface="新細明體" charset="-120"/>
              </a:rPr>
              <a:pPr/>
              <a:t>89</a:t>
            </a:fld>
            <a:endParaRPr lang="en-US" altLang="zh-TW">
              <a:ea typeface="新細明體" charset="-12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a:ln>
            <a:miter lim="800000"/>
            <a:headEnd/>
            <a:tailEnd/>
          </a:ln>
        </p:spPr>
        <p:txBody>
          <a:bodyPr/>
          <a:lstStyle/>
          <a:p>
            <a:fld id="{3A919000-F342-437C-A3D5-A6205836F02A}" type="slidenum">
              <a:rPr lang="en-US" altLang="zh-TW" smtClean="0">
                <a:ea typeface="新細明體" charset="-120"/>
              </a:rPr>
              <a:pPr/>
              <a:t>90</a:t>
            </a:fld>
            <a:endParaRPr lang="en-US" altLang="zh-TW">
              <a:ea typeface="新細明體" charset="-120"/>
            </a:endParaRPr>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kern="1200" dirty="0">
                <a:solidFill>
                  <a:schemeClr val="tx1"/>
                </a:solidFill>
                <a:effectLst/>
                <a:latin typeface="Arial" charset="0"/>
                <a:ea typeface="新細明體" pitchFamily="18" charset="-120"/>
                <a:cs typeface="+mn-cs"/>
              </a:rPr>
              <a:t>左圖是雕塑的模型，右圖是藝術家對影像中某些顯著亮度邊緣的渲染。</a:t>
            </a:r>
          </a:p>
          <a:p>
            <a:pPr marL="0" marR="0" indent="0" algn="l" defTabSz="914400" rtl="0" eaLnBrk="1" fontAlgn="base" latinLnBrk="0" hangingPunct="1">
              <a:lnSpc>
                <a:spcPct val="100000"/>
              </a:lnSpc>
              <a:spcBef>
                <a:spcPct val="30000"/>
              </a:spcBef>
              <a:spcAft>
                <a:spcPct val="0"/>
              </a:spcAft>
              <a:buClrTx/>
              <a:buSzTx/>
              <a:buFontTx/>
              <a:buNone/>
              <a:tabLst/>
              <a:defRPr/>
            </a:pPr>
            <a:r>
              <a:rPr kumimoji="0" lang="zh-TW" altLang="en-US" dirty="0">
                <a:ea typeface="新細明體" charset="-120"/>
              </a:rPr>
              <a:t>影像中的邊緣是影像輪廓，也就是亮度在整個影像上突然間的變化。</a:t>
            </a:r>
            <a:r>
              <a:rPr kumimoji="0" lang="en-US" altLang="zh-TW" dirty="0">
                <a:ea typeface="新細明體" charset="-120"/>
              </a:rPr>
              <a:t>[</a:t>
            </a:r>
            <a:r>
              <a:rPr kumimoji="0" lang="zh-TW" altLang="en-US" dirty="0">
                <a:ea typeface="新細明體" charset="-120"/>
              </a:rPr>
              <a:t>線條的意思</a:t>
            </a:r>
            <a:r>
              <a:rPr kumimoji="0" lang="en-US" altLang="zh-TW" dirty="0">
                <a:ea typeface="新細明體" charset="-120"/>
              </a:rPr>
              <a:t>]</a:t>
            </a:r>
          </a:p>
          <a:p>
            <a:pPr eaLnBrk="1" hangingPunct="1"/>
            <a:r>
              <a:rPr kumimoji="0" lang="zh-TW" altLang="en-US" dirty="0">
                <a:ea typeface="新細明體" charset="-120"/>
              </a:rPr>
              <a:t>影像只保留明顯重要的資訊</a:t>
            </a:r>
            <a:endParaRPr kumimoji="0" lang="en-US" altLang="zh-TW" dirty="0">
              <a:ea typeface="新細明體" charset="-120"/>
            </a:endParaRPr>
          </a:p>
          <a:p>
            <a:pPr marL="0" marR="0" indent="0" algn="just" defTabSz="914400" rtl="0" eaLnBrk="1" fontAlgn="base" latinLnBrk="0" hangingPunct="1">
              <a:lnSpc>
                <a:spcPct val="100000"/>
              </a:lnSpc>
              <a:spcBef>
                <a:spcPct val="30000"/>
              </a:spcBef>
              <a:spcAft>
                <a:spcPct val="0"/>
              </a:spcAft>
              <a:buClrTx/>
              <a:buSzTx/>
              <a:buFontTx/>
              <a:buNone/>
              <a:tabLst/>
              <a:defRPr/>
            </a:pPr>
            <a:r>
              <a:rPr kumimoji="0" lang="zh-TW" altLang="en-US" dirty="0">
                <a:ea typeface="新細明體" charset="-120"/>
              </a:rPr>
              <a:t>但是一般影像所謂的邊其實不見得會對應到實際物體的邊，因為會打光，所以當套用</a:t>
            </a:r>
            <a:r>
              <a:rPr lang="zh-TW" altLang="en-US" dirty="0">
                <a:ea typeface="新細明體" charset="-120"/>
              </a:rPr>
              <a:t>邊緣檢測的</a:t>
            </a:r>
            <a:r>
              <a:rPr kumimoji="0" lang="en-US" altLang="zh-TW" dirty="0">
                <a:ea typeface="新細明體" charset="-120"/>
              </a:rPr>
              <a:t>mask</a:t>
            </a:r>
            <a:r>
              <a:rPr kumimoji="0" lang="zh-TW" altLang="en-US" dirty="0">
                <a:ea typeface="新細明體" charset="-120"/>
              </a:rPr>
              <a:t>的時候也會被找到。</a:t>
            </a:r>
          </a:p>
          <a:p>
            <a:pPr marL="0" marR="0" indent="0" algn="l" defTabSz="914400" rtl="0" eaLnBrk="1" fontAlgn="base" latinLnBrk="0" hangingPunct="1">
              <a:lnSpc>
                <a:spcPct val="100000"/>
              </a:lnSpc>
              <a:spcBef>
                <a:spcPct val="30000"/>
              </a:spcBef>
              <a:spcAft>
                <a:spcPct val="0"/>
              </a:spcAft>
              <a:buClrTx/>
              <a:buSzTx/>
              <a:buFontTx/>
              <a:buNone/>
              <a:tabLst/>
              <a:defRPr/>
            </a:pPr>
            <a:r>
              <a:rPr kumimoji="0" lang="en-US" altLang="zh-TW" dirty="0">
                <a:ea typeface="新細明體" charset="-120"/>
              </a:rPr>
              <a:t>-------------------------------------</a:t>
            </a:r>
            <a:endParaRPr lang="en-US" altLang="zh-TW" dirty="0">
              <a:ea typeface="新細明體" charset="-120"/>
            </a:endParaRPr>
          </a:p>
          <a:p>
            <a:pPr eaLnBrk="1" hangingPunct="1"/>
            <a:r>
              <a:rPr lang="en-US" altLang="zh-TW" dirty="0">
                <a:ea typeface="新細明體" charset="-120"/>
              </a:rPr>
              <a:t>Edge detection</a:t>
            </a:r>
            <a:r>
              <a:rPr lang="zh-TW" altLang="en-US" dirty="0">
                <a:ea typeface="新細明體" charset="-120"/>
              </a:rPr>
              <a:t>：其中一個目的就是要去將因光照射所形成的邊拿掉。</a:t>
            </a:r>
          </a:p>
          <a:p>
            <a:pPr eaLnBrk="1" hangingPunct="1"/>
            <a:r>
              <a:rPr lang="en-US" altLang="zh-TW" dirty="0">
                <a:ea typeface="新細明體" charset="-120"/>
              </a:rPr>
              <a:t>Sculpture</a:t>
            </a:r>
            <a:r>
              <a:rPr lang="zh-TW" altLang="en-US" dirty="0">
                <a:ea typeface="新細明體" charset="-120"/>
              </a:rPr>
              <a:t>：雕刻品   </a:t>
            </a:r>
            <a:r>
              <a:rPr lang="en-US" altLang="zh-TW" dirty="0">
                <a:ea typeface="新細明體" charset="-120"/>
              </a:rPr>
              <a:t>Salient</a:t>
            </a:r>
            <a:r>
              <a:rPr lang="zh-TW" altLang="en-US" dirty="0">
                <a:ea typeface="新細明體" charset="-120"/>
              </a:rPr>
              <a:t>：顯著的   </a:t>
            </a:r>
            <a:r>
              <a:rPr kumimoji="0" lang="en-US" altLang="zh-TW" dirty="0">
                <a:ea typeface="新細明體" charset="-120"/>
              </a:rPr>
              <a:t>Abruptly</a:t>
            </a:r>
            <a:r>
              <a:rPr kumimoji="0" lang="zh-TW" altLang="en-US" dirty="0">
                <a:ea typeface="新細明體" charset="-120"/>
              </a:rPr>
              <a:t>：突然地</a:t>
            </a:r>
            <a:endParaRPr kumimoji="1" lang="en-US" altLang="zh-TW" sz="1200" kern="1200" dirty="0">
              <a:solidFill>
                <a:schemeClr val="tx1"/>
              </a:solidFill>
              <a:effectLst/>
              <a:latin typeface="Arial" charset="0"/>
              <a:ea typeface="新細明體" pitchFamily="18" charset="-120"/>
              <a:cs typeface="+mn-cs"/>
            </a:endParaRPr>
          </a:p>
          <a:p>
            <a:r>
              <a:rPr kumimoji="1" lang="zh-TW" altLang="en-US" sz="1200" kern="1200" dirty="0">
                <a:solidFill>
                  <a:schemeClr val="tx1"/>
                </a:solidFill>
                <a:effectLst/>
                <a:latin typeface="Arial" charset="0"/>
                <a:ea typeface="新細明體" pitchFamily="18" charset="-120"/>
                <a:cs typeface="+mn-cs"/>
              </a:rPr>
              <a:t>圖</a:t>
            </a:r>
            <a:r>
              <a:rPr kumimoji="1" lang="en-US" altLang="zh-TW" sz="1200" kern="1200" dirty="0">
                <a:solidFill>
                  <a:schemeClr val="tx1"/>
                </a:solidFill>
                <a:effectLst/>
                <a:latin typeface="Arial" charset="0"/>
                <a:ea typeface="新細明體" pitchFamily="18" charset="-120"/>
                <a:cs typeface="+mn-cs"/>
              </a:rPr>
              <a:t>3.1</a:t>
            </a:r>
          </a:p>
          <a:p>
            <a:r>
              <a:rPr kumimoji="1" lang="en-US" altLang="zh-TW" sz="1200" kern="1200" dirty="0">
                <a:solidFill>
                  <a:schemeClr val="tx1"/>
                </a:solidFill>
                <a:effectLst/>
                <a:latin typeface="Arial" charset="0"/>
                <a:ea typeface="新細明體" pitchFamily="18" charset="-120"/>
                <a:cs typeface="+mn-cs"/>
              </a:rPr>
              <a:t>Figure 3.1</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kern="1200" dirty="0">
                <a:solidFill>
                  <a:schemeClr val="tx1"/>
                </a:solidFill>
                <a:effectLst/>
                <a:latin typeface="Arial" charset="0"/>
                <a:ea typeface="新細明體" pitchFamily="18" charset="-120"/>
                <a:cs typeface="+mn-cs"/>
              </a:rPr>
              <a:t>The Archer, working model, by Henry Moore, 1964. On the left is an image of a working model of a sculpture, and on the right is an artist's rendering of some of the salient brightness edges in the image.</a:t>
            </a:r>
            <a:r>
              <a:rPr kumimoji="1" lang="zh-TW" altLang="en-US" sz="1200" kern="1200" dirty="0">
                <a:solidFill>
                  <a:schemeClr val="tx1"/>
                </a:solidFill>
                <a:effectLst/>
                <a:latin typeface="Arial" charset="0"/>
                <a:ea typeface="新細明體" pitchFamily="18" charset="-120"/>
                <a:cs typeface="+mn-cs"/>
              </a:rPr>
              <a:t>弓箭手，工作模型，</a:t>
            </a:r>
            <a:r>
              <a:rPr kumimoji="1" lang="en-US" altLang="zh-TW" sz="1200" kern="1200" dirty="0">
                <a:solidFill>
                  <a:schemeClr val="tx1"/>
                </a:solidFill>
                <a:effectLst/>
                <a:latin typeface="Arial" charset="0"/>
                <a:ea typeface="新細明體" pitchFamily="18" charset="-120"/>
                <a:cs typeface="+mn-cs"/>
              </a:rPr>
              <a:t>Henry Moore</a:t>
            </a:r>
            <a:r>
              <a:rPr kumimoji="1" lang="zh-TW" altLang="en-US" sz="1200" kern="1200" dirty="0">
                <a:solidFill>
                  <a:schemeClr val="tx1"/>
                </a:solidFill>
                <a:effectLst/>
                <a:latin typeface="Arial" charset="0"/>
                <a:ea typeface="新細明體" pitchFamily="18" charset="-120"/>
                <a:cs typeface="+mn-cs"/>
              </a:rPr>
              <a:t>，</a:t>
            </a:r>
            <a:r>
              <a:rPr kumimoji="1" lang="en-US" altLang="zh-TW" sz="1200" kern="1200" dirty="0">
                <a:solidFill>
                  <a:schemeClr val="tx1"/>
                </a:solidFill>
                <a:effectLst/>
                <a:latin typeface="Arial" charset="0"/>
                <a:ea typeface="新細明體" pitchFamily="18" charset="-120"/>
                <a:cs typeface="+mn-cs"/>
              </a:rPr>
              <a:t>1964</a:t>
            </a:r>
            <a:r>
              <a:rPr kumimoji="1" lang="zh-TW" altLang="en-US" sz="1200" kern="1200" dirty="0">
                <a:solidFill>
                  <a:schemeClr val="tx1"/>
                </a:solidFill>
                <a:effectLst/>
                <a:latin typeface="Arial" charset="0"/>
                <a:ea typeface="新細明體" pitchFamily="18" charset="-120"/>
                <a:cs typeface="+mn-cs"/>
              </a:rPr>
              <a:t>年。左圖是雕塑的工作模型，右圖是藝術家對影像中某些顯著亮度邊緣的渲染。</a:t>
            </a:r>
            <a:endParaRPr kumimoji="1" lang="en-US" altLang="zh-TW" sz="120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kern="1200" dirty="0">
                <a:solidFill>
                  <a:schemeClr val="tx1"/>
                </a:solidFill>
                <a:effectLst/>
                <a:latin typeface="Arial" charset="0"/>
                <a:ea typeface="新細明體" pitchFamily="18" charset="-120"/>
                <a:cs typeface="+mn-cs"/>
              </a:rPr>
              <a:t>An edge in an image</a:t>
            </a:r>
            <a:r>
              <a:rPr kumimoji="1" lang="zh-TW" altLang="en-US" sz="1200" kern="1200" dirty="0">
                <a:solidFill>
                  <a:schemeClr val="tx1"/>
                </a:solidFill>
                <a:effectLst/>
                <a:latin typeface="Arial" charset="0"/>
                <a:ea typeface="新細明體" pitchFamily="18" charset="-120"/>
                <a:cs typeface="+mn-cs"/>
              </a:rPr>
              <a:t> </a:t>
            </a:r>
            <a:r>
              <a:rPr kumimoji="1" lang="en-US" altLang="zh-TW" sz="1200" kern="1200" dirty="0">
                <a:solidFill>
                  <a:schemeClr val="tx1"/>
                </a:solidFill>
                <a:effectLst/>
                <a:latin typeface="Arial" charset="0"/>
                <a:ea typeface="新細明體" pitchFamily="18" charset="-120"/>
                <a:cs typeface="+mn-cs"/>
              </a:rPr>
              <a:t>contour across  which the intensity of the image changes abruptly</a:t>
            </a:r>
            <a:r>
              <a:rPr kumimoji="1" lang="zh-TW" altLang="en-US" sz="1200" kern="1200" dirty="0">
                <a:solidFill>
                  <a:schemeClr val="tx1"/>
                </a:solidFill>
                <a:effectLst/>
                <a:latin typeface="Arial" charset="0"/>
                <a:ea typeface="新細明體" pitchFamily="18" charset="-120"/>
                <a:cs typeface="+mn-cs"/>
              </a:rPr>
              <a:t>；</a:t>
            </a:r>
            <a:r>
              <a:rPr kumimoji="0" lang="zh-TW" altLang="en-US" dirty="0">
                <a:ea typeface="新細明體" charset="-120"/>
              </a:rPr>
              <a:t>影像中的邊緣是影像輪廓，也就是亮度在整個影像上突然間的變化</a:t>
            </a:r>
            <a:r>
              <a:rPr kumimoji="1" lang="zh-TW" altLang="en-US" sz="1200" kern="1200" dirty="0">
                <a:solidFill>
                  <a:schemeClr val="tx1"/>
                </a:solidFill>
                <a:effectLst/>
                <a:latin typeface="Arial" charset="0"/>
                <a:ea typeface="新細明體" pitchFamily="18" charset="-120"/>
                <a:cs typeface="+mn-cs"/>
              </a:rPr>
              <a:t>；</a:t>
            </a:r>
            <a:endParaRPr kumimoji="1" lang="en-US" altLang="zh-TW" sz="1200" kern="1200" dirty="0">
              <a:solidFill>
                <a:schemeClr val="tx1"/>
              </a:solidFill>
              <a:effectLst/>
              <a:latin typeface="Arial" charset="0"/>
              <a:ea typeface="新細明體" pitchFamily="18" charset="-120"/>
              <a:cs typeface="+mn-cs"/>
            </a:endParaRPr>
          </a:p>
          <a:p>
            <a:r>
              <a:rPr kumimoji="1" lang="en-US" altLang="zh-TW" sz="1200" kern="1200" dirty="0">
                <a:solidFill>
                  <a:schemeClr val="tx1"/>
                </a:solidFill>
                <a:effectLst/>
                <a:latin typeface="Arial" charset="0"/>
                <a:ea typeface="新細明體" pitchFamily="18" charset="-120"/>
                <a:cs typeface="+mn-cs"/>
              </a:rPr>
              <a:t>an image</a:t>
            </a:r>
            <a:r>
              <a:rPr kumimoji="1" lang="en-US" altLang="zh-TW" sz="1200" kern="1200" baseline="0" dirty="0">
                <a:solidFill>
                  <a:schemeClr val="tx1"/>
                </a:solidFill>
                <a:effectLst/>
                <a:latin typeface="Arial" charset="0"/>
                <a:ea typeface="新細明體" pitchFamily="18" charset="-120"/>
                <a:cs typeface="+mn-cs"/>
              </a:rPr>
              <a:t> </a:t>
            </a:r>
            <a:r>
              <a:rPr kumimoji="1" lang="en-US" altLang="zh-TW" sz="1200" kern="1200" dirty="0">
                <a:solidFill>
                  <a:schemeClr val="tx1"/>
                </a:solidFill>
                <a:effectLst/>
                <a:latin typeface="Arial" charset="0"/>
                <a:ea typeface="新細明體" pitchFamily="18" charset="-120"/>
                <a:cs typeface="+mn-cs"/>
              </a:rPr>
              <a:t>intensity edge may or may not correspond to a physical edge of an object. It is sometimes said that the objective of science is to describe nature economically. </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kern="1200" dirty="0">
                <a:solidFill>
                  <a:schemeClr val="tx1"/>
                </a:solidFill>
                <a:effectLst/>
                <a:latin typeface="Arial" charset="0"/>
                <a:ea typeface="新細明體" pitchFamily="18" charset="-120"/>
                <a:cs typeface="+mn-cs"/>
              </a:rPr>
              <a:t>影像強度邊緣可能對應於對象的物理邊緣，也可能不對應。 有時有人說科學的目的是從經濟角度描述自然。</a:t>
            </a:r>
            <a:endParaRPr kumimoji="1" lang="en-US" altLang="zh-TW" sz="1200" kern="1200" dirty="0">
              <a:solidFill>
                <a:schemeClr val="tx1"/>
              </a:solidFill>
              <a:effectLst/>
              <a:latin typeface="Arial" charset="0"/>
              <a:ea typeface="新細明體" pitchFamily="18" charset="-120"/>
              <a:cs typeface="+mn-cs"/>
            </a:endParaRPr>
          </a:p>
          <a:p>
            <a:r>
              <a:rPr kumimoji="1" lang="en-US" altLang="zh-TW" sz="1200" kern="1200" dirty="0">
                <a:solidFill>
                  <a:schemeClr val="tx1"/>
                </a:solidFill>
                <a:effectLst/>
                <a:latin typeface="Arial" charset="0"/>
                <a:ea typeface="新細明體" pitchFamily="18" charset="-120"/>
                <a:cs typeface="+mn-cs"/>
              </a:rPr>
              <a:t>Analogously, one purpose of edge detection in an image is to strip away some of the redundancy of sensing—to encode and describe the information contained in the image in a form more economical than that in which the information impinges on the sensors [</a:t>
            </a:r>
            <a:r>
              <a:rPr kumimoji="1" lang="en-US" altLang="zh-TW" sz="1200" kern="1200" dirty="0" err="1">
                <a:solidFill>
                  <a:schemeClr val="tx1"/>
                </a:solidFill>
                <a:effectLst/>
                <a:latin typeface="Arial" charset="0"/>
                <a:ea typeface="新細明體" pitchFamily="18" charset="-120"/>
                <a:cs typeface="+mn-cs"/>
              </a:rPr>
              <a:t>Attneave</a:t>
            </a:r>
            <a:r>
              <a:rPr kumimoji="1" lang="en-US" altLang="zh-TW" sz="1200" kern="1200" dirty="0">
                <a:solidFill>
                  <a:schemeClr val="tx1"/>
                </a:solidFill>
                <a:effectLst/>
                <a:latin typeface="Arial" charset="0"/>
                <a:ea typeface="新細明體" pitchFamily="18" charset="-120"/>
                <a:cs typeface="+mn-cs"/>
              </a:rPr>
              <a:t> 1954]. (Photograph, courtesy The Henry Moore Foundation, Much </a:t>
            </a:r>
            <a:r>
              <a:rPr kumimoji="1" lang="en-US" altLang="zh-TW" sz="1200" kern="1200" dirty="0" err="1">
                <a:solidFill>
                  <a:schemeClr val="tx1"/>
                </a:solidFill>
                <a:effectLst/>
                <a:latin typeface="Arial" charset="0"/>
                <a:ea typeface="新細明體" pitchFamily="18" charset="-120"/>
                <a:cs typeface="+mn-cs"/>
              </a:rPr>
              <a:t>Hadham</a:t>
            </a:r>
            <a:r>
              <a:rPr kumimoji="1" lang="en-US" altLang="zh-TW" sz="1200" kern="1200" dirty="0">
                <a:solidFill>
                  <a:schemeClr val="tx1"/>
                </a:solidFill>
                <a:effectLst/>
                <a:latin typeface="Arial" charset="0"/>
                <a:ea typeface="新細明體" pitchFamily="18" charset="-120"/>
                <a:cs typeface="+mn-cs"/>
              </a:rPr>
              <a:t>, England.)</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kern="1200" dirty="0">
                <a:solidFill>
                  <a:schemeClr val="tx1"/>
                </a:solidFill>
                <a:effectLst/>
                <a:latin typeface="Arial" charset="0"/>
                <a:ea typeface="新細明體" pitchFamily="18" charset="-120"/>
                <a:cs typeface="+mn-cs"/>
              </a:rPr>
              <a:t>類似地，</a:t>
            </a:r>
            <a:r>
              <a:rPr kumimoji="0" lang="zh-TW" altLang="en-US" dirty="0">
                <a:ea typeface="新細明體" charset="-120"/>
              </a:rPr>
              <a:t>影像中邊緣檢測的一個目的是剝離一些多餘的感知，以比信息撞擊傳感器更經濟的方式對影像中包含的信息進行編碼和描述 </a:t>
            </a:r>
            <a:r>
              <a:rPr kumimoji="1" lang="en-US" altLang="zh-TW" sz="1200" kern="1200" dirty="0">
                <a:solidFill>
                  <a:schemeClr val="tx1"/>
                </a:solidFill>
                <a:effectLst/>
                <a:latin typeface="Arial" charset="0"/>
                <a:ea typeface="新細明體" pitchFamily="18" charset="-120"/>
                <a:cs typeface="+mn-cs"/>
              </a:rPr>
              <a:t>[</a:t>
            </a:r>
            <a:r>
              <a:rPr kumimoji="1" lang="en-US" altLang="zh-TW" sz="1200" kern="1200" dirty="0" err="1">
                <a:solidFill>
                  <a:schemeClr val="tx1"/>
                </a:solidFill>
                <a:effectLst/>
                <a:latin typeface="Arial" charset="0"/>
                <a:ea typeface="新細明體" pitchFamily="18" charset="-120"/>
                <a:cs typeface="+mn-cs"/>
              </a:rPr>
              <a:t>Attneave</a:t>
            </a:r>
            <a:r>
              <a:rPr kumimoji="1" lang="en-US" altLang="zh-TW" sz="1200" kern="1200" dirty="0">
                <a:solidFill>
                  <a:schemeClr val="tx1"/>
                </a:solidFill>
                <a:effectLst/>
                <a:latin typeface="Arial" charset="0"/>
                <a:ea typeface="新細明體" pitchFamily="18" charset="-120"/>
                <a:cs typeface="+mn-cs"/>
              </a:rPr>
              <a:t> 1954] </a:t>
            </a:r>
            <a:r>
              <a:rPr kumimoji="1" lang="zh-TW" altLang="en-US" sz="1200" kern="1200" dirty="0">
                <a:solidFill>
                  <a:schemeClr val="tx1"/>
                </a:solidFill>
                <a:effectLst/>
                <a:latin typeface="Arial" charset="0"/>
                <a:ea typeface="新細明體" pitchFamily="18" charset="-120"/>
                <a:cs typeface="+mn-cs"/>
              </a:rPr>
              <a:t>。（照片由英格蘭哈德漢姆的亨利</a:t>
            </a:r>
            <a:r>
              <a:rPr kumimoji="1" lang="en-US" altLang="zh-TW" sz="1200" kern="1200" dirty="0">
                <a:solidFill>
                  <a:schemeClr val="tx1"/>
                </a:solidFill>
                <a:effectLst/>
                <a:latin typeface="Arial" charset="0"/>
                <a:ea typeface="新細明體" pitchFamily="18" charset="-120"/>
                <a:cs typeface="+mn-cs"/>
              </a:rPr>
              <a:t>·</a:t>
            </a:r>
            <a:r>
              <a:rPr kumimoji="1" lang="zh-TW" altLang="en-US" sz="1200" kern="1200" dirty="0">
                <a:solidFill>
                  <a:schemeClr val="tx1"/>
                </a:solidFill>
                <a:effectLst/>
                <a:latin typeface="Arial" charset="0"/>
                <a:ea typeface="新細明體" pitchFamily="18" charset="-120"/>
                <a:cs typeface="+mn-cs"/>
              </a:rPr>
              <a:t>摩爾基金會提供。）</a:t>
            </a:r>
            <a:endParaRPr kumimoji="1" lang="en-US" altLang="zh-TW" sz="1200" kern="1200" dirty="0">
              <a:solidFill>
                <a:schemeClr val="tx1"/>
              </a:solidFill>
              <a:effectLst/>
              <a:latin typeface="Arial" charset="0"/>
              <a:ea typeface="新細明體" pitchFamily="18" charset="-120"/>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投影片圖像版面配置區 1"/>
          <p:cNvSpPr>
            <a:spLocks noGrp="1" noRot="1" noChangeAspect="1" noTextEdit="1"/>
          </p:cNvSpPr>
          <p:nvPr>
            <p:ph type="sldImg"/>
          </p:nvPr>
        </p:nvSpPr>
        <p:spPr>
          <a:ln/>
        </p:spPr>
      </p:sp>
      <p:sp>
        <p:nvSpPr>
          <p:cNvPr id="252931" name="備忘稿版面配置區 2"/>
          <p:cNvSpPr>
            <a:spLocks noGrp="1"/>
          </p:cNvSpPr>
          <p:nvPr>
            <p:ph type="body" idx="1"/>
          </p:nvPr>
        </p:nvSpPr>
        <p:spPr>
          <a:noFill/>
        </p:spPr>
        <p:txBody>
          <a:bodyPr/>
          <a:lstStyle/>
          <a:p>
            <a:r>
              <a:rPr lang="zh-TW" altLang="en-US" dirty="0">
                <a:ea typeface="新細明體" charset="-120"/>
              </a:rPr>
              <a:t>圖</a:t>
            </a:r>
            <a:r>
              <a:rPr lang="en-US" altLang="zh-TW" dirty="0">
                <a:ea typeface="新細明體" charset="-120"/>
              </a:rPr>
              <a:t>3.2</a:t>
            </a:r>
            <a:r>
              <a:rPr lang="zh-TW" altLang="en-US" dirty="0">
                <a:ea typeface="新細明體" charset="-120"/>
              </a:rPr>
              <a:t>是在說在一個成像系統不存在模糊、取樣或量化的情況下，出現在影像中的各種類型的影像亮度邊緣的輪廓。</a:t>
            </a:r>
            <a:endParaRPr lang="en-US" altLang="zh-TW" dirty="0">
              <a:ea typeface="新細明體" charset="-120"/>
            </a:endParaRPr>
          </a:p>
          <a:p>
            <a:r>
              <a:rPr lang="en-US" altLang="zh-TW" dirty="0">
                <a:ea typeface="新細明體" charset="-120"/>
              </a:rPr>
              <a:t>Step edge</a:t>
            </a:r>
            <a:r>
              <a:rPr lang="zh-TW" altLang="en-US" dirty="0">
                <a:ea typeface="新細明體" charset="-120"/>
              </a:rPr>
              <a:t>：階梯邊緣</a:t>
            </a:r>
            <a:r>
              <a:rPr lang="en-US" altLang="zh-TW" dirty="0">
                <a:ea typeface="新細明體" charset="-120"/>
              </a:rPr>
              <a:t>(</a:t>
            </a:r>
            <a:r>
              <a:rPr lang="zh-TW" altLang="en-US" dirty="0">
                <a:ea typeface="新細明體" charset="-120"/>
              </a:rPr>
              <a:t>步邊</a:t>
            </a:r>
            <a:r>
              <a:rPr lang="en-US" altLang="zh-TW" dirty="0">
                <a:ea typeface="新細明體" charset="-120"/>
              </a:rPr>
              <a:t>)</a:t>
            </a:r>
            <a:r>
              <a:rPr lang="zh-TW" altLang="en-US" dirty="0">
                <a:ea typeface="新細明體" charset="-120"/>
              </a:rPr>
              <a:t>的展示就是影像亮度明暗的不連續。</a:t>
            </a:r>
          </a:p>
          <a:p>
            <a:r>
              <a:rPr lang="en-US" altLang="zh-TW" dirty="0">
                <a:ea typeface="新細明體" charset="-120"/>
              </a:rPr>
              <a:t>Roof edge</a:t>
            </a:r>
            <a:r>
              <a:rPr lang="zh-TW" altLang="en-US" dirty="0">
                <a:ea typeface="新細明體" charset="-120"/>
              </a:rPr>
              <a:t>：屋頂邊緣的展示就是影像亮度的第一個偏差中的不連續性。</a:t>
            </a:r>
          </a:p>
          <a:p>
            <a:r>
              <a:rPr lang="en-US" altLang="zh-TW" dirty="0">
                <a:ea typeface="新細明體" charset="-120"/>
              </a:rPr>
              <a:t>Line edge</a:t>
            </a:r>
            <a:r>
              <a:rPr lang="zh-TW" altLang="en-US" dirty="0">
                <a:ea typeface="新細明體" charset="-120"/>
              </a:rPr>
              <a:t>：線邊緣包括兩個彼此靠近的台階邊緣。</a:t>
            </a:r>
            <a:endParaRPr lang="en-US" altLang="zh-TW" dirty="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zh-TW" dirty="0">
                <a:ea typeface="新細明體" charset="-120"/>
              </a:rPr>
              <a:t>這三種邊緣中最常見的是</a:t>
            </a:r>
            <a:r>
              <a:rPr lang="en-US" altLang="zh-TW" dirty="0">
                <a:ea typeface="新細明體" charset="-120"/>
              </a:rPr>
              <a:t>Step edge</a:t>
            </a:r>
            <a:r>
              <a:rPr lang="zh-TW" altLang="en-US" dirty="0">
                <a:ea typeface="新細明體" charset="-120"/>
              </a:rPr>
              <a:t>；</a:t>
            </a:r>
            <a:endParaRPr lang="en-US" altLang="zh-TW" dirty="0">
              <a:ea typeface="新細明體" charset="-120"/>
            </a:endParaRPr>
          </a:p>
          <a:p>
            <a:r>
              <a:rPr lang="en-US" altLang="zh-TW" dirty="0">
                <a:ea typeface="新細明體" charset="-120"/>
              </a:rPr>
              <a:t>-----------------------------------------------------</a:t>
            </a:r>
          </a:p>
          <a:p>
            <a:r>
              <a:rPr lang="en-US" altLang="zh-TW" dirty="0">
                <a:ea typeface="新細明體" charset="-120"/>
              </a:rPr>
              <a:t>Profile</a:t>
            </a:r>
            <a:r>
              <a:rPr lang="zh-TW" altLang="en-US" dirty="0">
                <a:ea typeface="新細明體" charset="-120"/>
              </a:rPr>
              <a:t>：輪廓</a:t>
            </a:r>
            <a:r>
              <a:rPr lang="en-US" altLang="zh-TW" dirty="0">
                <a:ea typeface="新細明體" charset="-120"/>
              </a:rPr>
              <a:t> </a:t>
            </a:r>
          </a:p>
          <a:p>
            <a:r>
              <a:rPr lang="en-US" altLang="zh-TW" dirty="0">
                <a:ea typeface="新細明體" charset="-120"/>
              </a:rPr>
              <a:t>Profiles of various types of image-intensity edges as they would appear in an image in the absence of blurring, sampling, or quantization by the imaging system.</a:t>
            </a:r>
          </a:p>
          <a:p>
            <a:r>
              <a:rPr lang="en-US" altLang="zh-TW" dirty="0">
                <a:ea typeface="新細明體" charset="-120"/>
              </a:rPr>
              <a:t>Step edge</a:t>
            </a:r>
            <a:r>
              <a:rPr lang="zh-TW" altLang="en-US" dirty="0">
                <a:ea typeface="新細明體" charset="-120"/>
              </a:rPr>
              <a:t>：</a:t>
            </a:r>
            <a:r>
              <a:rPr lang="en-US" altLang="zh-TW" dirty="0">
                <a:ea typeface="新細明體" charset="-120"/>
              </a:rPr>
              <a:t>Step edge exhibits a discontinuity in the magnitude of the image intensity.</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新細明體" charset="-120"/>
              </a:rPr>
              <a:t>Roof edge</a:t>
            </a:r>
            <a:r>
              <a:rPr lang="zh-TW" altLang="en-US" dirty="0">
                <a:ea typeface="新細明體" charset="-120"/>
              </a:rPr>
              <a:t>：</a:t>
            </a:r>
            <a:r>
              <a:rPr lang="en-US" altLang="zh-TW" dirty="0">
                <a:ea typeface="新細明體" charset="-120"/>
              </a:rPr>
              <a:t>Roof edge exhibits a discontinuity in the first </a:t>
            </a:r>
            <a:r>
              <a:rPr lang="en-US" altLang="zh-TW" dirty="0" err="1">
                <a:ea typeface="新細明體" charset="-120"/>
              </a:rPr>
              <a:t>dervative</a:t>
            </a:r>
            <a:r>
              <a:rPr lang="en-US" altLang="zh-TW" dirty="0">
                <a:ea typeface="新細明體" charset="-120"/>
              </a:rPr>
              <a:t> of the image intensity.</a:t>
            </a:r>
          </a:p>
          <a:p>
            <a:r>
              <a:rPr lang="en-US" altLang="zh-TW" dirty="0">
                <a:ea typeface="新細明體" charset="-120"/>
              </a:rPr>
              <a:t>Line edge</a:t>
            </a:r>
            <a:r>
              <a:rPr lang="zh-TW" altLang="en-US" dirty="0">
                <a:ea typeface="新細明體" charset="-120"/>
              </a:rPr>
              <a:t>：</a:t>
            </a:r>
            <a:r>
              <a:rPr lang="en-US" altLang="zh-TW" dirty="0">
                <a:ea typeface="新細明體" charset="-120"/>
              </a:rPr>
              <a:t>Line edge comprises</a:t>
            </a:r>
            <a:r>
              <a:rPr lang="en-US" altLang="zh-TW" baseline="0" dirty="0">
                <a:ea typeface="新細明體" charset="-120"/>
              </a:rPr>
              <a:t> two step edges that are close together.</a:t>
            </a:r>
            <a:endParaRPr lang="en-US" altLang="zh-TW" dirty="0">
              <a:ea typeface="新細明體" charset="-120"/>
            </a:endParaRPr>
          </a:p>
          <a:p>
            <a:r>
              <a:rPr lang="en-US" altLang="zh-TW" dirty="0">
                <a:ea typeface="新細明體" charset="-120"/>
              </a:rPr>
              <a:t>Step edges are the most common among these three types of edges; hence, we shall restrict ourselves almost exclusively to step edges in this book.</a:t>
            </a:r>
          </a:p>
        </p:txBody>
      </p:sp>
      <p:sp>
        <p:nvSpPr>
          <p:cNvPr id="252932" name="投影片編號版面配置區 3"/>
          <p:cNvSpPr>
            <a:spLocks noGrp="1"/>
          </p:cNvSpPr>
          <p:nvPr>
            <p:ph type="sldNum" sz="quarter" idx="5"/>
          </p:nvPr>
        </p:nvSpPr>
        <p:spPr>
          <a:noFill/>
          <a:ln>
            <a:miter lim="800000"/>
            <a:headEnd/>
            <a:tailEnd/>
          </a:ln>
        </p:spPr>
        <p:txBody>
          <a:bodyPr/>
          <a:lstStyle/>
          <a:p>
            <a:fld id="{152EEAC6-E5B1-4C6E-81A5-9AEE8B8A4066}" type="slidenum">
              <a:rPr lang="en-US" altLang="zh-TW" smtClean="0">
                <a:ea typeface="新細明體" charset="-120"/>
              </a:rPr>
              <a:pPr/>
              <a:t>91</a:t>
            </a:fld>
            <a:endParaRPr lang="en-US" altLang="zh-TW">
              <a:ea typeface="新細明體" charset="-12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a:ln>
            <a:miter lim="800000"/>
            <a:headEnd/>
            <a:tailEnd/>
          </a:ln>
        </p:spPr>
        <p:txBody>
          <a:bodyPr/>
          <a:lstStyle/>
          <a:p>
            <a:fld id="{E4D9657D-A490-4409-A71D-7EEE253D032D}" type="slidenum">
              <a:rPr lang="en-US" altLang="zh-TW" smtClean="0">
                <a:ea typeface="新細明體" charset="-120"/>
              </a:rPr>
              <a:pPr/>
              <a:t>92</a:t>
            </a:fld>
            <a:endParaRPr lang="en-US" altLang="zh-TW">
              <a:ea typeface="新細明體" charset="-120"/>
            </a:endParaRPr>
          </a:p>
        </p:txBody>
      </p:sp>
      <p:sp>
        <p:nvSpPr>
          <p:cNvPr id="256003"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56004" name="Rectangle 3"/>
              <p:cNvSpPr>
                <a:spLocks noGrp="1" noChangeArrowheads="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b="0" kern="1200" dirty="0">
                    <a:solidFill>
                      <a:schemeClr val="tx1"/>
                    </a:solidFill>
                    <a:latin typeface="Arial" charset="0"/>
                    <a:ea typeface="新細明體" pitchFamily="18" charset="-120"/>
                    <a:cs typeface="+mn-cs"/>
                  </a:rPr>
                  <a:t>Roberts operators</a:t>
                </a:r>
                <a:r>
                  <a:rPr kumimoji="1" lang="zh-TW" altLang="en-US" sz="1200" b="0" kern="1200" dirty="0">
                    <a:solidFill>
                      <a:schemeClr val="tx1"/>
                    </a:solidFill>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他使用兩個</a:t>
                </a:r>
                <a:r>
                  <a:rPr kumimoji="1" lang="en-US" altLang="zh-TW" sz="1200" b="0" i="0" kern="1200" dirty="0">
                    <a:solidFill>
                      <a:schemeClr val="tx1"/>
                    </a:solidFill>
                    <a:effectLst/>
                    <a:latin typeface="Arial" charset="0"/>
                    <a:ea typeface="新細明體" pitchFamily="18" charset="-120"/>
                    <a:cs typeface="+mn-cs"/>
                  </a:rPr>
                  <a:t>2 x 2</a:t>
                </a:r>
                <a:r>
                  <a:rPr kumimoji="1" lang="zh-TW" altLang="en-US" sz="1200" b="0" i="0" kern="1200" dirty="0">
                    <a:solidFill>
                      <a:schemeClr val="tx1"/>
                    </a:solidFill>
                    <a:effectLst/>
                    <a:latin typeface="Arial" charset="0"/>
                    <a:ea typeface="新細明體" pitchFamily="18" charset="-120"/>
                    <a:cs typeface="+mn-cs"/>
                  </a:rPr>
                  <a:t>的</a:t>
                </a:r>
                <a:r>
                  <a:rPr kumimoji="1" lang="en-US" altLang="zh-TW" sz="1200" b="0" i="0" kern="1200" dirty="0">
                    <a:solidFill>
                      <a:schemeClr val="tx1"/>
                    </a:solidFill>
                    <a:effectLst/>
                    <a:latin typeface="Arial" charset="0"/>
                    <a:ea typeface="新細明體" pitchFamily="18" charset="-120"/>
                    <a:cs typeface="+mn-cs"/>
                  </a:rPr>
                  <a:t>mask</a:t>
                </a:r>
                <a:r>
                  <a:rPr kumimoji="1" lang="zh-TW" altLang="en-US" sz="1200" b="0" i="0" kern="1200" dirty="0">
                    <a:solidFill>
                      <a:schemeClr val="tx1"/>
                    </a:solidFill>
                    <a:effectLst/>
                    <a:latin typeface="Arial" charset="0"/>
                    <a:ea typeface="新細明體" pitchFamily="18" charset="-120"/>
                    <a:cs typeface="+mn-cs"/>
                  </a:rPr>
                  <a:t>來計算沿兩個對角線方向的邊緣上的梯度。</a:t>
                </a:r>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這是</a:t>
                </a:r>
                <a:r>
                  <a:rPr lang="zh-TW" altLang="en-US" dirty="0"/>
                  <a:t>最簡單的邊緣檢測運算方法，也就是用影像的垂直和水平差分來近似梯度的運算</a:t>
                </a:r>
                <a:endParaRPr lang="en-US" altLang="zh-TW" i="1" dirty="0"/>
              </a:p>
              <a:p>
                <a:pPr rtl="0"/>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令</a:t>
                </a:r>
                <a:r>
                  <a:rPr kumimoji="1" lang="en-US" altLang="zh-TW" sz="1200" b="0" i="0" kern="1200" dirty="0">
                    <a:solidFill>
                      <a:schemeClr val="tx1"/>
                    </a:solidFill>
                    <a:effectLst/>
                    <a:latin typeface="Arial" charset="0"/>
                    <a:ea typeface="新細明體" pitchFamily="18" charset="-120"/>
                    <a:cs typeface="+mn-cs"/>
                  </a:rPr>
                  <a:t>r1</a:t>
                </a:r>
                <a:r>
                  <a:rPr kumimoji="1" lang="zh-TW" altLang="en-US" sz="1200" b="0" i="0" kern="1200" dirty="0">
                    <a:solidFill>
                      <a:schemeClr val="tx1"/>
                    </a:solidFill>
                    <a:effectLst/>
                    <a:latin typeface="Arial" charset="0"/>
                    <a:ea typeface="新細明體" pitchFamily="18" charset="-120"/>
                    <a:cs typeface="+mn-cs"/>
                  </a:rPr>
                  <a:t>為從第一個</a:t>
                </a:r>
                <a:r>
                  <a:rPr kumimoji="1" lang="en-US" altLang="zh-TW" sz="1200" b="0" i="0" kern="1200" dirty="0">
                    <a:solidFill>
                      <a:schemeClr val="tx1"/>
                    </a:solidFill>
                    <a:effectLst/>
                    <a:latin typeface="Arial" charset="0"/>
                    <a:ea typeface="新細明體" pitchFamily="18" charset="-120"/>
                    <a:cs typeface="+mn-cs"/>
                  </a:rPr>
                  <a:t>mask</a:t>
                </a:r>
                <a:r>
                  <a:rPr kumimoji="1" lang="zh-TW" altLang="en-US" sz="1200" b="0" i="0" kern="1200" dirty="0">
                    <a:solidFill>
                      <a:schemeClr val="tx1"/>
                    </a:solidFill>
                    <a:effectLst/>
                    <a:latin typeface="Arial" charset="0"/>
                    <a:ea typeface="新細明體" pitchFamily="18" charset="-120"/>
                    <a:cs typeface="+mn-cs"/>
                  </a:rPr>
                  <a:t>計算的值，而</a:t>
                </a:r>
                <a:r>
                  <a:rPr kumimoji="1" lang="en-US" altLang="zh-TW" sz="1200" b="0" i="0" kern="1200" dirty="0">
                    <a:solidFill>
                      <a:schemeClr val="tx1"/>
                    </a:solidFill>
                    <a:effectLst/>
                    <a:latin typeface="Arial" charset="0"/>
                    <a:ea typeface="新細明體" pitchFamily="18" charset="-120"/>
                    <a:cs typeface="+mn-cs"/>
                  </a:rPr>
                  <a:t>r2</a:t>
                </a:r>
                <a:r>
                  <a:rPr kumimoji="1" lang="zh-TW" altLang="en-US" sz="1200" b="0" i="0" kern="1200" dirty="0">
                    <a:solidFill>
                      <a:schemeClr val="tx1"/>
                    </a:solidFill>
                    <a:effectLst/>
                    <a:latin typeface="Arial" charset="0"/>
                    <a:ea typeface="新細明體" pitchFamily="18" charset="-120"/>
                    <a:cs typeface="+mn-cs"/>
                  </a:rPr>
                  <a:t>為從第二個</a:t>
                </a:r>
                <a:r>
                  <a:rPr kumimoji="1" lang="en-US" altLang="zh-TW" sz="1200" b="0" i="0" kern="1200" dirty="0">
                    <a:solidFill>
                      <a:schemeClr val="tx1"/>
                    </a:solidFill>
                    <a:effectLst/>
                    <a:latin typeface="Arial" charset="0"/>
                    <a:ea typeface="新細明體" pitchFamily="18" charset="-120"/>
                    <a:cs typeface="+mn-cs"/>
                  </a:rPr>
                  <a:t>mask</a:t>
                </a:r>
                <a:r>
                  <a:rPr kumimoji="1" lang="zh-TW" altLang="en-US" sz="1200" b="0" i="0" kern="1200" dirty="0">
                    <a:solidFill>
                      <a:schemeClr val="tx1"/>
                    </a:solidFill>
                    <a:effectLst/>
                    <a:latin typeface="Arial" charset="0"/>
                    <a:ea typeface="新細明體" pitchFamily="18" charset="-120"/>
                    <a:cs typeface="+mn-cs"/>
                  </a:rPr>
                  <a:t>計算的值，他得出</a:t>
                </a:r>
                <a:r>
                  <a:rPr kumimoji="1" lang="zh-TW" altLang="en-US" sz="1200" b="0" kern="1200" dirty="0">
                    <a:solidFill>
                      <a:schemeClr val="tx1"/>
                    </a:solidFill>
                    <a:latin typeface="Arial" charset="0"/>
                    <a:ea typeface="新細明體" pitchFamily="18" charset="-120"/>
                    <a:cs typeface="+mn-cs"/>
                  </a:rPr>
                  <a:t>梯度大小</a:t>
                </a:r>
                <a:r>
                  <a:rPr kumimoji="1" lang="en-US" altLang="zh-TW" sz="1200" b="0" kern="1200" dirty="0">
                    <a:solidFill>
                      <a:schemeClr val="tx1"/>
                    </a:solidFill>
                    <a:latin typeface="Arial" charset="0"/>
                    <a:ea typeface="新細明體" pitchFamily="18" charset="-120"/>
                    <a:cs typeface="+mn-cs"/>
                  </a:rPr>
                  <a:t>(gradient magnitude)</a:t>
                </a:r>
                <a:r>
                  <a:rPr kumimoji="1" lang="zh-TW" altLang="en-US" sz="1200" b="0" i="0" kern="1200" dirty="0">
                    <a:solidFill>
                      <a:schemeClr val="tx1"/>
                    </a:solidFill>
                    <a:effectLst/>
                    <a:latin typeface="Arial" charset="0"/>
                    <a:ea typeface="新細明體" pitchFamily="18" charset="-120"/>
                    <a:cs typeface="+mn-cs"/>
                  </a:rPr>
                  <a:t>為</a:t>
                </a:r>
                <a14:m>
                  <m:oMath xmlns:m="http://schemas.openxmlformats.org/officeDocument/2006/math">
                    <m:rad>
                      <m:radPr>
                        <m:degHide m:val="on"/>
                        <m:ctrlPr>
                          <a:rPr lang="en-US" altLang="zh-TW" sz="1200" b="1" i="1" smtClean="0">
                            <a:solidFill>
                              <a:schemeClr val="tx1"/>
                            </a:solidFill>
                            <a:latin typeface="Cambria Math" panose="02040503050406030204" pitchFamily="18" charset="0"/>
                          </a:rPr>
                        </m:ctrlPr>
                      </m:radPr>
                      <m:deg/>
                      <m:e>
                        <m:sSubSup>
                          <m:sSubSupPr>
                            <m:ctrlPr>
                              <a:rPr lang="en-US" altLang="zh-TW" sz="1200" b="1" i="1" smtClean="0">
                                <a:solidFill>
                                  <a:schemeClr val="tx1"/>
                                </a:solidFill>
                                <a:latin typeface="Cambria Math" panose="02040503050406030204" pitchFamily="18" charset="0"/>
                              </a:rPr>
                            </m:ctrlPr>
                          </m:sSubSupPr>
                          <m:e>
                            <m:r>
                              <a:rPr lang="en-US" altLang="zh-TW" sz="1200" b="1" i="1" smtClean="0">
                                <a:solidFill>
                                  <a:schemeClr val="tx1"/>
                                </a:solidFill>
                                <a:latin typeface="Cambria Math" panose="02040503050406030204" pitchFamily="18" charset="0"/>
                              </a:rPr>
                              <m:t>𝒓</m:t>
                            </m:r>
                          </m:e>
                          <m:sub>
                            <m:r>
                              <a:rPr lang="en-US" altLang="zh-TW" sz="1200" b="1" i="1" smtClean="0">
                                <a:solidFill>
                                  <a:schemeClr val="tx1"/>
                                </a:solidFill>
                                <a:latin typeface="Cambria Math" panose="02040503050406030204" pitchFamily="18" charset="0"/>
                              </a:rPr>
                              <m:t>𝟏</m:t>
                            </m:r>
                          </m:sub>
                          <m:sup>
                            <m:r>
                              <a:rPr lang="en-US" altLang="zh-TW" sz="1200" b="1" i="1" smtClean="0">
                                <a:solidFill>
                                  <a:schemeClr val="tx1"/>
                                </a:solidFill>
                                <a:latin typeface="Cambria Math" panose="02040503050406030204" pitchFamily="18" charset="0"/>
                              </a:rPr>
                              <m:t>𝟐</m:t>
                            </m:r>
                          </m:sup>
                        </m:sSubSup>
                        <m:r>
                          <a:rPr lang="en-US" altLang="zh-TW" sz="1200" b="1" i="1" smtClean="0">
                            <a:solidFill>
                              <a:schemeClr val="tx1"/>
                            </a:solidFill>
                            <a:latin typeface="Cambria Math" panose="02040503050406030204" pitchFamily="18" charset="0"/>
                          </a:rPr>
                          <m:t>+</m:t>
                        </m:r>
                        <m:sSubSup>
                          <m:sSubSupPr>
                            <m:ctrlPr>
                              <a:rPr lang="en-US" altLang="zh-TW" sz="1200" b="1" i="1" smtClean="0">
                                <a:solidFill>
                                  <a:schemeClr val="tx1"/>
                                </a:solidFill>
                                <a:latin typeface="Cambria Math" panose="02040503050406030204" pitchFamily="18" charset="0"/>
                              </a:rPr>
                            </m:ctrlPr>
                          </m:sSubSupPr>
                          <m:e>
                            <m:r>
                              <a:rPr lang="en-US" altLang="zh-TW" sz="1200" b="1" i="1" smtClean="0">
                                <a:solidFill>
                                  <a:schemeClr val="tx1"/>
                                </a:solidFill>
                                <a:latin typeface="Cambria Math" panose="02040503050406030204" pitchFamily="18" charset="0"/>
                              </a:rPr>
                              <m:t>𝒓</m:t>
                            </m:r>
                          </m:e>
                          <m:sub>
                            <m:r>
                              <a:rPr lang="en-US" altLang="zh-TW" sz="1200" b="1" i="1" smtClean="0">
                                <a:solidFill>
                                  <a:schemeClr val="tx1"/>
                                </a:solidFill>
                                <a:latin typeface="Cambria Math" panose="02040503050406030204" pitchFamily="18" charset="0"/>
                              </a:rPr>
                              <m:t>𝟐</m:t>
                            </m:r>
                          </m:sub>
                          <m:sup>
                            <m:r>
                              <a:rPr lang="en-US" altLang="zh-TW" sz="1200" b="1" i="1" smtClean="0">
                                <a:solidFill>
                                  <a:schemeClr val="tx1"/>
                                </a:solidFill>
                                <a:latin typeface="Cambria Math" panose="02040503050406030204" pitchFamily="18" charset="0"/>
                              </a:rPr>
                              <m:t>𝟐</m:t>
                            </m:r>
                          </m:sup>
                        </m:sSubSup>
                        <m:r>
                          <a:rPr lang="en-US" altLang="zh-TW" sz="1200" b="1" i="1" smtClean="0">
                            <a:solidFill>
                              <a:schemeClr val="tx1"/>
                            </a:solidFill>
                            <a:latin typeface="Cambria Math" panose="02040503050406030204" pitchFamily="18" charset="0"/>
                          </a:rPr>
                          <m:t> </m:t>
                        </m:r>
                      </m:e>
                    </m:rad>
                  </m:oMath>
                </a14:m>
                <a:r>
                  <a:rPr kumimoji="1" lang="zh-TW" altLang="en-US" sz="1200" b="0" i="0" kern="1200" dirty="0">
                    <a:solidFill>
                      <a:schemeClr val="tx1"/>
                    </a:solidFill>
                    <a:effectLst/>
                    <a:latin typeface="Arial" charset="0"/>
                    <a:ea typeface="新細明體" pitchFamily="18" charset="-120"/>
                    <a:cs typeface="+mn-cs"/>
                  </a:rPr>
                  <a:t>。</a:t>
                </a:r>
              </a:p>
              <a:p>
                <a:pPr eaLnBrk="1" hangingPunct="1"/>
                <a:endParaRPr lang="en-US" altLang="zh-TW" dirty="0">
                  <a:latin typeface="Cambria Math" pitchFamily="18" charset="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由於做</a:t>
                </a:r>
                <a:r>
                  <a:rPr kumimoji="1" lang="zh-TW" altLang="en-US" sz="1200" b="0" i="0" kern="1200" dirty="0">
                    <a:solidFill>
                      <a:schemeClr val="tx1"/>
                    </a:solidFill>
                    <a:effectLst/>
                    <a:latin typeface="Arial" charset="0"/>
                    <a:ea typeface="新細明體" pitchFamily="18" charset="-120"/>
                    <a:cs typeface="+mn-cs"/>
                  </a:rPr>
                  <a:t>一階微分</a:t>
                </a:r>
                <a:r>
                  <a:rPr lang="zh-TW" altLang="en-US" dirty="0">
                    <a:ea typeface="新細明體" charset="-120"/>
                  </a:rPr>
                  <a:t>可以凸顯高頻的地方，而邊正好是高頻的地方，所以只需要</a:t>
                </a:r>
                <a:r>
                  <a:rPr lang="zh-TW" altLang="en-US" dirty="0"/>
                  <a:t>考慮一個點的差分，就可以知道是否為邊</a:t>
                </a:r>
                <a:endParaRPr lang="zh-TW" altLang="en-US" dirty="0">
                  <a:ea typeface="新細明體" charset="-120"/>
                </a:endParaRPr>
              </a:p>
              <a:p>
                <a:pPr eaLnBrk="1" hangingPunct="1"/>
                <a:r>
                  <a:rPr lang="zh-TW" altLang="en-US" dirty="0">
                    <a:ea typeface="新細明體" charset="-120"/>
                  </a:rPr>
                  <a:t>此兩</a:t>
                </a:r>
                <a:r>
                  <a:rPr lang="en-US" altLang="zh-TW" dirty="0">
                    <a:ea typeface="新細明體" charset="-120"/>
                  </a:rPr>
                  <a:t>mask</a:t>
                </a:r>
                <a:r>
                  <a:rPr lang="zh-TW" altLang="en-US" dirty="0">
                    <a:ea typeface="新細明體" charset="-120"/>
                  </a:rPr>
                  <a:t>微分得來 </a:t>
                </a:r>
                <a:r>
                  <a:rPr lang="en-US" altLang="zh-TW" dirty="0">
                    <a:ea typeface="新細明體" charset="-120"/>
                  </a:rPr>
                  <a:t>=&gt; </a:t>
                </a:r>
                <a:r>
                  <a:rPr lang="en-US" altLang="zh-TW" i="1" dirty="0">
                    <a:ea typeface="新細明體" charset="-120"/>
                  </a:rPr>
                  <a:t>f’(x) = f(x+1) – f(x)</a:t>
                </a:r>
              </a:p>
              <a:p>
                <a:pPr eaLnBrk="1" hangingPunct="1"/>
                <a:r>
                  <a:rPr lang="en-US" altLang="zh-TW" i="1" dirty="0"/>
                  <a:t>f</a:t>
                </a:r>
                <a:r>
                  <a:rPr lang="en-US" altLang="zh-TW" dirty="0"/>
                  <a:t>’’(x)=f(x+△x)/△x (</a:t>
                </a:r>
                <a:r>
                  <a:rPr kumimoji="1" lang="en-US" altLang="zh-TW" sz="1200" b="0" i="0" kern="1200" dirty="0">
                    <a:solidFill>
                      <a:schemeClr val="tx1"/>
                    </a:solidFill>
                    <a:effectLst/>
                    <a:latin typeface="Arial" charset="0"/>
                    <a:ea typeface="新細明體" pitchFamily="18" charset="-120"/>
                    <a:cs typeface="+mn-cs"/>
                  </a:rPr>
                  <a:t>Delta</a:t>
                </a:r>
                <a:r>
                  <a:rPr kumimoji="1" lang="zh-TW" altLang="en-US" sz="1200" b="0" i="0" kern="1200" dirty="0">
                    <a:solidFill>
                      <a:schemeClr val="tx1"/>
                    </a:solidFill>
                    <a:effectLst/>
                    <a:latin typeface="Arial" charset="0"/>
                    <a:ea typeface="新細明體" pitchFamily="18" charset="-120"/>
                    <a:cs typeface="+mn-cs"/>
                  </a:rPr>
                  <a:t> </a:t>
                </a:r>
                <a:r>
                  <a:rPr kumimoji="1" lang="en-US" altLang="zh-TW" sz="1200" b="0" i="0" kern="1200" dirty="0">
                    <a:solidFill>
                      <a:schemeClr val="tx1"/>
                    </a:solidFill>
                    <a:effectLst/>
                    <a:latin typeface="Arial" charset="0"/>
                    <a:ea typeface="新細明體" pitchFamily="18" charset="-120"/>
                    <a:cs typeface="+mn-cs"/>
                  </a:rPr>
                  <a:t>x</a:t>
                </a:r>
                <a:r>
                  <a:rPr lang="en-US" altLang="zh-TW" dirty="0"/>
                  <a:t>)</a:t>
                </a:r>
                <a:r>
                  <a:rPr kumimoji="1" lang="en-US" altLang="zh-TW" sz="1200" b="0" i="0" kern="1200" dirty="0">
                    <a:solidFill>
                      <a:schemeClr val="tx1"/>
                    </a:solidFill>
                    <a:effectLst/>
                    <a:latin typeface="Arial" charset="0"/>
                    <a:ea typeface="新細明體" pitchFamily="18" charset="-120"/>
                    <a:cs typeface="+mn-cs"/>
                  </a:rPr>
                  <a:t> </a:t>
                </a:r>
                <a:r>
                  <a:rPr lang="en-US" altLang="zh-TW" dirty="0"/>
                  <a:t> , △x</a:t>
                </a:r>
                <a:r>
                  <a:rPr lang="zh-TW" altLang="en-US" dirty="0"/>
                  <a:t>趨近於</a:t>
                </a:r>
                <a:r>
                  <a:rPr lang="en-US" altLang="zh-TW" dirty="0"/>
                  <a:t>0</a:t>
                </a:r>
                <a:r>
                  <a:rPr lang="zh-TW" altLang="en-US" dirty="0"/>
                  <a:t>，但電腦上單位為</a:t>
                </a:r>
                <a:r>
                  <a:rPr lang="en-US" altLang="zh-TW" dirty="0"/>
                  <a:t>pixel </a:t>
                </a:r>
                <a:r>
                  <a:rPr lang="zh-TW" altLang="en-US" dirty="0"/>
                  <a:t>，所以△</a:t>
                </a:r>
                <a:r>
                  <a:rPr lang="en-US" altLang="zh-TW" dirty="0"/>
                  <a:t>x(</a:t>
                </a:r>
                <a:r>
                  <a:rPr kumimoji="1" lang="en-US" altLang="zh-TW" sz="1200" b="0" i="0" kern="1200" dirty="0">
                    <a:solidFill>
                      <a:schemeClr val="tx1"/>
                    </a:solidFill>
                    <a:effectLst/>
                    <a:latin typeface="Arial" charset="0"/>
                    <a:ea typeface="新細明體" pitchFamily="18" charset="-120"/>
                    <a:cs typeface="+mn-cs"/>
                  </a:rPr>
                  <a:t>Delta</a:t>
                </a:r>
                <a:r>
                  <a:rPr kumimoji="1" lang="zh-TW" altLang="en-US" sz="1200" b="0" i="0" kern="1200" dirty="0">
                    <a:solidFill>
                      <a:schemeClr val="tx1"/>
                    </a:solidFill>
                    <a:effectLst/>
                    <a:latin typeface="Arial" charset="0"/>
                    <a:ea typeface="新細明體" pitchFamily="18" charset="-120"/>
                    <a:cs typeface="+mn-cs"/>
                  </a:rPr>
                  <a:t> </a:t>
                </a:r>
                <a:r>
                  <a:rPr kumimoji="1" lang="en-US" altLang="zh-TW" sz="1200" b="0" i="0" kern="1200" dirty="0">
                    <a:solidFill>
                      <a:schemeClr val="tx1"/>
                    </a:solidFill>
                    <a:effectLst/>
                    <a:latin typeface="Arial" charset="0"/>
                    <a:ea typeface="新細明體" pitchFamily="18" charset="-120"/>
                    <a:cs typeface="+mn-cs"/>
                  </a:rPr>
                  <a:t>x</a:t>
                </a:r>
                <a:r>
                  <a:rPr lang="en-US" altLang="zh-TW" dirty="0"/>
                  <a:t>)</a:t>
                </a:r>
                <a:r>
                  <a:rPr kumimoji="1" lang="en-US" altLang="zh-TW" sz="1200" b="0" i="0" kern="1200" dirty="0">
                    <a:solidFill>
                      <a:schemeClr val="tx1"/>
                    </a:solidFill>
                    <a:effectLst/>
                    <a:latin typeface="Arial" charset="0"/>
                    <a:ea typeface="新細明體" pitchFamily="18" charset="-120"/>
                    <a:cs typeface="+mn-cs"/>
                  </a:rPr>
                  <a:t> </a:t>
                </a:r>
                <a:r>
                  <a:rPr lang="zh-TW" altLang="en-US" dirty="0"/>
                  <a:t>會是</a:t>
                </a:r>
                <a:r>
                  <a:rPr lang="en-US" altLang="zh-TW" dirty="0"/>
                  <a:t>1</a:t>
                </a:r>
                <a:r>
                  <a:rPr lang="zh-TW" altLang="en-US" dirty="0"/>
                  <a:t>則 </a:t>
                </a:r>
                <a:r>
                  <a:rPr lang="en-US" altLang="zh-TW" i="1" dirty="0"/>
                  <a:t>f’(x) = f(x+1) – f(x)</a:t>
                </a:r>
              </a:p>
            </p:txBody>
          </p:sp>
        </mc:Choice>
        <mc:Fallback xmlns="">
          <p:sp>
            <p:nvSpPr>
              <p:cNvPr id="256004" name="Rectangle 3"/>
              <p:cNvSpPr>
                <a:spLocks noGrp="1" noChangeArrowheads="1"/>
              </p:cNvSpPr>
              <p:nvPr>
                <p:ph type="body" idx="1"/>
              </p:nvPr>
            </p:nvSpPr>
            <p:spPr>
              <a:noFill/>
            </p:spPr>
            <p:txBody>
              <a:bodyPr/>
              <a:lstStyle/>
              <a:p>
                <a:pPr rtl="0"/>
                <a:r>
                  <a:rPr kumimoji="1" lang="en-US" altLang="zh-TW" sz="1200" b="0" kern="1200" dirty="0" smtClean="0">
                    <a:solidFill>
                      <a:schemeClr val="tx1"/>
                    </a:solidFill>
                    <a:latin typeface="Arial" charset="0"/>
                    <a:ea typeface="新細明體" pitchFamily="18" charset="-120"/>
                    <a:cs typeface="+mn-cs"/>
                  </a:rPr>
                  <a:t>Roberts operators</a:t>
                </a:r>
                <a:r>
                  <a:rPr kumimoji="1" lang="zh-TW" altLang="en-US" sz="1200" b="0" kern="1200" dirty="0" smtClean="0">
                    <a:solidFill>
                      <a:schemeClr val="tx1"/>
                    </a:solidFill>
                    <a:latin typeface="Arial" charset="0"/>
                    <a:ea typeface="新細明體" pitchFamily="18" charset="-120"/>
                    <a:cs typeface="+mn-cs"/>
                  </a:rPr>
                  <a:t>：</a:t>
                </a:r>
                <a:r>
                  <a:rPr kumimoji="1" lang="zh-TW" altLang="en-US" sz="1200" b="0" i="0" kern="1200" dirty="0" smtClean="0">
                    <a:solidFill>
                      <a:schemeClr val="tx1"/>
                    </a:solidFill>
                    <a:effectLst/>
                    <a:latin typeface="Arial" charset="0"/>
                    <a:ea typeface="新細明體" pitchFamily="18" charset="-120"/>
                    <a:cs typeface="+mn-cs"/>
                  </a:rPr>
                  <a:t>他使用兩個</a:t>
                </a:r>
                <a:r>
                  <a:rPr kumimoji="1" lang="en-US" altLang="zh-TW" sz="1200" b="0" i="0" kern="1200" dirty="0" smtClean="0">
                    <a:solidFill>
                      <a:schemeClr val="tx1"/>
                    </a:solidFill>
                    <a:effectLst/>
                    <a:latin typeface="Arial" charset="0"/>
                    <a:ea typeface="新細明體" pitchFamily="18" charset="-120"/>
                    <a:cs typeface="+mn-cs"/>
                  </a:rPr>
                  <a:t>2 x </a:t>
                </a:r>
                <a:r>
                  <a:rPr kumimoji="1" lang="en-US" altLang="zh-TW" sz="1200" b="0" i="0" kern="1200" dirty="0" smtClean="0">
                    <a:solidFill>
                      <a:schemeClr val="tx1"/>
                    </a:solidFill>
                    <a:effectLst/>
                    <a:latin typeface="Arial" charset="0"/>
                    <a:ea typeface="新細明體" pitchFamily="18" charset="-120"/>
                    <a:cs typeface="+mn-cs"/>
                  </a:rPr>
                  <a:t>2</a:t>
                </a:r>
                <a:r>
                  <a:rPr kumimoji="1" lang="zh-TW" altLang="en-US" sz="1200" b="0" i="0" kern="1200" dirty="0" smtClean="0">
                    <a:solidFill>
                      <a:schemeClr val="tx1"/>
                    </a:solidFill>
                    <a:effectLst/>
                    <a:latin typeface="Arial" charset="0"/>
                    <a:ea typeface="新細明體" pitchFamily="18" charset="-120"/>
                    <a:cs typeface="+mn-cs"/>
                  </a:rPr>
                  <a:t>的</a:t>
                </a:r>
                <a:r>
                  <a:rPr kumimoji="1" lang="en-US" altLang="zh-TW" sz="1200" b="0" i="0" kern="1200" dirty="0" smtClean="0">
                    <a:solidFill>
                      <a:schemeClr val="tx1"/>
                    </a:solidFill>
                    <a:effectLst/>
                    <a:latin typeface="Arial" charset="0"/>
                    <a:ea typeface="新細明體" pitchFamily="18" charset="-120"/>
                    <a:cs typeface="+mn-cs"/>
                  </a:rPr>
                  <a:t>mask</a:t>
                </a:r>
                <a:r>
                  <a:rPr kumimoji="1" lang="zh-TW" altLang="en-US" sz="1200" b="0" i="0" kern="1200" dirty="0" smtClean="0">
                    <a:solidFill>
                      <a:schemeClr val="tx1"/>
                    </a:solidFill>
                    <a:effectLst/>
                    <a:latin typeface="Arial" charset="0"/>
                    <a:ea typeface="新細明體" pitchFamily="18" charset="-120"/>
                    <a:cs typeface="+mn-cs"/>
                  </a:rPr>
                  <a:t>來</a:t>
                </a:r>
                <a:r>
                  <a:rPr kumimoji="1" lang="zh-TW" altLang="en-US" sz="1200" b="0" i="0" kern="1200" dirty="0" smtClean="0">
                    <a:solidFill>
                      <a:schemeClr val="tx1"/>
                    </a:solidFill>
                    <a:effectLst/>
                    <a:latin typeface="Arial" charset="0"/>
                    <a:ea typeface="新細明體" pitchFamily="18" charset="-120"/>
                    <a:cs typeface="+mn-cs"/>
                  </a:rPr>
                  <a:t>計算沿兩個對角線方向的邊緣上</a:t>
                </a:r>
                <a:r>
                  <a:rPr kumimoji="1" lang="zh-TW" altLang="en-US" sz="1200" b="0" i="0" kern="1200" dirty="0" smtClean="0">
                    <a:solidFill>
                      <a:schemeClr val="tx1"/>
                    </a:solidFill>
                    <a:effectLst/>
                    <a:latin typeface="Arial" charset="0"/>
                    <a:ea typeface="新細明體" pitchFamily="18" charset="-120"/>
                    <a:cs typeface="+mn-cs"/>
                  </a:rPr>
                  <a:t>的梯度。</a:t>
                </a:r>
                <a:endParaRPr kumimoji="1" lang="en-US" altLang="zh-TW" sz="1200" b="0" i="0" kern="1200" dirty="0" smtClean="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smtClean="0">
                    <a:solidFill>
                      <a:schemeClr val="tx1"/>
                    </a:solidFill>
                    <a:effectLst/>
                    <a:latin typeface="Arial" charset="0"/>
                    <a:ea typeface="新細明體" pitchFamily="18" charset="-120"/>
                    <a:cs typeface="+mn-cs"/>
                  </a:rPr>
                  <a:t>令</a:t>
                </a:r>
                <a:r>
                  <a:rPr kumimoji="1" lang="en-US" altLang="zh-TW" sz="1200" b="0" i="0" kern="1200" dirty="0" smtClean="0">
                    <a:solidFill>
                      <a:schemeClr val="tx1"/>
                    </a:solidFill>
                    <a:effectLst/>
                    <a:latin typeface="Arial" charset="0"/>
                    <a:ea typeface="新細明體" pitchFamily="18" charset="-120"/>
                    <a:cs typeface="+mn-cs"/>
                  </a:rPr>
                  <a:t>r1</a:t>
                </a:r>
                <a:r>
                  <a:rPr kumimoji="1" lang="zh-TW" altLang="en-US" sz="1200" b="0" i="0" kern="1200" dirty="0" smtClean="0">
                    <a:solidFill>
                      <a:schemeClr val="tx1"/>
                    </a:solidFill>
                    <a:effectLst/>
                    <a:latin typeface="Arial" charset="0"/>
                    <a:ea typeface="新細明體" pitchFamily="18" charset="-120"/>
                    <a:cs typeface="+mn-cs"/>
                  </a:rPr>
                  <a:t>為從第</a:t>
                </a:r>
                <a:r>
                  <a:rPr kumimoji="1" lang="zh-TW" altLang="en-US" sz="1200" b="0" i="0" kern="1200" dirty="0" smtClean="0">
                    <a:solidFill>
                      <a:schemeClr val="tx1"/>
                    </a:solidFill>
                    <a:effectLst/>
                    <a:latin typeface="Arial" charset="0"/>
                    <a:ea typeface="新細明體" pitchFamily="18" charset="-120"/>
                    <a:cs typeface="+mn-cs"/>
                  </a:rPr>
                  <a:t>一個</a:t>
                </a:r>
                <a:r>
                  <a:rPr kumimoji="1" lang="en-US" altLang="zh-TW" sz="1200" b="0" i="0" kern="1200" dirty="0" smtClean="0">
                    <a:solidFill>
                      <a:schemeClr val="tx1"/>
                    </a:solidFill>
                    <a:effectLst/>
                    <a:latin typeface="Arial" charset="0"/>
                    <a:ea typeface="新細明體" pitchFamily="18" charset="-120"/>
                    <a:cs typeface="+mn-cs"/>
                  </a:rPr>
                  <a:t>mask</a:t>
                </a:r>
                <a:r>
                  <a:rPr kumimoji="1" lang="zh-TW" altLang="en-US" sz="1200" b="0" i="0" kern="1200" dirty="0" smtClean="0">
                    <a:solidFill>
                      <a:schemeClr val="tx1"/>
                    </a:solidFill>
                    <a:effectLst/>
                    <a:latin typeface="Arial" charset="0"/>
                    <a:ea typeface="新細明體" pitchFamily="18" charset="-120"/>
                    <a:cs typeface="+mn-cs"/>
                  </a:rPr>
                  <a:t>計算</a:t>
                </a:r>
                <a:r>
                  <a:rPr kumimoji="1" lang="zh-TW" altLang="en-US" sz="1200" b="0" i="0" kern="1200" dirty="0" smtClean="0">
                    <a:solidFill>
                      <a:schemeClr val="tx1"/>
                    </a:solidFill>
                    <a:effectLst/>
                    <a:latin typeface="Arial" charset="0"/>
                    <a:ea typeface="新細明體" pitchFamily="18" charset="-120"/>
                    <a:cs typeface="+mn-cs"/>
                  </a:rPr>
                  <a:t>的值，而</a:t>
                </a:r>
                <a:r>
                  <a:rPr kumimoji="1" lang="en-US" altLang="zh-TW" sz="1200" b="0" i="0" kern="1200" dirty="0" smtClean="0">
                    <a:solidFill>
                      <a:schemeClr val="tx1"/>
                    </a:solidFill>
                    <a:effectLst/>
                    <a:latin typeface="Arial" charset="0"/>
                    <a:ea typeface="新細明體" pitchFamily="18" charset="-120"/>
                    <a:cs typeface="+mn-cs"/>
                  </a:rPr>
                  <a:t>r2</a:t>
                </a:r>
                <a:r>
                  <a:rPr kumimoji="1" lang="zh-TW" altLang="en-US" sz="1200" b="0" i="0" kern="1200" dirty="0" smtClean="0">
                    <a:solidFill>
                      <a:schemeClr val="tx1"/>
                    </a:solidFill>
                    <a:effectLst/>
                    <a:latin typeface="Arial" charset="0"/>
                    <a:ea typeface="新細明體" pitchFamily="18" charset="-120"/>
                    <a:cs typeface="+mn-cs"/>
                  </a:rPr>
                  <a:t>為從第二</a:t>
                </a:r>
                <a:r>
                  <a:rPr kumimoji="1" lang="zh-TW" altLang="en-US" sz="1200" b="0" i="0" kern="1200" dirty="0" smtClean="0">
                    <a:solidFill>
                      <a:schemeClr val="tx1"/>
                    </a:solidFill>
                    <a:effectLst/>
                    <a:latin typeface="Arial" charset="0"/>
                    <a:ea typeface="新細明體" pitchFamily="18" charset="-120"/>
                    <a:cs typeface="+mn-cs"/>
                  </a:rPr>
                  <a:t>個</a:t>
                </a:r>
                <a:r>
                  <a:rPr kumimoji="1" lang="en-US" altLang="zh-TW" sz="1200" b="0" i="0" kern="1200" dirty="0" smtClean="0">
                    <a:solidFill>
                      <a:schemeClr val="tx1"/>
                    </a:solidFill>
                    <a:effectLst/>
                    <a:latin typeface="Arial" charset="0"/>
                    <a:ea typeface="新細明體" pitchFamily="18" charset="-120"/>
                    <a:cs typeface="+mn-cs"/>
                  </a:rPr>
                  <a:t>mask</a:t>
                </a:r>
                <a:r>
                  <a:rPr kumimoji="1" lang="zh-TW" altLang="en-US" sz="1200" b="0" i="0" kern="1200" dirty="0" smtClean="0">
                    <a:solidFill>
                      <a:schemeClr val="tx1"/>
                    </a:solidFill>
                    <a:effectLst/>
                    <a:latin typeface="Arial" charset="0"/>
                    <a:ea typeface="新細明體" pitchFamily="18" charset="-120"/>
                    <a:cs typeface="+mn-cs"/>
                  </a:rPr>
                  <a:t>計算</a:t>
                </a:r>
                <a:r>
                  <a:rPr kumimoji="1" lang="zh-TW" altLang="en-US" sz="1200" b="0" i="0" kern="1200" dirty="0" smtClean="0">
                    <a:solidFill>
                      <a:schemeClr val="tx1"/>
                    </a:solidFill>
                    <a:effectLst/>
                    <a:latin typeface="Arial" charset="0"/>
                    <a:ea typeface="新細明體" pitchFamily="18" charset="-120"/>
                    <a:cs typeface="+mn-cs"/>
                  </a:rPr>
                  <a:t>的值，他</a:t>
                </a:r>
                <a:r>
                  <a:rPr kumimoji="1" lang="zh-TW" altLang="en-US" sz="1200" b="0" i="0" kern="1200" dirty="0" smtClean="0">
                    <a:solidFill>
                      <a:schemeClr val="tx1"/>
                    </a:solidFill>
                    <a:effectLst/>
                    <a:latin typeface="Arial" charset="0"/>
                    <a:ea typeface="新細明體" pitchFamily="18" charset="-120"/>
                    <a:cs typeface="+mn-cs"/>
                  </a:rPr>
                  <a:t>得出</a:t>
                </a:r>
                <a:r>
                  <a:rPr kumimoji="1" lang="zh-TW" altLang="en-US" sz="1200" b="0" kern="1200" dirty="0" smtClean="0">
                    <a:solidFill>
                      <a:schemeClr val="tx1"/>
                    </a:solidFill>
                    <a:latin typeface="Arial" charset="0"/>
                    <a:ea typeface="新細明體" pitchFamily="18" charset="-120"/>
                    <a:cs typeface="+mn-cs"/>
                  </a:rPr>
                  <a:t>梯度大小</a:t>
                </a:r>
                <a:r>
                  <a:rPr kumimoji="1" lang="en-US" altLang="zh-TW" sz="1200" b="0" kern="1200" dirty="0" smtClean="0">
                    <a:solidFill>
                      <a:schemeClr val="tx1"/>
                    </a:solidFill>
                    <a:latin typeface="Arial" charset="0"/>
                    <a:ea typeface="新細明體" pitchFamily="18" charset="-120"/>
                    <a:cs typeface="+mn-cs"/>
                  </a:rPr>
                  <a:t>(gradient magnitude)</a:t>
                </a:r>
                <a:r>
                  <a:rPr kumimoji="1" lang="zh-TW" altLang="en-US" sz="1200" b="0" i="0" kern="1200" dirty="0" smtClean="0">
                    <a:solidFill>
                      <a:schemeClr val="tx1"/>
                    </a:solidFill>
                    <a:effectLst/>
                    <a:latin typeface="Arial" charset="0"/>
                    <a:ea typeface="新細明體" pitchFamily="18" charset="-120"/>
                    <a:cs typeface="+mn-cs"/>
                  </a:rPr>
                  <a:t>為</a:t>
                </a:r>
                <a:r>
                  <a:rPr lang="en-US" altLang="zh-TW" sz="1200" b="1" i="0" smtClean="0">
                    <a:solidFill>
                      <a:schemeClr val="tx1"/>
                    </a:solidFill>
                    <a:latin typeface="Cambria Math" panose="02040503050406030204" pitchFamily="18" charset="0"/>
                  </a:rPr>
                  <a:t>√(</a:t>
                </a:r>
                <a:r>
                  <a:rPr lang="en-US" altLang="zh-TW" sz="1200" b="1" i="0" smtClean="0">
                    <a:solidFill>
                      <a:schemeClr val="tx1"/>
                    </a:solidFill>
                    <a:latin typeface="Cambria Math" panose="02040503050406030204" pitchFamily="18" charset="0"/>
                  </a:rPr>
                  <a:t>𝒓_𝟏^𝟐+𝒓_𝟐^𝟐  </a:t>
                </a:r>
                <a:r>
                  <a:rPr lang="en-US" altLang="zh-TW" sz="1200" b="1" i="0" smtClean="0">
                    <a:solidFill>
                      <a:schemeClr val="tx1"/>
                    </a:solidFill>
                    <a:latin typeface="Cambria Math" panose="02040503050406030204" pitchFamily="18" charset="0"/>
                  </a:rPr>
                  <a:t>)</a:t>
                </a:r>
                <a:r>
                  <a:rPr kumimoji="1" lang="zh-TW" altLang="en-US" sz="1200" b="0" i="0" kern="1200" dirty="0" smtClean="0">
                    <a:solidFill>
                      <a:schemeClr val="tx1"/>
                    </a:solidFill>
                    <a:effectLst/>
                    <a:latin typeface="Arial" charset="0"/>
                    <a:ea typeface="新細明體" pitchFamily="18" charset="-120"/>
                    <a:cs typeface="+mn-cs"/>
                  </a:rPr>
                  <a:t>。</a:t>
                </a:r>
              </a:p>
              <a:p>
                <a:pPr eaLnBrk="1" hangingPunct="1"/>
                <a:endParaRPr lang="en-US" altLang="zh-TW" dirty="0" smtClean="0">
                  <a:latin typeface="Cambria Math" pitchFamily="18" charset="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ea typeface="新細明體" charset="-120"/>
                  </a:rPr>
                  <a:t>由於做</a:t>
                </a:r>
                <a:r>
                  <a:rPr kumimoji="1" lang="zh-TW" altLang="en-US" sz="1200" b="0" i="0" kern="1200" dirty="0" smtClean="0">
                    <a:solidFill>
                      <a:schemeClr val="tx1"/>
                    </a:solidFill>
                    <a:effectLst/>
                    <a:latin typeface="Arial" charset="0"/>
                    <a:ea typeface="新細明體" pitchFamily="18" charset="-120"/>
                    <a:cs typeface="+mn-cs"/>
                  </a:rPr>
                  <a:t>一階微分</a:t>
                </a:r>
                <a:r>
                  <a:rPr lang="zh-TW" altLang="en-US" dirty="0" smtClean="0">
                    <a:ea typeface="新細明體" charset="-120"/>
                  </a:rPr>
                  <a:t>可以</a:t>
                </a:r>
                <a:r>
                  <a:rPr lang="zh-TW" altLang="en-US" dirty="0" smtClean="0">
                    <a:ea typeface="新細明體" charset="-120"/>
                  </a:rPr>
                  <a:t>凸顯高頻的地方，而邊正好是高頻的</a:t>
                </a:r>
                <a:r>
                  <a:rPr lang="zh-TW" altLang="en-US" dirty="0" smtClean="0">
                    <a:ea typeface="新細明體" charset="-120"/>
                  </a:rPr>
                  <a:t>地方，</a:t>
                </a:r>
                <a:r>
                  <a:rPr lang="zh-TW" altLang="en-US" dirty="0" smtClean="0"/>
                  <a:t>考慮一個點的差分</a:t>
                </a:r>
                <a:endParaRPr lang="zh-TW" altLang="en-US" dirty="0" smtClean="0">
                  <a:ea typeface="新細明體" charset="-120"/>
                </a:endParaRPr>
              </a:p>
              <a:p>
                <a:pPr eaLnBrk="1" hangingPunct="1"/>
                <a:r>
                  <a:rPr lang="zh-TW" altLang="en-US" dirty="0" smtClean="0">
                    <a:ea typeface="新細明體" charset="-120"/>
                  </a:rPr>
                  <a:t>此兩</a:t>
                </a:r>
                <a:r>
                  <a:rPr lang="en-US" altLang="zh-TW" dirty="0" smtClean="0">
                    <a:ea typeface="新細明體" charset="-120"/>
                  </a:rPr>
                  <a:t>mask</a:t>
                </a:r>
                <a:r>
                  <a:rPr lang="zh-TW" altLang="en-US" dirty="0" smtClean="0">
                    <a:ea typeface="新細明體" charset="-120"/>
                  </a:rPr>
                  <a:t>微分得來 </a:t>
                </a:r>
                <a:r>
                  <a:rPr lang="en-US" altLang="zh-TW" dirty="0" smtClean="0">
                    <a:ea typeface="新細明體" charset="-120"/>
                  </a:rPr>
                  <a:t>=&gt; </a:t>
                </a:r>
                <a:r>
                  <a:rPr lang="en-US" altLang="zh-TW" i="1" dirty="0" smtClean="0">
                    <a:ea typeface="新細明體" charset="-120"/>
                  </a:rPr>
                  <a:t>f’(x) = f(x+1) – f(x</a:t>
                </a:r>
                <a:r>
                  <a:rPr lang="en-US" altLang="zh-TW" i="1" dirty="0" smtClean="0">
                    <a:ea typeface="新細明體" charset="-120"/>
                  </a:rPr>
                  <a:t>)</a:t>
                </a:r>
                <a:endParaRPr lang="en-US" altLang="zh-TW" i="1" dirty="0" smtClean="0">
                  <a:ea typeface="新細明體" charset="-120"/>
                </a:endParaRPr>
              </a:p>
              <a:p>
                <a:pPr eaLnBrk="1" hangingPunct="1"/>
                <a:r>
                  <a:rPr lang="en-US" altLang="zh-TW" i="1" dirty="0" smtClean="0"/>
                  <a:t>f</a:t>
                </a:r>
                <a:r>
                  <a:rPr lang="en-US" altLang="zh-TW" dirty="0" smtClean="0"/>
                  <a:t>’’(</a:t>
                </a:r>
                <a:r>
                  <a:rPr lang="en-US" altLang="zh-TW" dirty="0" smtClean="0"/>
                  <a:t>x)=f(x+△x)/△x  , △x</a:t>
                </a:r>
                <a:r>
                  <a:rPr lang="zh-TW" altLang="en-US" dirty="0" smtClean="0"/>
                  <a:t>趨近於</a:t>
                </a:r>
                <a:r>
                  <a:rPr lang="en-US" altLang="zh-TW" dirty="0" smtClean="0"/>
                  <a:t>0</a:t>
                </a:r>
                <a:r>
                  <a:rPr lang="zh-TW" altLang="en-US" dirty="0" smtClean="0"/>
                  <a:t>，但</a:t>
                </a:r>
                <a:r>
                  <a:rPr lang="zh-TW" altLang="en-US" dirty="0" smtClean="0"/>
                  <a:t>電腦上單位為</a:t>
                </a:r>
                <a:r>
                  <a:rPr lang="en-US" altLang="zh-TW" dirty="0" smtClean="0"/>
                  <a:t>pixel </a:t>
                </a:r>
                <a:r>
                  <a:rPr lang="zh-TW" altLang="en-US" dirty="0" smtClean="0"/>
                  <a:t>，所以</a:t>
                </a:r>
                <a:r>
                  <a:rPr lang="zh-TW" altLang="en-US" dirty="0" smtClean="0"/>
                  <a:t>△</a:t>
                </a:r>
                <a:r>
                  <a:rPr lang="en-US" altLang="zh-TW" dirty="0" smtClean="0"/>
                  <a:t>x(</a:t>
                </a:r>
                <a:r>
                  <a:rPr kumimoji="1" lang="en-US" altLang="zh-TW" sz="1200" b="0" i="0" kern="1200" dirty="0" smtClean="0">
                    <a:solidFill>
                      <a:schemeClr val="tx1"/>
                    </a:solidFill>
                    <a:effectLst/>
                    <a:latin typeface="Arial" charset="0"/>
                    <a:ea typeface="新細明體" pitchFamily="18" charset="-120"/>
                    <a:cs typeface="+mn-cs"/>
                  </a:rPr>
                  <a:t>Delta</a:t>
                </a:r>
                <a:r>
                  <a:rPr kumimoji="1" lang="zh-TW" altLang="en-US" sz="1200" b="0" i="0" kern="1200" dirty="0" smtClean="0">
                    <a:solidFill>
                      <a:schemeClr val="tx1"/>
                    </a:solidFill>
                    <a:effectLst/>
                    <a:latin typeface="Arial" charset="0"/>
                    <a:ea typeface="新細明體" pitchFamily="18" charset="-120"/>
                    <a:cs typeface="+mn-cs"/>
                  </a:rPr>
                  <a:t> </a:t>
                </a:r>
                <a:r>
                  <a:rPr kumimoji="1" lang="en-US" altLang="zh-TW" sz="1200" b="0" i="0" kern="1200" dirty="0" smtClean="0">
                    <a:solidFill>
                      <a:schemeClr val="tx1"/>
                    </a:solidFill>
                    <a:effectLst/>
                    <a:latin typeface="Arial" charset="0"/>
                    <a:ea typeface="新細明體" pitchFamily="18" charset="-120"/>
                    <a:cs typeface="+mn-cs"/>
                  </a:rPr>
                  <a:t>x</a:t>
                </a:r>
                <a:r>
                  <a:rPr lang="en-US" altLang="zh-TW" dirty="0" smtClean="0"/>
                  <a:t>)</a:t>
                </a:r>
                <a:r>
                  <a:rPr kumimoji="1" lang="en-US" altLang="zh-TW" sz="1200" b="0" i="0" kern="1200" dirty="0" smtClean="0">
                    <a:solidFill>
                      <a:schemeClr val="tx1"/>
                    </a:solidFill>
                    <a:effectLst/>
                    <a:latin typeface="Arial" charset="0"/>
                    <a:ea typeface="新細明體" pitchFamily="18" charset="-120"/>
                    <a:cs typeface="+mn-cs"/>
                  </a:rPr>
                  <a:t> </a:t>
                </a:r>
                <a:r>
                  <a:rPr lang="zh-TW" altLang="en-US" dirty="0" smtClean="0"/>
                  <a:t>會</a:t>
                </a:r>
                <a:r>
                  <a:rPr lang="zh-TW" altLang="en-US" dirty="0" smtClean="0"/>
                  <a:t>是</a:t>
                </a:r>
                <a:r>
                  <a:rPr lang="en-US" altLang="zh-TW" dirty="0" smtClean="0"/>
                  <a:t>1</a:t>
                </a:r>
                <a:r>
                  <a:rPr lang="zh-TW" altLang="en-US" dirty="0" smtClean="0"/>
                  <a:t>則 </a:t>
                </a:r>
                <a:r>
                  <a:rPr lang="en-US" altLang="zh-TW" i="1" dirty="0" smtClean="0"/>
                  <a:t>f’(x) = f(x+1) – f(x</a:t>
                </a:r>
                <a:r>
                  <a:rPr lang="en-US" altLang="zh-TW" i="1" dirty="0" smtClean="0"/>
                  <a:t>)</a:t>
                </a:r>
                <a:endParaRPr lang="en-US" altLang="zh-TW" i="1" dirty="0" smtClean="0"/>
              </a:p>
              <a:p>
                <a:pPr eaLnBrk="1" hangingPunct="1"/>
                <a:r>
                  <a:rPr lang="zh-TW" altLang="en-US" dirty="0" smtClean="0"/>
                  <a:t>最簡單的邊緣檢測運算方法是用影像的垂直和水平差分來近似梯度的運算</a:t>
                </a:r>
                <a:endParaRPr lang="en-US" altLang="zh-TW" i="1" dirty="0" smtClean="0"/>
              </a:p>
            </p:txBody>
          </p:sp>
        </mc:Fallback>
      </mc:AlternateContent>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投影片圖像版面配置區 1"/>
          <p:cNvSpPr>
            <a:spLocks noGrp="1" noRot="1" noChangeAspect="1" noTextEdit="1"/>
          </p:cNvSpPr>
          <p:nvPr>
            <p:ph type="sldImg"/>
          </p:nvPr>
        </p:nvSpPr>
        <p:spPr>
          <a:ln/>
        </p:spPr>
      </p:sp>
      <p:sp>
        <p:nvSpPr>
          <p:cNvPr id="166915"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166916"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26DE4BC4-AF21-4838-86C5-CC80458465FD}" type="slidenum">
              <a:rPr lang="en-US" altLang="zh-TW"/>
              <a:pPr>
                <a:spcBef>
                  <a:spcPct val="0"/>
                </a:spcBef>
              </a:pPr>
              <a:t>93</a:t>
            </a:fld>
            <a:endParaRPr lang="en-US" altLang="zh-TW"/>
          </a:p>
        </p:txBody>
      </p:sp>
    </p:spTree>
    <p:extLst>
      <p:ext uri="{BB962C8B-B14F-4D97-AF65-F5344CB8AC3E}">
        <p14:creationId xmlns:p14="http://schemas.microsoft.com/office/powerpoint/2010/main" val="36834953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a:ln>
            <a:miter lim="800000"/>
            <a:headEnd/>
            <a:tailEnd/>
          </a:ln>
        </p:spPr>
        <p:txBody>
          <a:bodyPr/>
          <a:lstStyle/>
          <a:p>
            <a:fld id="{F4CE66B3-250E-49A2-BD0A-8C6F4646EF8B}" type="slidenum">
              <a:rPr lang="en-US" altLang="zh-TW" smtClean="0">
                <a:ea typeface="新細明體" charset="-120"/>
              </a:rPr>
              <a:pPr/>
              <a:t>94</a:t>
            </a:fld>
            <a:endParaRPr lang="en-US" altLang="zh-TW">
              <a:ea typeface="新細明體" charset="-120"/>
            </a:endParaRPr>
          </a:p>
        </p:txBody>
      </p:sp>
      <p:sp>
        <p:nvSpPr>
          <p:cNvPr id="257027"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74084"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ts val="0"/>
                  </a:spcBef>
                  <a:spcAft>
                    <a:spcPct val="0"/>
                  </a:spcAft>
                  <a:buClrTx/>
                  <a:buSzTx/>
                  <a:buFontTx/>
                  <a:buNone/>
                  <a:tabLst/>
                  <a:defRPr/>
                </a:pPr>
                <a:r>
                  <a:rPr lang="en-US" altLang="zh-TW" b="0" i="0" dirty="0"/>
                  <a:t>Prewitt</a:t>
                </a:r>
                <a:r>
                  <a:rPr lang="zh-TW" altLang="en-US" b="0" i="0" dirty="0"/>
                  <a:t>使用了</a:t>
                </a:r>
                <a:r>
                  <a:rPr lang="en-US" altLang="zh-TW" b="0" i="0" dirty="0"/>
                  <a:t>2</a:t>
                </a:r>
                <a:r>
                  <a:rPr lang="zh-TW" altLang="en-US" b="0" i="0" dirty="0"/>
                  <a:t>個沿著行和列方向的</a:t>
                </a:r>
                <a:r>
                  <a:rPr lang="en-US" altLang="zh-TW" b="0" i="0" dirty="0"/>
                  <a:t>3 x 3mask</a:t>
                </a:r>
                <a:r>
                  <a:rPr lang="zh-TW" altLang="en-US" b="0" i="0" dirty="0"/>
                  <a:t>。</a:t>
                </a:r>
                <a:endParaRPr lang="en-US" altLang="zh-TW" b="0" i="0" dirty="0"/>
              </a:p>
              <a:p>
                <a:pPr marL="0" marR="0" indent="0" algn="l" defTabSz="914400" rtl="0" eaLnBrk="1" fontAlgn="base" latinLnBrk="0" hangingPunct="1">
                  <a:lnSpc>
                    <a:spcPct val="100000"/>
                  </a:lnSpc>
                  <a:spcBef>
                    <a:spcPts val="0"/>
                  </a:spcBef>
                  <a:spcAft>
                    <a:spcPct val="0"/>
                  </a:spcAft>
                  <a:buClrTx/>
                  <a:buSzTx/>
                  <a:buFontTx/>
                  <a:buNone/>
                  <a:tabLst/>
                  <a:defRPr/>
                </a:pPr>
                <a:r>
                  <a:rPr lang="zh-TW" altLang="en-US" b="0" i="0" dirty="0"/>
                  <a:t>假設</a:t>
                </a:r>
                <a:r>
                  <a:rPr lang="en-US" altLang="zh-TW" b="0" i="0" dirty="0"/>
                  <a:t>p1</a:t>
                </a:r>
                <a:r>
                  <a:rPr lang="zh-TW" altLang="en-US" b="0" i="0" dirty="0"/>
                  <a:t>是從第一個</a:t>
                </a:r>
                <a:r>
                  <a:rPr lang="en-US" altLang="zh-TW" b="0" i="0" dirty="0"/>
                  <a:t>mask</a:t>
                </a:r>
                <a:r>
                  <a:rPr lang="zh-TW" altLang="en-US" b="0" i="0" dirty="0"/>
                  <a:t>計算出的值，而</a:t>
                </a:r>
                <a:r>
                  <a:rPr lang="en-US" altLang="zh-TW" b="0" i="0" dirty="0"/>
                  <a:t>p2</a:t>
                </a:r>
                <a:r>
                  <a:rPr lang="zh-TW" altLang="en-US" b="0" i="0" dirty="0"/>
                  <a:t>是從第二個</a:t>
                </a:r>
                <a:r>
                  <a:rPr lang="en-US" altLang="zh-TW" b="0" i="0" dirty="0"/>
                  <a:t>mask</a:t>
                </a:r>
                <a:r>
                  <a:rPr lang="zh-TW" altLang="en-US" b="0" i="0" dirty="0"/>
                  <a:t>計算出的值，則獲得的梯度大小為</a:t>
                </a:r>
                <a:r>
                  <a:rPr lang="en-US" altLang="zh-TW" b="0" i="0" dirty="0"/>
                  <a:t>g=</a:t>
                </a:r>
                <a14:m>
                  <m:oMath xmlns:m="http://schemas.openxmlformats.org/officeDocument/2006/math">
                    <m:rad>
                      <m:radPr>
                        <m:degHide m:val="on"/>
                        <m:ctrlPr>
                          <a:rPr lang="en-US" altLang="zh-TW" sz="1200" b="0" i="1" smtClean="0">
                            <a:solidFill>
                              <a:schemeClr val="tx1"/>
                            </a:solidFill>
                            <a:latin typeface="Cambria Math" panose="02040503050406030204" pitchFamily="18" charset="0"/>
                          </a:rPr>
                        </m:ctrlPr>
                      </m:radPr>
                      <m:deg/>
                      <m:e>
                        <m:sSubSup>
                          <m:sSubSupPr>
                            <m:ctrlPr>
                              <a:rPr lang="en-US" altLang="zh-TW" sz="1200" b="0" i="1" smtClean="0">
                                <a:solidFill>
                                  <a:schemeClr val="tx1"/>
                                </a:solidFill>
                                <a:latin typeface="Cambria Math" panose="02040503050406030204" pitchFamily="18" charset="0"/>
                              </a:rPr>
                            </m:ctrlPr>
                          </m:sSubSupPr>
                          <m:e>
                            <m:r>
                              <m:rPr>
                                <m:sty m:val="p"/>
                              </m:rPr>
                              <a:rPr lang="en-US" altLang="zh-TW" sz="1200" b="0" i="0" smtClean="0">
                                <a:solidFill>
                                  <a:schemeClr val="tx1"/>
                                </a:solidFill>
                                <a:latin typeface="Cambria Math" panose="02040503050406030204" pitchFamily="18" charset="0"/>
                              </a:rPr>
                              <m:t>p</m:t>
                            </m:r>
                          </m:e>
                          <m:sub>
                            <m:r>
                              <a:rPr lang="en-US" altLang="zh-TW" sz="1200" b="0" i="0" smtClean="0">
                                <a:solidFill>
                                  <a:schemeClr val="tx1"/>
                                </a:solidFill>
                                <a:latin typeface="Cambria Math" panose="02040503050406030204" pitchFamily="18" charset="0"/>
                              </a:rPr>
                              <m:t>1</m:t>
                            </m:r>
                          </m:sub>
                          <m:sup>
                            <m:r>
                              <a:rPr lang="en-US" altLang="zh-TW" sz="1200" b="0" i="0" smtClean="0">
                                <a:solidFill>
                                  <a:schemeClr val="tx1"/>
                                </a:solidFill>
                                <a:latin typeface="Cambria Math" panose="02040503050406030204" pitchFamily="18" charset="0"/>
                              </a:rPr>
                              <m:t>2</m:t>
                            </m:r>
                          </m:sup>
                        </m:sSubSup>
                        <m:r>
                          <a:rPr lang="en-US" altLang="zh-TW" sz="1200" b="0" i="0" smtClean="0">
                            <a:solidFill>
                              <a:schemeClr val="tx1"/>
                            </a:solidFill>
                            <a:latin typeface="Cambria Math" panose="02040503050406030204" pitchFamily="18" charset="0"/>
                          </a:rPr>
                          <m:t>+</m:t>
                        </m:r>
                        <m:sSubSup>
                          <m:sSubSupPr>
                            <m:ctrlPr>
                              <a:rPr lang="en-US" altLang="zh-TW" sz="1200" b="0" i="1" smtClean="0">
                                <a:solidFill>
                                  <a:schemeClr val="tx1"/>
                                </a:solidFill>
                                <a:latin typeface="Cambria Math" panose="02040503050406030204" pitchFamily="18" charset="0"/>
                              </a:rPr>
                            </m:ctrlPr>
                          </m:sSubSupPr>
                          <m:e>
                            <m:r>
                              <m:rPr>
                                <m:sty m:val="p"/>
                              </m:rPr>
                              <a:rPr lang="en-US" altLang="zh-TW" sz="1200" b="0" i="0" smtClean="0">
                                <a:solidFill>
                                  <a:schemeClr val="tx1"/>
                                </a:solidFill>
                                <a:latin typeface="Cambria Math" panose="02040503050406030204" pitchFamily="18" charset="0"/>
                              </a:rPr>
                              <m:t>p</m:t>
                            </m:r>
                          </m:e>
                          <m:sub>
                            <m:r>
                              <a:rPr lang="en-US" altLang="zh-TW" sz="1200" b="0" i="0" smtClean="0">
                                <a:solidFill>
                                  <a:schemeClr val="tx1"/>
                                </a:solidFill>
                                <a:latin typeface="Cambria Math" panose="02040503050406030204" pitchFamily="18" charset="0"/>
                              </a:rPr>
                              <m:t>2</m:t>
                            </m:r>
                          </m:sub>
                          <m:sup>
                            <m:r>
                              <a:rPr lang="en-US" altLang="zh-TW" sz="1200" b="0" i="0" smtClean="0">
                                <a:solidFill>
                                  <a:schemeClr val="tx1"/>
                                </a:solidFill>
                                <a:latin typeface="Cambria Math" panose="02040503050406030204" pitchFamily="18" charset="0"/>
                              </a:rPr>
                              <m:t>2</m:t>
                            </m:r>
                          </m:sup>
                        </m:sSubSup>
                      </m:e>
                    </m:rad>
                  </m:oMath>
                </a14:m>
                <a:r>
                  <a:rPr lang="zh-TW" altLang="en-US" b="0" i="0" dirty="0"/>
                  <a:t>，並且相對於</a:t>
                </a:r>
                <a:r>
                  <a:rPr lang="en-US" altLang="zh-TW" b="0" i="0" dirty="0"/>
                  <a:t>column</a:t>
                </a:r>
                <a:r>
                  <a:rPr lang="zh-TW" altLang="en-US" b="0" i="0" dirty="0"/>
                  <a:t>按順時針方向採取的梯度方向為</a:t>
                </a:r>
                <a:r>
                  <a:rPr lang="en-US" altLang="zh-TW" b="0" i="0" dirty="0" err="1"/>
                  <a:t>arctan</a:t>
                </a:r>
                <a:r>
                  <a:rPr lang="zh-TW" altLang="en-US" b="0" i="0" dirty="0"/>
                  <a:t>（</a:t>
                </a:r>
                <a:r>
                  <a:rPr lang="en-US" altLang="zh-TW" b="0" i="0" dirty="0"/>
                  <a:t>p1 / p2</a:t>
                </a:r>
                <a:r>
                  <a:rPr lang="zh-TW" altLang="en-US" b="0" i="0" dirty="0"/>
                  <a:t>）。</a:t>
                </a:r>
                <a:endParaRPr lang="en-US" altLang="zh-TW" b="0" i="0" dirty="0"/>
              </a:p>
              <a:p>
                <a:pPr marL="0" marR="0" indent="0" algn="l" defTabSz="914400" rtl="0" eaLnBrk="1" fontAlgn="base" latinLnBrk="0" hangingPunct="1">
                  <a:lnSpc>
                    <a:spcPct val="100000"/>
                  </a:lnSpc>
                  <a:spcBef>
                    <a:spcPts val="0"/>
                  </a:spcBef>
                  <a:spcAft>
                    <a:spcPct val="0"/>
                  </a:spcAft>
                  <a:buClrTx/>
                  <a:buSzTx/>
                  <a:buFontTx/>
                  <a:buNone/>
                  <a:tabLst/>
                  <a:defRPr/>
                </a:pPr>
                <a:r>
                  <a:rPr lang="en-US" altLang="zh-TW" b="0" i="0" dirty="0"/>
                  <a:t>-----------------------------------------------</a:t>
                </a:r>
              </a:p>
              <a:p>
                <a:pPr eaLnBrk="1" hangingPunct="1">
                  <a:lnSpc>
                    <a:spcPct val="100000"/>
                  </a:lnSpc>
                  <a:spcBef>
                    <a:spcPts val="0"/>
                  </a:spcBef>
                  <a:defRPr/>
                </a:pPr>
                <a:r>
                  <a:rPr lang="zh-TW" altLang="en-US" b="0" i="0" dirty="0"/>
                  <a:t>反正切（</a:t>
                </a:r>
                <a:r>
                  <a:rPr lang="en-US" altLang="zh-TW" b="0" i="0" dirty="0"/>
                  <a:t>arctangent</a:t>
                </a:r>
                <a:r>
                  <a:rPr lang="zh-TW" altLang="en-US" b="0" i="0" dirty="0"/>
                  <a:t>、</a:t>
                </a:r>
                <a:r>
                  <a:rPr lang="en-US" altLang="zh-TW" b="0" i="0" dirty="0" err="1"/>
                  <a:t>arctan</a:t>
                </a:r>
                <a:r>
                  <a:rPr lang="zh-TW" altLang="en-US" b="0" i="0" dirty="0"/>
                  <a:t>、</a:t>
                </a:r>
                <a:r>
                  <a:rPr lang="en-US" altLang="zh-TW" b="0" i="0" dirty="0"/>
                  <a:t>tan</a:t>
                </a:r>
                <a:r>
                  <a:rPr lang="en-US" altLang="zh-TW" b="0" i="0" baseline="30000" dirty="0"/>
                  <a:t>-1</a:t>
                </a:r>
                <a:r>
                  <a:rPr lang="zh-TW" altLang="en-US" b="0" i="0" dirty="0"/>
                  <a:t>）是一種反三角函數，是利用已知直角三角形的對邊和鄰邊這</a:t>
                </a:r>
                <a:r>
                  <a:rPr lang="en-US" altLang="zh-TW" b="0" i="0" dirty="0"/>
                  <a:t>2</a:t>
                </a:r>
                <a:r>
                  <a:rPr lang="zh-TW" altLang="en-US" b="0" i="0" dirty="0"/>
                  <a:t>條直角邊的比值求出其夾角大小的函數。</a:t>
                </a:r>
                <a:endParaRPr lang="en-US" altLang="zh-TW" b="0" i="0" dirty="0"/>
              </a:p>
              <a:p>
                <a:pPr marL="0" marR="0" indent="0" algn="l" defTabSz="914400" rtl="0" eaLnBrk="1" fontAlgn="base" latinLnBrk="0" hangingPunct="1">
                  <a:lnSpc>
                    <a:spcPct val="100000"/>
                  </a:lnSpc>
                  <a:spcBef>
                    <a:spcPts val="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關於</a:t>
                </a:r>
                <a:r>
                  <a:rPr kumimoji="1" lang="en-US" altLang="zh-TW" sz="1200" b="0" i="0" kern="1200" dirty="0">
                    <a:solidFill>
                      <a:schemeClr val="tx1"/>
                    </a:solidFill>
                    <a:effectLst/>
                    <a:latin typeface="Arial" charset="0"/>
                    <a:ea typeface="新細明體" pitchFamily="18" charset="-120"/>
                    <a:cs typeface="+mn-cs"/>
                  </a:rPr>
                  <a:t>(With respect to)</a:t>
                </a:r>
              </a:p>
              <a:p>
                <a:pPr eaLnBrk="1" hangingPunct="1">
                  <a:lnSpc>
                    <a:spcPct val="100000"/>
                  </a:lnSpc>
                  <a:spcBef>
                    <a:spcPts val="0"/>
                  </a:spcBef>
                  <a:defRPr/>
                </a:pPr>
                <a:endParaRPr lang="en-US" altLang="zh-TW" b="0" i="0" dirty="0"/>
              </a:p>
              <a:p>
                <a:pPr eaLnBrk="1" hangingPunct="1">
                  <a:lnSpc>
                    <a:spcPct val="100000"/>
                  </a:lnSpc>
                  <a:spcBef>
                    <a:spcPts val="0"/>
                  </a:spcBef>
                  <a:defRPr/>
                </a:pPr>
                <a:r>
                  <a:rPr lang="en-US" altLang="zh-TW" b="0" i="0" dirty="0"/>
                  <a:t>f’(x) = f(x+1) – f(x)</a:t>
                </a:r>
              </a:p>
              <a:p>
                <a:pPr eaLnBrk="1" hangingPunct="1">
                  <a:lnSpc>
                    <a:spcPct val="100000"/>
                  </a:lnSpc>
                  <a:spcBef>
                    <a:spcPts val="0"/>
                  </a:spcBef>
                  <a:defRPr/>
                </a:pPr>
                <a:r>
                  <a:rPr lang="en-US" altLang="zh-TW" b="0" i="0" dirty="0"/>
                  <a:t>f’(x-1) = f(x) – f(x-1) </a:t>
                </a:r>
              </a:p>
              <a:p>
                <a:pPr marL="0" indent="0" eaLnBrk="1" hangingPunct="1">
                  <a:lnSpc>
                    <a:spcPct val="100000"/>
                  </a:lnSpc>
                  <a:spcBef>
                    <a:spcPts val="0"/>
                  </a:spcBef>
                  <a:buFont typeface="Symbol"/>
                  <a:buNone/>
                  <a:defRPr/>
                </a:pPr>
                <a:r>
                  <a:rPr lang="en-US" altLang="zh-TW" b="0" i="0" dirty="0"/>
                  <a:t>f’(x) + f’(x-1) = f(x+1) – f(x-1)</a:t>
                </a:r>
              </a:p>
              <a:p>
                <a:pPr marL="0" indent="0" eaLnBrk="1" hangingPunct="1">
                  <a:lnSpc>
                    <a:spcPct val="100000"/>
                  </a:lnSpc>
                  <a:spcBef>
                    <a:spcPts val="0"/>
                  </a:spcBef>
                  <a:buFont typeface="Symbol"/>
                  <a:buNone/>
                  <a:defRPr/>
                </a:pPr>
                <a:endParaRPr lang="en-US" altLang="zh-TW" b="0" i="0" dirty="0"/>
              </a:p>
            </p:txBody>
          </p:sp>
        </mc:Choice>
        <mc:Fallback xmlns="">
          <p:sp>
            <p:nvSpPr>
              <p:cNvPr id="174084"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ts val="0"/>
                  </a:spcBef>
                  <a:spcAft>
                    <a:spcPct val="0"/>
                  </a:spcAft>
                  <a:buClrTx/>
                  <a:buSzTx/>
                  <a:buFontTx/>
                  <a:buNone/>
                  <a:tabLst/>
                  <a:defRPr/>
                </a:pPr>
                <a:r>
                  <a:rPr lang="en-US" altLang="zh-TW" b="0" i="0" dirty="0" smtClean="0"/>
                  <a:t>Prewitt</a:t>
                </a:r>
                <a:r>
                  <a:rPr lang="zh-TW" altLang="en-US" b="0" i="0" dirty="0" smtClean="0"/>
                  <a:t>（</a:t>
                </a:r>
                <a:r>
                  <a:rPr lang="en-US" altLang="zh-TW" b="0" i="0" dirty="0" smtClean="0"/>
                  <a:t>1970</a:t>
                </a:r>
                <a:r>
                  <a:rPr lang="zh-TW" altLang="en-US" b="0" i="0" dirty="0" smtClean="0"/>
                  <a:t>）使用了兩個沿著行和列方向定向的</a:t>
                </a:r>
                <a:r>
                  <a:rPr lang="en-US" altLang="zh-TW" b="0" i="0" dirty="0" smtClean="0"/>
                  <a:t>3 x 3mask</a:t>
                </a:r>
                <a:r>
                  <a:rPr lang="zh-TW" altLang="en-US" b="0" i="0" dirty="0" smtClean="0"/>
                  <a:t>。假設</a:t>
                </a:r>
                <a:r>
                  <a:rPr lang="en-US" altLang="zh-TW" b="0" i="0" dirty="0" smtClean="0"/>
                  <a:t>p1</a:t>
                </a:r>
                <a:r>
                  <a:rPr lang="zh-TW" altLang="en-US" b="0" i="0" dirty="0" smtClean="0"/>
                  <a:t>是從第一個</a:t>
                </a:r>
                <a:r>
                  <a:rPr lang="en-US" altLang="zh-TW" b="0" i="0" dirty="0" smtClean="0"/>
                  <a:t>mask</a:t>
                </a:r>
                <a:r>
                  <a:rPr lang="zh-TW" altLang="en-US" b="0" i="0" dirty="0" smtClean="0"/>
                  <a:t>計算出的值，而</a:t>
                </a:r>
                <a:r>
                  <a:rPr lang="en-US" altLang="zh-TW" b="0" i="0" dirty="0" smtClean="0"/>
                  <a:t>p2</a:t>
                </a:r>
                <a:r>
                  <a:rPr lang="zh-TW" altLang="en-US" b="0" i="0" dirty="0" smtClean="0"/>
                  <a:t>是從第二個</a:t>
                </a:r>
                <a:r>
                  <a:rPr lang="en-US" altLang="zh-TW" b="0" i="0" dirty="0" smtClean="0"/>
                  <a:t>mask</a:t>
                </a:r>
                <a:r>
                  <a:rPr lang="zh-TW" altLang="en-US" b="0" i="0" dirty="0" smtClean="0"/>
                  <a:t>計算出的值，則獲得的梯度大小為</a:t>
                </a:r>
                <a:r>
                  <a:rPr lang="en-US" altLang="zh-TW" b="0" i="0" dirty="0" smtClean="0"/>
                  <a:t>g=</a:t>
                </a:r>
                <a:r>
                  <a:rPr lang="en-US" altLang="zh-TW" sz="1200" b="0" i="0" smtClean="0">
                    <a:solidFill>
                      <a:schemeClr val="tx1"/>
                    </a:solidFill>
                    <a:latin typeface="Cambria Math" panose="02040503050406030204" pitchFamily="18" charset="0"/>
                  </a:rPr>
                  <a:t>√(p_1^2+p_2^2 )</a:t>
                </a:r>
                <a:r>
                  <a:rPr lang="zh-TW" altLang="en-US" b="0" i="0" dirty="0" smtClean="0"/>
                  <a:t>，並且相對於</a:t>
                </a:r>
                <a:r>
                  <a:rPr lang="en-US" altLang="zh-TW" b="0" i="0" dirty="0" smtClean="0"/>
                  <a:t>column</a:t>
                </a:r>
                <a:r>
                  <a:rPr lang="zh-TW" altLang="en-US" b="0" i="0" dirty="0" smtClean="0"/>
                  <a:t>按順時針方向採取的梯度方向為</a:t>
                </a:r>
                <a:r>
                  <a:rPr lang="en-US" altLang="zh-TW" b="0" i="0" dirty="0" err="1" smtClean="0"/>
                  <a:t>arctan</a:t>
                </a:r>
                <a:r>
                  <a:rPr lang="zh-TW" altLang="en-US" b="0" i="0" dirty="0" smtClean="0"/>
                  <a:t>（</a:t>
                </a:r>
                <a:r>
                  <a:rPr lang="en-US" altLang="zh-TW" b="0" i="0" dirty="0" smtClean="0"/>
                  <a:t>p1 / p2</a:t>
                </a:r>
                <a:r>
                  <a:rPr lang="zh-TW" altLang="en-US" b="0" i="0" dirty="0" smtClean="0"/>
                  <a:t>）。</a:t>
                </a:r>
                <a:endParaRPr lang="en-US" altLang="zh-TW" b="0" i="0" dirty="0" smtClean="0"/>
              </a:p>
              <a:p>
                <a:pPr eaLnBrk="1" hangingPunct="1">
                  <a:lnSpc>
                    <a:spcPct val="100000"/>
                  </a:lnSpc>
                  <a:spcBef>
                    <a:spcPts val="0"/>
                  </a:spcBef>
                  <a:defRPr/>
                </a:pPr>
                <a:endParaRPr lang="en-US" altLang="zh-TW" b="0" i="0" dirty="0" smtClean="0"/>
              </a:p>
              <a:p>
                <a:pPr eaLnBrk="1" hangingPunct="1">
                  <a:lnSpc>
                    <a:spcPct val="100000"/>
                  </a:lnSpc>
                  <a:spcBef>
                    <a:spcPts val="0"/>
                  </a:spcBef>
                  <a:defRPr/>
                </a:pPr>
                <a:r>
                  <a:rPr lang="en-US" altLang="zh-TW" b="0" i="0" dirty="0" smtClean="0"/>
                  <a:t>f’(</a:t>
                </a:r>
                <a:r>
                  <a:rPr lang="en-US" altLang="zh-TW" b="0" i="0" dirty="0" smtClean="0"/>
                  <a:t>x) = f(x+1) – f(x)</a:t>
                </a:r>
              </a:p>
              <a:p>
                <a:pPr eaLnBrk="1" hangingPunct="1">
                  <a:lnSpc>
                    <a:spcPct val="100000"/>
                  </a:lnSpc>
                  <a:spcBef>
                    <a:spcPts val="0"/>
                  </a:spcBef>
                  <a:defRPr/>
                </a:pPr>
                <a:r>
                  <a:rPr lang="en-US" altLang="zh-TW" b="0" i="0" dirty="0" smtClean="0"/>
                  <a:t>f’(x-1) = f(x) – f(x-1) </a:t>
                </a:r>
              </a:p>
              <a:p>
                <a:pPr marL="0" indent="0" eaLnBrk="1" hangingPunct="1">
                  <a:lnSpc>
                    <a:spcPct val="100000"/>
                  </a:lnSpc>
                  <a:spcBef>
                    <a:spcPts val="0"/>
                  </a:spcBef>
                  <a:buFont typeface="Symbol"/>
                  <a:buNone/>
                  <a:defRPr/>
                </a:pPr>
                <a:r>
                  <a:rPr lang="en-US" altLang="zh-TW" b="0" i="0" dirty="0" smtClean="0"/>
                  <a:t>f’(x) + f’(x-1) = f(x+1) – f(x-1</a:t>
                </a:r>
                <a:r>
                  <a:rPr lang="en-US" altLang="zh-TW" b="0" i="0" dirty="0" smtClean="0"/>
                  <a:t>)</a:t>
                </a:r>
              </a:p>
              <a:p>
                <a:pPr marL="0" indent="0" eaLnBrk="1" hangingPunct="1">
                  <a:lnSpc>
                    <a:spcPct val="100000"/>
                  </a:lnSpc>
                  <a:spcBef>
                    <a:spcPts val="0"/>
                  </a:spcBef>
                  <a:buFont typeface="Symbol"/>
                  <a:buNone/>
                  <a:defRPr/>
                </a:pPr>
                <a:endParaRPr lang="en-US" altLang="zh-TW" b="0" i="0" dirty="0" smtClean="0"/>
              </a:p>
              <a:p>
                <a:pPr marL="0" indent="0" eaLnBrk="1" hangingPunct="1">
                  <a:lnSpc>
                    <a:spcPct val="100000"/>
                  </a:lnSpc>
                  <a:spcBef>
                    <a:spcPts val="0"/>
                  </a:spcBef>
                  <a:buFont typeface="Symbol"/>
                  <a:buNone/>
                  <a:defRPr/>
                </a:pPr>
                <a:r>
                  <a:rPr lang="zh-TW" altLang="en-US" b="0" i="0" dirty="0" smtClean="0"/>
                  <a:t>反正切（</a:t>
                </a:r>
                <a:r>
                  <a:rPr lang="en-US" altLang="zh-TW" b="0" i="0" dirty="0" smtClean="0"/>
                  <a:t>arctangent</a:t>
                </a:r>
                <a:r>
                  <a:rPr lang="zh-TW" altLang="en-US" b="0" i="0" dirty="0" smtClean="0"/>
                  <a:t>、</a:t>
                </a:r>
                <a:r>
                  <a:rPr lang="en-US" altLang="zh-TW" b="0" i="0" dirty="0" err="1" smtClean="0"/>
                  <a:t>arctan</a:t>
                </a:r>
                <a:r>
                  <a:rPr lang="zh-TW" altLang="en-US" b="0" i="0" dirty="0" smtClean="0"/>
                  <a:t>、</a:t>
                </a:r>
                <a:r>
                  <a:rPr lang="en-US" altLang="zh-TW" b="0" i="0" dirty="0" smtClean="0"/>
                  <a:t>tan</a:t>
                </a:r>
                <a:r>
                  <a:rPr lang="en-US" altLang="zh-TW" b="0" i="0" baseline="30000" dirty="0" smtClean="0"/>
                  <a:t>-1</a:t>
                </a:r>
                <a:r>
                  <a:rPr lang="zh-TW" altLang="en-US" b="0" i="0" dirty="0" smtClean="0"/>
                  <a:t>）是一種反三角函數，是利用已知直角三角形的對邊和鄰</a:t>
                </a:r>
                <a:r>
                  <a:rPr lang="zh-TW" altLang="en-US" b="0" i="0" dirty="0" smtClean="0"/>
                  <a:t>邊這</a:t>
                </a:r>
                <a:r>
                  <a:rPr lang="en-US" altLang="zh-TW" b="0" i="0" dirty="0" smtClean="0"/>
                  <a:t>2</a:t>
                </a:r>
                <a:r>
                  <a:rPr lang="zh-TW" altLang="en-US" b="0" i="0" dirty="0" smtClean="0"/>
                  <a:t>條直角邊的</a:t>
                </a:r>
                <a:r>
                  <a:rPr lang="zh-TW" altLang="en-US" b="0" i="0" dirty="0" smtClean="0"/>
                  <a:t>比值求出</a:t>
                </a:r>
                <a:r>
                  <a:rPr lang="zh-TW" altLang="en-US" b="0" i="0" dirty="0" smtClean="0"/>
                  <a:t>其夾角</a:t>
                </a:r>
                <a:r>
                  <a:rPr lang="zh-TW" altLang="en-US" b="0" i="0" dirty="0" smtClean="0"/>
                  <a:t>大小的</a:t>
                </a:r>
                <a:r>
                  <a:rPr lang="zh-TW" altLang="en-US" b="0" i="0" dirty="0" smtClean="0"/>
                  <a:t>函數。</a:t>
                </a:r>
                <a:endParaRPr lang="en-US" altLang="zh-TW" b="0" i="0" dirty="0" smtClean="0"/>
              </a:p>
            </p:txBody>
          </p:sp>
        </mc:Fallback>
      </mc:AlternateContent>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投影片圖像版面配置區 1"/>
          <p:cNvSpPr>
            <a:spLocks noGrp="1" noRot="1" noChangeAspect="1" noTextEdit="1"/>
          </p:cNvSpPr>
          <p:nvPr>
            <p:ph type="sldImg"/>
          </p:nvPr>
        </p:nvSpPr>
        <p:spPr>
          <a:ln/>
        </p:spPr>
      </p:sp>
      <p:sp>
        <p:nvSpPr>
          <p:cNvPr id="173059"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173060"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831C7EF2-4646-4FB1-9742-5E90AC5C4438}" type="slidenum">
              <a:rPr lang="en-US" altLang="zh-TW"/>
              <a:pPr>
                <a:spcBef>
                  <a:spcPct val="0"/>
                </a:spcBef>
              </a:pPr>
              <a:t>95</a:t>
            </a:fld>
            <a:endParaRPr lang="en-US" altLang="zh-TW"/>
          </a:p>
        </p:txBody>
      </p:sp>
    </p:spTree>
    <p:extLst>
      <p:ext uri="{BB962C8B-B14F-4D97-AF65-F5344CB8AC3E}">
        <p14:creationId xmlns:p14="http://schemas.microsoft.com/office/powerpoint/2010/main" val="868205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像是</a:t>
            </a:r>
            <a:r>
              <a:rPr lang="en-US" altLang="zh-TW" dirty="0"/>
              <a:t>1</a:t>
            </a:r>
            <a:r>
              <a:rPr lang="zh-TW" altLang="en-US" dirty="0"/>
              <a:t>這個</a:t>
            </a:r>
            <a:r>
              <a:rPr lang="en-US" altLang="zh-TW" dirty="0"/>
              <a:t>pixel</a:t>
            </a:r>
            <a:r>
              <a:rPr lang="zh-TW" altLang="en-US" dirty="0"/>
              <a:t>，並沒有</a:t>
            </a:r>
            <a:r>
              <a:rPr lang="en-US" altLang="zh-TW" dirty="0"/>
              <a:t>8</a:t>
            </a:r>
            <a:r>
              <a:rPr lang="zh-TW" altLang="en-US" dirty="0"/>
              <a:t>個鄰居可以去做卷積運算，</a:t>
            </a:r>
            <a:endParaRPr lang="en-US" altLang="zh-TW" dirty="0"/>
          </a:p>
          <a:p>
            <a:r>
              <a:rPr lang="zh-TW" altLang="en-US" dirty="0"/>
              <a:t>這時候就要做</a:t>
            </a:r>
            <a:r>
              <a:rPr lang="en-US" altLang="zh-TW" dirty="0"/>
              <a:t>”</a:t>
            </a:r>
            <a:r>
              <a:rPr lang="zh-TW" altLang="en-US" dirty="0"/>
              <a:t>邊緣擴張</a:t>
            </a:r>
            <a:r>
              <a:rPr lang="en-US" altLang="zh-TW" dirty="0"/>
              <a:t>“</a:t>
            </a:r>
            <a:r>
              <a:rPr lang="zh-TW" altLang="en-US" dirty="0"/>
              <a:t>的動作，</a:t>
            </a:r>
            <a:r>
              <a:rPr lang="en-US" altLang="zh-TW" dirty="0"/>
              <a:t>padding,</a:t>
            </a:r>
          </a:p>
          <a:p>
            <a:r>
              <a:rPr lang="en-US" altLang="zh-TW" dirty="0"/>
              <a:t>Padding</a:t>
            </a:r>
            <a:r>
              <a:rPr lang="zh-TW" altLang="en-US" dirty="0"/>
              <a:t>可以有很多方式，可以補</a:t>
            </a:r>
            <a:r>
              <a:rPr lang="en-US" altLang="zh-TW" dirty="0"/>
              <a:t>0</a:t>
            </a:r>
            <a:r>
              <a:rPr lang="zh-TW" altLang="en-US" dirty="0"/>
              <a:t>可以無視它，</a:t>
            </a:r>
            <a:endParaRPr lang="en-US" altLang="zh-TW" dirty="0"/>
          </a:p>
          <a:p>
            <a:r>
              <a:rPr lang="zh-TW" altLang="en-US" dirty="0"/>
              <a:t>但我們這章包括考試擴張的方式是</a:t>
            </a:r>
            <a:r>
              <a:rPr lang="en-US" altLang="zh-TW" dirty="0"/>
              <a:t>”</a:t>
            </a:r>
            <a:r>
              <a:rPr lang="zh-TW" altLang="en-US" dirty="0"/>
              <a:t>複製邊緣的</a:t>
            </a:r>
            <a:r>
              <a:rPr lang="en-US" altLang="zh-TW" dirty="0"/>
              <a:t>pixel</a:t>
            </a:r>
            <a:r>
              <a:rPr lang="zh-TW" altLang="en-US" dirty="0"/>
              <a:t>值</a:t>
            </a:r>
            <a:r>
              <a:rPr lang="en-US" altLang="zh-TW" dirty="0"/>
              <a:t>”,</a:t>
            </a:r>
          </a:p>
          <a:p>
            <a:r>
              <a:rPr lang="zh-TW" altLang="en-US" dirty="0"/>
              <a:t>像角落的</a:t>
            </a:r>
            <a:r>
              <a:rPr lang="en-US" altLang="zh-TW" dirty="0"/>
              <a:t>1</a:t>
            </a:r>
            <a:r>
              <a:rPr lang="zh-TW" altLang="en-US" dirty="0"/>
              <a:t>就要複製到</a:t>
            </a:r>
            <a:r>
              <a:rPr lang="en-US" altLang="zh-TW" dirty="0"/>
              <a:t>3</a:t>
            </a:r>
            <a:r>
              <a:rPr lang="zh-TW" altLang="en-US" dirty="0"/>
              <a:t>個位置，左邊的</a:t>
            </a:r>
            <a:r>
              <a:rPr lang="en-US" altLang="zh-TW" dirty="0"/>
              <a:t>4</a:t>
            </a:r>
            <a:r>
              <a:rPr lang="zh-TW" altLang="en-US" dirty="0"/>
              <a:t>就複製到左邊，依此類推。</a:t>
            </a:r>
            <a:endParaRPr lang="en-US" altLang="zh-TW" dirty="0"/>
          </a:p>
          <a:p>
            <a:r>
              <a:rPr lang="zh-TW" altLang="en-US" dirty="0"/>
              <a:t>所以原本是</a:t>
            </a:r>
            <a:r>
              <a:rPr lang="en-US" altLang="zh-TW" dirty="0"/>
              <a:t>n by n </a:t>
            </a:r>
            <a:r>
              <a:rPr lang="zh-TW" altLang="en-US" dirty="0"/>
              <a:t>的矩陣就會被擴張成 </a:t>
            </a:r>
            <a:r>
              <a:rPr lang="en-US" altLang="zh-TW" dirty="0"/>
              <a:t>(n+2) by (n+2)</a:t>
            </a:r>
            <a:r>
              <a:rPr lang="zh-TW" altLang="en-US" dirty="0"/>
              <a:t>再下去做操作。</a:t>
            </a:r>
            <a:endParaRPr lang="en-US" altLang="zh-TW" dirty="0"/>
          </a:p>
          <a:p>
            <a:r>
              <a:rPr lang="zh-TW" altLang="en-US" dirty="0"/>
              <a:t>這樣最邊的像素材有鄰域可以去做</a:t>
            </a:r>
            <a:r>
              <a:rPr lang="en-US" altLang="zh-TW" dirty="0"/>
              <a:t>filter</a:t>
            </a:r>
            <a:r>
              <a:rPr lang="zh-TW" altLang="en-US" dirty="0"/>
              <a:t>的卷積運算</a:t>
            </a:r>
            <a:endParaRPr lang="en-US" altLang="zh-TW" dirty="0"/>
          </a:p>
        </p:txBody>
      </p:sp>
      <p:sp>
        <p:nvSpPr>
          <p:cNvPr id="4" name="投影片編號版面配置區 3"/>
          <p:cNvSpPr>
            <a:spLocks noGrp="1"/>
          </p:cNvSpPr>
          <p:nvPr>
            <p:ph type="sldNum" sz="quarter" idx="5"/>
          </p:nvPr>
        </p:nvSpPr>
        <p:spPr/>
        <p:txBody>
          <a:bodyPr/>
          <a:lstStyle/>
          <a:p>
            <a:pPr>
              <a:defRPr/>
            </a:pPr>
            <a:fld id="{9E5A7E55-2588-4B87-BABD-8866032E797D}" type="slidenum">
              <a:rPr lang="en-US" altLang="zh-TW" smtClean="0"/>
              <a:pPr>
                <a:defRPr/>
              </a:pPr>
              <a:t>9</a:t>
            </a:fld>
            <a:endParaRPr lang="en-US" altLang="zh-TW"/>
          </a:p>
        </p:txBody>
      </p:sp>
    </p:spTree>
    <p:extLst>
      <p:ext uri="{BB962C8B-B14F-4D97-AF65-F5344CB8AC3E}">
        <p14:creationId xmlns:p14="http://schemas.microsoft.com/office/powerpoint/2010/main" val="8815351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t>Sobel</a:t>
                </a:r>
                <a:r>
                  <a:rPr lang="zh-TW" altLang="en-US" b="0" i="0" dirty="0"/>
                  <a:t>使用了</a:t>
                </a:r>
                <a:r>
                  <a:rPr lang="en-US" altLang="zh-TW" b="0" i="0" dirty="0"/>
                  <a:t>2</a:t>
                </a:r>
                <a:r>
                  <a:rPr lang="zh-TW" altLang="en-US" b="0" i="0" dirty="0"/>
                  <a:t>個沿著行和列方向定向的</a:t>
                </a:r>
                <a:r>
                  <a:rPr lang="en-US" altLang="zh-TW" b="0" i="0" dirty="0"/>
                  <a:t>3 x 3mask</a:t>
                </a:r>
                <a:r>
                  <a:rPr lang="zh-TW" altLang="en-US" b="0" i="0" dirty="0"/>
                  <a:t>。</a:t>
                </a:r>
                <a:endParaRPr lang="en-US" altLang="zh-TW" b="0" i="0"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設</a:t>
                </a:r>
                <a:r>
                  <a:rPr lang="en-US" altLang="zh-TW" dirty="0"/>
                  <a:t>s1</a:t>
                </a:r>
                <a:r>
                  <a:rPr lang="zh-TW" altLang="en-US" dirty="0"/>
                  <a:t>為根據第</a:t>
                </a:r>
                <a:r>
                  <a:rPr lang="en-US" altLang="zh-TW" dirty="0"/>
                  <a:t>1</a:t>
                </a:r>
                <a:r>
                  <a:rPr lang="zh-TW" altLang="en-US" dirty="0"/>
                  <a:t>個</a:t>
                </a:r>
                <a:r>
                  <a:rPr lang="en-US" altLang="zh-TW" b="0" i="0" dirty="0"/>
                  <a:t>mask</a:t>
                </a:r>
                <a:r>
                  <a:rPr lang="zh-TW" altLang="en-US" dirty="0"/>
                  <a:t>計算出的值，</a:t>
                </a:r>
                <a:r>
                  <a:rPr lang="en-US" altLang="zh-TW" dirty="0"/>
                  <a:t>s2</a:t>
                </a:r>
                <a:r>
                  <a:rPr lang="zh-TW" altLang="en-US" dirty="0"/>
                  <a:t>為根據第二</a:t>
                </a:r>
                <a:r>
                  <a:rPr lang="en-US" altLang="zh-TW" dirty="0"/>
                  <a:t>mask</a:t>
                </a:r>
                <a:r>
                  <a:rPr lang="zh-TW" altLang="en-US" dirty="0"/>
                  <a:t>計算出的值，</a:t>
                </a:r>
                <a:r>
                  <a:rPr lang="zh-TW" altLang="en-US" b="0" i="0" dirty="0"/>
                  <a:t>則獲得的梯度大小為</a:t>
                </a:r>
                <a:r>
                  <a:rPr lang="en-US" altLang="zh-TW" b="0" i="0" dirty="0"/>
                  <a:t>g=</a:t>
                </a:r>
                <a14:m>
                  <m:oMath xmlns:m="http://schemas.openxmlformats.org/officeDocument/2006/math">
                    <m:rad>
                      <m:radPr>
                        <m:degHide m:val="on"/>
                        <m:ctrlPr>
                          <a:rPr lang="en-US" altLang="zh-TW" sz="1200" b="0" i="1" smtClean="0">
                            <a:solidFill>
                              <a:schemeClr val="tx1"/>
                            </a:solidFill>
                            <a:latin typeface="Cambria Math" panose="02040503050406030204" pitchFamily="18" charset="0"/>
                          </a:rPr>
                        </m:ctrlPr>
                      </m:radPr>
                      <m:deg/>
                      <m:e>
                        <m:sSubSup>
                          <m:sSubSupPr>
                            <m:ctrlPr>
                              <a:rPr lang="en-US" altLang="zh-TW" sz="1200" b="0" i="1" smtClean="0">
                                <a:solidFill>
                                  <a:schemeClr val="tx1"/>
                                </a:solidFill>
                                <a:latin typeface="Cambria Math" panose="02040503050406030204" pitchFamily="18" charset="0"/>
                              </a:rPr>
                            </m:ctrlPr>
                          </m:sSubSupPr>
                          <m:e>
                            <m:r>
                              <m:rPr>
                                <m:sty m:val="p"/>
                              </m:rPr>
                              <a:rPr lang="en-US" altLang="zh-TW" sz="1200" b="0" i="0" smtClean="0">
                                <a:solidFill>
                                  <a:schemeClr val="tx1"/>
                                </a:solidFill>
                                <a:latin typeface="Cambria Math" panose="02040503050406030204" pitchFamily="18" charset="0"/>
                              </a:rPr>
                              <m:t>s</m:t>
                            </m:r>
                          </m:e>
                          <m:sub>
                            <m:r>
                              <a:rPr lang="en-US" altLang="zh-TW" sz="1200" b="0" i="0" smtClean="0">
                                <a:solidFill>
                                  <a:schemeClr val="tx1"/>
                                </a:solidFill>
                                <a:latin typeface="Cambria Math" panose="02040503050406030204" pitchFamily="18" charset="0"/>
                              </a:rPr>
                              <m:t>1</m:t>
                            </m:r>
                          </m:sub>
                          <m:sup>
                            <m:r>
                              <a:rPr lang="en-US" altLang="zh-TW" sz="1200" b="0" i="0" smtClean="0">
                                <a:solidFill>
                                  <a:schemeClr val="tx1"/>
                                </a:solidFill>
                                <a:latin typeface="Cambria Math" panose="02040503050406030204" pitchFamily="18" charset="0"/>
                              </a:rPr>
                              <m:t>2</m:t>
                            </m:r>
                          </m:sup>
                        </m:sSubSup>
                        <m:r>
                          <a:rPr lang="en-US" altLang="zh-TW" sz="1200" b="0" i="0" smtClean="0">
                            <a:solidFill>
                              <a:schemeClr val="tx1"/>
                            </a:solidFill>
                            <a:latin typeface="Cambria Math" panose="02040503050406030204" pitchFamily="18" charset="0"/>
                          </a:rPr>
                          <m:t>+</m:t>
                        </m:r>
                        <m:sSubSup>
                          <m:sSubSupPr>
                            <m:ctrlPr>
                              <a:rPr lang="en-US" altLang="zh-TW" sz="1200" b="0" i="1" smtClean="0">
                                <a:solidFill>
                                  <a:schemeClr val="tx1"/>
                                </a:solidFill>
                                <a:latin typeface="Cambria Math" panose="02040503050406030204" pitchFamily="18" charset="0"/>
                              </a:rPr>
                            </m:ctrlPr>
                          </m:sSubSupPr>
                          <m:e>
                            <m:r>
                              <m:rPr>
                                <m:sty m:val="p"/>
                              </m:rPr>
                              <a:rPr lang="en-US" altLang="zh-TW" sz="1200" b="0" i="0" smtClean="0">
                                <a:solidFill>
                                  <a:schemeClr val="tx1"/>
                                </a:solidFill>
                                <a:latin typeface="Cambria Math" panose="02040503050406030204" pitchFamily="18" charset="0"/>
                              </a:rPr>
                              <m:t>s</m:t>
                            </m:r>
                          </m:e>
                          <m:sub>
                            <m:r>
                              <a:rPr lang="en-US" altLang="zh-TW" sz="1200" b="0" i="0" smtClean="0">
                                <a:solidFill>
                                  <a:schemeClr val="tx1"/>
                                </a:solidFill>
                                <a:latin typeface="Cambria Math" panose="02040503050406030204" pitchFamily="18" charset="0"/>
                              </a:rPr>
                              <m:t>2</m:t>
                            </m:r>
                          </m:sub>
                          <m:sup>
                            <m:r>
                              <a:rPr lang="en-US" altLang="zh-TW" sz="1200" b="0" i="0" smtClean="0">
                                <a:solidFill>
                                  <a:schemeClr val="tx1"/>
                                </a:solidFill>
                                <a:latin typeface="Cambria Math" panose="02040503050406030204" pitchFamily="18" charset="0"/>
                              </a:rPr>
                              <m:t>2</m:t>
                            </m:r>
                          </m:sup>
                        </m:sSubSup>
                      </m:e>
                    </m:rad>
                  </m:oMath>
                </a14:m>
                <a:r>
                  <a:rPr lang="zh-TW" altLang="en-US" dirty="0"/>
                  <a:t>，且相對於</a:t>
                </a:r>
                <a:r>
                  <a:rPr lang="en-US" altLang="zh-TW" b="0" i="0" dirty="0"/>
                  <a:t>column</a:t>
                </a:r>
                <a:r>
                  <a:rPr lang="zh-TW" altLang="en-US" b="0" i="0" dirty="0"/>
                  <a:t>按</a:t>
                </a:r>
                <a:r>
                  <a:rPr lang="zh-TW" altLang="en-US" dirty="0"/>
                  <a:t>逆時針方向</a:t>
                </a:r>
                <a:r>
                  <a:rPr lang="zh-TW" altLang="en-US" b="0" i="0" dirty="0"/>
                  <a:t>採取的梯度方向為</a:t>
                </a:r>
                <a:r>
                  <a:rPr lang="en-US" altLang="zh-TW" b="0" i="0" dirty="0" err="1"/>
                  <a:t>arctan</a:t>
                </a:r>
                <a:r>
                  <a:rPr lang="en-US" altLang="zh-TW" b="0" i="0" dirty="0"/>
                  <a:t>(s1 / s2)</a:t>
                </a:r>
                <a:r>
                  <a:rPr lang="zh-TW" altLang="en-US" b="0" i="0" dirty="0"/>
                  <a:t>。</a:t>
                </a:r>
                <a:endParaRPr lang="en-US" altLang="zh-TW" dirty="0"/>
              </a:p>
              <a:p>
                <a:r>
                  <a:rPr lang="en-US" altLang="zh-TW" dirty="0"/>
                  <a:t>Sobel operator </a:t>
                </a:r>
                <a:r>
                  <a:rPr lang="zh-TW" altLang="en-US" dirty="0"/>
                  <a:t>和 </a:t>
                </a:r>
                <a:r>
                  <a:rPr lang="en-US" altLang="zh-TW" dirty="0"/>
                  <a:t>Prewitt operator </a:t>
                </a:r>
                <a:r>
                  <a:rPr lang="zh-TW" altLang="en-US" dirty="0"/>
                  <a:t>類似， 只是對中心點四周 </a:t>
                </a:r>
                <a:r>
                  <a:rPr lang="en-US" altLang="zh-TW" dirty="0"/>
                  <a:t>P2</a:t>
                </a:r>
                <a:r>
                  <a:rPr lang="zh-TW" altLang="en-US" dirty="0"/>
                  <a:t>、</a:t>
                </a:r>
                <a:r>
                  <a:rPr lang="en-US" altLang="zh-TW" dirty="0"/>
                  <a:t>P4</a:t>
                </a:r>
                <a:r>
                  <a:rPr lang="zh-TW" altLang="en-US" dirty="0"/>
                  <a:t>、</a:t>
                </a:r>
                <a:r>
                  <a:rPr lang="en-US" altLang="zh-TW" dirty="0"/>
                  <a:t>P6</a:t>
                </a:r>
                <a:r>
                  <a:rPr lang="zh-TW" altLang="en-US" dirty="0"/>
                  <a:t>、</a:t>
                </a:r>
                <a:r>
                  <a:rPr lang="en-US" altLang="zh-TW" dirty="0"/>
                  <a:t> P8</a:t>
                </a:r>
                <a:r>
                  <a:rPr lang="zh-TW" altLang="en-US" dirty="0"/>
                  <a:t>四個像素加權</a:t>
                </a:r>
                <a:r>
                  <a:rPr lang="en-US" altLang="zh-TW" dirty="0"/>
                  <a:t>(w=2)</a:t>
                </a:r>
                <a:endParaRPr lang="zh-TW" altLang="en-US" dirty="0"/>
              </a:p>
            </p:txBody>
          </p:sp>
        </mc:Choice>
        <mc:Fallback xmlns="">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t>Sobel</a:t>
                </a:r>
                <a:r>
                  <a:rPr lang="zh-TW" altLang="en-US" b="0" i="0" dirty="0" smtClean="0"/>
                  <a:t>使用了兩個沿著行和列方向定向的</a:t>
                </a:r>
                <a:r>
                  <a:rPr lang="en-US" altLang="zh-TW" b="0" i="0" dirty="0" smtClean="0"/>
                  <a:t>3 x 3mask</a:t>
                </a:r>
                <a:r>
                  <a:rPr lang="zh-TW" altLang="en-US" b="0" i="0" dirty="0" smtClean="0"/>
                  <a:t>。</a:t>
                </a:r>
                <a:r>
                  <a:rPr lang="zh-TW" altLang="en-US" dirty="0" smtClean="0"/>
                  <a:t>設</a:t>
                </a:r>
                <a:r>
                  <a:rPr lang="en-US" altLang="zh-TW" dirty="0" smtClean="0"/>
                  <a:t>s1</a:t>
                </a:r>
                <a:r>
                  <a:rPr lang="zh-TW" altLang="en-US" dirty="0" smtClean="0"/>
                  <a:t>為根據第</a:t>
                </a:r>
                <a:r>
                  <a:rPr lang="en-US" altLang="zh-TW" dirty="0" smtClean="0"/>
                  <a:t>1</a:t>
                </a:r>
                <a:r>
                  <a:rPr lang="zh-TW" altLang="en-US" dirty="0" smtClean="0"/>
                  <a:t>個</a:t>
                </a:r>
                <a:r>
                  <a:rPr lang="en-US" altLang="zh-TW" b="0" i="0" dirty="0" smtClean="0"/>
                  <a:t>mask</a:t>
                </a:r>
                <a:r>
                  <a:rPr lang="zh-TW" altLang="en-US" dirty="0" smtClean="0"/>
                  <a:t>計算出的值，</a:t>
                </a:r>
                <a:r>
                  <a:rPr lang="en-US" altLang="zh-TW" dirty="0" smtClean="0"/>
                  <a:t>s2</a:t>
                </a:r>
                <a:r>
                  <a:rPr lang="zh-TW" altLang="en-US" dirty="0" smtClean="0"/>
                  <a:t>為根據第二</a:t>
                </a:r>
                <a:r>
                  <a:rPr lang="en-US" altLang="zh-TW" dirty="0" smtClean="0"/>
                  <a:t>mask</a:t>
                </a:r>
                <a:r>
                  <a:rPr lang="zh-TW" altLang="en-US" dirty="0" smtClean="0"/>
                  <a:t>計算出的值，</a:t>
                </a:r>
                <a:r>
                  <a:rPr lang="zh-TW" altLang="en-US" b="0" i="0" dirty="0" smtClean="0"/>
                  <a:t>則獲得的梯度大小為</a:t>
                </a:r>
                <a:r>
                  <a:rPr lang="en-US" altLang="zh-TW" b="0" i="0" dirty="0" smtClean="0"/>
                  <a:t>g=</a:t>
                </a:r>
                <a:r>
                  <a:rPr lang="en-US" altLang="zh-TW" sz="1200" b="0" i="0" smtClean="0">
                    <a:solidFill>
                      <a:schemeClr val="tx1"/>
                    </a:solidFill>
                    <a:latin typeface="Cambria Math" panose="02040503050406030204" pitchFamily="18" charset="0"/>
                  </a:rPr>
                  <a:t>√(</a:t>
                </a:r>
                <a:r>
                  <a:rPr lang="en-US" altLang="zh-TW" sz="1200" b="0" i="0" smtClean="0">
                    <a:solidFill>
                      <a:schemeClr val="tx1"/>
                    </a:solidFill>
                    <a:latin typeface="Cambria Math" panose="02040503050406030204" pitchFamily="18" charset="0"/>
                  </a:rPr>
                  <a:t>s_</a:t>
                </a:r>
                <a:r>
                  <a:rPr lang="en-US" altLang="zh-TW" sz="1200" b="0" i="0" smtClean="0">
                    <a:solidFill>
                      <a:schemeClr val="tx1"/>
                    </a:solidFill>
                    <a:latin typeface="Cambria Math" panose="02040503050406030204" pitchFamily="18" charset="0"/>
                  </a:rPr>
                  <a:t>1^2+</a:t>
                </a:r>
                <a:r>
                  <a:rPr lang="en-US" altLang="zh-TW" sz="1200" b="0" i="0" smtClean="0">
                    <a:solidFill>
                      <a:schemeClr val="tx1"/>
                    </a:solidFill>
                    <a:latin typeface="Cambria Math" panose="02040503050406030204" pitchFamily="18" charset="0"/>
                  </a:rPr>
                  <a:t>s_</a:t>
                </a:r>
                <a:r>
                  <a:rPr lang="en-US" altLang="zh-TW" sz="1200" b="0" i="0" smtClean="0">
                    <a:solidFill>
                      <a:schemeClr val="tx1"/>
                    </a:solidFill>
                    <a:latin typeface="Cambria Math" panose="02040503050406030204" pitchFamily="18" charset="0"/>
                  </a:rPr>
                  <a:t>2^2 )</a:t>
                </a:r>
                <a:r>
                  <a:rPr lang="zh-TW" altLang="en-US" dirty="0" smtClean="0"/>
                  <a:t>，且相對於</a:t>
                </a:r>
                <a:r>
                  <a:rPr lang="en-US" altLang="zh-TW" b="0" i="0" dirty="0" smtClean="0"/>
                  <a:t>column</a:t>
                </a:r>
                <a:r>
                  <a:rPr lang="zh-TW" altLang="en-US" b="0" i="0" dirty="0" smtClean="0"/>
                  <a:t>按</a:t>
                </a:r>
                <a:r>
                  <a:rPr lang="zh-TW" altLang="en-US" dirty="0" smtClean="0"/>
                  <a:t>逆時針方向的梯度方向</a:t>
                </a:r>
                <a:r>
                  <a:rPr lang="zh-TW" altLang="en-US" b="0" i="0" dirty="0" smtClean="0"/>
                  <a:t>採取的梯度方向為</a:t>
                </a:r>
                <a:r>
                  <a:rPr lang="en-US" altLang="zh-TW" b="0" i="0" dirty="0" err="1" smtClean="0"/>
                  <a:t>arctan</a:t>
                </a:r>
                <a:r>
                  <a:rPr lang="en-US" altLang="zh-TW" b="0" i="0" dirty="0" smtClean="0"/>
                  <a:t>(s1 / s2)</a:t>
                </a:r>
                <a:r>
                  <a:rPr lang="zh-TW" altLang="en-US" b="0" i="0" dirty="0" smtClean="0"/>
                  <a:t>。</a:t>
                </a:r>
                <a:endParaRPr lang="en-US" altLang="zh-TW" dirty="0" smtClean="0"/>
              </a:p>
              <a:p>
                <a:r>
                  <a:rPr lang="en-US" altLang="zh-TW" dirty="0" smtClean="0"/>
                  <a:t>Sobel operator </a:t>
                </a:r>
                <a:r>
                  <a:rPr lang="zh-TW" altLang="en-US" dirty="0" smtClean="0"/>
                  <a:t>和 </a:t>
                </a:r>
                <a:r>
                  <a:rPr lang="en-US" altLang="zh-TW" dirty="0" smtClean="0"/>
                  <a:t>Prewitt operator </a:t>
                </a:r>
                <a:r>
                  <a:rPr lang="zh-TW" altLang="en-US" dirty="0" smtClean="0"/>
                  <a:t>類似， 只是對中心點四周 </a:t>
                </a:r>
                <a:r>
                  <a:rPr lang="en-US" altLang="zh-TW" dirty="0" smtClean="0"/>
                  <a:t>P2</a:t>
                </a:r>
                <a:r>
                  <a:rPr lang="zh-TW" altLang="en-US" dirty="0" smtClean="0"/>
                  <a:t>、</a:t>
                </a:r>
                <a:r>
                  <a:rPr lang="en-US" altLang="zh-TW" dirty="0" smtClean="0"/>
                  <a:t>P4</a:t>
                </a:r>
                <a:r>
                  <a:rPr lang="zh-TW" altLang="en-US" dirty="0" smtClean="0"/>
                  <a:t>、</a:t>
                </a:r>
                <a:r>
                  <a:rPr lang="en-US" altLang="zh-TW" dirty="0" smtClean="0"/>
                  <a:t>P6</a:t>
                </a:r>
                <a:r>
                  <a:rPr lang="zh-TW" altLang="en-US" dirty="0" smtClean="0"/>
                  <a:t>、</a:t>
                </a:r>
                <a:r>
                  <a:rPr lang="en-US" altLang="zh-TW" dirty="0" smtClean="0"/>
                  <a:t> P8</a:t>
                </a:r>
                <a:r>
                  <a:rPr lang="zh-TW" altLang="en-US" dirty="0" smtClean="0"/>
                  <a:t>四個像素加權</a:t>
                </a:r>
                <a:r>
                  <a:rPr lang="en-US" altLang="zh-TW" dirty="0" smtClean="0"/>
                  <a:t>(w=2)</a:t>
                </a:r>
                <a:endParaRPr lang="zh-TW" altLang="en-US" dirty="0"/>
              </a:p>
            </p:txBody>
          </p:sp>
        </mc:Fallback>
      </mc:AlternateContent>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96</a:t>
            </a:fld>
            <a:endParaRPr lang="en-US" altLang="zh-TW"/>
          </a:p>
        </p:txBody>
      </p:sp>
    </p:spTree>
    <p:extLst>
      <p:ext uri="{BB962C8B-B14F-4D97-AF65-F5344CB8AC3E}">
        <p14:creationId xmlns:p14="http://schemas.microsoft.com/office/powerpoint/2010/main" val="5949585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投影片圖像版面配置區 1"/>
          <p:cNvSpPr>
            <a:spLocks noGrp="1" noRot="1" noChangeAspect="1" noTextEdit="1"/>
          </p:cNvSpPr>
          <p:nvPr>
            <p:ph type="sldImg"/>
          </p:nvPr>
        </p:nvSpPr>
        <p:spPr>
          <a:ln/>
        </p:spPr>
      </p:sp>
      <p:sp>
        <p:nvSpPr>
          <p:cNvPr id="179203"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dirty="0"/>
              <a:t>Sobel</a:t>
            </a:r>
            <a:r>
              <a:rPr lang="zh-TW" altLang="en-US" dirty="0"/>
              <a:t>邊緣檢測器：</a:t>
            </a:r>
            <a:r>
              <a:rPr lang="en-US" altLang="zh-TW" dirty="0"/>
              <a:t>2×2</a:t>
            </a:r>
            <a:r>
              <a:rPr lang="zh-TW" altLang="en-US" dirty="0"/>
              <a:t>平滑後跟</a:t>
            </a:r>
            <a:r>
              <a:rPr lang="en-US" altLang="zh-TW" dirty="0"/>
              <a:t>2×2</a:t>
            </a:r>
            <a:r>
              <a:rPr lang="zh-TW" altLang="en-US" dirty="0"/>
              <a:t>梯度</a:t>
            </a:r>
            <a:endParaRPr lang="en-US" altLang="zh-TW" dirty="0"/>
          </a:p>
          <a:p>
            <a:r>
              <a:rPr lang="en-US" altLang="zh-TW" dirty="0"/>
              <a:t>2</a:t>
            </a:r>
            <a:r>
              <a:rPr lang="zh-TW" altLang="en-US" dirty="0"/>
              <a:t>個</a:t>
            </a:r>
            <a:r>
              <a:rPr lang="en-US" altLang="zh-TW" dirty="0"/>
              <a:t>mask</a:t>
            </a:r>
            <a:r>
              <a:rPr lang="zh-TW" altLang="en-US" dirty="0"/>
              <a:t>做</a:t>
            </a:r>
            <a:r>
              <a:rPr lang="en-US" altLang="zh-TW" dirty="0"/>
              <a:t>convolution</a:t>
            </a:r>
            <a:r>
              <a:rPr lang="zh-TW" altLang="en-US" dirty="0"/>
              <a:t>即可得到</a:t>
            </a:r>
          </a:p>
        </p:txBody>
      </p:sp>
      <p:sp>
        <p:nvSpPr>
          <p:cNvPr id="179204"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D28AB2BC-8A51-483A-8328-292D7705B792}" type="slidenum">
              <a:rPr lang="en-US" altLang="zh-TW"/>
              <a:pPr>
                <a:spcBef>
                  <a:spcPct val="0"/>
                </a:spcBef>
              </a:pPr>
              <a:t>97</a:t>
            </a:fld>
            <a:endParaRPr lang="en-US" altLang="zh-TW"/>
          </a:p>
        </p:txBody>
      </p:sp>
    </p:spTree>
    <p:extLst>
      <p:ext uri="{BB962C8B-B14F-4D97-AF65-F5344CB8AC3E}">
        <p14:creationId xmlns:p14="http://schemas.microsoft.com/office/powerpoint/2010/main" val="772672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投影片圖像版面配置區 1"/>
          <p:cNvSpPr>
            <a:spLocks noGrp="1" noRot="1" noChangeAspect="1" noTextEdit="1"/>
          </p:cNvSpPr>
          <p:nvPr>
            <p:ph type="sldImg"/>
          </p:nvPr>
        </p:nvSpPr>
        <p:spPr>
          <a:ln/>
        </p:spPr>
      </p:sp>
      <p:sp>
        <p:nvSpPr>
          <p:cNvPr id="181251"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181252"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63DFBE4D-9C6E-4BCD-BBC9-03C92213C6D2}" type="slidenum">
              <a:rPr lang="en-US" altLang="zh-TW"/>
              <a:pPr>
                <a:spcBef>
                  <a:spcPct val="0"/>
                </a:spcBef>
              </a:pPr>
              <a:t>98</a:t>
            </a:fld>
            <a:endParaRPr lang="en-US" altLang="zh-TW"/>
          </a:p>
        </p:txBody>
      </p:sp>
    </p:spTree>
    <p:extLst>
      <p:ext uri="{BB962C8B-B14F-4D97-AF65-F5344CB8AC3E}">
        <p14:creationId xmlns:p14="http://schemas.microsoft.com/office/powerpoint/2010/main" val="6483150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a:ln>
            <a:miter lim="800000"/>
            <a:headEnd/>
            <a:tailEnd/>
          </a:ln>
        </p:spPr>
        <p:txBody>
          <a:bodyPr/>
          <a:lstStyle/>
          <a:p>
            <a:fld id="{D8DBE4CA-1E4A-4903-A243-35989AE1C556}" type="slidenum">
              <a:rPr lang="en-US" altLang="zh-TW" smtClean="0">
                <a:ea typeface="新細明體" charset="-120"/>
              </a:rPr>
              <a:pPr/>
              <a:t>99</a:t>
            </a:fld>
            <a:endParaRPr lang="en-US" altLang="zh-TW">
              <a:ea typeface="新細明體" charset="-120"/>
            </a:endParaRPr>
          </a:p>
        </p:txBody>
      </p:sp>
      <p:sp>
        <p:nvSpPr>
          <p:cNvPr id="259075"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59076" name="Rectangle 3"/>
              <p:cNvSpPr>
                <a:spLocks noGrp="1" noChangeArrowheads="1"/>
              </p:cNvSpPr>
              <p:nvPr>
                <p:ph type="body" idx="1"/>
              </p:nvPr>
            </p:nvSpPr>
            <p:spPr>
              <a:noFill/>
            </p:spPr>
            <p:txBody>
              <a:bodyPr/>
              <a:lstStyle/>
              <a:p>
                <a:r>
                  <a:rPr kumimoji="1" lang="en-US" altLang="zh-TW" sz="1200" kern="1200" dirty="0">
                    <a:solidFill>
                      <a:schemeClr val="tx1"/>
                    </a:solidFill>
                    <a:effectLst/>
                    <a:latin typeface="Arial" charset="0"/>
                    <a:ea typeface="新細明體" pitchFamily="18" charset="-120"/>
                    <a:cs typeface="+mn-cs"/>
                  </a:rPr>
                  <a:t>Prewitt</a:t>
                </a:r>
                <a:r>
                  <a:rPr kumimoji="1" lang="zh-TW" altLang="zh-TW" sz="1200" kern="1200" dirty="0">
                    <a:solidFill>
                      <a:schemeClr val="tx1"/>
                    </a:solidFill>
                    <a:effectLst/>
                    <a:latin typeface="Arial" charset="0"/>
                    <a:ea typeface="新細明體" pitchFamily="18" charset="-120"/>
                    <a:cs typeface="+mn-cs"/>
                  </a:rPr>
                  <a:t>跟</a:t>
                </a:r>
                <a:r>
                  <a:rPr kumimoji="1" lang="en-US" altLang="zh-TW" sz="1200" kern="1200" dirty="0">
                    <a:solidFill>
                      <a:schemeClr val="tx1"/>
                    </a:solidFill>
                    <a:effectLst/>
                    <a:latin typeface="Arial" charset="0"/>
                    <a:ea typeface="新細明體" pitchFamily="18" charset="-120"/>
                    <a:cs typeface="+mn-cs"/>
                  </a:rPr>
                  <a:t>Sobel</a:t>
                </a:r>
                <a:r>
                  <a:rPr kumimoji="1" lang="zh-TW" altLang="zh-TW" sz="1200" kern="1200" dirty="0">
                    <a:solidFill>
                      <a:schemeClr val="tx1"/>
                    </a:solidFill>
                    <a:effectLst/>
                    <a:latin typeface="Arial" charset="0"/>
                    <a:ea typeface="新細明體" pitchFamily="18" charset="-120"/>
                    <a:cs typeface="+mn-cs"/>
                  </a:rPr>
                  <a:t>兩種尋邊的方式，基本上是</a:t>
                </a:r>
                <a:r>
                  <a:rPr kumimoji="1" lang="zh-TW" altLang="en-US" sz="1200" kern="1200" dirty="0">
                    <a:solidFill>
                      <a:schemeClr val="tx1"/>
                    </a:solidFill>
                    <a:effectLst/>
                    <a:latin typeface="Arial" charset="0"/>
                    <a:ea typeface="新細明體" pitchFamily="18" charset="-120"/>
                    <a:cs typeface="+mn-cs"/>
                  </a:rPr>
                  <a:t>一樣</a:t>
                </a:r>
                <a:r>
                  <a:rPr kumimoji="1" lang="zh-TW" altLang="zh-TW" sz="1200" kern="1200" dirty="0">
                    <a:solidFill>
                      <a:schemeClr val="tx1"/>
                    </a:solidFill>
                    <a:effectLst/>
                    <a:latin typeface="Arial" charset="0"/>
                    <a:ea typeface="新細明體" pitchFamily="18" charset="-120"/>
                    <a:cs typeface="+mn-cs"/>
                  </a:rPr>
                  <a:t>的。完全取決於所要尋邊影像的品質決定。但是它們卻存在一些共同的問題：</a:t>
                </a:r>
              </a:p>
              <a:p>
                <a:r>
                  <a:rPr kumimoji="1" lang="en-US" altLang="zh-TW" sz="1200" kern="1200" dirty="0">
                    <a:solidFill>
                      <a:schemeClr val="tx1"/>
                    </a:solidFill>
                    <a:effectLst/>
                    <a:latin typeface="Arial" charset="0"/>
                    <a:ea typeface="新細明體" pitchFamily="18" charset="-120"/>
                    <a:cs typeface="+mn-cs"/>
                  </a:rPr>
                  <a:t>1.</a:t>
                </a:r>
                <a:r>
                  <a:rPr kumimoji="1" lang="zh-TW" altLang="zh-TW" sz="1200" kern="1200" dirty="0">
                    <a:solidFill>
                      <a:schemeClr val="tx1"/>
                    </a:solidFill>
                    <a:effectLst/>
                    <a:latin typeface="Arial" charset="0"/>
                    <a:ea typeface="新細明體" pitchFamily="18" charset="-120"/>
                    <a:cs typeface="+mn-cs"/>
                  </a:rPr>
                  <a:t>他們的結果對雜訊很敏感。</a:t>
                </a:r>
              </a:p>
              <a:p>
                <a:r>
                  <a:rPr kumimoji="1" lang="en-US" altLang="zh-TW" sz="1200" kern="1200" dirty="0">
                    <a:solidFill>
                      <a:schemeClr val="tx1"/>
                    </a:solidFill>
                    <a:effectLst/>
                    <a:latin typeface="Arial" charset="0"/>
                    <a:ea typeface="新細明體" pitchFamily="18" charset="-120"/>
                    <a:cs typeface="+mn-cs"/>
                  </a:rPr>
                  <a:t>2.</a:t>
                </a:r>
                <a:r>
                  <a:rPr kumimoji="1" lang="zh-TW" altLang="en-US" sz="1200" kern="1200" dirty="0">
                    <a:solidFill>
                      <a:schemeClr val="tx1"/>
                    </a:solidFill>
                    <a:effectLst/>
                    <a:latin typeface="Arial" charset="0"/>
                    <a:ea typeface="新細明體" pitchFamily="18" charset="-120"/>
                    <a:cs typeface="+mn-cs"/>
                  </a:rPr>
                  <a:t>那既然對雜訊很敏感，</a:t>
                </a:r>
                <a:r>
                  <a:rPr kumimoji="1" lang="zh-TW" altLang="zh-TW" sz="1200" kern="1200" dirty="0">
                    <a:solidFill>
                      <a:schemeClr val="tx1"/>
                    </a:solidFill>
                    <a:effectLst/>
                    <a:latin typeface="Arial" charset="0"/>
                    <a:ea typeface="新細明體" pitchFamily="18" charset="-120"/>
                    <a:cs typeface="+mn-cs"/>
                  </a:rPr>
                  <a:t>可以</a:t>
                </a:r>
                <a:r>
                  <a:rPr kumimoji="1" lang="zh-TW" altLang="en-US" sz="1200" kern="1200" dirty="0">
                    <a:solidFill>
                      <a:schemeClr val="tx1"/>
                    </a:solidFill>
                    <a:effectLst/>
                    <a:latin typeface="Arial" charset="0"/>
                    <a:ea typeface="新細明體" pitchFamily="18" charset="-120"/>
                    <a:cs typeface="+mn-cs"/>
                  </a:rPr>
                  <a:t>先</a:t>
                </a:r>
                <a:r>
                  <a:rPr kumimoji="1" lang="zh-TW" altLang="zh-TW" sz="1200" kern="1200" dirty="0">
                    <a:solidFill>
                      <a:schemeClr val="tx1"/>
                    </a:solidFill>
                    <a:effectLst/>
                    <a:latin typeface="Arial" charset="0"/>
                    <a:ea typeface="新細明體" pitchFamily="18" charset="-120"/>
                    <a:cs typeface="+mn-cs"/>
                  </a:rPr>
                  <a:t>通過對影像做平滑</a:t>
                </a:r>
                <a:r>
                  <a:rPr kumimoji="1" lang="zh-TW" altLang="en-US" sz="1200" kern="1200" dirty="0">
                    <a:solidFill>
                      <a:schemeClr val="tx1"/>
                    </a:solidFill>
                    <a:effectLst/>
                    <a:latin typeface="Arial" charset="0"/>
                    <a:ea typeface="新細明體" pitchFamily="18" charset="-120"/>
                    <a:cs typeface="+mn-cs"/>
                  </a:rPr>
                  <a:t>來</a:t>
                </a:r>
                <a:r>
                  <a:rPr kumimoji="1" lang="zh-TW" altLang="zh-TW" sz="1200" kern="1200" dirty="0">
                    <a:solidFill>
                      <a:schemeClr val="tx1"/>
                    </a:solidFill>
                    <a:effectLst/>
                    <a:latin typeface="Arial" charset="0"/>
                    <a:ea typeface="新細明體" pitchFamily="18" charset="-120"/>
                    <a:cs typeface="+mn-cs"/>
                  </a:rPr>
                  <a:t>改善結果，但是又會產生一個問題：會把一些靠在一起的邊緣平滑掉</a:t>
                </a:r>
                <a:r>
                  <a:rPr kumimoji="1" lang="zh-TW" altLang="en-US" sz="1200" kern="1200" dirty="0">
                    <a:solidFill>
                      <a:schemeClr val="tx1"/>
                    </a:solidFill>
                    <a:effectLst/>
                    <a:latin typeface="Arial" charset="0"/>
                    <a:ea typeface="新細明體" pitchFamily="18" charset="-120"/>
                    <a:cs typeface="+mn-cs"/>
                  </a:rPr>
                  <a:t>。</a:t>
                </a:r>
                <a:endParaRPr kumimoji="1" lang="zh-TW" altLang="zh-TW" sz="1200" kern="1200" dirty="0">
                  <a:solidFill>
                    <a:schemeClr val="tx1"/>
                  </a:solidFill>
                  <a:effectLst/>
                  <a:latin typeface="Arial" charset="0"/>
                  <a:ea typeface="新細明體" pitchFamily="18" charset="-120"/>
                  <a:cs typeface="+mn-cs"/>
                </a:endParaRPr>
              </a:p>
              <a:p>
                <a:r>
                  <a:rPr kumimoji="1" lang="zh-TW" altLang="zh-TW" sz="1200" kern="1200" dirty="0">
                    <a:solidFill>
                      <a:schemeClr val="tx1"/>
                    </a:solidFill>
                    <a:effectLst/>
                    <a:latin typeface="Arial" charset="0"/>
                    <a:ea typeface="新細明體" pitchFamily="18" charset="-120"/>
                    <a:cs typeface="+mn-cs"/>
                  </a:rPr>
                  <a:t>所以又</a:t>
                </a:r>
                <a:r>
                  <a:rPr kumimoji="1" lang="zh-TW" altLang="en-US" sz="1200" kern="1200" dirty="0">
                    <a:solidFill>
                      <a:schemeClr val="tx1"/>
                    </a:solidFill>
                    <a:effectLst/>
                    <a:latin typeface="Arial" charset="0"/>
                    <a:ea typeface="新細明體" pitchFamily="18" charset="-120"/>
                    <a:cs typeface="+mn-cs"/>
                  </a:rPr>
                  <a:t>有</a:t>
                </a:r>
                <a:r>
                  <a:rPr kumimoji="1" lang="zh-TW" altLang="zh-TW" sz="1200" kern="1200" dirty="0">
                    <a:solidFill>
                      <a:schemeClr val="tx1"/>
                    </a:solidFill>
                    <a:effectLst/>
                    <a:latin typeface="Arial" charset="0"/>
                    <a:ea typeface="新細明體" pitchFamily="18" charset="-120"/>
                    <a:cs typeface="+mn-cs"/>
                  </a:rPr>
                  <a:t>了</a:t>
                </a:r>
                <a:r>
                  <a:rPr kumimoji="1" lang="en-US" altLang="zh-TW" sz="1200" kern="1200" dirty="0">
                    <a:solidFill>
                      <a:schemeClr val="tx1"/>
                    </a:solidFill>
                    <a:effectLst/>
                    <a:latin typeface="Arial" charset="0"/>
                    <a:ea typeface="新細明體" pitchFamily="18" charset="-120"/>
                    <a:cs typeface="+mn-cs"/>
                  </a:rPr>
                  <a:t> Frei-Chen </a:t>
                </a:r>
                <a:r>
                  <a:rPr kumimoji="1" lang="zh-TW" altLang="zh-TW" sz="1200" kern="1200" dirty="0">
                    <a:solidFill>
                      <a:schemeClr val="tx1"/>
                    </a:solidFill>
                    <a:effectLst/>
                    <a:latin typeface="Arial" charset="0"/>
                    <a:ea typeface="新細明體" pitchFamily="18" charset="-120"/>
                    <a:cs typeface="+mn-cs"/>
                  </a:rPr>
                  <a:t>演算法</a:t>
                </a:r>
                <a:endParaRPr kumimoji="1" lang="en-US" altLang="zh-TW" sz="1200" kern="1200" dirty="0">
                  <a:solidFill>
                    <a:schemeClr val="tx1"/>
                  </a:solidFill>
                  <a:effectLst/>
                  <a:latin typeface="Arial" charset="0"/>
                  <a:ea typeface="新細明體" pitchFamily="18" charset="-120"/>
                  <a:cs typeface="+mn-cs"/>
                </a:endParaRPr>
              </a:p>
              <a:p>
                <a:endParaRPr kumimoji="1" lang="en-US" altLang="zh-TW" sz="1200" kern="1200" dirty="0">
                  <a:solidFill>
                    <a:schemeClr val="tx1"/>
                  </a:solidFill>
                  <a:effectLst/>
                  <a:latin typeface="Arial" charset="0"/>
                  <a:ea typeface="新細明體" pitchFamily="18" charset="-120"/>
                  <a:cs typeface="+mn-cs"/>
                </a:endParaRPr>
              </a:p>
              <a:p>
                <a:r>
                  <a:rPr kumimoji="1" lang="en-US" altLang="zh-TW" sz="1200" kern="1200" dirty="0">
                    <a:solidFill>
                      <a:schemeClr val="tx1"/>
                    </a:solidFill>
                    <a:effectLst/>
                    <a:latin typeface="Arial" charset="0"/>
                    <a:ea typeface="新細明體" pitchFamily="18" charset="-120"/>
                    <a:cs typeface="+mn-cs"/>
                  </a:rPr>
                  <a:t>Frei-Chen </a:t>
                </a:r>
                <a:r>
                  <a:rPr kumimoji="1" lang="zh-TW" altLang="zh-TW" sz="1200" kern="1200" dirty="0">
                    <a:solidFill>
                      <a:schemeClr val="tx1"/>
                    </a:solidFill>
                    <a:effectLst/>
                    <a:latin typeface="Arial" charset="0"/>
                    <a:ea typeface="新細明體" pitchFamily="18" charset="-120"/>
                    <a:cs typeface="+mn-cs"/>
                  </a:rPr>
                  <a:t>邊緣運算法有</a:t>
                </a:r>
                <a:r>
                  <a:rPr kumimoji="1" lang="en-US" altLang="zh-TW" sz="1200" kern="1200" dirty="0">
                    <a:solidFill>
                      <a:schemeClr val="tx1"/>
                    </a:solidFill>
                    <a:effectLst/>
                    <a:latin typeface="Arial" charset="0"/>
                    <a:ea typeface="新細明體" pitchFamily="18" charset="-120"/>
                    <a:cs typeface="+mn-cs"/>
                  </a:rPr>
                  <a:t>9</a:t>
                </a:r>
                <a:r>
                  <a:rPr kumimoji="1" lang="zh-TW" altLang="zh-TW" sz="1200" kern="1200" dirty="0">
                    <a:solidFill>
                      <a:schemeClr val="tx1"/>
                    </a:solidFill>
                    <a:effectLst/>
                    <a:latin typeface="Arial" charset="0"/>
                    <a:ea typeface="新細明體" pitchFamily="18" charset="-120"/>
                    <a:cs typeface="+mn-cs"/>
                  </a:rPr>
                  <a:t>個</a:t>
                </a:r>
                <a:r>
                  <a:rPr kumimoji="1" lang="en-US" altLang="zh-TW" sz="1200" kern="1200" dirty="0">
                    <a:solidFill>
                      <a:schemeClr val="tx1"/>
                    </a:solidFill>
                    <a:effectLst/>
                    <a:latin typeface="Arial" charset="0"/>
                    <a:ea typeface="新細明體" pitchFamily="18" charset="-120"/>
                    <a:cs typeface="+mn-cs"/>
                  </a:rPr>
                  <a:t>mask</a:t>
                </a:r>
                <a:r>
                  <a:rPr kumimoji="1" lang="zh-TW" altLang="zh-TW" sz="1200" kern="1200" dirty="0">
                    <a:solidFill>
                      <a:schemeClr val="tx1"/>
                    </a:solidFill>
                    <a:effectLst/>
                    <a:latin typeface="Arial" charset="0"/>
                    <a:ea typeface="新細明體" pitchFamily="18" charset="-120"/>
                    <a:cs typeface="+mn-cs"/>
                  </a:rPr>
                  <a:t>。</a:t>
                </a:r>
                <a:r>
                  <a:rPr kumimoji="1" lang="zh-TW" altLang="en-US" sz="1200" kern="1200" dirty="0">
                    <a:solidFill>
                      <a:schemeClr val="tx1"/>
                    </a:solidFill>
                    <a:effectLst/>
                    <a:latin typeface="Arial" charset="0"/>
                    <a:ea typeface="新細明體" pitchFamily="18" charset="-120"/>
                    <a:cs typeface="+mn-cs"/>
                  </a:rPr>
                  <a:t>也就是說</a:t>
                </a:r>
                <a:r>
                  <a:rPr kumimoji="1" lang="zh-TW" altLang="zh-TW" sz="1200" kern="1200" dirty="0">
                    <a:solidFill>
                      <a:schemeClr val="tx1"/>
                    </a:solidFill>
                    <a:effectLst/>
                    <a:latin typeface="Arial" charset="0"/>
                    <a:ea typeface="新細明體" pitchFamily="18" charset="-120"/>
                    <a:cs typeface="+mn-cs"/>
                  </a:rPr>
                  <a:t>每一個像素都需要運算九次。</a:t>
                </a:r>
                <a:endParaRPr kumimoji="1" lang="en-US" altLang="zh-TW" sz="1200" kern="1200" dirty="0">
                  <a:solidFill>
                    <a:schemeClr val="tx1"/>
                  </a:solidFill>
                  <a:effectLst/>
                  <a:latin typeface="Arial" charset="0"/>
                  <a:ea typeface="新細明體" pitchFamily="18" charset="-120"/>
                  <a:cs typeface="+mn-cs"/>
                </a:endParaRPr>
              </a:p>
              <a:p>
                <a:r>
                  <a:rPr kumimoji="1" lang="zh-TW" altLang="en-US" sz="1200" kern="1200" dirty="0">
                    <a:solidFill>
                      <a:schemeClr val="tx1"/>
                    </a:solidFill>
                    <a:effectLst/>
                    <a:latin typeface="Arial" charset="0"/>
                    <a:ea typeface="新細明體" pitchFamily="18" charset="-120"/>
                    <a:cs typeface="+mn-cs"/>
                  </a:rPr>
                  <a:t>其中</a:t>
                </a:r>
                <a:r>
                  <a:rPr kumimoji="1" lang="en-US" altLang="zh-TW" sz="1200" kern="1200" dirty="0">
                    <a:solidFill>
                      <a:schemeClr val="tx1"/>
                    </a:solidFill>
                    <a:effectLst/>
                    <a:latin typeface="Arial" charset="0"/>
                    <a:ea typeface="新細明體" pitchFamily="18" charset="-120"/>
                    <a:cs typeface="+mn-cs"/>
                  </a:rPr>
                  <a:t>4</a:t>
                </a:r>
                <a:r>
                  <a:rPr kumimoji="1" lang="zh-TW" altLang="en-US" sz="1200" kern="1200" dirty="0">
                    <a:solidFill>
                      <a:schemeClr val="tx1"/>
                    </a:solidFill>
                    <a:effectLst/>
                    <a:latin typeface="Arial" charset="0"/>
                    <a:ea typeface="新細明體" pitchFamily="18" charset="-120"/>
                    <a:cs typeface="+mn-cs"/>
                  </a:rPr>
                  <a:t>個</a:t>
                </a:r>
                <a:r>
                  <a:rPr kumimoji="1" lang="en-US" altLang="zh-TW" sz="1200" kern="1200" dirty="0">
                    <a:solidFill>
                      <a:schemeClr val="tx1"/>
                    </a:solidFill>
                    <a:effectLst/>
                    <a:latin typeface="Arial" charset="0"/>
                    <a:ea typeface="新細明體" pitchFamily="18" charset="-120"/>
                    <a:cs typeface="+mn-cs"/>
                  </a:rPr>
                  <a:t>mask</a:t>
                </a:r>
                <a:r>
                  <a:rPr kumimoji="1" lang="zh-TW" altLang="en-US" sz="1200" kern="1200" dirty="0">
                    <a:solidFill>
                      <a:schemeClr val="tx1"/>
                    </a:solidFill>
                    <a:effectLst/>
                    <a:latin typeface="Arial" charset="0"/>
                    <a:ea typeface="新細明體" pitchFamily="18" charset="-120"/>
                    <a:cs typeface="+mn-cs"/>
                  </a:rPr>
                  <a:t>是</a:t>
                </a:r>
                <a:r>
                  <a:rPr kumimoji="1" lang="zh-TW" altLang="zh-TW" sz="1200" kern="1200" dirty="0">
                    <a:solidFill>
                      <a:schemeClr val="tx1"/>
                    </a:solidFill>
                    <a:effectLst/>
                    <a:latin typeface="Arial" charset="0"/>
                    <a:ea typeface="新細明體" pitchFamily="18" charset="-120"/>
                    <a:cs typeface="+mn-cs"/>
                  </a:rPr>
                  <a:t>找出影像的</a:t>
                </a:r>
                <a:r>
                  <a:rPr lang="en-US" altLang="zh-TW" dirty="0"/>
                  <a:t>edge</a:t>
                </a:r>
                <a:r>
                  <a:rPr kumimoji="1" lang="zh-TW" altLang="en-US" sz="1200" kern="1200" dirty="0">
                    <a:solidFill>
                      <a:schemeClr val="tx1"/>
                    </a:solidFill>
                    <a:effectLst/>
                    <a:latin typeface="Arial" charset="0"/>
                    <a:ea typeface="新細明體" pitchFamily="18" charset="-120"/>
                    <a:cs typeface="+mn-cs"/>
                  </a:rPr>
                  <a:t>，</a:t>
                </a:r>
                <a:r>
                  <a:rPr kumimoji="1" lang="en-US" altLang="zh-TW" sz="1200" kern="1200" dirty="0">
                    <a:solidFill>
                      <a:schemeClr val="tx1"/>
                    </a:solidFill>
                    <a:effectLst/>
                    <a:latin typeface="Arial" charset="0"/>
                    <a:ea typeface="新細明體" pitchFamily="18" charset="-120"/>
                    <a:cs typeface="+mn-cs"/>
                  </a:rPr>
                  <a:t>4</a:t>
                </a:r>
                <a:r>
                  <a:rPr kumimoji="1" lang="zh-TW" altLang="en-US" sz="1200" kern="1200" dirty="0">
                    <a:solidFill>
                      <a:schemeClr val="tx1"/>
                    </a:solidFill>
                    <a:effectLst/>
                    <a:latin typeface="Arial" charset="0"/>
                    <a:ea typeface="新細明體" pitchFamily="18" charset="-120"/>
                    <a:cs typeface="+mn-cs"/>
                  </a:rPr>
                  <a:t>個</a:t>
                </a:r>
                <a:r>
                  <a:rPr kumimoji="1" lang="en-US" altLang="zh-TW" sz="1200" kern="1200" dirty="0">
                    <a:solidFill>
                      <a:schemeClr val="tx1"/>
                    </a:solidFill>
                    <a:effectLst/>
                    <a:latin typeface="Arial" charset="0"/>
                    <a:ea typeface="新細明體" pitchFamily="18" charset="-120"/>
                    <a:cs typeface="+mn-cs"/>
                  </a:rPr>
                  <a:t>mask</a:t>
                </a:r>
                <a:r>
                  <a:rPr kumimoji="1" lang="zh-TW" altLang="zh-TW" sz="1200" kern="1200" dirty="0">
                    <a:solidFill>
                      <a:schemeClr val="tx1"/>
                    </a:solidFill>
                    <a:effectLst/>
                    <a:latin typeface="Arial" charset="0"/>
                    <a:ea typeface="新細明體" pitchFamily="18" charset="-120"/>
                    <a:cs typeface="+mn-cs"/>
                  </a:rPr>
                  <a:t>找出影像的線條</a:t>
                </a:r>
                <a:r>
                  <a:rPr kumimoji="1" lang="en-US" altLang="zh-TW" sz="1200" kern="1200" dirty="0">
                    <a:solidFill>
                      <a:schemeClr val="tx1"/>
                    </a:solidFill>
                    <a:effectLst/>
                    <a:latin typeface="Arial" charset="0"/>
                    <a:ea typeface="新細明體" pitchFamily="18" charset="-120"/>
                    <a:cs typeface="+mn-cs"/>
                  </a:rPr>
                  <a:t>(line)</a:t>
                </a:r>
                <a:r>
                  <a:rPr kumimoji="1" lang="zh-TW" altLang="en-US" sz="1200" kern="1200" dirty="0">
                    <a:solidFill>
                      <a:schemeClr val="tx1"/>
                    </a:solidFill>
                    <a:effectLst/>
                    <a:latin typeface="Arial" charset="0"/>
                    <a:ea typeface="新細明體" pitchFamily="18" charset="-120"/>
                    <a:cs typeface="+mn-cs"/>
                  </a:rPr>
                  <a:t>，</a:t>
                </a:r>
                <a:r>
                  <a:rPr kumimoji="1" lang="zh-TW" altLang="zh-TW" sz="1200" kern="1200" dirty="0">
                    <a:solidFill>
                      <a:schemeClr val="tx1"/>
                    </a:solidFill>
                    <a:effectLst/>
                    <a:latin typeface="Arial" charset="0"/>
                    <a:ea typeface="新細明體" pitchFamily="18" charset="-120"/>
                    <a:cs typeface="+mn-cs"/>
                  </a:rPr>
                  <a:t>最後一個</a:t>
                </a:r>
                <a:r>
                  <a:rPr kumimoji="1" lang="en-US" altLang="zh-TW" sz="1200" kern="1200" dirty="0">
                    <a:solidFill>
                      <a:schemeClr val="tx1"/>
                    </a:solidFill>
                    <a:effectLst/>
                    <a:latin typeface="Arial" charset="0"/>
                    <a:ea typeface="新細明體" pitchFamily="18" charset="-120"/>
                    <a:cs typeface="+mn-cs"/>
                  </a:rPr>
                  <a:t>mask</a:t>
                </a:r>
                <a:r>
                  <a:rPr kumimoji="1" lang="zh-TW" altLang="zh-TW" sz="1200" kern="1200" dirty="0">
                    <a:solidFill>
                      <a:schemeClr val="tx1"/>
                    </a:solidFill>
                    <a:effectLst/>
                    <a:latin typeface="Arial" charset="0"/>
                    <a:ea typeface="新細明體" pitchFamily="18" charset="-120"/>
                    <a:cs typeface="+mn-cs"/>
                  </a:rPr>
                  <a:t>用於平均</a:t>
                </a:r>
                <a:r>
                  <a:rPr kumimoji="1" lang="zh-TW" altLang="en-US" sz="1200" kern="1200" dirty="0">
                    <a:solidFill>
                      <a:schemeClr val="tx1"/>
                    </a:solidFill>
                    <a:effectLst/>
                    <a:latin typeface="Arial" charset="0"/>
                    <a:ea typeface="新細明體" pitchFamily="18" charset="-120"/>
                    <a:cs typeface="+mn-cs"/>
                  </a:rPr>
                  <a:t>影像。</a:t>
                </a:r>
                <a:endParaRPr kumimoji="1" lang="en-US" altLang="zh-TW" sz="120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kern="1200" dirty="0">
                    <a:solidFill>
                      <a:schemeClr val="tx1"/>
                    </a:solidFill>
                    <a:effectLst/>
                    <a:latin typeface="Arial" charset="0"/>
                    <a:ea typeface="新細明體" pitchFamily="18" charset="-120"/>
                    <a:cs typeface="+mn-cs"/>
                  </a:rPr>
                  <a:t>這</a:t>
                </a:r>
                <a:r>
                  <a:rPr kumimoji="1" lang="en-US" altLang="zh-TW" sz="1200" kern="1200" dirty="0">
                    <a:solidFill>
                      <a:schemeClr val="tx1"/>
                    </a:solidFill>
                    <a:effectLst/>
                    <a:latin typeface="Arial" charset="0"/>
                    <a:ea typeface="新細明體" pitchFamily="18" charset="-120"/>
                    <a:cs typeface="+mn-cs"/>
                  </a:rPr>
                  <a:t>9</a:t>
                </a:r>
                <a:r>
                  <a:rPr kumimoji="1" lang="zh-TW" altLang="en-US" sz="1200" kern="1200" dirty="0">
                    <a:solidFill>
                      <a:schemeClr val="tx1"/>
                    </a:solidFill>
                    <a:effectLst/>
                    <a:latin typeface="Arial" charset="0"/>
                    <a:ea typeface="新細明體" pitchFamily="18" charset="-120"/>
                    <a:cs typeface="+mn-cs"/>
                  </a:rPr>
                  <a:t>個</a:t>
                </a:r>
                <a:r>
                  <a:rPr kumimoji="1" lang="en-US" altLang="zh-TW" sz="1200" kern="1200" dirty="0">
                    <a:solidFill>
                      <a:schemeClr val="tx1"/>
                    </a:solidFill>
                    <a:effectLst/>
                    <a:latin typeface="Arial" charset="0"/>
                    <a:ea typeface="新細明體" pitchFamily="18" charset="-120"/>
                    <a:cs typeface="+mn-cs"/>
                  </a:rPr>
                  <a:t>mask</a:t>
                </a:r>
                <a:r>
                  <a:rPr kumimoji="1" lang="zh-TW" altLang="en-US" sz="1200" kern="1200" dirty="0">
                    <a:solidFill>
                      <a:schemeClr val="tx1"/>
                    </a:solidFill>
                    <a:effectLst/>
                    <a:latin typeface="Arial" charset="0"/>
                    <a:ea typeface="新細明體" pitchFamily="18" charset="-120"/>
                    <a:cs typeface="+mn-cs"/>
                  </a:rPr>
                  <a:t>都稱為</a:t>
                </a:r>
                <a:r>
                  <a:rPr kumimoji="1" lang="en-US" altLang="zh-TW" sz="1200" kern="1200" dirty="0">
                    <a:solidFill>
                      <a:srgbClr val="FF0000"/>
                    </a:solidFill>
                    <a:latin typeface="Arial" charset="0"/>
                    <a:ea typeface="新細明體" pitchFamily="18" charset="-120"/>
                    <a:cs typeface="+mn-cs"/>
                  </a:rPr>
                  <a:t>Orthogonal</a:t>
                </a:r>
                <a:r>
                  <a:rPr kumimoji="1" lang="zh-TW" altLang="en-US" sz="1200" kern="1200" dirty="0">
                    <a:solidFill>
                      <a:srgbClr val="FF0000"/>
                    </a:solidFill>
                    <a:latin typeface="Arial" charset="0"/>
                    <a:ea typeface="新細明體" pitchFamily="18" charset="-120"/>
                    <a:cs typeface="+mn-cs"/>
                  </a:rPr>
                  <a:t> </a:t>
                </a:r>
                <a:r>
                  <a:rPr kumimoji="1" lang="en-US" altLang="zh-TW" sz="1200" kern="1200" dirty="0">
                    <a:solidFill>
                      <a:srgbClr val="FF0000"/>
                    </a:solidFill>
                    <a:latin typeface="Arial" charset="0"/>
                    <a:ea typeface="新細明體" pitchFamily="18" charset="-120"/>
                    <a:cs typeface="+mn-cs"/>
                  </a:rPr>
                  <a:t>mask</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kern="1200" dirty="0">
                    <a:solidFill>
                      <a:srgbClr val="FF0000"/>
                    </a:solidFill>
                    <a:latin typeface="Arial" charset="0"/>
                    <a:ea typeface="新細明體" pitchFamily="18" charset="-120"/>
                    <a:cs typeface="+mn-cs"/>
                  </a:rPr>
                  <a:t>Orthogonal</a:t>
                </a:r>
                <a:r>
                  <a:rPr kumimoji="1" lang="zh-TW" altLang="en-US" sz="1200" kern="1200" dirty="0">
                    <a:solidFill>
                      <a:schemeClr val="tx1"/>
                    </a:solidFill>
                    <a:latin typeface="Arial" charset="0"/>
                    <a:ea typeface="新細明體" pitchFamily="18" charset="-120"/>
                    <a:cs typeface="+mn-cs"/>
                  </a:rPr>
                  <a:t>的意思就是，</a:t>
                </a:r>
                <a:r>
                  <a:rPr kumimoji="1" lang="zh-TW" altLang="en-US" sz="1200" kern="1200" dirty="0">
                    <a:solidFill>
                      <a:srgbClr val="FF0000"/>
                    </a:solidFill>
                    <a:latin typeface="Arial" charset="0"/>
                    <a:ea typeface="新細明體" pitchFamily="18" charset="-120"/>
                    <a:cs typeface="+mn-cs"/>
                  </a:rPr>
                  <a:t>把其中兩個矩陣分別轉為列向量和行向量，兩向量內積 </a:t>
                </a:r>
                <a:r>
                  <a:rPr kumimoji="1" lang="en-US" altLang="zh-TW" sz="1200" kern="1200" dirty="0">
                    <a:solidFill>
                      <a:srgbClr val="FF0000"/>
                    </a:solidFill>
                    <a:latin typeface="Arial" charset="0"/>
                    <a:ea typeface="新細明體" pitchFamily="18" charset="-120"/>
                    <a:cs typeface="+mn-cs"/>
                  </a:rPr>
                  <a:t>=</a:t>
                </a:r>
                <a:r>
                  <a:rPr kumimoji="1" lang="zh-TW" altLang="en-US" sz="1200" kern="1200" dirty="0">
                    <a:solidFill>
                      <a:srgbClr val="FF0000"/>
                    </a:solidFill>
                    <a:latin typeface="Arial" charset="0"/>
                    <a:ea typeface="新細明體" pitchFamily="18" charset="-120"/>
                    <a:cs typeface="+mn-cs"/>
                  </a:rPr>
                  <a:t> </a:t>
                </a:r>
                <a:r>
                  <a:rPr kumimoji="1" lang="en-US" altLang="zh-TW" sz="1200" kern="1200" dirty="0">
                    <a:solidFill>
                      <a:srgbClr val="FF0000"/>
                    </a:solidFill>
                    <a:latin typeface="Arial" charset="0"/>
                    <a:ea typeface="新細明體" pitchFamily="18" charset="-120"/>
                    <a:cs typeface="+mn-cs"/>
                  </a:rPr>
                  <a:t>0</a:t>
                </a:r>
                <a:endParaRPr kumimoji="1" lang="zh-TW" altLang="en-US" sz="1200" kern="1200" dirty="0">
                  <a:solidFill>
                    <a:schemeClr val="tx1"/>
                  </a:solidFill>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kern="1200" dirty="0">
                    <a:solidFill>
                      <a:schemeClr val="tx1"/>
                    </a:solidFill>
                    <a:latin typeface="Arial" charset="0"/>
                    <a:ea typeface="新細明體" pitchFamily="18" charset="-120"/>
                    <a:cs typeface="+mn-cs"/>
                  </a:rPr>
                  <a:t>上面這</a:t>
                </a:r>
                <a:r>
                  <a:rPr kumimoji="1" lang="en-US" altLang="zh-TW" sz="1200" kern="1200" dirty="0">
                    <a:solidFill>
                      <a:schemeClr val="tx1"/>
                    </a:solidFill>
                    <a:latin typeface="Arial" charset="0"/>
                    <a:ea typeface="新細明體" pitchFamily="18" charset="-120"/>
                    <a:cs typeface="+mn-cs"/>
                  </a:rPr>
                  <a:t>2</a:t>
                </a:r>
                <a:r>
                  <a:rPr kumimoji="1" lang="zh-TW" altLang="en-US" sz="1200" kern="1200" dirty="0">
                    <a:solidFill>
                      <a:schemeClr val="tx1"/>
                    </a:solidFill>
                    <a:latin typeface="Arial" charset="0"/>
                    <a:ea typeface="新細明體" pitchFamily="18" charset="-120"/>
                    <a:cs typeface="+mn-cs"/>
                  </a:rPr>
                  <a:t>個</a:t>
                </a:r>
                <a:r>
                  <a:rPr kumimoji="1" lang="en-US" altLang="zh-TW" sz="1200" kern="1200" dirty="0">
                    <a:solidFill>
                      <a:schemeClr val="tx1"/>
                    </a:solidFill>
                    <a:latin typeface="Arial" charset="0"/>
                    <a:ea typeface="新細明體" pitchFamily="18" charset="-120"/>
                    <a:cs typeface="+mn-cs"/>
                  </a:rPr>
                  <a:t>mask</a:t>
                </a:r>
                <a:r>
                  <a:rPr kumimoji="1" lang="zh-TW" altLang="en-US" sz="1200" kern="1200" dirty="0">
                    <a:solidFill>
                      <a:schemeClr val="tx1"/>
                    </a:solidFill>
                    <a:latin typeface="Arial" charset="0"/>
                    <a:ea typeface="新細明體" pitchFamily="18" charset="-120"/>
                    <a:cs typeface="+mn-cs"/>
                  </a:rPr>
                  <a:t>主要是用來做</a:t>
                </a:r>
                <a:r>
                  <a:rPr lang="en-US" altLang="zh-TW" dirty="0"/>
                  <a:t>edge detection</a:t>
                </a:r>
              </a:p>
            </p:txBody>
          </p:sp>
        </mc:Choice>
        <mc:Fallback xmlns="">
          <p:sp>
            <p:nvSpPr>
              <p:cNvPr id="259076" name="Rectangle 3"/>
              <p:cNvSpPr>
                <a:spLocks noGrp="1" noChangeArrowheads="1"/>
              </p:cNvSpPr>
              <p:nvPr>
                <p:ph type="body" idx="1"/>
              </p:nvPr>
            </p:nvSpPr>
            <p:spPr>
              <a:noFill/>
            </p:spPr>
            <p:txBody>
              <a:bodyPr/>
              <a:lstStyle/>
              <a:p>
                <a:r>
                  <a:rPr kumimoji="1" lang="en-US" altLang="zh-TW" sz="1200" kern="1200" dirty="0" smtClean="0">
                    <a:solidFill>
                      <a:schemeClr val="tx1"/>
                    </a:solidFill>
                    <a:effectLst/>
                    <a:latin typeface="Arial" charset="0"/>
                    <a:ea typeface="新細明體" pitchFamily="18" charset="-120"/>
                    <a:cs typeface="+mn-cs"/>
                  </a:rPr>
                  <a:t>Prewitt</a:t>
                </a:r>
                <a:r>
                  <a:rPr kumimoji="1" lang="zh-TW" altLang="zh-TW" sz="1200" kern="1200" dirty="0" smtClean="0">
                    <a:solidFill>
                      <a:schemeClr val="tx1"/>
                    </a:solidFill>
                    <a:effectLst/>
                    <a:latin typeface="Arial" charset="0"/>
                    <a:ea typeface="新細明體" pitchFamily="18" charset="-120"/>
                    <a:cs typeface="+mn-cs"/>
                  </a:rPr>
                  <a:t>跟</a:t>
                </a:r>
                <a:r>
                  <a:rPr kumimoji="1" lang="en-US" altLang="zh-TW" sz="1200" kern="1200" dirty="0" smtClean="0">
                    <a:solidFill>
                      <a:schemeClr val="tx1"/>
                    </a:solidFill>
                    <a:effectLst/>
                    <a:latin typeface="Arial" charset="0"/>
                    <a:ea typeface="新細明體" pitchFamily="18" charset="-120"/>
                    <a:cs typeface="+mn-cs"/>
                  </a:rPr>
                  <a:t>Sobel</a:t>
                </a:r>
                <a:r>
                  <a:rPr kumimoji="1" lang="zh-TW" altLang="zh-TW" sz="1200" kern="1200" dirty="0" smtClean="0">
                    <a:solidFill>
                      <a:schemeClr val="tx1"/>
                    </a:solidFill>
                    <a:effectLst/>
                    <a:latin typeface="Arial" charset="0"/>
                    <a:ea typeface="新細明體" pitchFamily="18" charset="-120"/>
                    <a:cs typeface="+mn-cs"/>
                  </a:rPr>
                  <a:t>兩種尋邊的方式，基本上是</a:t>
                </a:r>
                <a:r>
                  <a:rPr kumimoji="1" lang="zh-TW" altLang="en-US" sz="1200" kern="1200" dirty="0" smtClean="0">
                    <a:solidFill>
                      <a:schemeClr val="tx1"/>
                    </a:solidFill>
                    <a:effectLst/>
                    <a:latin typeface="Arial" charset="0"/>
                    <a:ea typeface="新細明體" pitchFamily="18" charset="-120"/>
                    <a:cs typeface="+mn-cs"/>
                  </a:rPr>
                  <a:t>一樣</a:t>
                </a:r>
                <a:r>
                  <a:rPr kumimoji="1" lang="zh-TW" altLang="zh-TW" sz="1200" kern="1200" dirty="0" smtClean="0">
                    <a:solidFill>
                      <a:schemeClr val="tx1"/>
                    </a:solidFill>
                    <a:effectLst/>
                    <a:latin typeface="Arial" charset="0"/>
                    <a:ea typeface="新細明體" pitchFamily="18" charset="-120"/>
                    <a:cs typeface="+mn-cs"/>
                  </a:rPr>
                  <a:t>的。完全取決於所要尋邊影像的品質決定。但是它們卻存在一些共同的問題：</a:t>
                </a:r>
              </a:p>
              <a:p>
                <a:r>
                  <a:rPr kumimoji="1" lang="en-US" altLang="zh-TW" sz="1200" kern="1200" dirty="0" smtClean="0">
                    <a:solidFill>
                      <a:schemeClr val="tx1"/>
                    </a:solidFill>
                    <a:effectLst/>
                    <a:latin typeface="Arial" charset="0"/>
                    <a:ea typeface="新細明體" pitchFamily="18" charset="-120"/>
                    <a:cs typeface="+mn-cs"/>
                  </a:rPr>
                  <a:t>1.</a:t>
                </a:r>
                <a:r>
                  <a:rPr kumimoji="1" lang="zh-TW" altLang="zh-TW" sz="1200" kern="1200" dirty="0" smtClean="0">
                    <a:solidFill>
                      <a:schemeClr val="tx1"/>
                    </a:solidFill>
                    <a:effectLst/>
                    <a:latin typeface="Arial" charset="0"/>
                    <a:ea typeface="新細明體" pitchFamily="18" charset="-120"/>
                    <a:cs typeface="+mn-cs"/>
                  </a:rPr>
                  <a:t>他們的結果對雜訊很敏感。</a:t>
                </a:r>
              </a:p>
              <a:p>
                <a:r>
                  <a:rPr kumimoji="1" lang="en-US" altLang="zh-TW" sz="1200" kern="1200" dirty="0" smtClean="0">
                    <a:solidFill>
                      <a:schemeClr val="tx1"/>
                    </a:solidFill>
                    <a:effectLst/>
                    <a:latin typeface="Arial" charset="0"/>
                    <a:ea typeface="新細明體" pitchFamily="18" charset="-120"/>
                    <a:cs typeface="+mn-cs"/>
                  </a:rPr>
                  <a:t>2.</a:t>
                </a:r>
                <a:r>
                  <a:rPr kumimoji="1" lang="zh-TW" altLang="en-US" sz="1200" kern="1200" dirty="0" smtClean="0">
                    <a:solidFill>
                      <a:schemeClr val="tx1"/>
                    </a:solidFill>
                    <a:effectLst/>
                    <a:latin typeface="Arial" charset="0"/>
                    <a:ea typeface="新細明體" pitchFamily="18" charset="-120"/>
                    <a:cs typeface="+mn-cs"/>
                  </a:rPr>
                  <a:t>那既然對雜訊很敏感，</a:t>
                </a:r>
                <a:r>
                  <a:rPr kumimoji="1" lang="zh-TW" altLang="zh-TW" sz="1200" kern="1200" dirty="0" smtClean="0">
                    <a:solidFill>
                      <a:schemeClr val="tx1"/>
                    </a:solidFill>
                    <a:effectLst/>
                    <a:latin typeface="Arial" charset="0"/>
                    <a:ea typeface="新細明體" pitchFamily="18" charset="-120"/>
                    <a:cs typeface="+mn-cs"/>
                  </a:rPr>
                  <a:t>可以</a:t>
                </a:r>
                <a:r>
                  <a:rPr kumimoji="1" lang="zh-TW" altLang="en-US" sz="1200" kern="1200" dirty="0" smtClean="0">
                    <a:solidFill>
                      <a:schemeClr val="tx1"/>
                    </a:solidFill>
                    <a:effectLst/>
                    <a:latin typeface="Arial" charset="0"/>
                    <a:ea typeface="新細明體" pitchFamily="18" charset="-120"/>
                    <a:cs typeface="+mn-cs"/>
                  </a:rPr>
                  <a:t>先</a:t>
                </a:r>
                <a:r>
                  <a:rPr kumimoji="1" lang="zh-TW" altLang="zh-TW" sz="1200" kern="1200" dirty="0" smtClean="0">
                    <a:solidFill>
                      <a:schemeClr val="tx1"/>
                    </a:solidFill>
                    <a:effectLst/>
                    <a:latin typeface="Arial" charset="0"/>
                    <a:ea typeface="新細明體" pitchFamily="18" charset="-120"/>
                    <a:cs typeface="+mn-cs"/>
                  </a:rPr>
                  <a:t>通過對影像做平滑</a:t>
                </a:r>
                <a:r>
                  <a:rPr kumimoji="1" lang="zh-TW" altLang="en-US" sz="1200" kern="1200" dirty="0" smtClean="0">
                    <a:solidFill>
                      <a:schemeClr val="tx1"/>
                    </a:solidFill>
                    <a:effectLst/>
                    <a:latin typeface="Arial" charset="0"/>
                    <a:ea typeface="新細明體" pitchFamily="18" charset="-120"/>
                    <a:cs typeface="+mn-cs"/>
                  </a:rPr>
                  <a:t>來</a:t>
                </a:r>
                <a:r>
                  <a:rPr kumimoji="1" lang="zh-TW" altLang="zh-TW" sz="1200" kern="1200" dirty="0" smtClean="0">
                    <a:solidFill>
                      <a:schemeClr val="tx1"/>
                    </a:solidFill>
                    <a:effectLst/>
                    <a:latin typeface="Arial" charset="0"/>
                    <a:ea typeface="新細明體" pitchFamily="18" charset="-120"/>
                    <a:cs typeface="+mn-cs"/>
                  </a:rPr>
                  <a:t>改善結果，但是又會產生一個問題：會把一些靠在一起的邊緣平滑掉</a:t>
                </a:r>
                <a:r>
                  <a:rPr kumimoji="1" lang="zh-TW" altLang="en-US" sz="1200" kern="1200" dirty="0" smtClean="0">
                    <a:solidFill>
                      <a:schemeClr val="tx1"/>
                    </a:solidFill>
                    <a:effectLst/>
                    <a:latin typeface="Arial" charset="0"/>
                    <a:ea typeface="新細明體" pitchFamily="18" charset="-120"/>
                    <a:cs typeface="+mn-cs"/>
                  </a:rPr>
                  <a:t>。</a:t>
                </a:r>
                <a:endParaRPr kumimoji="1" lang="zh-TW" altLang="zh-TW" sz="1200" kern="1200" dirty="0" smtClean="0">
                  <a:solidFill>
                    <a:schemeClr val="tx1"/>
                  </a:solidFill>
                  <a:effectLst/>
                  <a:latin typeface="Arial" charset="0"/>
                  <a:ea typeface="新細明體" pitchFamily="18" charset="-120"/>
                  <a:cs typeface="+mn-cs"/>
                </a:endParaRPr>
              </a:p>
              <a:p>
                <a:r>
                  <a:rPr kumimoji="1" lang="zh-TW" altLang="zh-TW" sz="1200" kern="1200" dirty="0" smtClean="0">
                    <a:solidFill>
                      <a:schemeClr val="tx1"/>
                    </a:solidFill>
                    <a:effectLst/>
                    <a:latin typeface="Arial" charset="0"/>
                    <a:ea typeface="新細明體" pitchFamily="18" charset="-120"/>
                    <a:cs typeface="+mn-cs"/>
                  </a:rPr>
                  <a:t>所以又</a:t>
                </a:r>
                <a:r>
                  <a:rPr kumimoji="1" lang="zh-TW" altLang="en-US" sz="1200" kern="1200" dirty="0" smtClean="0">
                    <a:solidFill>
                      <a:schemeClr val="tx1"/>
                    </a:solidFill>
                    <a:effectLst/>
                    <a:latin typeface="Arial" charset="0"/>
                    <a:ea typeface="新細明體" pitchFamily="18" charset="-120"/>
                    <a:cs typeface="+mn-cs"/>
                  </a:rPr>
                  <a:t>有</a:t>
                </a:r>
                <a:r>
                  <a:rPr kumimoji="1" lang="zh-TW" altLang="zh-TW" sz="1200" kern="1200" dirty="0" smtClean="0">
                    <a:solidFill>
                      <a:schemeClr val="tx1"/>
                    </a:solidFill>
                    <a:effectLst/>
                    <a:latin typeface="Arial" charset="0"/>
                    <a:ea typeface="新細明體" pitchFamily="18" charset="-120"/>
                    <a:cs typeface="+mn-cs"/>
                  </a:rPr>
                  <a:t>了</a:t>
                </a:r>
                <a:r>
                  <a:rPr kumimoji="1" lang="en-US" altLang="zh-TW" sz="1200" kern="1200" dirty="0" smtClean="0">
                    <a:solidFill>
                      <a:schemeClr val="tx1"/>
                    </a:solidFill>
                    <a:effectLst/>
                    <a:latin typeface="Arial" charset="0"/>
                    <a:ea typeface="新細明體" pitchFamily="18" charset="-120"/>
                    <a:cs typeface="+mn-cs"/>
                  </a:rPr>
                  <a:t> Frei-Chen </a:t>
                </a:r>
                <a:r>
                  <a:rPr kumimoji="1" lang="zh-TW" altLang="zh-TW" sz="1200" kern="1200" dirty="0" smtClean="0">
                    <a:solidFill>
                      <a:schemeClr val="tx1"/>
                    </a:solidFill>
                    <a:effectLst/>
                    <a:latin typeface="Arial" charset="0"/>
                    <a:ea typeface="新細明體" pitchFamily="18" charset="-120"/>
                    <a:cs typeface="+mn-cs"/>
                  </a:rPr>
                  <a:t>演算法</a:t>
                </a:r>
                <a:endParaRPr kumimoji="1" lang="en-US" altLang="zh-TW" sz="1200" kern="1200" dirty="0" smtClean="0">
                  <a:solidFill>
                    <a:schemeClr val="tx1"/>
                  </a:solidFill>
                  <a:effectLst/>
                  <a:latin typeface="Arial" charset="0"/>
                  <a:ea typeface="新細明體" pitchFamily="18" charset="-120"/>
                  <a:cs typeface="+mn-cs"/>
                </a:endParaRPr>
              </a:p>
              <a:p>
                <a:endParaRPr kumimoji="1" lang="en-US" altLang="zh-TW" sz="1200" kern="1200" dirty="0" smtClean="0">
                  <a:solidFill>
                    <a:schemeClr val="tx1"/>
                  </a:solidFill>
                  <a:effectLst/>
                  <a:latin typeface="Arial" charset="0"/>
                  <a:ea typeface="新細明體" pitchFamily="18" charset="-120"/>
                  <a:cs typeface="+mn-cs"/>
                </a:endParaRPr>
              </a:p>
              <a:p>
                <a:r>
                  <a:rPr kumimoji="1" lang="en-US" altLang="zh-TW" sz="1200" kern="1200" dirty="0" smtClean="0">
                    <a:solidFill>
                      <a:schemeClr val="tx1"/>
                    </a:solidFill>
                    <a:effectLst/>
                    <a:latin typeface="Arial" charset="0"/>
                    <a:ea typeface="新細明體" pitchFamily="18" charset="-120"/>
                    <a:cs typeface="+mn-cs"/>
                  </a:rPr>
                  <a:t>Frei-Chen </a:t>
                </a:r>
                <a:r>
                  <a:rPr kumimoji="1" lang="zh-TW" altLang="zh-TW" sz="1200" kern="1200" dirty="0" smtClean="0">
                    <a:solidFill>
                      <a:schemeClr val="tx1"/>
                    </a:solidFill>
                    <a:effectLst/>
                    <a:latin typeface="Arial" charset="0"/>
                    <a:ea typeface="新細明體" pitchFamily="18" charset="-120"/>
                    <a:cs typeface="+mn-cs"/>
                  </a:rPr>
                  <a:t>邊緣運算法有</a:t>
                </a:r>
                <a:r>
                  <a:rPr kumimoji="1" lang="en-US" altLang="zh-TW" sz="1200" kern="1200" dirty="0" smtClean="0">
                    <a:solidFill>
                      <a:schemeClr val="tx1"/>
                    </a:solidFill>
                    <a:effectLst/>
                    <a:latin typeface="Arial" charset="0"/>
                    <a:ea typeface="新細明體" pitchFamily="18" charset="-120"/>
                    <a:cs typeface="+mn-cs"/>
                  </a:rPr>
                  <a:t>9</a:t>
                </a:r>
                <a:r>
                  <a:rPr kumimoji="1" lang="zh-TW" altLang="zh-TW" sz="1200" kern="1200" dirty="0" smtClean="0">
                    <a:solidFill>
                      <a:schemeClr val="tx1"/>
                    </a:solidFill>
                    <a:effectLst/>
                    <a:latin typeface="Arial" charset="0"/>
                    <a:ea typeface="新細明體" pitchFamily="18" charset="-120"/>
                    <a:cs typeface="+mn-cs"/>
                  </a:rPr>
                  <a:t>個</a:t>
                </a:r>
                <a:r>
                  <a:rPr kumimoji="1" lang="en-US" altLang="zh-TW" sz="1200" kern="1200" dirty="0" smtClean="0">
                    <a:solidFill>
                      <a:schemeClr val="tx1"/>
                    </a:solidFill>
                    <a:effectLst/>
                    <a:latin typeface="Arial" charset="0"/>
                    <a:ea typeface="新細明體" pitchFamily="18" charset="-120"/>
                    <a:cs typeface="+mn-cs"/>
                  </a:rPr>
                  <a:t>mask</a:t>
                </a:r>
                <a:r>
                  <a:rPr kumimoji="1" lang="zh-TW" altLang="zh-TW" sz="1200" kern="1200" dirty="0" smtClean="0">
                    <a:solidFill>
                      <a:schemeClr val="tx1"/>
                    </a:solidFill>
                    <a:effectLst/>
                    <a:latin typeface="Arial" charset="0"/>
                    <a:ea typeface="新細明體" pitchFamily="18" charset="-120"/>
                    <a:cs typeface="+mn-cs"/>
                  </a:rPr>
                  <a:t>。</a:t>
                </a:r>
                <a:r>
                  <a:rPr kumimoji="1" lang="zh-TW" altLang="en-US" sz="1200" kern="1200" dirty="0" smtClean="0">
                    <a:solidFill>
                      <a:schemeClr val="tx1"/>
                    </a:solidFill>
                    <a:effectLst/>
                    <a:latin typeface="Arial" charset="0"/>
                    <a:ea typeface="新細明體" pitchFamily="18" charset="-120"/>
                    <a:cs typeface="+mn-cs"/>
                  </a:rPr>
                  <a:t>也就是說</a:t>
                </a:r>
                <a:r>
                  <a:rPr kumimoji="1" lang="zh-TW" altLang="zh-TW" sz="1200" kern="1200" dirty="0" smtClean="0">
                    <a:solidFill>
                      <a:schemeClr val="tx1"/>
                    </a:solidFill>
                    <a:effectLst/>
                    <a:latin typeface="Arial" charset="0"/>
                    <a:ea typeface="新細明體" pitchFamily="18" charset="-120"/>
                    <a:cs typeface="+mn-cs"/>
                  </a:rPr>
                  <a:t>每一個像素都需要運算九次。</a:t>
                </a:r>
                <a:endParaRPr kumimoji="1" lang="en-US" altLang="zh-TW" sz="1200" kern="1200" dirty="0" smtClean="0">
                  <a:solidFill>
                    <a:schemeClr val="tx1"/>
                  </a:solidFill>
                  <a:effectLst/>
                  <a:latin typeface="Arial" charset="0"/>
                  <a:ea typeface="新細明體" pitchFamily="18" charset="-120"/>
                  <a:cs typeface="+mn-cs"/>
                </a:endParaRPr>
              </a:p>
              <a:p>
                <a:r>
                  <a:rPr kumimoji="1" lang="zh-TW" altLang="en-US" sz="1200" kern="1200" dirty="0" smtClean="0">
                    <a:solidFill>
                      <a:schemeClr val="tx1"/>
                    </a:solidFill>
                    <a:effectLst/>
                    <a:latin typeface="Arial" charset="0"/>
                    <a:ea typeface="新細明體" pitchFamily="18" charset="-120"/>
                    <a:cs typeface="+mn-cs"/>
                  </a:rPr>
                  <a:t>其中</a:t>
                </a:r>
                <a:r>
                  <a:rPr kumimoji="1" lang="en-US" altLang="zh-TW" sz="1200" kern="1200" dirty="0" smtClean="0">
                    <a:solidFill>
                      <a:schemeClr val="tx1"/>
                    </a:solidFill>
                    <a:effectLst/>
                    <a:latin typeface="Arial" charset="0"/>
                    <a:ea typeface="新細明體" pitchFamily="18" charset="-120"/>
                    <a:cs typeface="+mn-cs"/>
                  </a:rPr>
                  <a:t>4</a:t>
                </a:r>
                <a:r>
                  <a:rPr kumimoji="1" lang="zh-TW" altLang="en-US" sz="1200" kern="1200" dirty="0" smtClean="0">
                    <a:solidFill>
                      <a:schemeClr val="tx1"/>
                    </a:solidFill>
                    <a:effectLst/>
                    <a:latin typeface="Arial" charset="0"/>
                    <a:ea typeface="新細明體" pitchFamily="18" charset="-120"/>
                    <a:cs typeface="+mn-cs"/>
                  </a:rPr>
                  <a:t>個</a:t>
                </a:r>
                <a:r>
                  <a:rPr kumimoji="1" lang="en-US" altLang="zh-TW" sz="1200" kern="1200" dirty="0" smtClean="0">
                    <a:solidFill>
                      <a:schemeClr val="tx1"/>
                    </a:solidFill>
                    <a:effectLst/>
                    <a:latin typeface="Arial" charset="0"/>
                    <a:ea typeface="新細明體" pitchFamily="18" charset="-120"/>
                    <a:cs typeface="+mn-cs"/>
                  </a:rPr>
                  <a:t>mask</a:t>
                </a:r>
                <a:r>
                  <a:rPr kumimoji="1" lang="zh-TW" altLang="en-US" sz="1200" kern="1200" dirty="0" smtClean="0">
                    <a:solidFill>
                      <a:schemeClr val="tx1"/>
                    </a:solidFill>
                    <a:effectLst/>
                    <a:latin typeface="Arial" charset="0"/>
                    <a:ea typeface="新細明體" pitchFamily="18" charset="-120"/>
                    <a:cs typeface="+mn-cs"/>
                  </a:rPr>
                  <a:t>是</a:t>
                </a:r>
                <a:r>
                  <a:rPr kumimoji="1" lang="zh-TW" altLang="zh-TW" sz="1200" kern="1200" dirty="0" smtClean="0">
                    <a:solidFill>
                      <a:schemeClr val="tx1"/>
                    </a:solidFill>
                    <a:effectLst/>
                    <a:latin typeface="Arial" charset="0"/>
                    <a:ea typeface="新細明體" pitchFamily="18" charset="-120"/>
                    <a:cs typeface="+mn-cs"/>
                  </a:rPr>
                  <a:t>找出影像的</a:t>
                </a:r>
                <a:r>
                  <a:rPr lang="en-US" altLang="zh-TW" dirty="0" smtClean="0"/>
                  <a:t>edge</a:t>
                </a:r>
                <a:r>
                  <a:rPr kumimoji="1" lang="zh-TW" altLang="en-US" sz="1200" kern="1200" dirty="0" smtClean="0">
                    <a:solidFill>
                      <a:schemeClr val="tx1"/>
                    </a:solidFill>
                    <a:effectLst/>
                    <a:latin typeface="Arial" charset="0"/>
                    <a:ea typeface="新細明體" pitchFamily="18" charset="-120"/>
                    <a:cs typeface="+mn-cs"/>
                  </a:rPr>
                  <a:t>，</a:t>
                </a:r>
                <a:r>
                  <a:rPr kumimoji="1" lang="en-US" altLang="zh-TW" sz="1200" kern="1200" dirty="0" smtClean="0">
                    <a:solidFill>
                      <a:schemeClr val="tx1"/>
                    </a:solidFill>
                    <a:effectLst/>
                    <a:latin typeface="Arial" charset="0"/>
                    <a:ea typeface="新細明體" pitchFamily="18" charset="-120"/>
                    <a:cs typeface="+mn-cs"/>
                  </a:rPr>
                  <a:t>4</a:t>
                </a:r>
                <a:r>
                  <a:rPr kumimoji="1" lang="zh-TW" altLang="en-US" sz="1200" kern="1200" dirty="0" smtClean="0">
                    <a:solidFill>
                      <a:schemeClr val="tx1"/>
                    </a:solidFill>
                    <a:effectLst/>
                    <a:latin typeface="Arial" charset="0"/>
                    <a:ea typeface="新細明體" pitchFamily="18" charset="-120"/>
                    <a:cs typeface="+mn-cs"/>
                  </a:rPr>
                  <a:t>個</a:t>
                </a:r>
                <a:r>
                  <a:rPr kumimoji="1" lang="en-US" altLang="zh-TW" sz="1200" kern="1200" dirty="0" smtClean="0">
                    <a:solidFill>
                      <a:schemeClr val="tx1"/>
                    </a:solidFill>
                    <a:effectLst/>
                    <a:latin typeface="Arial" charset="0"/>
                    <a:ea typeface="新細明體" pitchFamily="18" charset="-120"/>
                    <a:cs typeface="+mn-cs"/>
                  </a:rPr>
                  <a:t>mask</a:t>
                </a:r>
                <a:r>
                  <a:rPr kumimoji="1" lang="zh-TW" altLang="zh-TW" sz="1200" kern="1200" dirty="0" smtClean="0">
                    <a:solidFill>
                      <a:schemeClr val="tx1"/>
                    </a:solidFill>
                    <a:effectLst/>
                    <a:latin typeface="Arial" charset="0"/>
                    <a:ea typeface="新細明體" pitchFamily="18" charset="-120"/>
                    <a:cs typeface="+mn-cs"/>
                  </a:rPr>
                  <a:t>找出影像的線條</a:t>
                </a:r>
                <a:r>
                  <a:rPr kumimoji="1" lang="en-US" altLang="zh-TW" sz="1200" kern="1200" dirty="0" smtClean="0">
                    <a:solidFill>
                      <a:schemeClr val="tx1"/>
                    </a:solidFill>
                    <a:effectLst/>
                    <a:latin typeface="Arial" charset="0"/>
                    <a:ea typeface="新細明體" pitchFamily="18" charset="-120"/>
                    <a:cs typeface="+mn-cs"/>
                  </a:rPr>
                  <a:t>(line)</a:t>
                </a:r>
                <a:r>
                  <a:rPr kumimoji="1" lang="zh-TW" altLang="en-US" sz="1200" kern="1200" dirty="0" smtClean="0">
                    <a:solidFill>
                      <a:schemeClr val="tx1"/>
                    </a:solidFill>
                    <a:effectLst/>
                    <a:latin typeface="Arial" charset="0"/>
                    <a:ea typeface="新細明體" pitchFamily="18" charset="-120"/>
                    <a:cs typeface="+mn-cs"/>
                  </a:rPr>
                  <a:t>，</a:t>
                </a:r>
                <a:r>
                  <a:rPr kumimoji="1" lang="zh-TW" altLang="zh-TW" sz="1200" kern="1200" dirty="0" smtClean="0">
                    <a:solidFill>
                      <a:schemeClr val="tx1"/>
                    </a:solidFill>
                    <a:effectLst/>
                    <a:latin typeface="Arial" charset="0"/>
                    <a:ea typeface="新細明體" pitchFamily="18" charset="-120"/>
                    <a:cs typeface="+mn-cs"/>
                  </a:rPr>
                  <a:t>最後一個</a:t>
                </a:r>
                <a:r>
                  <a:rPr kumimoji="1" lang="en-US" altLang="zh-TW" sz="1200" kern="1200" dirty="0" smtClean="0">
                    <a:solidFill>
                      <a:schemeClr val="tx1"/>
                    </a:solidFill>
                    <a:effectLst/>
                    <a:latin typeface="Arial" charset="0"/>
                    <a:ea typeface="新細明體" pitchFamily="18" charset="-120"/>
                    <a:cs typeface="+mn-cs"/>
                  </a:rPr>
                  <a:t>mask</a:t>
                </a:r>
                <a:r>
                  <a:rPr kumimoji="1" lang="zh-TW" altLang="zh-TW" sz="1200" kern="1200" dirty="0" smtClean="0">
                    <a:solidFill>
                      <a:schemeClr val="tx1"/>
                    </a:solidFill>
                    <a:effectLst/>
                    <a:latin typeface="Arial" charset="0"/>
                    <a:ea typeface="新細明體" pitchFamily="18" charset="-120"/>
                    <a:cs typeface="+mn-cs"/>
                  </a:rPr>
                  <a:t>用於平均</a:t>
                </a:r>
                <a:r>
                  <a:rPr kumimoji="1" lang="zh-TW" altLang="en-US" sz="1200" kern="1200" dirty="0" smtClean="0">
                    <a:solidFill>
                      <a:schemeClr val="tx1"/>
                    </a:solidFill>
                    <a:effectLst/>
                    <a:latin typeface="Arial" charset="0"/>
                    <a:ea typeface="新細明體" pitchFamily="18" charset="-120"/>
                    <a:cs typeface="+mn-cs"/>
                  </a:rPr>
                  <a:t>影像。</a:t>
                </a:r>
                <a:endParaRPr kumimoji="1" lang="en-US" altLang="zh-TW" sz="1200" kern="1200" dirty="0" smtClean="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TW" sz="1200" kern="1200" dirty="0" smtClean="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kern="1200" dirty="0" smtClean="0">
                    <a:solidFill>
                      <a:schemeClr val="tx1"/>
                    </a:solidFill>
                    <a:effectLst/>
                    <a:latin typeface="Arial" charset="0"/>
                    <a:ea typeface="新細明體" pitchFamily="18" charset="-120"/>
                    <a:cs typeface="+mn-cs"/>
                  </a:rPr>
                  <a:t>這</a:t>
                </a:r>
                <a:r>
                  <a:rPr kumimoji="1" lang="en-US" altLang="zh-TW" sz="1200" kern="1200" dirty="0" smtClean="0">
                    <a:solidFill>
                      <a:schemeClr val="tx1"/>
                    </a:solidFill>
                    <a:effectLst/>
                    <a:latin typeface="Arial" charset="0"/>
                    <a:ea typeface="新細明體" pitchFamily="18" charset="-120"/>
                    <a:cs typeface="+mn-cs"/>
                  </a:rPr>
                  <a:t>9</a:t>
                </a:r>
                <a:r>
                  <a:rPr kumimoji="1" lang="zh-TW" altLang="en-US" sz="1200" kern="1200" dirty="0" smtClean="0">
                    <a:solidFill>
                      <a:schemeClr val="tx1"/>
                    </a:solidFill>
                    <a:effectLst/>
                    <a:latin typeface="Arial" charset="0"/>
                    <a:ea typeface="新細明體" pitchFamily="18" charset="-120"/>
                    <a:cs typeface="+mn-cs"/>
                  </a:rPr>
                  <a:t>個</a:t>
                </a:r>
                <a:r>
                  <a:rPr kumimoji="1" lang="en-US" altLang="zh-TW" sz="1200" kern="1200" dirty="0" smtClean="0">
                    <a:solidFill>
                      <a:schemeClr val="tx1"/>
                    </a:solidFill>
                    <a:effectLst/>
                    <a:latin typeface="Arial" charset="0"/>
                    <a:ea typeface="新細明體" pitchFamily="18" charset="-120"/>
                    <a:cs typeface="+mn-cs"/>
                  </a:rPr>
                  <a:t>mask</a:t>
                </a:r>
                <a:r>
                  <a:rPr kumimoji="1" lang="zh-TW" altLang="en-US" sz="1200" kern="1200" dirty="0" smtClean="0">
                    <a:solidFill>
                      <a:schemeClr val="tx1"/>
                    </a:solidFill>
                    <a:effectLst/>
                    <a:latin typeface="Arial" charset="0"/>
                    <a:ea typeface="新細明體" pitchFamily="18" charset="-120"/>
                    <a:cs typeface="+mn-cs"/>
                  </a:rPr>
                  <a:t>都稱為</a:t>
                </a:r>
                <a:r>
                  <a:rPr kumimoji="1" lang="en-US" altLang="zh-TW" sz="1200" kern="1200" dirty="0" smtClean="0">
                    <a:solidFill>
                      <a:srgbClr val="FF0000"/>
                    </a:solidFill>
                    <a:latin typeface="Arial" charset="0"/>
                    <a:ea typeface="新細明體" pitchFamily="18" charset="-120"/>
                    <a:cs typeface="+mn-cs"/>
                  </a:rPr>
                  <a:t>Orthogonal</a:t>
                </a:r>
                <a:r>
                  <a:rPr kumimoji="1" lang="zh-TW" altLang="en-US" sz="1200" kern="1200" dirty="0" smtClean="0">
                    <a:solidFill>
                      <a:srgbClr val="FF0000"/>
                    </a:solidFill>
                    <a:latin typeface="Arial" charset="0"/>
                    <a:ea typeface="新細明體" pitchFamily="18" charset="-120"/>
                    <a:cs typeface="+mn-cs"/>
                  </a:rPr>
                  <a:t> </a:t>
                </a:r>
                <a:r>
                  <a:rPr kumimoji="1" lang="en-US" altLang="zh-TW" sz="1200" kern="1200" dirty="0" smtClean="0">
                    <a:solidFill>
                      <a:srgbClr val="FF0000"/>
                    </a:solidFill>
                    <a:latin typeface="Arial" charset="0"/>
                    <a:ea typeface="新細明體" pitchFamily="18" charset="-120"/>
                    <a:cs typeface="+mn-cs"/>
                  </a:rPr>
                  <a:t>mask</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kern="1200" dirty="0" smtClean="0">
                    <a:solidFill>
                      <a:srgbClr val="FF0000"/>
                    </a:solidFill>
                    <a:latin typeface="Arial" charset="0"/>
                    <a:ea typeface="新細明體" pitchFamily="18" charset="-120"/>
                    <a:cs typeface="+mn-cs"/>
                  </a:rPr>
                  <a:t>Orthogonal</a:t>
                </a:r>
                <a:r>
                  <a:rPr kumimoji="1" lang="zh-TW" altLang="en-US" sz="1200" kern="1200" dirty="0" smtClean="0">
                    <a:solidFill>
                      <a:schemeClr val="tx1"/>
                    </a:solidFill>
                    <a:latin typeface="Arial" charset="0"/>
                    <a:ea typeface="新細明體" pitchFamily="18" charset="-120"/>
                    <a:cs typeface="+mn-cs"/>
                  </a:rPr>
                  <a:t>的意思就是，</a:t>
                </a:r>
                <a:r>
                  <a:rPr kumimoji="1" lang="zh-TW" altLang="en-US" sz="1200" kern="1200" dirty="0" smtClean="0">
                    <a:solidFill>
                      <a:srgbClr val="FF0000"/>
                    </a:solidFill>
                    <a:latin typeface="Arial" charset="0"/>
                    <a:ea typeface="新細明體" pitchFamily="18" charset="-120"/>
                    <a:cs typeface="+mn-cs"/>
                  </a:rPr>
                  <a:t>把其中兩個矩陣分別轉為列向量和行向量，兩向量內積 </a:t>
                </a:r>
                <a:r>
                  <a:rPr kumimoji="1" lang="en-US" altLang="zh-TW" sz="1200" kern="1200" dirty="0" smtClean="0">
                    <a:solidFill>
                      <a:srgbClr val="FF0000"/>
                    </a:solidFill>
                    <a:latin typeface="Arial" charset="0"/>
                    <a:ea typeface="新細明體" pitchFamily="18" charset="-120"/>
                    <a:cs typeface="+mn-cs"/>
                  </a:rPr>
                  <a:t>=</a:t>
                </a:r>
                <a:r>
                  <a:rPr kumimoji="1" lang="zh-TW" altLang="en-US" sz="1200" kern="1200" dirty="0" smtClean="0">
                    <a:solidFill>
                      <a:srgbClr val="FF0000"/>
                    </a:solidFill>
                    <a:latin typeface="Arial" charset="0"/>
                    <a:ea typeface="新細明體" pitchFamily="18" charset="-120"/>
                    <a:cs typeface="+mn-cs"/>
                  </a:rPr>
                  <a:t> </a:t>
                </a:r>
                <a:r>
                  <a:rPr kumimoji="1" lang="en-US" altLang="zh-TW" sz="1200" kern="1200" dirty="0" smtClean="0">
                    <a:solidFill>
                      <a:srgbClr val="FF0000"/>
                    </a:solidFill>
                    <a:latin typeface="Arial" charset="0"/>
                    <a:ea typeface="新細明體" pitchFamily="18" charset="-120"/>
                    <a:cs typeface="+mn-cs"/>
                  </a:rPr>
                  <a:t>0</a:t>
                </a:r>
                <a:endParaRPr kumimoji="1" lang="zh-TW" altLang="en-US" sz="1200" kern="1200" dirty="0" smtClean="0">
                  <a:solidFill>
                    <a:schemeClr val="tx1"/>
                  </a:solidFill>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kern="1200" dirty="0" smtClean="0">
                    <a:solidFill>
                      <a:schemeClr val="tx1"/>
                    </a:solidFill>
                    <a:latin typeface="Arial" charset="0"/>
                    <a:ea typeface="新細明體" pitchFamily="18" charset="-120"/>
                    <a:cs typeface="+mn-cs"/>
                  </a:rPr>
                  <a:t>上面這</a:t>
                </a:r>
                <a:r>
                  <a:rPr kumimoji="1" lang="en-US" altLang="zh-TW" sz="1200" kern="1200" dirty="0" smtClean="0">
                    <a:solidFill>
                      <a:schemeClr val="tx1"/>
                    </a:solidFill>
                    <a:latin typeface="Arial" charset="0"/>
                    <a:ea typeface="新細明體" pitchFamily="18" charset="-120"/>
                    <a:cs typeface="+mn-cs"/>
                  </a:rPr>
                  <a:t>2</a:t>
                </a:r>
                <a:r>
                  <a:rPr kumimoji="1" lang="zh-TW" altLang="en-US" sz="1200" kern="1200" dirty="0" smtClean="0">
                    <a:solidFill>
                      <a:schemeClr val="tx1"/>
                    </a:solidFill>
                    <a:latin typeface="Arial" charset="0"/>
                    <a:ea typeface="新細明體" pitchFamily="18" charset="-120"/>
                    <a:cs typeface="+mn-cs"/>
                  </a:rPr>
                  <a:t>個</a:t>
                </a:r>
                <a:r>
                  <a:rPr kumimoji="1" lang="en-US" altLang="zh-TW" sz="1200" kern="1200" dirty="0" smtClean="0">
                    <a:solidFill>
                      <a:schemeClr val="tx1"/>
                    </a:solidFill>
                    <a:latin typeface="Arial" charset="0"/>
                    <a:ea typeface="新細明體" pitchFamily="18" charset="-120"/>
                    <a:cs typeface="+mn-cs"/>
                  </a:rPr>
                  <a:t>mask</a:t>
                </a:r>
                <a:r>
                  <a:rPr kumimoji="1" lang="zh-TW" altLang="en-US" sz="1200" kern="1200" dirty="0" smtClean="0">
                    <a:solidFill>
                      <a:schemeClr val="tx1"/>
                    </a:solidFill>
                    <a:latin typeface="Arial" charset="0"/>
                    <a:ea typeface="新細明體" pitchFamily="18" charset="-120"/>
                    <a:cs typeface="+mn-cs"/>
                  </a:rPr>
                  <a:t>主要是用來做</a:t>
                </a:r>
                <a:r>
                  <a:rPr lang="en-US" altLang="zh-TW" dirty="0" smtClean="0"/>
                  <a:t>edge detection</a:t>
                </a: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TW" sz="1200" kern="1200" dirty="0" smtClean="0">
                  <a:solidFill>
                    <a:schemeClr val="tx1"/>
                  </a:solidFill>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t>Sobel</a:t>
                </a:r>
                <a:r>
                  <a:rPr lang="zh-TW" altLang="en-US" b="0" i="0" dirty="0" smtClean="0"/>
                  <a:t>使用</a:t>
                </a:r>
                <a:r>
                  <a:rPr lang="zh-TW" altLang="en-US" b="0" i="0" dirty="0" smtClean="0"/>
                  <a:t>了</a:t>
                </a:r>
                <a:r>
                  <a:rPr lang="en-US" altLang="zh-TW" b="0" i="0" dirty="0" smtClean="0"/>
                  <a:t>9</a:t>
                </a:r>
                <a:r>
                  <a:rPr lang="zh-TW" altLang="en-US" b="0" i="0" dirty="0" smtClean="0"/>
                  <a:t>個</a:t>
                </a:r>
                <a:r>
                  <a:rPr lang="zh-TW" altLang="en-US" b="0" i="0" dirty="0" smtClean="0"/>
                  <a:t>沿著行和列方向定向的</a:t>
                </a:r>
                <a:r>
                  <a:rPr lang="en-US" altLang="zh-TW" b="0" i="0" dirty="0" smtClean="0"/>
                  <a:t>3 x 3mask</a:t>
                </a:r>
                <a:r>
                  <a:rPr lang="zh-TW" altLang="en-US" b="0" i="0" dirty="0" smtClean="0"/>
                  <a:t>。</a:t>
                </a:r>
                <a:r>
                  <a:rPr lang="zh-TW" altLang="en-US" dirty="0" smtClean="0"/>
                  <a:t>設</a:t>
                </a:r>
                <a:r>
                  <a:rPr lang="en-US" altLang="zh-TW" dirty="0" smtClean="0"/>
                  <a:t>f1</a:t>
                </a:r>
                <a:r>
                  <a:rPr lang="zh-TW" altLang="en-US" dirty="0" smtClean="0"/>
                  <a:t>為根據第</a:t>
                </a:r>
                <a:r>
                  <a:rPr lang="en-US" altLang="zh-TW" dirty="0" smtClean="0"/>
                  <a:t>1</a:t>
                </a:r>
                <a:r>
                  <a:rPr lang="zh-TW" altLang="en-US" dirty="0" smtClean="0"/>
                  <a:t>個</a:t>
                </a:r>
                <a:r>
                  <a:rPr lang="en-US" altLang="zh-TW" b="0" i="0" dirty="0" smtClean="0"/>
                  <a:t>mask</a:t>
                </a:r>
                <a:r>
                  <a:rPr lang="zh-TW" altLang="en-US" dirty="0" smtClean="0"/>
                  <a:t>計算出的值</a:t>
                </a:r>
                <a:r>
                  <a:rPr lang="zh-TW" altLang="en-US" dirty="0" smtClean="0"/>
                  <a:t>，</a:t>
                </a:r>
                <a:r>
                  <a:rPr lang="en-US" altLang="zh-TW" dirty="0" smtClean="0"/>
                  <a:t>f2</a:t>
                </a:r>
                <a:r>
                  <a:rPr lang="zh-TW" altLang="en-US" dirty="0" smtClean="0"/>
                  <a:t>為根據第二</a:t>
                </a:r>
                <a:r>
                  <a:rPr lang="en-US" altLang="zh-TW" dirty="0" smtClean="0"/>
                  <a:t>mask</a:t>
                </a:r>
                <a:r>
                  <a:rPr lang="zh-TW" altLang="en-US" dirty="0" smtClean="0"/>
                  <a:t>計算出的值，</a:t>
                </a:r>
                <a:r>
                  <a:rPr lang="zh-TW" altLang="en-US" b="0" i="0" dirty="0" smtClean="0"/>
                  <a:t>則獲得的梯度大小為</a:t>
                </a:r>
                <a:r>
                  <a:rPr lang="en-US" altLang="zh-TW" b="0" i="0" dirty="0" smtClean="0"/>
                  <a:t>g=</a:t>
                </a:r>
                <a:r>
                  <a:rPr lang="en-US" altLang="zh-TW" sz="1200" b="0" i="0" smtClean="0">
                    <a:solidFill>
                      <a:schemeClr val="tx1"/>
                    </a:solidFill>
                    <a:latin typeface="Cambria Math" panose="02040503050406030204" pitchFamily="18" charset="0"/>
                  </a:rPr>
                  <a:t>√(</a:t>
                </a:r>
                <a:r>
                  <a:rPr lang="en-US" altLang="zh-TW" sz="1200" b="0" i="0" smtClean="0">
                    <a:solidFill>
                      <a:schemeClr val="tx1"/>
                    </a:solidFill>
                    <a:latin typeface="Cambria Math" panose="02040503050406030204" pitchFamily="18" charset="0"/>
                  </a:rPr>
                  <a:t>f_</a:t>
                </a:r>
                <a:r>
                  <a:rPr lang="en-US" altLang="zh-TW" sz="1200" b="0" i="0" smtClean="0">
                    <a:solidFill>
                      <a:schemeClr val="tx1"/>
                    </a:solidFill>
                    <a:latin typeface="Cambria Math" panose="02040503050406030204" pitchFamily="18" charset="0"/>
                  </a:rPr>
                  <a:t>1^2+</a:t>
                </a:r>
                <a:r>
                  <a:rPr lang="en-US" altLang="zh-TW" sz="1200" b="0" i="0" smtClean="0">
                    <a:solidFill>
                      <a:schemeClr val="tx1"/>
                    </a:solidFill>
                    <a:latin typeface="Cambria Math" panose="02040503050406030204" pitchFamily="18" charset="0"/>
                  </a:rPr>
                  <a:t>f_</a:t>
                </a:r>
                <a:r>
                  <a:rPr lang="en-US" altLang="zh-TW" sz="1200" b="0" i="0" smtClean="0">
                    <a:solidFill>
                      <a:schemeClr val="tx1"/>
                    </a:solidFill>
                    <a:latin typeface="Cambria Math" panose="02040503050406030204" pitchFamily="18" charset="0"/>
                  </a:rPr>
                  <a:t>2^2 )</a:t>
                </a:r>
                <a:r>
                  <a:rPr lang="zh-TW" altLang="en-US" dirty="0" smtClean="0"/>
                  <a:t>，且相對於</a:t>
                </a:r>
                <a:r>
                  <a:rPr lang="en-US" altLang="zh-TW" b="0" i="0" dirty="0" smtClean="0"/>
                  <a:t>column</a:t>
                </a:r>
                <a:r>
                  <a:rPr lang="zh-TW" altLang="en-US" b="0" i="0" dirty="0" smtClean="0"/>
                  <a:t>按順</a:t>
                </a:r>
                <a:r>
                  <a:rPr lang="zh-TW" altLang="en-US" dirty="0" smtClean="0"/>
                  <a:t>時針</a:t>
                </a:r>
                <a:r>
                  <a:rPr lang="zh-TW" altLang="en-US" dirty="0" smtClean="0"/>
                  <a:t>方向的梯度方向</a:t>
                </a:r>
                <a:r>
                  <a:rPr lang="zh-TW" altLang="en-US" b="0" i="0" dirty="0" smtClean="0"/>
                  <a:t>採取的梯度方向為</a:t>
                </a:r>
                <a:r>
                  <a:rPr lang="en-US" altLang="zh-TW" b="0" i="0" dirty="0" err="1" smtClean="0"/>
                  <a:t>arctan</a:t>
                </a:r>
                <a:r>
                  <a:rPr lang="en-US" altLang="zh-TW" b="0" i="0" dirty="0" smtClean="0"/>
                  <a:t>(f1 </a:t>
                </a:r>
                <a:r>
                  <a:rPr lang="en-US" altLang="zh-TW" b="0" i="0" dirty="0" smtClean="0"/>
                  <a:t>/ </a:t>
                </a:r>
                <a:r>
                  <a:rPr lang="en-US" altLang="zh-TW" b="0" i="0" dirty="0" smtClean="0"/>
                  <a:t>f2</a:t>
                </a:r>
                <a:r>
                  <a:rPr lang="en-US" altLang="zh-TW" b="0" i="0" dirty="0" smtClean="0"/>
                  <a:t>)</a:t>
                </a:r>
                <a:r>
                  <a:rPr lang="zh-TW" altLang="en-US" b="0" i="0" dirty="0" smtClean="0"/>
                  <a:t>。</a:t>
                </a:r>
                <a:endParaRPr lang="en-US" altLang="zh-TW"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TW" altLang="en-US" sz="1200" kern="1200" dirty="0" smtClean="0">
                  <a:solidFill>
                    <a:schemeClr val="tx1"/>
                  </a:solidFill>
                  <a:latin typeface="Arial" charset="0"/>
                  <a:ea typeface="新細明體" pitchFamily="18" charset="-120"/>
                  <a:cs typeface="+mn-cs"/>
                </a:endParaRPr>
              </a:p>
            </p:txBody>
          </p:sp>
        </mc:Fallback>
      </mc:AlternateContent>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投影片圖像版面配置區 1"/>
          <p:cNvSpPr>
            <a:spLocks noGrp="1" noRot="1" noChangeAspect="1" noTextEdit="1"/>
          </p:cNvSpPr>
          <p:nvPr>
            <p:ph type="sldImg"/>
          </p:nvPr>
        </p:nvSpPr>
        <p:spPr>
          <a:ln/>
        </p:spPr>
      </p:sp>
      <p:sp>
        <p:nvSpPr>
          <p:cNvPr id="187395"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187396"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42886507-53D7-44D9-8EBD-C16F90060B74}" type="slidenum">
              <a:rPr lang="en-US" altLang="zh-TW"/>
              <a:pPr>
                <a:spcBef>
                  <a:spcPct val="0"/>
                </a:spcBef>
              </a:pPr>
              <a:t>100</a:t>
            </a:fld>
            <a:endParaRPr lang="en-US" altLang="zh-TW"/>
          </a:p>
        </p:txBody>
      </p:sp>
    </p:spTree>
    <p:extLst>
      <p:ext uri="{BB962C8B-B14F-4D97-AF65-F5344CB8AC3E}">
        <p14:creationId xmlns:p14="http://schemas.microsoft.com/office/powerpoint/2010/main" val="3047188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a:ln>
            <a:miter lim="800000"/>
            <a:headEnd/>
            <a:tailEnd/>
          </a:ln>
        </p:spPr>
        <p:txBody>
          <a:bodyPr/>
          <a:lstStyle/>
          <a:p>
            <a:fld id="{107B7007-6AA9-4DD6-A593-29969DC3AD31}" type="slidenum">
              <a:rPr lang="en-US" altLang="zh-TW" smtClean="0">
                <a:ea typeface="新細明體" charset="-120"/>
              </a:rPr>
              <a:pPr/>
              <a:t>102</a:t>
            </a:fld>
            <a:endParaRPr lang="en-US" altLang="zh-TW">
              <a:ea typeface="新細明體" charset="-120"/>
            </a:endParaRPr>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b="0" i="0" kern="1200" dirty="0">
                <a:solidFill>
                  <a:schemeClr val="tx1"/>
                </a:solidFill>
                <a:effectLst/>
                <a:latin typeface="Arial" charset="0"/>
                <a:ea typeface="新細明體" pitchFamily="18" charset="-120"/>
                <a:cs typeface="+mn-cs"/>
              </a:rPr>
              <a:t>Kirsch</a:t>
            </a:r>
            <a:r>
              <a:rPr kumimoji="1" lang="zh-TW" altLang="en-US" sz="1200" b="0" i="0" kern="1200" dirty="0">
                <a:solidFill>
                  <a:schemeClr val="tx1"/>
                </a:solidFill>
                <a:effectLst/>
                <a:latin typeface="Arial" charset="0"/>
                <a:ea typeface="新細明體" pitchFamily="18" charset="-120"/>
                <a:cs typeface="+mn-cs"/>
              </a:rPr>
              <a:t>運算子採用</a:t>
            </a:r>
            <a:r>
              <a:rPr kumimoji="1" lang="en-US" altLang="zh-TW" sz="1200" b="0" i="0" kern="1200" dirty="0">
                <a:solidFill>
                  <a:schemeClr val="tx1"/>
                </a:solidFill>
                <a:effectLst/>
                <a:latin typeface="Arial" charset="0"/>
                <a:ea typeface="新細明體" pitchFamily="18" charset="-120"/>
                <a:cs typeface="+mn-cs"/>
              </a:rPr>
              <a:t>8</a:t>
            </a:r>
            <a:r>
              <a:rPr kumimoji="1" lang="zh-TW" altLang="en-US" sz="1200" b="0" i="0" kern="1200" dirty="0">
                <a:solidFill>
                  <a:schemeClr val="tx1"/>
                </a:solidFill>
                <a:effectLst/>
                <a:latin typeface="Arial" charset="0"/>
                <a:ea typeface="新細明體" pitchFamily="18" charset="-120"/>
                <a:cs typeface="+mn-cs"/>
              </a:rPr>
              <a:t>個</a:t>
            </a:r>
            <a:r>
              <a:rPr kumimoji="1" lang="en-US" altLang="zh-TW" sz="1200" b="0" i="0" kern="1200" dirty="0">
                <a:solidFill>
                  <a:schemeClr val="tx1"/>
                </a:solidFill>
                <a:effectLst/>
                <a:latin typeface="Arial" charset="0"/>
                <a:ea typeface="新細明體" pitchFamily="18" charset="-120"/>
                <a:cs typeface="+mn-cs"/>
              </a:rPr>
              <a:t>3*3</a:t>
            </a:r>
            <a:r>
              <a:rPr kumimoji="1" lang="zh-TW" altLang="en-US" sz="1200" b="0" i="0" kern="1200" dirty="0">
                <a:solidFill>
                  <a:schemeClr val="tx1"/>
                </a:solidFill>
                <a:effectLst/>
                <a:latin typeface="Arial" charset="0"/>
                <a:ea typeface="新細明體" pitchFamily="18" charset="-120"/>
                <a:cs typeface="+mn-cs"/>
              </a:rPr>
              <a:t>的</a:t>
            </a:r>
            <a:r>
              <a:rPr kumimoji="1" lang="en-US" altLang="zh-TW" sz="1200" b="0" i="0" kern="1200" dirty="0">
                <a:solidFill>
                  <a:schemeClr val="tx1"/>
                </a:solidFill>
                <a:effectLst/>
                <a:latin typeface="Arial" charset="0"/>
                <a:ea typeface="新細明體" pitchFamily="18" charset="-120"/>
                <a:cs typeface="+mn-cs"/>
              </a:rPr>
              <a:t>mask</a:t>
            </a:r>
            <a:r>
              <a:rPr kumimoji="1" lang="zh-TW" altLang="en-US" sz="1200" b="0" i="0" kern="1200" dirty="0">
                <a:solidFill>
                  <a:schemeClr val="tx1"/>
                </a:solidFill>
                <a:effectLst/>
                <a:latin typeface="Arial" charset="0"/>
                <a:ea typeface="新細明體" pitchFamily="18" charset="-120"/>
                <a:cs typeface="+mn-cs"/>
              </a:rPr>
              <a:t>對影像進行卷積，這</a:t>
            </a:r>
            <a:r>
              <a:rPr kumimoji="1" lang="en-US" altLang="zh-TW" sz="1200" b="0" i="0" kern="1200" dirty="0">
                <a:solidFill>
                  <a:schemeClr val="tx1"/>
                </a:solidFill>
                <a:effectLst/>
                <a:latin typeface="Arial" charset="0"/>
                <a:ea typeface="新細明體" pitchFamily="18" charset="-120"/>
                <a:cs typeface="+mn-cs"/>
              </a:rPr>
              <a:t>8</a:t>
            </a:r>
            <a:r>
              <a:rPr kumimoji="1" lang="zh-TW" altLang="en-US" sz="1200" b="0" i="0" kern="1200" dirty="0">
                <a:solidFill>
                  <a:schemeClr val="tx1"/>
                </a:solidFill>
                <a:effectLst/>
                <a:latin typeface="Arial" charset="0"/>
                <a:ea typeface="新細明體" pitchFamily="18" charset="-120"/>
                <a:cs typeface="+mn-cs"/>
              </a:rPr>
              <a:t>個</a:t>
            </a:r>
            <a:r>
              <a:rPr kumimoji="1" lang="en-US" altLang="zh-TW" sz="1200" b="0" i="0" kern="1200" dirty="0">
                <a:solidFill>
                  <a:schemeClr val="tx1"/>
                </a:solidFill>
                <a:effectLst/>
                <a:latin typeface="Arial" charset="0"/>
                <a:ea typeface="新細明體" pitchFamily="18" charset="-120"/>
                <a:cs typeface="+mn-cs"/>
              </a:rPr>
              <a:t>mask</a:t>
            </a:r>
            <a:r>
              <a:rPr kumimoji="1" lang="zh-TW" altLang="en-US" sz="1200" b="0" i="0" kern="1200" dirty="0">
                <a:solidFill>
                  <a:schemeClr val="tx1"/>
                </a:solidFill>
                <a:effectLst/>
                <a:latin typeface="Arial" charset="0"/>
                <a:ea typeface="新細明體" pitchFamily="18" charset="-120"/>
                <a:cs typeface="+mn-cs"/>
              </a:rPr>
              <a:t>代表</a:t>
            </a:r>
            <a:r>
              <a:rPr kumimoji="1" lang="en-US" altLang="zh-TW" sz="1200" b="0" i="0" kern="1200" dirty="0">
                <a:solidFill>
                  <a:schemeClr val="tx1"/>
                </a:solidFill>
                <a:effectLst/>
                <a:latin typeface="Arial" charset="0"/>
                <a:ea typeface="新細明體" pitchFamily="18" charset="-120"/>
                <a:cs typeface="+mn-cs"/>
              </a:rPr>
              <a:t>8</a:t>
            </a:r>
            <a:r>
              <a:rPr kumimoji="1" lang="zh-TW" altLang="en-US" sz="1200" b="0" i="0" kern="1200" dirty="0">
                <a:solidFill>
                  <a:schemeClr val="tx1"/>
                </a:solidFill>
                <a:effectLst/>
                <a:latin typeface="Arial" charset="0"/>
                <a:ea typeface="新細明體" pitchFamily="18" charset="-120"/>
                <a:cs typeface="+mn-cs"/>
              </a:rPr>
              <a:t>個方向，</a:t>
            </a:r>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並取卷積後最大值作為影像的邊緣輸出，</a:t>
            </a:r>
            <a:r>
              <a:rPr kumimoji="1" lang="en-US" altLang="zh-TW" sz="1200" b="0" i="0" kern="1200" dirty="0">
                <a:solidFill>
                  <a:schemeClr val="tx1"/>
                </a:solidFill>
                <a:effectLst/>
                <a:latin typeface="Arial" charset="0"/>
                <a:ea typeface="新細明體" pitchFamily="18" charset="-120"/>
                <a:cs typeface="+mn-cs"/>
              </a:rPr>
              <a:t>8</a:t>
            </a:r>
            <a:r>
              <a:rPr kumimoji="1" lang="zh-TW" altLang="en-US" sz="1200" b="0" i="0" kern="1200" dirty="0">
                <a:solidFill>
                  <a:schemeClr val="tx1"/>
                </a:solidFill>
                <a:effectLst/>
                <a:latin typeface="Arial" charset="0"/>
                <a:ea typeface="新細明體" pitchFamily="18" charset="-120"/>
                <a:cs typeface="+mn-cs"/>
              </a:rPr>
              <a:t>個</a:t>
            </a:r>
            <a:r>
              <a:rPr kumimoji="1" lang="en-US" altLang="zh-TW" sz="1200" b="0" i="0" kern="1200" dirty="0">
                <a:solidFill>
                  <a:schemeClr val="tx1"/>
                </a:solidFill>
                <a:effectLst/>
                <a:latin typeface="Arial" charset="0"/>
                <a:ea typeface="新細明體" pitchFamily="18" charset="-120"/>
                <a:cs typeface="+mn-cs"/>
              </a:rPr>
              <a:t>mask</a:t>
            </a:r>
            <a:r>
              <a:rPr kumimoji="1" lang="zh-TW" altLang="en-US" sz="1200" b="0" i="0" kern="1200" dirty="0">
                <a:solidFill>
                  <a:schemeClr val="tx1"/>
                </a:solidFill>
                <a:effectLst/>
                <a:latin typeface="Arial" charset="0"/>
                <a:ea typeface="新細明體" pitchFamily="18" charset="-120"/>
                <a:cs typeface="+mn-cs"/>
              </a:rPr>
              <a:t>如下，因為它</a:t>
            </a:r>
            <a:r>
              <a:rPr kumimoji="1" lang="en-US" altLang="zh-TW" sz="1200" b="0" i="0" kern="1200" dirty="0">
                <a:solidFill>
                  <a:schemeClr val="tx1"/>
                </a:solidFill>
                <a:effectLst/>
                <a:latin typeface="Arial" charset="0"/>
                <a:ea typeface="新細明體" pitchFamily="18" charset="-120"/>
                <a:cs typeface="+mn-cs"/>
              </a:rPr>
              <a:t>mask</a:t>
            </a:r>
            <a:r>
              <a:rPr kumimoji="1" lang="zh-TW" altLang="en-US" sz="1200" b="0" i="0" kern="1200" dirty="0">
                <a:solidFill>
                  <a:schemeClr val="tx1"/>
                </a:solidFill>
                <a:effectLst/>
                <a:latin typeface="Arial" charset="0"/>
                <a:ea typeface="新細明體" pitchFamily="18" charset="-120"/>
                <a:cs typeface="+mn-cs"/>
              </a:rPr>
              <a:t>的方向為</a:t>
            </a:r>
            <a:r>
              <a:rPr kumimoji="1" lang="en-US" altLang="zh-TW" sz="1200" b="0" i="0" kern="1200" dirty="0">
                <a:solidFill>
                  <a:schemeClr val="tx1"/>
                </a:solidFill>
                <a:effectLst/>
                <a:latin typeface="Arial" charset="0"/>
                <a:ea typeface="新細明體" pitchFamily="18" charset="-120"/>
                <a:cs typeface="+mn-cs"/>
              </a:rPr>
              <a:t>8</a:t>
            </a:r>
            <a:r>
              <a:rPr kumimoji="1" lang="zh-TW" altLang="en-US" sz="1200" b="0" i="0" kern="1200" dirty="0">
                <a:solidFill>
                  <a:schemeClr val="tx1"/>
                </a:solidFill>
                <a:effectLst/>
                <a:latin typeface="Arial" charset="0"/>
                <a:ea typeface="新細明體" pitchFamily="18" charset="-120"/>
                <a:cs typeface="+mn-cs"/>
              </a:rPr>
              <a:t>個，所以在保持細節和抗雜訊方面都有較好的效果</a:t>
            </a:r>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b="0" i="0" kern="1200" dirty="0" err="1">
                <a:solidFill>
                  <a:schemeClr val="tx1"/>
                </a:solidFill>
                <a:effectLst/>
                <a:latin typeface="Arial" charset="0"/>
                <a:ea typeface="新細明體" pitchFamily="18" charset="-120"/>
                <a:cs typeface="+mn-cs"/>
              </a:rPr>
              <a:t>arg</a:t>
            </a:r>
            <a:r>
              <a:rPr kumimoji="1" lang="en-US" altLang="zh-TW" sz="1200" b="0" i="0" kern="1200" dirty="0">
                <a:solidFill>
                  <a:schemeClr val="tx1"/>
                </a:solidFill>
                <a:effectLst/>
                <a:latin typeface="Arial" charset="0"/>
                <a:ea typeface="新細明體" pitchFamily="18" charset="-120"/>
                <a:cs typeface="+mn-cs"/>
              </a:rPr>
              <a:t>  max F(</a:t>
            </a:r>
            <a:r>
              <a:rPr kumimoji="1" lang="en-US" altLang="zh-TW" sz="1200" b="0" i="0" kern="1200" dirty="0" err="1">
                <a:solidFill>
                  <a:schemeClr val="tx1"/>
                </a:solidFill>
                <a:effectLst/>
                <a:latin typeface="Arial" charset="0"/>
                <a:ea typeface="新細明體" pitchFamily="18" charset="-120"/>
                <a:cs typeface="+mn-cs"/>
              </a:rPr>
              <a:t>x,y</a:t>
            </a:r>
            <a:r>
              <a:rPr kumimoji="1" lang="en-US" altLang="zh-TW" sz="1200" b="0" i="0" kern="1200" dirty="0">
                <a:solidFill>
                  <a:schemeClr val="tx1"/>
                </a:solidFill>
                <a:effectLst/>
                <a:latin typeface="Arial" charset="0"/>
                <a:ea typeface="新細明體" pitchFamily="18" charset="-120"/>
                <a:cs typeface="+mn-cs"/>
              </a:rPr>
              <a:t>)(argument)</a:t>
            </a:r>
            <a:r>
              <a:rPr kumimoji="1" lang="zh-TW" altLang="en-US" sz="1200" b="0" i="0" kern="1200" dirty="0">
                <a:solidFill>
                  <a:schemeClr val="tx1"/>
                </a:solidFill>
                <a:effectLst/>
                <a:latin typeface="Arial" charset="0"/>
                <a:ea typeface="新細明體" pitchFamily="18" charset="-120"/>
                <a:cs typeface="+mn-cs"/>
              </a:rPr>
              <a:t>就是指當</a:t>
            </a:r>
            <a:r>
              <a:rPr kumimoji="1" lang="en-US" altLang="zh-TW" sz="1200" b="0" i="0" kern="1200" dirty="0">
                <a:solidFill>
                  <a:schemeClr val="tx1"/>
                </a:solidFill>
                <a:effectLst/>
                <a:latin typeface="Arial" charset="0"/>
                <a:ea typeface="新細明體" pitchFamily="18" charset="-120"/>
                <a:cs typeface="+mn-cs"/>
              </a:rPr>
              <a:t>F(</a:t>
            </a:r>
            <a:r>
              <a:rPr kumimoji="1" lang="en-US" altLang="zh-TW" sz="1200" b="0" i="0" kern="1200" dirty="0" err="1">
                <a:solidFill>
                  <a:schemeClr val="tx1"/>
                </a:solidFill>
                <a:effectLst/>
                <a:latin typeface="Arial" charset="0"/>
                <a:ea typeface="新細明體" pitchFamily="18" charset="-120"/>
                <a:cs typeface="+mn-cs"/>
              </a:rPr>
              <a:t>x,y</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取得最大值時，變數</a:t>
            </a:r>
            <a:r>
              <a:rPr kumimoji="1" lang="en-US" altLang="zh-TW" sz="1200" b="0" i="0" kern="1200" dirty="0" err="1">
                <a:solidFill>
                  <a:schemeClr val="tx1"/>
                </a:solidFill>
                <a:effectLst/>
                <a:latin typeface="Arial" charset="0"/>
                <a:ea typeface="新細明體" pitchFamily="18" charset="-120"/>
                <a:cs typeface="+mn-cs"/>
              </a:rPr>
              <a:t>x,y</a:t>
            </a:r>
            <a:r>
              <a:rPr kumimoji="1" lang="zh-TW" altLang="en-US" sz="1200" b="0" i="0" kern="1200" dirty="0">
                <a:solidFill>
                  <a:schemeClr val="tx1"/>
                </a:solidFill>
                <a:effectLst/>
                <a:latin typeface="Arial" charset="0"/>
                <a:ea typeface="新細明體" pitchFamily="18" charset="-120"/>
                <a:cs typeface="+mn-cs"/>
              </a:rPr>
              <a:t>的取值</a:t>
            </a:r>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b="0" i="0" kern="1200" dirty="0">
                <a:solidFill>
                  <a:schemeClr val="tx1"/>
                </a:solidFill>
                <a:effectLst/>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Compass=</a:t>
            </a:r>
            <a:r>
              <a:rPr lang="zh-TW" altLang="en-US" dirty="0">
                <a:ea typeface="新細明體" charset="-120"/>
              </a:rPr>
              <a:t>羅盤、指南針</a:t>
            </a:r>
            <a:endParaRPr lang="en-US" altLang="zh-TW" dirty="0">
              <a:ea typeface="新細明體" charset="-12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投影片圖像版面配置區 1"/>
          <p:cNvSpPr>
            <a:spLocks noGrp="1" noRot="1" noChangeAspect="1" noTextEdit="1"/>
          </p:cNvSpPr>
          <p:nvPr>
            <p:ph type="sldImg"/>
          </p:nvPr>
        </p:nvSpPr>
        <p:spPr>
          <a:ln/>
        </p:spPr>
      </p:sp>
      <p:sp>
        <p:nvSpPr>
          <p:cNvPr id="191491"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191492"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073F0EE1-2FF5-47BF-ABEC-CACB9E02BFE1}" type="slidenum">
              <a:rPr lang="en-US" altLang="zh-TW"/>
              <a:pPr>
                <a:spcBef>
                  <a:spcPct val="0"/>
                </a:spcBef>
              </a:pPr>
              <a:t>103</a:t>
            </a:fld>
            <a:endParaRPr lang="en-US" altLang="zh-TW"/>
          </a:p>
        </p:txBody>
      </p:sp>
    </p:spTree>
    <p:extLst>
      <p:ext uri="{BB962C8B-B14F-4D97-AF65-F5344CB8AC3E}">
        <p14:creationId xmlns:p14="http://schemas.microsoft.com/office/powerpoint/2010/main" val="34047146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00000"/>
              </a:lnSpc>
              <a:spcBef>
                <a:spcPts val="0"/>
              </a:spcBef>
              <a:spcAft>
                <a:spcPts val="0"/>
              </a:spcAft>
            </a:pPr>
            <a:r>
              <a:rPr lang="en-US" altLang="zh-TW" b="0" dirty="0">
                <a:solidFill>
                  <a:schemeClr val="tx1"/>
                </a:solidFill>
              </a:rPr>
              <a:t>Robinson</a:t>
            </a:r>
            <a:r>
              <a:rPr lang="zh-TW" altLang="en-US" b="0" dirty="0">
                <a:solidFill>
                  <a:schemeClr val="tx1"/>
                </a:solidFill>
              </a:rPr>
              <a:t>就是簡化</a:t>
            </a:r>
            <a:r>
              <a:rPr kumimoji="1" lang="en-US" altLang="zh-TW" sz="1200" b="0" i="0" kern="1200" dirty="0">
                <a:solidFill>
                  <a:schemeClr val="tx1"/>
                </a:solidFill>
                <a:effectLst/>
                <a:latin typeface="Arial" charset="0"/>
                <a:ea typeface="新細明體" pitchFamily="18" charset="-120"/>
                <a:cs typeface="+mn-cs"/>
              </a:rPr>
              <a:t>Kirsch</a:t>
            </a:r>
            <a:r>
              <a:rPr kumimoji="1" lang="zh-TW" altLang="en-US" sz="1200" b="0" i="0" kern="1200" dirty="0">
                <a:solidFill>
                  <a:schemeClr val="tx1"/>
                </a:solidFill>
                <a:effectLst/>
                <a:latin typeface="Arial" charset="0"/>
                <a:ea typeface="新細明體" pitchFamily="18" charset="-120"/>
                <a:cs typeface="+mn-cs"/>
              </a:rPr>
              <a:t>的</a:t>
            </a:r>
            <a:r>
              <a:rPr lang="en-US" altLang="zh-TW" b="0" dirty="0">
                <a:solidFill>
                  <a:schemeClr val="tx1"/>
                </a:solidFill>
              </a:rPr>
              <a:t>mask</a:t>
            </a:r>
            <a:r>
              <a:rPr lang="zh-TW" altLang="en-US" b="0" dirty="0">
                <a:solidFill>
                  <a:schemeClr val="tx1"/>
                </a:solidFill>
              </a:rPr>
              <a:t>的係數（</a:t>
            </a:r>
            <a:r>
              <a:rPr kumimoji="1" lang="en-US" altLang="zh-TW" sz="1200" b="0" i="0" kern="1200" dirty="0">
                <a:solidFill>
                  <a:schemeClr val="tx1"/>
                </a:solidFill>
                <a:effectLst/>
                <a:latin typeface="Arial" charset="0"/>
                <a:ea typeface="新細明體" pitchFamily="18" charset="-120"/>
                <a:cs typeface="+mn-cs"/>
              </a:rPr>
              <a:t>Kirsch</a:t>
            </a:r>
            <a:r>
              <a:rPr lang="zh-TW" altLang="en-US" b="0" dirty="0">
                <a:solidFill>
                  <a:schemeClr val="tx1"/>
                </a:solidFill>
              </a:rPr>
              <a:t>）</a:t>
            </a:r>
            <a:endParaRPr lang="en-US" altLang="zh-TW" b="0" dirty="0">
              <a:solidFill>
                <a:schemeClr val="tx1"/>
              </a:solidFill>
            </a:endParaRPr>
          </a:p>
          <a:p>
            <a:pPr>
              <a:lnSpc>
                <a:spcPct val="100000"/>
              </a:lnSpc>
              <a:spcBef>
                <a:spcPts val="0"/>
              </a:spcBef>
              <a:spcAft>
                <a:spcPts val="0"/>
              </a:spcAft>
            </a:pPr>
            <a:r>
              <a:rPr lang="zh-TW" altLang="en-US" b="0" dirty="0">
                <a:solidFill>
                  <a:schemeClr val="tx1"/>
                </a:solidFill>
              </a:rPr>
              <a:t>因為每個</a:t>
            </a:r>
            <a:r>
              <a:rPr lang="en-US" altLang="zh-TW" b="0" dirty="0">
                <a:solidFill>
                  <a:schemeClr val="tx1"/>
                </a:solidFill>
              </a:rPr>
              <a:t>mask</a:t>
            </a:r>
            <a:r>
              <a:rPr lang="zh-TW" altLang="en-US" b="0" dirty="0">
                <a:solidFill>
                  <a:schemeClr val="tx1"/>
                </a:solidFill>
              </a:rPr>
              <a:t>的對立也是一個</a:t>
            </a:r>
            <a:r>
              <a:rPr lang="en-US" altLang="zh-TW" b="0" dirty="0">
                <a:solidFill>
                  <a:schemeClr val="tx1"/>
                </a:solidFill>
              </a:rPr>
              <a:t>mask</a:t>
            </a:r>
            <a:r>
              <a:rPr lang="zh-TW" altLang="en-US" b="0" dirty="0">
                <a:solidFill>
                  <a:schemeClr val="tx1"/>
                </a:solidFill>
              </a:rPr>
              <a:t>，所以僅由四個</a:t>
            </a:r>
            <a:r>
              <a:rPr lang="en-US" altLang="zh-TW" b="0" dirty="0">
                <a:solidFill>
                  <a:schemeClr val="tx1"/>
                </a:solidFill>
              </a:rPr>
              <a:t>mask</a:t>
            </a:r>
            <a:r>
              <a:rPr lang="zh-TW" altLang="en-US" b="0" dirty="0">
                <a:solidFill>
                  <a:schemeClr val="tx1"/>
                </a:solidFill>
              </a:rPr>
              <a:t>完成。</a:t>
            </a:r>
            <a:endParaRPr lang="en-US" altLang="zh-TW" b="0" dirty="0">
              <a:solidFill>
                <a:schemeClr val="tx1"/>
              </a:solidFill>
            </a:endParaRPr>
          </a:p>
          <a:p>
            <a:pPr>
              <a:lnSpc>
                <a:spcPct val="100000"/>
              </a:lnSpc>
              <a:spcBef>
                <a:spcPts val="0"/>
              </a:spcBef>
              <a:spcAft>
                <a:spcPts val="0"/>
              </a:spcAft>
            </a:pPr>
            <a:r>
              <a:rPr lang="zh-TW" altLang="en-US" b="0" dirty="0">
                <a:solidFill>
                  <a:schemeClr val="tx1"/>
                </a:solidFill>
              </a:rPr>
              <a:t>梯度大小和方向與</a:t>
            </a:r>
            <a:r>
              <a:rPr lang="en-US" altLang="zh-TW" b="0" dirty="0">
                <a:solidFill>
                  <a:schemeClr val="tx1"/>
                </a:solidFill>
              </a:rPr>
              <a:t>Kirsch</a:t>
            </a:r>
            <a:r>
              <a:rPr lang="zh-TW" altLang="en-US" b="0" dirty="0">
                <a:solidFill>
                  <a:schemeClr val="tx1"/>
                </a:solidFill>
              </a:rPr>
              <a:t>運算子相同。</a:t>
            </a:r>
            <a:endParaRPr lang="en-US" altLang="zh-TW" b="0" dirty="0">
              <a:solidFill>
                <a:schemeClr val="tx1"/>
              </a:solidFill>
            </a:endParaRPr>
          </a:p>
          <a:p>
            <a:pPr marL="0" marR="0" indent="0" algn="l" defTabSz="914400" rtl="0" eaLnBrk="0" fontAlgn="base" latinLnBrk="0" hangingPunct="0">
              <a:lnSpc>
                <a:spcPct val="100000"/>
              </a:lnSpc>
              <a:spcBef>
                <a:spcPts val="0"/>
              </a:spcBef>
              <a:spcAft>
                <a:spcPts val="0"/>
              </a:spcAft>
              <a:buClrTx/>
              <a:buSzTx/>
              <a:buFontTx/>
              <a:buNone/>
              <a:tabLst/>
              <a:defRPr/>
            </a:pPr>
            <a:r>
              <a:rPr kumimoji="1" lang="en-US" altLang="zh-TW" sz="1200" b="0" kern="1200" dirty="0">
                <a:solidFill>
                  <a:schemeClr val="tx1"/>
                </a:solidFill>
                <a:latin typeface="Arial" charset="0"/>
                <a:ea typeface="新細明體" pitchFamily="18" charset="-120"/>
                <a:cs typeface="+mn-cs"/>
              </a:rPr>
              <a:t>Robinson</a:t>
            </a:r>
            <a:r>
              <a:rPr kumimoji="1" lang="zh-TW" altLang="en-US" sz="1200" b="0" kern="1200" dirty="0">
                <a:solidFill>
                  <a:schemeClr val="tx1"/>
                </a:solidFill>
                <a:latin typeface="Arial" charset="0"/>
                <a:ea typeface="新細明體" pitchFamily="18" charset="-120"/>
                <a:cs typeface="+mn-cs"/>
              </a:rPr>
              <a:t>邊緣檢測器：羅盤模板遮罩設置為僅</a:t>
            </a:r>
            <a:r>
              <a:rPr kumimoji="1" lang="en-US" altLang="zh-TW" sz="1200" b="0" kern="1200" dirty="0">
                <a:solidFill>
                  <a:schemeClr val="tx1"/>
                </a:solidFill>
                <a:latin typeface="Arial" charset="0"/>
                <a:ea typeface="新細明體" pitchFamily="18" charset="-120"/>
                <a:cs typeface="+mn-cs"/>
              </a:rPr>
              <a:t>0</a:t>
            </a:r>
            <a:r>
              <a:rPr kumimoji="1" lang="zh-TW" altLang="en-US" sz="1200" b="0" kern="1200" dirty="0">
                <a:solidFill>
                  <a:schemeClr val="tx1"/>
                </a:solidFill>
                <a:latin typeface="Arial" charset="0"/>
                <a:ea typeface="新細明體" pitchFamily="18" charset="-120"/>
                <a:cs typeface="+mn-cs"/>
              </a:rPr>
              <a:t>，</a:t>
            </a:r>
            <a:r>
              <a:rPr kumimoji="1" lang="en-US" altLang="zh-TW" sz="1200" b="0" kern="1200" dirty="0">
                <a:solidFill>
                  <a:schemeClr val="tx1"/>
                </a:solidFill>
                <a:latin typeface="Arial" charset="0"/>
                <a:ea typeface="新細明體" pitchFamily="18" charset="-120"/>
                <a:cs typeface="+mn-cs"/>
              </a:rPr>
              <a:t>±1</a:t>
            </a:r>
            <a:r>
              <a:rPr kumimoji="1" lang="zh-TW" altLang="en-US" sz="1200" b="0" kern="1200" dirty="0">
                <a:solidFill>
                  <a:schemeClr val="tx1"/>
                </a:solidFill>
                <a:latin typeface="Arial" charset="0"/>
                <a:ea typeface="新細明體" pitchFamily="18" charset="-120"/>
                <a:cs typeface="+mn-cs"/>
              </a:rPr>
              <a:t>，</a:t>
            </a:r>
            <a:r>
              <a:rPr kumimoji="1" lang="en-US" altLang="zh-TW" sz="1200" b="0" kern="1200" dirty="0">
                <a:solidFill>
                  <a:schemeClr val="tx1"/>
                </a:solidFill>
                <a:latin typeface="Arial" charset="0"/>
                <a:ea typeface="新細明體" pitchFamily="18" charset="-120"/>
                <a:cs typeface="+mn-cs"/>
              </a:rPr>
              <a:t>±2</a:t>
            </a:r>
            <a:r>
              <a:rPr kumimoji="1" lang="zh-TW" altLang="en-US" sz="1200" b="0" kern="1200" dirty="0">
                <a:solidFill>
                  <a:schemeClr val="tx1"/>
                </a:solidFill>
                <a:latin typeface="Arial" charset="0"/>
                <a:ea typeface="新細明體" pitchFamily="18" charset="-120"/>
                <a:cs typeface="+mn-cs"/>
              </a:rPr>
              <a:t>。</a:t>
            </a:r>
            <a:endParaRPr kumimoji="1" lang="en-US" altLang="zh-TW" sz="1200" b="0" kern="1200" dirty="0">
              <a:solidFill>
                <a:schemeClr val="tx1"/>
              </a:solidFill>
              <a:latin typeface="Arial" charset="0"/>
              <a:ea typeface="新細明體" pitchFamily="18" charset="-120"/>
              <a:cs typeface="+mn-cs"/>
            </a:endParaRP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104</a:t>
            </a:fld>
            <a:endParaRPr lang="en-US" altLang="zh-TW"/>
          </a:p>
        </p:txBody>
      </p:sp>
    </p:spTree>
    <p:extLst>
      <p:ext uri="{BB962C8B-B14F-4D97-AF65-F5344CB8AC3E}">
        <p14:creationId xmlns:p14="http://schemas.microsoft.com/office/powerpoint/2010/main" val="30690620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投影片圖像版面配置區 1"/>
          <p:cNvSpPr>
            <a:spLocks noGrp="1" noRot="1" noChangeAspect="1" noTextEdit="1"/>
          </p:cNvSpPr>
          <p:nvPr>
            <p:ph type="sldImg"/>
          </p:nvPr>
        </p:nvSpPr>
        <p:spPr>
          <a:ln/>
        </p:spPr>
      </p:sp>
      <p:sp>
        <p:nvSpPr>
          <p:cNvPr id="195587"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195588"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75EF5171-C79E-4629-A183-34CB11381BC9}" type="slidenum">
              <a:rPr lang="en-US" altLang="zh-TW"/>
              <a:pPr>
                <a:spcBef>
                  <a:spcPct val="0"/>
                </a:spcBef>
              </a:pPr>
              <a:t>105</a:t>
            </a:fld>
            <a:endParaRPr lang="en-US" altLang="zh-TW"/>
          </a:p>
        </p:txBody>
      </p:sp>
    </p:spTree>
    <p:extLst>
      <p:ext uri="{BB962C8B-B14F-4D97-AF65-F5344CB8AC3E}">
        <p14:creationId xmlns:p14="http://schemas.microsoft.com/office/powerpoint/2010/main" val="31705750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t"/>
            <a:r>
              <a:rPr kumimoji="1" lang="en-US" altLang="zh-TW" sz="1200" b="0" i="0" kern="1200" dirty="0" err="1">
                <a:solidFill>
                  <a:schemeClr val="tx1"/>
                </a:solidFill>
                <a:effectLst/>
                <a:latin typeface="Arial" charset="0"/>
                <a:ea typeface="新細明體" pitchFamily="18" charset="-120"/>
                <a:cs typeface="+mn-cs"/>
              </a:rPr>
              <a:t>Nevatia</a:t>
            </a:r>
            <a:r>
              <a:rPr kumimoji="1" lang="zh-TW" altLang="en-US" sz="1200" b="0" i="0" kern="1200" dirty="0">
                <a:solidFill>
                  <a:schemeClr val="tx1"/>
                </a:solidFill>
                <a:effectLst/>
                <a:latin typeface="Arial" charset="0"/>
                <a:ea typeface="新細明體" pitchFamily="18" charset="-120"/>
                <a:cs typeface="+mn-cs"/>
              </a:rPr>
              <a:t>和</a:t>
            </a:r>
            <a:r>
              <a:rPr kumimoji="1" lang="en-US" altLang="zh-TW" sz="1200" b="0" i="0" kern="1200" dirty="0" err="1">
                <a:solidFill>
                  <a:schemeClr val="tx1"/>
                </a:solidFill>
                <a:effectLst/>
                <a:latin typeface="Arial" charset="0"/>
                <a:ea typeface="新細明體" pitchFamily="18" charset="-120"/>
                <a:cs typeface="+mn-cs"/>
              </a:rPr>
              <a:t>Babu</a:t>
            </a:r>
            <a:r>
              <a:rPr kumimoji="1" lang="zh-TW" altLang="en-US" sz="1200" b="0" i="0" kern="1200" dirty="0">
                <a:solidFill>
                  <a:schemeClr val="tx1"/>
                </a:solidFill>
                <a:effectLst/>
                <a:latin typeface="Arial" charset="0"/>
                <a:ea typeface="新細明體" pitchFamily="18" charset="-120"/>
                <a:cs typeface="+mn-cs"/>
              </a:rPr>
              <a:t>：</a:t>
            </a:r>
            <a:r>
              <a:rPr kumimoji="1" lang="en-US" altLang="zh-TW" sz="1200" b="0" i="0" kern="1200" dirty="0">
                <a:solidFill>
                  <a:schemeClr val="tx1"/>
                </a:solidFill>
                <a:effectLst/>
                <a:latin typeface="Arial" charset="0"/>
                <a:ea typeface="新細明體" pitchFamily="18" charset="-120"/>
                <a:cs typeface="+mn-cs"/>
              </a:rPr>
              <a:t>6</a:t>
            </a:r>
            <a:r>
              <a:rPr kumimoji="1" lang="zh-TW" altLang="en-US" sz="1200" b="0" i="0" kern="1200" dirty="0">
                <a:solidFill>
                  <a:schemeClr val="tx1"/>
                </a:solidFill>
                <a:effectLst/>
                <a:latin typeface="Arial" charset="0"/>
                <a:ea typeface="新細明體" pitchFamily="18" charset="-120"/>
                <a:cs typeface="+mn-cs"/>
              </a:rPr>
              <a:t>個</a:t>
            </a:r>
            <a:r>
              <a:rPr kumimoji="1" lang="en-US" altLang="zh-TW" sz="1200" b="0" i="0" kern="1200" dirty="0">
                <a:solidFill>
                  <a:schemeClr val="tx1"/>
                </a:solidFill>
                <a:effectLst/>
                <a:latin typeface="Arial" charset="0"/>
                <a:ea typeface="新細明體" pitchFamily="18" charset="-120"/>
                <a:cs typeface="+mn-cs"/>
              </a:rPr>
              <a:t>5×5compass mask</a:t>
            </a:r>
            <a:r>
              <a:rPr kumimoji="1" lang="zh-TW" altLang="en-US" sz="1200" b="0" i="0" kern="1200" dirty="0">
                <a:solidFill>
                  <a:schemeClr val="tx1"/>
                </a:solidFill>
                <a:effectLst/>
                <a:latin typeface="Arial" charset="0"/>
                <a:ea typeface="新細明體" pitchFamily="18" charset="-120"/>
                <a:cs typeface="+mn-cs"/>
              </a:rPr>
              <a:t>所構成的。</a:t>
            </a:r>
          </a:p>
          <a:p>
            <a:endParaRPr lang="zh-TW" altLang="en-US"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106</a:t>
            </a:fld>
            <a:endParaRPr lang="en-US" altLang="zh-TW"/>
          </a:p>
        </p:txBody>
      </p:sp>
    </p:spTree>
    <p:extLst>
      <p:ext uri="{BB962C8B-B14F-4D97-AF65-F5344CB8AC3E}">
        <p14:creationId xmlns:p14="http://schemas.microsoft.com/office/powerpoint/2010/main" val="3592338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miter lim="800000"/>
            <a:headEnd/>
            <a:tailEnd/>
          </a:ln>
        </p:spPr>
        <p:txBody>
          <a:bodyPr/>
          <a:lstStyle/>
          <a:p>
            <a:fld id="{9514AD34-0786-4C9A-9913-A59FF9D4BF6F}" type="slidenum">
              <a:rPr lang="en-US" altLang="zh-TW" smtClean="0">
                <a:ea typeface="新細明體" charset="-120"/>
              </a:rPr>
              <a:pPr/>
              <a:t>10</a:t>
            </a:fld>
            <a:endParaRPr lang="en-US" altLang="zh-TW">
              <a:ea typeface="新細明體" charset="-12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p:spPr>
        <p:txBody>
          <a:bodyPr/>
          <a:lstStyle/>
          <a:p>
            <a:pPr eaLnBrk="1" hangingPunct="1"/>
            <a:r>
              <a:rPr lang="en-US" altLang="zh-TW" dirty="0">
                <a:ea typeface="新細明體" charset="-120"/>
              </a:rPr>
              <a:t>&lt;</a:t>
            </a:r>
            <a:r>
              <a:rPr lang="zh-TW" altLang="en-US" dirty="0">
                <a:ea typeface="新細明體" charset="-120"/>
              </a:rPr>
              <a:t>雜訊去除</a:t>
            </a:r>
            <a:r>
              <a:rPr lang="en-US" altLang="zh-TW" dirty="0">
                <a:ea typeface="新細明體" charset="-120"/>
              </a:rPr>
              <a:t>(</a:t>
            </a:r>
            <a:r>
              <a:rPr kumimoji="1" lang="zh-TW" altLang="en-US" sz="1200" b="0" i="0" kern="1200" dirty="0">
                <a:solidFill>
                  <a:schemeClr val="tx1"/>
                </a:solidFill>
                <a:effectLst/>
                <a:latin typeface="Arial" charset="0"/>
                <a:ea typeface="新細明體" pitchFamily="18" charset="-120"/>
                <a:cs typeface="+mn-cs"/>
              </a:rPr>
              <a:t>盒子濾波</a:t>
            </a:r>
            <a:r>
              <a:rPr lang="en-US" altLang="zh-TW" dirty="0">
                <a:solidFill>
                  <a:schemeClr val="tx1"/>
                </a:solidFill>
              </a:rPr>
              <a:t>box filter</a:t>
            </a:r>
            <a:r>
              <a:rPr lang="en-US" altLang="zh-TW" dirty="0">
                <a:solidFill>
                  <a:schemeClr val="tx1"/>
                </a:solidFill>
                <a:ea typeface="新細明體" charset="-120"/>
              </a:rPr>
              <a:t>)&gt;</a:t>
            </a:r>
          </a:p>
          <a:p>
            <a:pPr fontAlgn="t"/>
            <a:r>
              <a:rPr lang="en-US" altLang="zh-TW" dirty="0">
                <a:ea typeface="新細明體" charset="-120"/>
              </a:rPr>
              <a:t>A box filter </a:t>
            </a:r>
            <a:r>
              <a:rPr lang="zh-TW" altLang="en-US" dirty="0">
                <a:ea typeface="新細明體" charset="-120"/>
              </a:rPr>
              <a:t>也可以被稱為</a:t>
            </a:r>
            <a:r>
              <a:rPr lang="en-US" altLang="zh-TW" dirty="0">
                <a:ea typeface="新細明體" charset="-120"/>
              </a:rPr>
              <a:t>Mean filter(</a:t>
            </a:r>
            <a:r>
              <a:rPr lang="zh-TW" altLang="en-US" dirty="0">
                <a:ea typeface="新細明體" charset="-120"/>
              </a:rPr>
              <a:t>均值濾波器</a:t>
            </a:r>
            <a:r>
              <a:rPr lang="en-US" altLang="zh-TW" dirty="0">
                <a:ea typeface="新細明體" charset="-120"/>
              </a:rPr>
              <a:t>)</a:t>
            </a:r>
            <a:r>
              <a:rPr lang="zh-TW" altLang="en-US" dirty="0">
                <a:ea typeface="新細明體" charset="-120"/>
              </a:rPr>
              <a:t>。</a:t>
            </a:r>
            <a:endParaRPr lang="en-US" altLang="zh-TW" dirty="0">
              <a:ea typeface="新細明體" charset="-120"/>
            </a:endParaRPr>
          </a:p>
          <a:p>
            <a:pPr fontAlgn="t"/>
            <a:r>
              <a:rPr lang="en-US" altLang="zh-TW" dirty="0">
                <a:ea typeface="新細明體" charset="-120"/>
              </a:rPr>
              <a:t>Box Filter</a:t>
            </a:r>
            <a:r>
              <a:rPr lang="zh-TW" altLang="en-US" dirty="0">
                <a:ea typeface="新細明體" charset="-120"/>
              </a:rPr>
              <a:t>對一個像素跟這個像素相鄰的的像素點都視為相同</a:t>
            </a:r>
            <a:r>
              <a:rPr lang="en-US" altLang="zh-TW" dirty="0">
                <a:ea typeface="新細明體" charset="-120"/>
              </a:rPr>
              <a:t>(</a:t>
            </a:r>
            <a:r>
              <a:rPr lang="zh-TW" altLang="en-US" dirty="0">
                <a:ea typeface="新細明體" charset="-120"/>
              </a:rPr>
              <a:t>也就是說權重值一樣</a:t>
            </a:r>
            <a:r>
              <a:rPr lang="en-US" altLang="zh-TW" dirty="0">
                <a:ea typeface="新細明體" charset="-120"/>
              </a:rPr>
              <a:t>)</a:t>
            </a:r>
            <a:r>
              <a:rPr lang="zh-TW" altLang="en-US" dirty="0">
                <a:ea typeface="新細明體" charset="-120"/>
              </a:rPr>
              <a:t>，統一進行平均處理，這樣就可以濾掉影像中的雜訊。</a:t>
            </a:r>
            <a:endParaRPr lang="en-US" altLang="zh-TW" dirty="0">
              <a:ea typeface="新細明體" charset="-120"/>
            </a:endParaRPr>
          </a:p>
          <a:p>
            <a:pPr fontAlgn="t"/>
            <a:r>
              <a:rPr lang="en-US" altLang="zh-TW" dirty="0">
                <a:ea typeface="新細明體" charset="-120"/>
              </a:rPr>
              <a:t>Box Filter</a:t>
            </a:r>
            <a:r>
              <a:rPr lang="zh-TW" altLang="en-US" dirty="0">
                <a:ea typeface="新細明體" charset="-120"/>
              </a:rPr>
              <a:t>中所有係數都取相同的值。</a:t>
            </a:r>
            <a:endParaRPr lang="en-US" altLang="zh-TW" dirty="0">
              <a:ea typeface="新細明體" charset="-120"/>
            </a:endParaRPr>
          </a:p>
          <a:p>
            <a:pPr eaLnBrk="1" hangingPunct="1"/>
            <a:r>
              <a:rPr lang="zh-TW" altLang="en-US" dirty="0">
                <a:ea typeface="新細明體" charset="-120"/>
              </a:rPr>
              <a:t>在定義中</a:t>
            </a:r>
            <a:r>
              <a:rPr lang="en-US" altLang="zh-TW" dirty="0">
                <a:ea typeface="新細明體" charset="-120"/>
              </a:rPr>
              <a:t>Box filter </a:t>
            </a:r>
            <a:r>
              <a:rPr lang="zh-TW" altLang="en-US" dirty="0">
                <a:ea typeface="新細明體" charset="-120"/>
              </a:rPr>
              <a:t>有</a:t>
            </a:r>
            <a:r>
              <a:rPr lang="en-US" altLang="zh-TW" dirty="0">
                <a:ea typeface="新細明體" charset="-120"/>
              </a:rPr>
              <a:t>3</a:t>
            </a:r>
            <a:r>
              <a:rPr lang="zh-TW" altLang="en-US" dirty="0">
                <a:ea typeface="新細明體" charset="-120"/>
              </a:rPr>
              <a:t>個特點：</a:t>
            </a:r>
            <a:endParaRPr lang="en-US" altLang="zh-TW" dirty="0">
              <a:ea typeface="新細明體" charset="-120"/>
            </a:endParaRPr>
          </a:p>
          <a:p>
            <a:pPr eaLnBrk="1" hangingPunct="1"/>
            <a:r>
              <a:rPr lang="zh-TW" altLang="en-US" dirty="0">
                <a:ea typeface="新細明體" charset="-120"/>
              </a:rPr>
              <a:t>第</a:t>
            </a:r>
            <a:r>
              <a:rPr lang="en-US" altLang="zh-TW" dirty="0">
                <a:ea typeface="新細明體" charset="-120"/>
              </a:rPr>
              <a:t>1</a:t>
            </a:r>
            <a:r>
              <a:rPr lang="zh-TW" altLang="en-US" dirty="0">
                <a:ea typeface="新細明體" charset="-120"/>
              </a:rPr>
              <a:t>個：鄰域內的</a:t>
            </a:r>
            <a:r>
              <a:rPr lang="en-US" altLang="zh-TW" dirty="0">
                <a:ea typeface="新細明體" charset="-120"/>
              </a:rPr>
              <a:t>pixel</a:t>
            </a:r>
            <a:r>
              <a:rPr lang="zh-TW" altLang="en-US" dirty="0">
                <a:ea typeface="新細明體" charset="-120"/>
              </a:rPr>
              <a:t>權重相等。</a:t>
            </a:r>
            <a:endParaRPr lang="en-US" altLang="zh-TW" dirty="0">
              <a:ea typeface="新細明體" charset="-120"/>
            </a:endParaRPr>
          </a:p>
          <a:p>
            <a:pPr eaLnBrk="1" hangingPunct="1"/>
            <a:r>
              <a:rPr lang="zh-TW" altLang="en-US" dirty="0">
                <a:ea typeface="新細明體" charset="-120"/>
              </a:rPr>
              <a:t>第</a:t>
            </a:r>
            <a:r>
              <a:rPr lang="en-US" altLang="zh-TW" dirty="0">
                <a:ea typeface="新細明體" charset="-120"/>
              </a:rPr>
              <a:t>2</a:t>
            </a:r>
            <a:r>
              <a:rPr lang="zh-TW" altLang="en-US" dirty="0">
                <a:ea typeface="新細明體" charset="-120"/>
              </a:rPr>
              <a:t>個：運算可分離，</a:t>
            </a:r>
            <a:r>
              <a:rPr lang="en-US" altLang="zh-TW" dirty="0">
                <a:ea typeface="新細明體" charset="-120"/>
              </a:rPr>
              <a:t>mask</a:t>
            </a:r>
            <a:r>
              <a:rPr lang="zh-TW" altLang="en-US" dirty="0">
                <a:ea typeface="新細明體" charset="-120"/>
              </a:rPr>
              <a:t>矩陣可以分拆成一個列向量*行向量</a:t>
            </a:r>
            <a:r>
              <a:rPr lang="en-US" altLang="zh-TW" dirty="0">
                <a:ea typeface="新細明體" charset="-120"/>
              </a:rPr>
              <a:t>(</a:t>
            </a:r>
            <a:r>
              <a:rPr kumimoji="1" lang="en-US" altLang="zh-TW" sz="1200" b="0" i="0" kern="1200" dirty="0">
                <a:solidFill>
                  <a:schemeClr val="tx1"/>
                </a:solidFill>
                <a:effectLst/>
                <a:latin typeface="Arial" charset="0"/>
                <a:ea typeface="新細明體" pitchFamily="18" charset="-120"/>
                <a:cs typeface="+mn-cs"/>
              </a:rPr>
              <a:t>Column</a:t>
            </a:r>
            <a:r>
              <a:rPr kumimoji="1" lang="zh-TW" altLang="en-US" sz="1200" b="0" i="0" kern="1200" dirty="0">
                <a:solidFill>
                  <a:schemeClr val="tx1"/>
                </a:solidFill>
                <a:effectLst/>
                <a:latin typeface="Arial" charset="0"/>
                <a:ea typeface="新細明體" pitchFamily="18" charset="-120"/>
                <a:cs typeface="+mn-cs"/>
              </a:rPr>
              <a:t> </a:t>
            </a:r>
            <a:r>
              <a:rPr kumimoji="1" lang="en-US" altLang="zh-TW" sz="1200" b="0" i="0" kern="1200" dirty="0">
                <a:solidFill>
                  <a:schemeClr val="tx1"/>
                </a:solidFill>
                <a:effectLst/>
                <a:latin typeface="Arial" charset="0"/>
                <a:ea typeface="新細明體" pitchFamily="18" charset="-120"/>
                <a:cs typeface="+mn-cs"/>
              </a:rPr>
              <a:t>vector</a:t>
            </a:r>
            <a:r>
              <a:rPr lang="en-US" altLang="zh-TW" dirty="0">
                <a:ea typeface="新細明體" charset="-120"/>
              </a:rPr>
              <a:t>)</a:t>
            </a:r>
            <a:r>
              <a:rPr lang="zh-TW" altLang="en-US" dirty="0">
                <a:ea typeface="新細明體" charset="-120"/>
              </a:rPr>
              <a:t> * </a:t>
            </a:r>
            <a:r>
              <a:rPr lang="en-US" altLang="zh-TW" dirty="0">
                <a:ea typeface="新細明體" charset="-120"/>
              </a:rPr>
              <a:t>(</a:t>
            </a:r>
            <a:r>
              <a:rPr kumimoji="1" lang="en-US" altLang="zh-TW" sz="1200" b="0" i="0" kern="1200" dirty="0">
                <a:solidFill>
                  <a:schemeClr val="tx1"/>
                </a:solidFill>
                <a:effectLst/>
                <a:latin typeface="Arial" charset="0"/>
                <a:ea typeface="新細明體" pitchFamily="18" charset="-120"/>
                <a:cs typeface="+mn-cs"/>
              </a:rPr>
              <a:t>Row</a:t>
            </a:r>
            <a:r>
              <a:rPr kumimoji="1" lang="zh-TW" altLang="en-US" sz="1200" b="0" i="0" kern="1200" dirty="0">
                <a:solidFill>
                  <a:schemeClr val="tx1"/>
                </a:solidFill>
                <a:effectLst/>
                <a:latin typeface="Arial" charset="0"/>
                <a:ea typeface="新細明體" pitchFamily="18" charset="-120"/>
                <a:cs typeface="+mn-cs"/>
              </a:rPr>
              <a:t> </a:t>
            </a:r>
            <a:r>
              <a:rPr kumimoji="1" lang="en-US" altLang="zh-TW" sz="1200" b="0" i="0" kern="1200" dirty="0">
                <a:solidFill>
                  <a:schemeClr val="tx1"/>
                </a:solidFill>
                <a:effectLst/>
                <a:latin typeface="Arial" charset="0"/>
                <a:ea typeface="新細明體" pitchFamily="18" charset="-120"/>
                <a:cs typeface="+mn-cs"/>
              </a:rPr>
              <a:t>vector</a:t>
            </a:r>
            <a:r>
              <a:rPr lang="en-US" altLang="zh-TW" dirty="0">
                <a:ea typeface="新細明體" charset="-120"/>
              </a:rPr>
              <a:t>)</a:t>
            </a:r>
          </a:p>
          <a:p>
            <a:pPr eaLnBrk="1" hangingPunct="1"/>
            <a:r>
              <a:rPr lang="zh-TW" altLang="en-US" dirty="0">
                <a:ea typeface="新細明體" charset="-120"/>
              </a:rPr>
              <a:t>第</a:t>
            </a:r>
            <a:r>
              <a:rPr lang="en-US" altLang="zh-TW" dirty="0">
                <a:ea typeface="新細明體" charset="-120"/>
              </a:rPr>
              <a:t>3</a:t>
            </a:r>
            <a:r>
              <a:rPr lang="zh-TW" altLang="en-US" dirty="0">
                <a:ea typeface="新細明體" charset="-120"/>
              </a:rPr>
              <a:t>個：可以用遞迴做實作，只需要兩個加法、兩個減法，一個除法</a:t>
            </a:r>
            <a:endParaRPr lang="en-US" altLang="zh-TW" dirty="0">
              <a:ea typeface="新細明體" charset="-120"/>
            </a:endParaRPr>
          </a:p>
          <a:p>
            <a:pPr eaLnBrk="1" hangingPunct="1"/>
            <a:endParaRPr lang="en-US" altLang="zh-TW" dirty="0">
              <a:ea typeface="新細明體" charset="-120"/>
            </a:endParaRPr>
          </a:p>
          <a:p>
            <a:pPr fontAlgn="t"/>
            <a:r>
              <a:rPr lang="en-US" altLang="zh-TW" dirty="0"/>
              <a:t>Box filtering</a:t>
            </a:r>
            <a:r>
              <a:rPr kumimoji="1" lang="zh-TW" altLang="en-US" sz="1200" kern="1200" dirty="0">
                <a:solidFill>
                  <a:schemeClr val="tx1"/>
                </a:solidFill>
                <a:effectLst/>
                <a:latin typeface="Arial" charset="0"/>
                <a:ea typeface="新細明體" pitchFamily="18" charset="-120"/>
                <a:cs typeface="+mn-cs"/>
              </a:rPr>
              <a:t>意味著</a:t>
            </a:r>
            <a:r>
              <a:rPr lang="zh-TW" altLang="en-US" dirty="0">
                <a:ea typeface="新細明體" charset="-120"/>
              </a:rPr>
              <a:t>用這個框中的平均值替換影像的每個像素。</a:t>
            </a:r>
            <a:endParaRPr lang="en-US" altLang="zh-TW" dirty="0">
              <a:ea typeface="新細明體" charset="-12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投影片圖像版面配置區 1"/>
          <p:cNvSpPr>
            <a:spLocks noGrp="1" noRot="1" noChangeAspect="1" noTextEdit="1"/>
          </p:cNvSpPr>
          <p:nvPr>
            <p:ph type="sldImg"/>
          </p:nvPr>
        </p:nvSpPr>
        <p:spPr>
          <a:ln/>
        </p:spPr>
      </p:sp>
      <p:sp>
        <p:nvSpPr>
          <p:cNvPr id="199683"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199684"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4735E402-A2DF-442B-8B73-CF0765522429}" type="slidenum">
              <a:rPr lang="en-US" altLang="zh-TW"/>
              <a:pPr>
                <a:spcBef>
                  <a:spcPct val="0"/>
                </a:spcBef>
              </a:pPr>
              <a:t>107</a:t>
            </a:fld>
            <a:endParaRPr lang="en-US" altLang="zh-TW"/>
          </a:p>
        </p:txBody>
      </p:sp>
    </p:spTree>
    <p:extLst>
      <p:ext uri="{BB962C8B-B14F-4D97-AF65-F5344CB8AC3E}">
        <p14:creationId xmlns:p14="http://schemas.microsoft.com/office/powerpoint/2010/main" val="377875094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梯度方向：</a:t>
            </a:r>
          </a:p>
          <a:p>
            <a:r>
              <a:rPr lang="zh-TW" altLang="en-US" dirty="0"/>
              <a:t>從暗到亮的方向。</a:t>
            </a:r>
            <a:endParaRPr lang="en-US" altLang="zh-TW" dirty="0"/>
          </a:p>
          <a:p>
            <a:endParaRPr lang="en-US" altLang="zh-TW" dirty="0"/>
          </a:p>
          <a:p>
            <a:pPr algn="l"/>
            <a:r>
              <a:rPr lang="zh-TW" altLang="en-US" dirty="0"/>
              <a:t>邊緣輪廓方向：</a:t>
            </a:r>
            <a:endParaRPr lang="en-US" altLang="zh-TW" dirty="0"/>
          </a:p>
          <a:p>
            <a:r>
              <a:rPr lang="zh-TW" altLang="en-US" dirty="0"/>
              <a:t>沿著邊緣的方向，右側較亮、左側較暗。 邊緣輪廓方向比梯度方向大</a:t>
            </a:r>
            <a:r>
              <a:rPr lang="en-US" altLang="zh-TW" dirty="0"/>
              <a:t>90°</a:t>
            </a:r>
            <a:r>
              <a:rPr lang="zh-TW" altLang="en-US" dirty="0"/>
              <a:t>。</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109</a:t>
            </a:fld>
            <a:endParaRPr lang="en-US" altLang="zh-TW"/>
          </a:p>
        </p:txBody>
      </p:sp>
    </p:spTree>
    <p:extLst>
      <p:ext uri="{BB962C8B-B14F-4D97-AF65-F5344CB8AC3E}">
        <p14:creationId xmlns:p14="http://schemas.microsoft.com/office/powerpoint/2010/main" val="14429162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投影片圖像版面配置區 1"/>
          <p:cNvSpPr>
            <a:spLocks noGrp="1" noRot="1" noChangeAspect="1" noTextEdit="1"/>
          </p:cNvSpPr>
          <p:nvPr>
            <p:ph type="sldImg"/>
          </p:nvPr>
        </p:nvSpPr>
        <p:spPr>
          <a:ln/>
        </p:spPr>
      </p:sp>
      <p:sp>
        <p:nvSpPr>
          <p:cNvPr id="262147" name="備忘稿版面配置區 2"/>
          <p:cNvSpPr>
            <a:spLocks noGrp="1"/>
          </p:cNvSpPr>
          <p:nvPr>
            <p:ph type="body" idx="1"/>
          </p:nvPr>
        </p:nvSpPr>
        <p:spPr>
          <a:noFill/>
        </p:spPr>
        <p:txBody>
          <a:bodyPr/>
          <a:lstStyle/>
          <a:p>
            <a:r>
              <a:rPr lang="zh-TW" altLang="en-US" dirty="0">
                <a:ea typeface="新細明體" charset="-120"/>
              </a:rPr>
              <a:t>羅盤運算子，空間圖案的線性灰階邊</a:t>
            </a:r>
            <a:endParaRPr lang="en-US" altLang="zh-TW" dirty="0">
              <a:ea typeface="新細明體" charset="-120"/>
            </a:endParaRPr>
          </a:p>
          <a:p>
            <a:r>
              <a:rPr lang="zh-TW" altLang="en-US" dirty="0">
                <a:ea typeface="新細明體" charset="-120"/>
              </a:rPr>
              <a:t>梯度的方向角</a:t>
            </a:r>
            <a:r>
              <a:rPr lang="en-US" altLang="zh-TW" dirty="0">
                <a:ea typeface="新細明體" charset="-120"/>
              </a:rPr>
              <a:t>+90</a:t>
            </a:r>
            <a:r>
              <a:rPr lang="zh-TW" altLang="en-US" dirty="0">
                <a:ea typeface="新細明體" charset="-120"/>
              </a:rPr>
              <a:t> 度 </a:t>
            </a:r>
            <a:r>
              <a:rPr lang="en-US" altLang="zh-TW" dirty="0">
                <a:ea typeface="新細明體" charset="-120"/>
              </a:rPr>
              <a:t>=Edge</a:t>
            </a:r>
            <a:r>
              <a:rPr lang="zh-TW" altLang="en-US" dirty="0">
                <a:ea typeface="新細明體" charset="-120"/>
              </a:rPr>
              <a:t>的方向角</a:t>
            </a:r>
          </a:p>
          <a:p>
            <a:r>
              <a:rPr lang="en-US" altLang="zh-TW" dirty="0">
                <a:ea typeface="新細明體" charset="-120"/>
              </a:rPr>
              <a:t>Robinson</a:t>
            </a:r>
            <a:r>
              <a:rPr lang="zh-TW" altLang="en-US" dirty="0">
                <a:ea typeface="新細明體" charset="-120"/>
              </a:rPr>
              <a:t>和</a:t>
            </a:r>
            <a:r>
              <a:rPr lang="en-US" altLang="zh-TW" dirty="0">
                <a:ea typeface="新細明體" charset="-120"/>
              </a:rPr>
              <a:t>Kirsch</a:t>
            </a:r>
            <a:r>
              <a:rPr lang="zh-TW" altLang="en-US" dirty="0">
                <a:ea typeface="新細明體" charset="-120"/>
              </a:rPr>
              <a:t>羅盤運算子：檢測線性邊緣。</a:t>
            </a:r>
            <a:endParaRPr lang="en-US" altLang="zh-TW" dirty="0">
              <a:ea typeface="新細明體" charset="-120"/>
            </a:endParaRPr>
          </a:p>
          <a:p>
            <a:endParaRPr lang="en-US" altLang="zh-TW" dirty="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新細明體" charset="-120"/>
              </a:rPr>
              <a:t>羅盤運算子檢測到的線性灰階邊。 白色框顯示低像素值，灰色框顯示高像素。 </a:t>
            </a:r>
            <a:endParaRPr lang="en-US" altLang="zh-TW" dirty="0">
              <a:ea typeface="新細明體" charset="-120"/>
            </a:endParaRPr>
          </a:p>
        </p:txBody>
      </p:sp>
      <p:sp>
        <p:nvSpPr>
          <p:cNvPr id="262148" name="投影片編號版面配置區 3"/>
          <p:cNvSpPr>
            <a:spLocks noGrp="1"/>
          </p:cNvSpPr>
          <p:nvPr>
            <p:ph type="sldNum" sz="quarter" idx="5"/>
          </p:nvPr>
        </p:nvSpPr>
        <p:spPr>
          <a:noFill/>
          <a:ln>
            <a:miter lim="800000"/>
            <a:headEnd/>
            <a:tailEnd/>
          </a:ln>
        </p:spPr>
        <p:txBody>
          <a:bodyPr/>
          <a:lstStyle/>
          <a:p>
            <a:fld id="{35BD5AE8-A83D-4C84-AF31-98D97EAA56AB}" type="slidenum">
              <a:rPr lang="en-US" altLang="zh-TW" smtClean="0">
                <a:ea typeface="新細明體" charset="-120"/>
              </a:rPr>
              <a:pPr/>
              <a:t>110</a:t>
            </a:fld>
            <a:endParaRPr lang="en-US" altLang="zh-TW">
              <a:ea typeface="新細明體" charset="-12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a typeface="新細明體" charset="-120"/>
              </a:rPr>
              <a:t>羅盤運算子，空間圖案的線性灰階邊</a:t>
            </a:r>
            <a:endParaRPr lang="en-US" altLang="zh-TW" dirty="0">
              <a:ea typeface="新細明體" charset="-120"/>
            </a:endParaRPr>
          </a:p>
          <a:p>
            <a:r>
              <a:rPr lang="zh-TW" altLang="en-US" dirty="0">
                <a:ea typeface="新細明體" charset="-120"/>
              </a:rPr>
              <a:t>梯度的方向角</a:t>
            </a:r>
            <a:r>
              <a:rPr lang="en-US" altLang="zh-TW" dirty="0">
                <a:ea typeface="新細明體" charset="-120"/>
              </a:rPr>
              <a:t>+90</a:t>
            </a:r>
            <a:r>
              <a:rPr lang="zh-TW" altLang="en-US" dirty="0">
                <a:ea typeface="新細明體" charset="-120"/>
              </a:rPr>
              <a:t> 度 </a:t>
            </a:r>
            <a:r>
              <a:rPr lang="en-US" altLang="zh-TW" dirty="0">
                <a:ea typeface="新細明體" charset="-120"/>
              </a:rPr>
              <a:t>=Edge</a:t>
            </a:r>
            <a:r>
              <a:rPr lang="zh-TW" altLang="en-US" dirty="0">
                <a:ea typeface="新細明體" charset="-120"/>
              </a:rPr>
              <a:t>的方向角</a:t>
            </a:r>
          </a:p>
          <a:p>
            <a:r>
              <a:rPr lang="en-US" altLang="zh-TW" dirty="0">
                <a:ea typeface="新細明體" charset="-120"/>
              </a:rPr>
              <a:t>Robinson</a:t>
            </a:r>
            <a:r>
              <a:rPr lang="zh-TW" altLang="en-US" dirty="0">
                <a:ea typeface="新細明體" charset="-120"/>
              </a:rPr>
              <a:t>和</a:t>
            </a:r>
            <a:r>
              <a:rPr lang="en-US" altLang="zh-TW" dirty="0">
                <a:ea typeface="新細明體" charset="-120"/>
              </a:rPr>
              <a:t>Kirsch</a:t>
            </a:r>
            <a:r>
              <a:rPr lang="zh-TW" altLang="en-US" dirty="0">
                <a:ea typeface="新細明體" charset="-120"/>
              </a:rPr>
              <a:t>羅盤運算子：檢測線性邊緣。</a:t>
            </a:r>
            <a:endParaRPr lang="en-US" altLang="zh-TW" dirty="0">
              <a:ea typeface="新細明體" charset="-120"/>
            </a:endParaRPr>
          </a:p>
          <a:p>
            <a:endParaRPr lang="en-US" altLang="zh-TW" dirty="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新細明體" charset="-120"/>
              </a:rPr>
              <a:t>羅盤運算子檢測到的線性灰階邊。 白色框顯示低像素值，灰色框顯示高像素。 </a:t>
            </a:r>
            <a:endParaRPr lang="en-US" altLang="zh-TW" dirty="0">
              <a:ea typeface="新細明體" charset="-120"/>
            </a:endParaRP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111</a:t>
            </a:fld>
            <a:endParaRPr lang="en-US" altLang="zh-TW"/>
          </a:p>
        </p:txBody>
      </p:sp>
    </p:spTree>
    <p:extLst>
      <p:ext uri="{BB962C8B-B14F-4D97-AF65-F5344CB8AC3E}">
        <p14:creationId xmlns:p14="http://schemas.microsoft.com/office/powerpoint/2010/main" val="7565992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投影片圖像版面配置區 1"/>
          <p:cNvSpPr>
            <a:spLocks noGrp="1" noRot="1" noChangeAspect="1" noTextEdit="1"/>
          </p:cNvSpPr>
          <p:nvPr>
            <p:ph type="sldImg"/>
          </p:nvPr>
        </p:nvSpPr>
        <p:spPr>
          <a:ln/>
        </p:spPr>
      </p:sp>
      <p:sp>
        <p:nvSpPr>
          <p:cNvPr id="263171" name="備忘稿版面配置區 2"/>
          <p:cNvSpPr>
            <a:spLocks noGrp="1"/>
          </p:cNvSpPr>
          <p:nvPr>
            <p:ph type="body" idx="1"/>
          </p:nvPr>
        </p:nvSpPr>
        <p:spPr>
          <a:noFill/>
        </p:spPr>
        <p:txBody>
          <a:bodyPr/>
          <a:lstStyle/>
          <a:p>
            <a:r>
              <a:rPr lang="zh-TW" altLang="en-US" dirty="0">
                <a:ea typeface="新細明體" charset="-120"/>
              </a:rPr>
              <a:t>以上這幾種邊緣運算子都是由任何一種垂直和水平</a:t>
            </a:r>
            <a:r>
              <a:rPr lang="en-US" altLang="zh-TW" dirty="0">
                <a:ea typeface="新細明體" charset="-120"/>
              </a:rPr>
              <a:t>mask</a:t>
            </a:r>
            <a:r>
              <a:rPr lang="zh-TW" altLang="en-US" dirty="0">
                <a:ea typeface="新細明體" charset="-120"/>
              </a:rPr>
              <a:t>製作而成。</a:t>
            </a:r>
            <a:endParaRPr lang="en-US" altLang="zh-TW" dirty="0">
              <a:ea typeface="新細明體" charset="-120"/>
            </a:endParaRPr>
          </a:p>
          <a:p>
            <a:r>
              <a:rPr lang="en-US" altLang="zh-TW" dirty="0">
                <a:ea typeface="新細明體" charset="-120"/>
              </a:rPr>
              <a:t>Edge operator </a:t>
            </a:r>
            <a:r>
              <a:rPr lang="zh-TW" altLang="en-US" dirty="0">
                <a:ea typeface="新細明體" charset="-120"/>
              </a:rPr>
              <a:t>要有這</a:t>
            </a:r>
            <a:r>
              <a:rPr lang="en-US" altLang="zh-TW" dirty="0">
                <a:ea typeface="新細明體" charset="-120"/>
              </a:rPr>
              <a:t>4</a:t>
            </a:r>
            <a:r>
              <a:rPr lang="zh-TW" altLang="en-US" dirty="0">
                <a:ea typeface="新細明體" charset="-120"/>
              </a:rPr>
              <a:t>個的性質：</a:t>
            </a:r>
            <a:endParaRPr lang="en-US" altLang="zh-TW" dirty="0">
              <a:ea typeface="新細明體" charset="-120"/>
            </a:endParaRPr>
          </a:p>
          <a:p>
            <a:r>
              <a:rPr lang="zh-TW" altLang="en-US" dirty="0">
                <a:ea typeface="新細明體" charset="-120"/>
              </a:rPr>
              <a:t>準確估計梯度的大小</a:t>
            </a:r>
            <a:endParaRPr lang="en-US" altLang="zh-TW" dirty="0">
              <a:ea typeface="新細明體" charset="-120"/>
            </a:endParaRPr>
          </a:p>
          <a:p>
            <a:r>
              <a:rPr lang="zh-TW" altLang="en-US" dirty="0">
                <a:ea typeface="新細明體" charset="-120"/>
              </a:rPr>
              <a:t>準確估計梯度的方向</a:t>
            </a:r>
            <a:endParaRPr lang="en-US" altLang="zh-TW" dirty="0">
              <a:ea typeface="新細明體" charset="-120"/>
            </a:endParaRPr>
          </a:p>
          <a:p>
            <a:r>
              <a:rPr lang="zh-TW" altLang="en-US" dirty="0">
                <a:ea typeface="新細明體" charset="-120"/>
              </a:rPr>
              <a:t>準確估計</a:t>
            </a:r>
            <a:r>
              <a:rPr lang="en-US" altLang="zh-TW" dirty="0">
                <a:ea typeface="新細明體" charset="-120"/>
              </a:rPr>
              <a:t>step</a:t>
            </a:r>
            <a:r>
              <a:rPr lang="zh-TW" altLang="en-US" dirty="0">
                <a:ea typeface="新細明體" charset="-120"/>
              </a:rPr>
              <a:t> </a:t>
            </a:r>
            <a:r>
              <a:rPr lang="en-US" altLang="zh-TW" dirty="0">
                <a:ea typeface="新細明體" charset="-120"/>
              </a:rPr>
              <a:t>edge</a:t>
            </a:r>
            <a:r>
              <a:rPr lang="zh-TW" altLang="en-US" dirty="0">
                <a:ea typeface="新細明體" charset="-120"/>
              </a:rPr>
              <a:t> 的對比性</a:t>
            </a:r>
            <a:endParaRPr lang="en-US" altLang="zh-TW" dirty="0">
              <a:ea typeface="新細明體" charset="-120"/>
            </a:endParaRPr>
          </a:p>
          <a:p>
            <a:r>
              <a:rPr lang="zh-TW" altLang="en-US" dirty="0">
                <a:ea typeface="新細明體" charset="-120"/>
              </a:rPr>
              <a:t>準確估計</a:t>
            </a:r>
            <a:r>
              <a:rPr lang="en-US" altLang="zh-TW" dirty="0">
                <a:ea typeface="新細明體" charset="-120"/>
              </a:rPr>
              <a:t>step edge </a:t>
            </a:r>
            <a:r>
              <a:rPr lang="zh-TW" altLang="en-US" dirty="0">
                <a:ea typeface="新細明體" charset="-120"/>
              </a:rPr>
              <a:t>的方向性</a:t>
            </a:r>
            <a:endParaRPr lang="en-US" altLang="zh-TW" dirty="0">
              <a:ea typeface="新細明體" charset="-120"/>
            </a:endParaRPr>
          </a:p>
          <a:p>
            <a:endParaRPr lang="en-US" altLang="zh-TW" dirty="0">
              <a:ea typeface="新細明體" charset="-120"/>
            </a:endParaRPr>
          </a:p>
          <a:p>
            <a:r>
              <a:rPr lang="en-US" altLang="zh-TW" dirty="0">
                <a:ea typeface="新細明體" charset="-120"/>
              </a:rPr>
              <a:t>Gradient direction : </a:t>
            </a:r>
            <a:r>
              <a:rPr lang="zh-TW" altLang="en-US" dirty="0">
                <a:ea typeface="新細明體" charset="-120"/>
              </a:rPr>
              <a:t>用來做邊的組織，選擇，和連結。</a:t>
            </a:r>
          </a:p>
          <a:p>
            <a:endParaRPr lang="zh-TW" altLang="en-US" dirty="0">
              <a:ea typeface="新細明體" charset="-120"/>
            </a:endParaRPr>
          </a:p>
        </p:txBody>
      </p:sp>
      <p:sp>
        <p:nvSpPr>
          <p:cNvPr id="263172" name="投影片編號版面配置區 3"/>
          <p:cNvSpPr>
            <a:spLocks noGrp="1"/>
          </p:cNvSpPr>
          <p:nvPr>
            <p:ph type="sldNum" sz="quarter" idx="5"/>
          </p:nvPr>
        </p:nvSpPr>
        <p:spPr>
          <a:noFill/>
          <a:ln>
            <a:miter lim="800000"/>
            <a:headEnd/>
            <a:tailEnd/>
          </a:ln>
        </p:spPr>
        <p:txBody>
          <a:bodyPr/>
          <a:lstStyle/>
          <a:p>
            <a:fld id="{0F800CD4-48B5-442E-9B70-36F8B8D33A05}" type="slidenum">
              <a:rPr lang="en-US" altLang="zh-TW" smtClean="0">
                <a:ea typeface="新細明體" charset="-120"/>
              </a:rPr>
              <a:pPr/>
              <a:t>112</a:t>
            </a:fld>
            <a:endParaRPr lang="en-US" altLang="zh-TW">
              <a:ea typeface="新細明體" charset="-12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a:ln>
            <a:miter lim="800000"/>
            <a:headEnd/>
            <a:tailEnd/>
          </a:ln>
        </p:spPr>
        <p:txBody>
          <a:bodyPr/>
          <a:lstStyle/>
          <a:p>
            <a:fld id="{102E89C7-20D7-420B-9599-2DC5E3ED5D36}" type="slidenum">
              <a:rPr lang="en-US" altLang="zh-TW" smtClean="0">
                <a:ea typeface="新細明體" charset="-120"/>
              </a:rPr>
              <a:pPr/>
              <a:t>114</a:t>
            </a:fld>
            <a:endParaRPr lang="en-US" altLang="zh-TW">
              <a:ea typeface="新細明體" charset="-120"/>
            </a:endParaRPr>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noFill/>
        </p:spPr>
        <p:txBody>
          <a:bodyPr/>
          <a:lstStyle/>
          <a:p>
            <a:pPr eaLnBrk="1" hangingPunct="1"/>
            <a:r>
              <a:rPr lang="en-US" altLang="zh-TW" dirty="0">
                <a:ea typeface="新細明體" charset="-120"/>
              </a:rPr>
              <a:t>Polyhedral: </a:t>
            </a:r>
            <a:r>
              <a:rPr lang="zh-TW" altLang="en-US" dirty="0">
                <a:ea typeface="新細明體" charset="-120"/>
              </a:rPr>
              <a:t>多面體</a:t>
            </a:r>
            <a:endParaRPr lang="en-US" altLang="zh-TW" dirty="0">
              <a:ea typeface="新細明體" charset="-120"/>
            </a:endParaRPr>
          </a:p>
          <a:p>
            <a:pPr eaLnBrk="1" hangingPunct="1"/>
            <a:endParaRPr lang="en-US" altLang="zh-TW" dirty="0">
              <a:ea typeface="新細明體" charset="-120"/>
            </a:endParaRPr>
          </a:p>
          <a:p>
            <a:pPr eaLnBrk="1" hangingPunct="1"/>
            <a:r>
              <a:rPr lang="zh-TW" altLang="en-US" dirty="0">
                <a:ea typeface="新細明體" charset="-120"/>
              </a:rPr>
              <a:t>左上角</a:t>
            </a:r>
            <a:r>
              <a:rPr lang="en-US" altLang="zh-TW" dirty="0">
                <a:ea typeface="新細明體" charset="-120"/>
              </a:rPr>
              <a:t>(a)</a:t>
            </a:r>
            <a:r>
              <a:rPr lang="zh-TW" altLang="en-US" dirty="0">
                <a:ea typeface="新細明體" charset="-120"/>
              </a:rPr>
              <a:t>：多面體物體</a:t>
            </a:r>
            <a:endParaRPr lang="en-US" altLang="zh-TW" dirty="0">
              <a:ea typeface="新細明體" charset="-120"/>
            </a:endParaRPr>
          </a:p>
          <a:p>
            <a:pPr eaLnBrk="1" hangingPunct="1"/>
            <a:r>
              <a:rPr lang="zh-TW" altLang="en-US" dirty="0">
                <a:ea typeface="新細明體" charset="-120"/>
              </a:rPr>
              <a:t>右上角</a:t>
            </a:r>
            <a:r>
              <a:rPr lang="en-US" altLang="zh-TW" dirty="0">
                <a:ea typeface="新細明體" charset="-120"/>
              </a:rPr>
              <a:t>(b)</a:t>
            </a:r>
            <a:r>
              <a:rPr lang="zh-TW" altLang="en-US" dirty="0">
                <a:ea typeface="新細明體" charset="-120"/>
              </a:rPr>
              <a:t>：梯度強度</a:t>
            </a:r>
            <a:r>
              <a:rPr lang="en-US" altLang="zh-TW" dirty="0">
                <a:ea typeface="新細明體" charset="-120"/>
              </a:rPr>
              <a:t>(</a:t>
            </a:r>
            <a:r>
              <a:rPr lang="zh-TW" altLang="en-US" dirty="0">
                <a:ea typeface="新細明體" charset="-120"/>
              </a:rPr>
              <a:t>大小</a:t>
            </a:r>
            <a:r>
              <a:rPr lang="en-US" altLang="zh-TW" dirty="0">
                <a:ea typeface="新細明體" charset="-120"/>
              </a:rPr>
              <a:t>)</a:t>
            </a:r>
            <a:r>
              <a:rPr lang="zh-TW" altLang="en-US" dirty="0">
                <a:ea typeface="新細明體" charset="-120"/>
              </a:rPr>
              <a:t>影像</a:t>
            </a:r>
            <a:endParaRPr lang="en-US" altLang="zh-TW" dirty="0">
              <a:ea typeface="新細明體" charset="-120"/>
            </a:endParaRPr>
          </a:p>
          <a:p>
            <a:pPr eaLnBrk="1" hangingPunct="1"/>
            <a:r>
              <a:rPr lang="zh-TW" altLang="en-US" dirty="0">
                <a:ea typeface="新細明體" charset="-120"/>
              </a:rPr>
              <a:t>左下角</a:t>
            </a:r>
            <a:r>
              <a:rPr lang="en-US" altLang="zh-TW" dirty="0">
                <a:ea typeface="新細明體" charset="-120"/>
              </a:rPr>
              <a:t>(c)</a:t>
            </a:r>
            <a:r>
              <a:rPr lang="zh-TW" altLang="en-US" dirty="0">
                <a:ea typeface="新細明體" charset="-120"/>
              </a:rPr>
              <a:t>：梯度強度二值化影像</a:t>
            </a:r>
            <a:r>
              <a:rPr lang="en-US" altLang="zh-TW" dirty="0">
                <a:ea typeface="新細明體" charset="-120"/>
              </a:rPr>
              <a:t>(</a:t>
            </a:r>
            <a:r>
              <a:rPr lang="zh-TW" altLang="en-US" dirty="0">
                <a:ea typeface="新細明體" charset="-120"/>
              </a:rPr>
              <a:t>門檻值為</a:t>
            </a:r>
            <a:r>
              <a:rPr lang="en-US" altLang="zh-TW" dirty="0">
                <a:ea typeface="新細明體" charset="-120"/>
              </a:rPr>
              <a:t>12)</a:t>
            </a:r>
          </a:p>
          <a:p>
            <a:pPr eaLnBrk="1" hangingPunct="1"/>
            <a:r>
              <a:rPr lang="zh-TW" altLang="en-US" dirty="0">
                <a:ea typeface="新細明體" charset="-120"/>
              </a:rPr>
              <a:t>右下角</a:t>
            </a:r>
            <a:r>
              <a:rPr lang="en-US" altLang="zh-TW" dirty="0">
                <a:ea typeface="新細明體" charset="-120"/>
              </a:rPr>
              <a:t>(d)</a:t>
            </a:r>
            <a:r>
              <a:rPr lang="zh-TW" altLang="en-US" dirty="0">
                <a:ea typeface="新細明體" charset="-120"/>
              </a:rPr>
              <a:t>：右邊白左邊黑，選</a:t>
            </a:r>
            <a:r>
              <a:rPr lang="en-US" altLang="zh-TW" dirty="0">
                <a:ea typeface="新細明體" charset="-120"/>
              </a:rPr>
              <a:t>theta</a:t>
            </a:r>
            <a:r>
              <a:rPr lang="zh-TW" altLang="en-US" dirty="0">
                <a:ea typeface="新細明體" charset="-120"/>
              </a:rPr>
              <a:t>值在</a:t>
            </a:r>
            <a:r>
              <a:rPr lang="en-US" altLang="zh-TW" dirty="0">
                <a:ea typeface="新細明體" charset="-120"/>
              </a:rPr>
              <a:t>0~22</a:t>
            </a:r>
            <a:r>
              <a:rPr lang="zh-TW" altLang="en-US" dirty="0">
                <a:ea typeface="新細明體" charset="-120"/>
              </a:rPr>
              <a:t>度之間的。</a:t>
            </a:r>
            <a:endParaRPr lang="en-US" altLang="zh-TW" dirty="0">
              <a:ea typeface="新細明體" charset="-120"/>
            </a:endParaRPr>
          </a:p>
          <a:p>
            <a:pPr eaLnBrk="1" hangingPunct="1"/>
            <a:r>
              <a:rPr lang="en-US" altLang="zh-TW" dirty="0">
                <a:ea typeface="新細明體" charset="-120"/>
              </a:rPr>
              <a:t>Figure 7.31 (a) Simple polyhedral object, </a:t>
            </a:r>
          </a:p>
          <a:p>
            <a:pPr eaLnBrk="1" hangingPunct="1"/>
            <a:r>
              <a:rPr lang="en-US" altLang="zh-TW" dirty="0">
                <a:ea typeface="新細明體" charset="-120"/>
              </a:rPr>
              <a:t>(b) its gradient magnitude image, </a:t>
            </a:r>
          </a:p>
          <a:p>
            <a:pPr eaLnBrk="1" hangingPunct="1"/>
            <a:r>
              <a:rPr lang="en-US" altLang="zh-TW" dirty="0">
                <a:ea typeface="新細明體" charset="-120"/>
              </a:rPr>
              <a:t>(c) the detected binary edge image,</a:t>
            </a:r>
            <a:r>
              <a:rPr lang="en-US" altLang="zh-TW" baseline="0" dirty="0">
                <a:ea typeface="新細明體" charset="-120"/>
              </a:rPr>
              <a:t> </a:t>
            </a:r>
            <a:r>
              <a:rPr lang="en-US" altLang="zh-TW" dirty="0">
                <a:ea typeface="新細明體" charset="-120"/>
              </a:rPr>
              <a:t>and </a:t>
            </a:r>
          </a:p>
          <a:p>
            <a:pPr eaLnBrk="1" hangingPunct="1"/>
            <a:r>
              <a:rPr lang="en-US" altLang="zh-TW" dirty="0">
                <a:ea typeface="新細明體" charset="-120"/>
              </a:rPr>
              <a:t>(d) the detected binary edge image for pixels with gradient directions between 0°</a:t>
            </a:r>
            <a:r>
              <a:rPr lang="zh-TW" altLang="en-US" dirty="0">
                <a:ea typeface="新細明體" charset="-120"/>
              </a:rPr>
              <a:t> </a:t>
            </a:r>
            <a:r>
              <a:rPr lang="en-US" altLang="zh-TW" dirty="0">
                <a:ea typeface="新細明體" charset="-120"/>
              </a:rPr>
              <a:t>and 22°</a:t>
            </a:r>
            <a:endParaRPr lang="zh-TW" altLang="en-US" dirty="0">
              <a:ea typeface="新細明體" charset="-12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a:ln>
            <a:miter lim="800000"/>
            <a:headEnd/>
            <a:tailEnd/>
          </a:ln>
        </p:spPr>
        <p:txBody>
          <a:bodyPr/>
          <a:lstStyle/>
          <a:p>
            <a:fld id="{9A756A6B-3509-4CD5-8885-9760A71B4CBF}" type="slidenum">
              <a:rPr lang="en-US" altLang="zh-TW" smtClean="0">
                <a:ea typeface="新細明體" charset="-120"/>
              </a:rPr>
              <a:pPr/>
              <a:t>115</a:t>
            </a:fld>
            <a:endParaRPr lang="en-US" altLang="zh-TW">
              <a:ea typeface="新細明體" charset="-120"/>
            </a:endParaRPr>
          </a:p>
        </p:txBody>
      </p:sp>
      <p:sp>
        <p:nvSpPr>
          <p:cNvPr id="265219" name="Rectangle 2"/>
          <p:cNvSpPr>
            <a:spLocks noGrp="1" noRot="1" noChangeAspect="1" noChangeArrowheads="1" noTextEdit="1"/>
          </p:cNvSpPr>
          <p:nvPr>
            <p:ph type="sldImg"/>
          </p:nvPr>
        </p:nvSpPr>
        <p:spPr>
          <a:ln/>
        </p:spPr>
      </p:sp>
      <p:sp>
        <p:nvSpPr>
          <p:cNvPr id="265220"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kern="1200" dirty="0">
                <a:solidFill>
                  <a:schemeClr val="tx1"/>
                </a:solidFill>
                <a:effectLst/>
                <a:latin typeface="Arial" charset="0"/>
                <a:ea typeface="新細明體" pitchFamily="18" charset="-120"/>
                <a:cs typeface="+mn-cs"/>
              </a:rPr>
              <a:t>接下來要說</a:t>
            </a:r>
            <a:r>
              <a:rPr lang="en-US" altLang="zh-TW" sz="1200" b="0" dirty="0">
                <a:solidFill>
                  <a:schemeClr val="tx1"/>
                </a:solidFill>
              </a:rPr>
              <a:t>Zero-Crossing Edge Detectors(</a:t>
            </a:r>
            <a:r>
              <a:rPr kumimoji="1" lang="zh-TW" altLang="zh-TW" sz="1200" kern="1200" dirty="0">
                <a:solidFill>
                  <a:schemeClr val="tx1"/>
                </a:solidFill>
                <a:effectLst/>
                <a:latin typeface="Arial" charset="0"/>
                <a:ea typeface="新細明體" pitchFamily="18" charset="-120"/>
                <a:cs typeface="+mn-cs"/>
              </a:rPr>
              <a:t>通過零點</a:t>
            </a:r>
            <a:r>
              <a:rPr kumimoji="1" lang="zh-TW" altLang="en-US" sz="1200" kern="1200" dirty="0">
                <a:solidFill>
                  <a:schemeClr val="tx1"/>
                </a:solidFill>
                <a:effectLst/>
                <a:latin typeface="Arial" charset="0"/>
                <a:ea typeface="新細明體" pitchFamily="18" charset="-120"/>
                <a:cs typeface="+mn-cs"/>
              </a:rPr>
              <a:t>邊緣檢測運算子</a:t>
            </a:r>
            <a:r>
              <a:rPr lang="en-US" altLang="zh-TW" sz="1200" b="0" dirty="0">
                <a:solidFill>
                  <a:schemeClr val="tx1"/>
                </a:solidFill>
              </a:rPr>
              <a:t>)</a:t>
            </a:r>
            <a:endParaRPr kumimoji="1" lang="en-US" altLang="zh-TW" sz="1200" kern="1200" dirty="0">
              <a:solidFill>
                <a:schemeClr val="tx1"/>
              </a:solidFill>
              <a:effectLst/>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kern="1200" dirty="0">
                <a:solidFill>
                  <a:schemeClr val="tx1"/>
                </a:solidFill>
                <a:effectLst/>
                <a:latin typeface="Arial" charset="0"/>
                <a:ea typeface="新細明體" pitchFamily="18" charset="-120"/>
                <a:cs typeface="+mn-cs"/>
              </a:rPr>
              <a:t>前面說的那些</a:t>
            </a:r>
            <a:r>
              <a:rPr lang="en-US" altLang="zh-TW" sz="1200" b="0" dirty="0">
                <a:solidFill>
                  <a:schemeClr val="tx1"/>
                </a:solidFill>
              </a:rPr>
              <a:t>Edge Detectors</a:t>
            </a:r>
            <a:r>
              <a:rPr lang="zh-TW" altLang="en-US" sz="1200" b="0" dirty="0">
                <a:solidFill>
                  <a:schemeClr val="tx1"/>
                </a:solidFill>
              </a:rPr>
              <a:t>都是使用一次微分，那接下來介紹用</a:t>
            </a:r>
            <a:r>
              <a:rPr lang="en-US" altLang="zh-TW" sz="1200" b="0" dirty="0">
                <a:solidFill>
                  <a:schemeClr val="tx1"/>
                </a:solidFill>
              </a:rPr>
              <a:t>2</a:t>
            </a:r>
            <a:r>
              <a:rPr lang="zh-TW" altLang="en-US" sz="1200" b="0" dirty="0">
                <a:solidFill>
                  <a:schemeClr val="tx1"/>
                </a:solidFill>
              </a:rPr>
              <a:t>次微分做出來的</a:t>
            </a:r>
            <a:r>
              <a:rPr lang="en-US" altLang="zh-TW" sz="1200" b="0" dirty="0">
                <a:solidFill>
                  <a:schemeClr val="tx1"/>
                </a:solidFill>
              </a:rPr>
              <a:t>Edge Detectors</a:t>
            </a:r>
            <a:endParaRPr kumimoji="1" lang="en-US" altLang="zh-TW" sz="1200" kern="1200" dirty="0">
              <a:solidFill>
                <a:schemeClr val="tx1"/>
              </a:solidFill>
              <a:effectLst/>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zh-TW" sz="1200" kern="1200" dirty="0">
                <a:solidFill>
                  <a:schemeClr val="tx1"/>
                </a:solidFill>
                <a:effectLst/>
                <a:latin typeface="Arial" charset="0"/>
                <a:ea typeface="新細明體" pitchFamily="18" charset="-120"/>
                <a:cs typeface="+mn-cs"/>
              </a:rPr>
              <a:t>一次微分</a:t>
            </a:r>
            <a:r>
              <a:rPr lang="zh-TW" altLang="en-US" dirty="0"/>
              <a:t>最大值：恰好位於</a:t>
            </a:r>
            <a:r>
              <a:rPr kumimoji="1" lang="en-US" altLang="zh-TW" sz="1200" kern="1200" dirty="0">
                <a:solidFill>
                  <a:schemeClr val="tx1"/>
                </a:solidFill>
                <a:effectLst/>
                <a:latin typeface="Arial" charset="0"/>
                <a:ea typeface="新細明體" pitchFamily="18" charset="-120"/>
                <a:cs typeface="+mn-cs"/>
              </a:rPr>
              <a:t>2</a:t>
            </a:r>
            <a:r>
              <a:rPr kumimoji="1" lang="zh-TW" altLang="zh-TW" sz="1200" kern="1200" dirty="0">
                <a:solidFill>
                  <a:schemeClr val="tx1"/>
                </a:solidFill>
                <a:effectLst/>
                <a:latin typeface="Arial" charset="0"/>
                <a:ea typeface="新細明體" pitchFamily="18" charset="-120"/>
                <a:cs typeface="+mn-cs"/>
              </a:rPr>
              <a:t>次微分</a:t>
            </a:r>
            <a:r>
              <a:rPr lang="zh-TW" altLang="en-US" dirty="0"/>
              <a:t>零交叉處。</a:t>
            </a:r>
            <a:endParaRPr lang="en-US" altLang="zh-TW" dirty="0"/>
          </a:p>
          <a:p>
            <a:pPr eaLnBrk="1" hangingPunct="1"/>
            <a:endParaRPr lang="en-US" altLang="zh-TW" dirty="0"/>
          </a:p>
          <a:p>
            <a:pPr eaLnBrk="1" hangingPunct="1"/>
            <a:r>
              <a:rPr lang="zh-TW" altLang="en-US" dirty="0"/>
              <a:t>圖</a:t>
            </a:r>
            <a:r>
              <a:rPr lang="en-US" altLang="zh-TW" dirty="0"/>
              <a:t>a)</a:t>
            </a:r>
            <a:r>
              <a:rPr lang="zh-TW" altLang="en-US" dirty="0"/>
              <a:t> 影像橫剖面</a:t>
            </a:r>
            <a:r>
              <a:rPr lang="en-US" altLang="zh-TW" dirty="0"/>
              <a:t>pixel</a:t>
            </a:r>
            <a:r>
              <a:rPr lang="zh-TW" altLang="en-US" dirty="0"/>
              <a:t>亮度變化</a:t>
            </a:r>
            <a:r>
              <a:rPr lang="en-US" altLang="zh-TW" dirty="0"/>
              <a:t>(</a:t>
            </a:r>
            <a:r>
              <a:rPr kumimoji="1" lang="en-US" altLang="zh-TW" sz="1200" b="0" i="0" kern="1200" dirty="0">
                <a:solidFill>
                  <a:schemeClr val="tx1"/>
                </a:solidFill>
                <a:effectLst/>
                <a:latin typeface="Arial" charset="0"/>
                <a:ea typeface="新細明體" pitchFamily="18" charset="-120"/>
                <a:cs typeface="+mn-cs"/>
              </a:rPr>
              <a:t>0(</a:t>
            </a:r>
            <a:r>
              <a:rPr kumimoji="1" lang="zh-TW" altLang="en-US" sz="1200" b="0" i="0" kern="1200" dirty="0">
                <a:solidFill>
                  <a:schemeClr val="tx1"/>
                </a:solidFill>
                <a:effectLst/>
                <a:latin typeface="Arial" charset="0"/>
                <a:ea typeface="新細明體" pitchFamily="18" charset="-120"/>
                <a:cs typeface="+mn-cs"/>
              </a:rPr>
              <a:t>黑</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到</a:t>
            </a:r>
            <a:r>
              <a:rPr kumimoji="1" lang="en-US" altLang="zh-TW" sz="1200" b="0" i="0" kern="1200" dirty="0">
                <a:solidFill>
                  <a:schemeClr val="tx1"/>
                </a:solidFill>
                <a:effectLst/>
                <a:latin typeface="Arial" charset="0"/>
                <a:ea typeface="新細明體" pitchFamily="18" charset="-120"/>
                <a:cs typeface="+mn-cs"/>
              </a:rPr>
              <a:t>255(</a:t>
            </a:r>
            <a:r>
              <a:rPr kumimoji="1" lang="zh-TW" altLang="en-US" sz="1200" b="0" i="0" kern="1200" dirty="0">
                <a:solidFill>
                  <a:schemeClr val="tx1"/>
                </a:solidFill>
                <a:effectLst/>
                <a:latin typeface="Arial" charset="0"/>
                <a:ea typeface="新細明體" pitchFamily="18" charset="-120"/>
                <a:cs typeface="+mn-cs"/>
              </a:rPr>
              <a:t>白</a:t>
            </a:r>
            <a:r>
              <a:rPr kumimoji="1" lang="en-US" altLang="zh-TW" sz="1200" b="0" i="0" kern="1200" dirty="0">
                <a:solidFill>
                  <a:schemeClr val="tx1"/>
                </a:solidFill>
                <a:effectLst/>
                <a:latin typeface="Arial" charset="0"/>
                <a:ea typeface="新細明體" pitchFamily="18" charset="-120"/>
                <a:cs typeface="+mn-cs"/>
              </a:rPr>
              <a:t>)</a:t>
            </a:r>
            <a:r>
              <a:rPr lang="en-US" altLang="zh-TW" dirty="0"/>
              <a:t>)</a:t>
            </a:r>
          </a:p>
          <a:p>
            <a:pPr eaLnBrk="1" hangingPunct="1"/>
            <a:r>
              <a:rPr lang="zh-TW" altLang="en-US" dirty="0"/>
              <a:t>圖</a:t>
            </a:r>
            <a:r>
              <a:rPr lang="en-US" altLang="zh-TW" dirty="0"/>
              <a:t>b) </a:t>
            </a:r>
            <a:r>
              <a:rPr lang="zh-TW" altLang="en-US" dirty="0"/>
              <a:t>影像橫剖面</a:t>
            </a:r>
            <a:r>
              <a:rPr lang="en-US" altLang="zh-TW" dirty="0"/>
              <a:t>pixel</a:t>
            </a:r>
            <a:r>
              <a:rPr kumimoji="1" lang="zh-TW" altLang="zh-TW" sz="1200" kern="1200" dirty="0">
                <a:solidFill>
                  <a:schemeClr val="tx1"/>
                </a:solidFill>
                <a:effectLst/>
                <a:latin typeface="Arial" charset="0"/>
                <a:ea typeface="新細明體" pitchFamily="18" charset="-120"/>
                <a:cs typeface="+mn-cs"/>
              </a:rPr>
              <a:t>一次微分</a:t>
            </a:r>
            <a:r>
              <a:rPr lang="zh-TW" altLang="en-US" baseline="0" dirty="0"/>
              <a:t>變化</a:t>
            </a:r>
            <a:endParaRPr lang="en-US" altLang="zh-TW" baseline="0" dirty="0"/>
          </a:p>
          <a:p>
            <a:pPr eaLnBrk="1" hangingPunct="1"/>
            <a:endParaRPr lang="en-US" altLang="zh-TW"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zh-TW" sz="1200" kern="1200" dirty="0">
                <a:solidFill>
                  <a:schemeClr val="tx1"/>
                </a:solidFill>
                <a:effectLst/>
                <a:latin typeface="Arial" charset="0"/>
                <a:ea typeface="新細明體" pitchFamily="18" charset="-120"/>
                <a:cs typeface="+mn-cs"/>
              </a:rPr>
              <a:t>一次微分後形成的波峰</a:t>
            </a:r>
            <a:r>
              <a:rPr kumimoji="1" lang="en-US" altLang="zh-TW" sz="1200" kern="1200" dirty="0">
                <a:solidFill>
                  <a:schemeClr val="tx1"/>
                </a:solidFill>
                <a:effectLst/>
                <a:latin typeface="Arial" charset="0"/>
                <a:ea typeface="新細明體" pitchFamily="18" charset="-120"/>
                <a:cs typeface="+mn-cs"/>
              </a:rPr>
              <a:t>(Peak)</a:t>
            </a:r>
            <a:r>
              <a:rPr kumimoji="1" lang="zh-TW" altLang="zh-TW" sz="1200" kern="1200" dirty="0">
                <a:solidFill>
                  <a:schemeClr val="tx1"/>
                </a:solidFill>
                <a:effectLst/>
                <a:latin typeface="Arial" charset="0"/>
                <a:ea typeface="新細明體" pitchFamily="18" charset="-120"/>
                <a:cs typeface="+mn-cs"/>
              </a:rPr>
              <a:t>，正代表著兩個區域的邊緣處。</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zh-TW" sz="1200" kern="1200" dirty="0">
                <a:solidFill>
                  <a:schemeClr val="tx1"/>
                </a:solidFill>
                <a:effectLst/>
                <a:latin typeface="Arial" charset="0"/>
                <a:ea typeface="新細明體" pitchFamily="18" charset="-120"/>
                <a:cs typeface="+mn-cs"/>
              </a:rPr>
              <a:t>若波峰夠高，也就是已超過門檻值</a:t>
            </a:r>
            <a:r>
              <a:rPr kumimoji="1" lang="en-US" altLang="zh-TW" sz="1200" kern="1200" dirty="0">
                <a:solidFill>
                  <a:schemeClr val="tx1"/>
                </a:solidFill>
                <a:effectLst/>
                <a:latin typeface="Arial" charset="0"/>
                <a:ea typeface="新細明體" pitchFamily="18" charset="-120"/>
                <a:cs typeface="+mn-cs"/>
              </a:rPr>
              <a:t>(Threshold)</a:t>
            </a:r>
            <a:r>
              <a:rPr kumimoji="1" lang="zh-TW" altLang="zh-TW" sz="1200" kern="1200" dirty="0">
                <a:solidFill>
                  <a:schemeClr val="tx1"/>
                </a:solidFill>
                <a:effectLst/>
                <a:latin typeface="Arial" charset="0"/>
                <a:ea typeface="新細明體" pitchFamily="18" charset="-120"/>
                <a:cs typeface="+mn-cs"/>
              </a:rPr>
              <a:t>，已可以說明在該處有點形成的邊線</a:t>
            </a:r>
            <a:r>
              <a:rPr kumimoji="1" lang="en-US" altLang="zh-TW" sz="1200" kern="1200" dirty="0">
                <a:solidFill>
                  <a:schemeClr val="tx1"/>
                </a:solidFill>
                <a:effectLst/>
                <a:latin typeface="Arial" charset="0"/>
                <a:ea typeface="新細明體" pitchFamily="18" charset="-120"/>
                <a:cs typeface="+mn-cs"/>
              </a:rPr>
              <a:t>(Edge Line)</a:t>
            </a:r>
            <a:r>
              <a:rPr kumimoji="1" lang="zh-TW" altLang="zh-TW" sz="1200" kern="1200" dirty="0">
                <a:solidFill>
                  <a:schemeClr val="tx1"/>
                </a:solidFill>
                <a:effectLst/>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灰階度變化和緩時，</a:t>
            </a:r>
            <a:r>
              <a:rPr kumimoji="1" lang="zh-TW" altLang="zh-TW" sz="1200" kern="1200" dirty="0">
                <a:solidFill>
                  <a:schemeClr val="tx1"/>
                </a:solidFill>
                <a:effectLst/>
                <a:latin typeface="Arial" charset="0"/>
                <a:ea typeface="新細明體" pitchFamily="18" charset="-120"/>
                <a:cs typeface="+mn-cs"/>
              </a:rPr>
              <a:t>一次微分</a:t>
            </a:r>
            <a:r>
              <a:rPr lang="zh-TW" altLang="en-US" dirty="0"/>
              <a:t>可能在 </a:t>
            </a:r>
            <a:r>
              <a:rPr lang="en-US" altLang="zh-TW" dirty="0"/>
              <a:t>edge </a:t>
            </a:r>
            <a:r>
              <a:rPr lang="zh-TW" altLang="en-US" dirty="0"/>
              <a:t>相當寬的區域內其坡度都相近， 比較難區辨在這區域中何處才是真正的 </a:t>
            </a:r>
            <a:r>
              <a:rPr lang="en-US" altLang="zh-TW" dirty="0"/>
              <a:t>edge</a:t>
            </a:r>
            <a:r>
              <a:rPr lang="zh-TW" altLang="en-US" dirty="0"/>
              <a:t>。 </a:t>
            </a:r>
            <a:endParaRPr lang="en-US" altLang="zh-TW" dirty="0"/>
          </a:p>
          <a:p>
            <a:r>
              <a:rPr lang="zh-TW" altLang="en-US" dirty="0"/>
              <a:t>這種時候，</a:t>
            </a:r>
            <a:r>
              <a:rPr kumimoji="1" lang="zh-TW" altLang="zh-TW" sz="1200" kern="1200" dirty="0">
                <a:solidFill>
                  <a:schemeClr val="tx1"/>
                </a:solidFill>
                <a:effectLst/>
                <a:latin typeface="Arial" charset="0"/>
                <a:ea typeface="新細明體" pitchFamily="18" charset="-120"/>
                <a:cs typeface="+mn-cs"/>
              </a:rPr>
              <a:t>二次微分</a:t>
            </a:r>
            <a:r>
              <a:rPr lang="zh-TW" altLang="en-US" dirty="0"/>
              <a:t>有機會比</a:t>
            </a:r>
            <a:r>
              <a:rPr kumimoji="1" lang="zh-TW" altLang="zh-TW" sz="1200" kern="1200" dirty="0">
                <a:solidFill>
                  <a:schemeClr val="tx1"/>
                </a:solidFill>
                <a:effectLst/>
                <a:latin typeface="Arial" charset="0"/>
                <a:ea typeface="新細明體" pitchFamily="18" charset="-120"/>
                <a:cs typeface="+mn-cs"/>
              </a:rPr>
              <a:t>一次微分</a:t>
            </a:r>
            <a:r>
              <a:rPr lang="zh-TW" altLang="en-US" dirty="0"/>
              <a:t>更敏感且準確地標示出灰階變化最劇烈的位置。</a:t>
            </a:r>
            <a:endParaRPr lang="zh-TW" altLang="en-US"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zh-TW" sz="1200" kern="1200" dirty="0">
                <a:solidFill>
                  <a:schemeClr val="tx1"/>
                </a:solidFill>
                <a:effectLst/>
                <a:latin typeface="Arial" charset="0"/>
                <a:ea typeface="新細明體" pitchFamily="18" charset="-120"/>
                <a:cs typeface="+mn-cs"/>
              </a:rPr>
              <a:t>二次微分</a:t>
            </a:r>
            <a:r>
              <a:rPr kumimoji="1" lang="zh-TW" altLang="en-US" sz="1200" kern="1200" dirty="0">
                <a:solidFill>
                  <a:schemeClr val="tx1"/>
                </a:solidFill>
                <a:effectLst/>
                <a:latin typeface="Arial" charset="0"/>
                <a:ea typeface="新細明體" pitchFamily="18" charset="-120"/>
                <a:cs typeface="+mn-cs"/>
              </a:rPr>
              <a:t>引導</a:t>
            </a:r>
            <a:r>
              <a:rPr kumimoji="1" lang="zh-TW" altLang="zh-TW" sz="1200" kern="1200" dirty="0">
                <a:solidFill>
                  <a:schemeClr val="tx1"/>
                </a:solidFill>
                <a:effectLst/>
                <a:latin typeface="Arial" charset="0"/>
                <a:ea typeface="新細明體" pitchFamily="18" charset="-120"/>
                <a:cs typeface="+mn-cs"/>
              </a:rPr>
              <a:t>出的通過零點</a:t>
            </a:r>
            <a:r>
              <a:rPr kumimoji="1" lang="en-US" altLang="zh-TW" sz="1200" kern="1200" dirty="0">
                <a:solidFill>
                  <a:schemeClr val="tx1"/>
                </a:solidFill>
                <a:effectLst/>
                <a:latin typeface="Arial" charset="0"/>
                <a:ea typeface="新細明體" pitchFamily="18" charset="-120"/>
                <a:cs typeface="+mn-cs"/>
              </a:rPr>
              <a:t>(Zero Crossing)</a:t>
            </a:r>
            <a:r>
              <a:rPr kumimoji="1" lang="zh-TW" altLang="zh-TW" sz="1200" kern="1200" dirty="0">
                <a:solidFill>
                  <a:schemeClr val="tx1"/>
                </a:solidFill>
                <a:effectLst/>
                <a:latin typeface="Arial" charset="0"/>
                <a:ea typeface="新細明體" pitchFamily="18" charset="-120"/>
                <a:cs typeface="+mn-cs"/>
              </a:rPr>
              <a:t>觀念。</a:t>
            </a:r>
            <a:endParaRPr lang="en-US" altLang="zh-TW"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baseline="0" dirty="0"/>
              <a:t>圖</a:t>
            </a:r>
            <a:r>
              <a:rPr lang="en-US" altLang="zh-TW" baseline="0" dirty="0"/>
              <a:t>c) </a:t>
            </a:r>
            <a:r>
              <a:rPr lang="zh-TW" altLang="en-US" baseline="0" dirty="0"/>
              <a:t>影像橫剖面</a:t>
            </a:r>
            <a:r>
              <a:rPr lang="en-US" altLang="zh-TW" baseline="0" dirty="0"/>
              <a:t>pixel</a:t>
            </a:r>
            <a:r>
              <a:rPr kumimoji="1" lang="zh-TW" altLang="en-US" sz="1200" kern="1200" baseline="0" dirty="0">
                <a:solidFill>
                  <a:schemeClr val="tx1"/>
                </a:solidFill>
                <a:effectLst/>
                <a:latin typeface="Arial" charset="0"/>
                <a:ea typeface="新細明體" pitchFamily="18" charset="-120"/>
                <a:cs typeface="+mn-cs"/>
              </a:rPr>
              <a:t>二</a:t>
            </a:r>
            <a:r>
              <a:rPr kumimoji="1" lang="zh-TW" altLang="zh-TW" sz="1200" kern="1200" dirty="0">
                <a:solidFill>
                  <a:schemeClr val="tx1"/>
                </a:solidFill>
                <a:effectLst/>
                <a:latin typeface="Arial" charset="0"/>
                <a:ea typeface="新細明體" pitchFamily="18" charset="-120"/>
                <a:cs typeface="+mn-cs"/>
              </a:rPr>
              <a:t>次微分</a:t>
            </a:r>
            <a:r>
              <a:rPr lang="zh-TW" altLang="en-US" baseline="0" dirty="0"/>
              <a:t>變化</a:t>
            </a:r>
            <a:endParaRPr lang="en-US" altLang="zh-TW" baseline="0"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假設一張子影像可以用雙變數函數 </a:t>
            </a:r>
            <a:r>
              <a:rPr lang="en-US" altLang="zh-TW" dirty="0"/>
              <a:t>image</a:t>
            </a:r>
            <a:r>
              <a:rPr lang="zh-TW" altLang="en-US" dirty="0"/>
              <a:t> </a:t>
            </a:r>
            <a:r>
              <a:rPr lang="en-US" altLang="zh-TW" dirty="0"/>
              <a:t>function</a:t>
            </a:r>
            <a:r>
              <a:rPr lang="zh-TW" altLang="en-US" dirty="0"/>
              <a:t> </a:t>
            </a:r>
            <a:r>
              <a:rPr lang="en-US" altLang="zh-TW" dirty="0"/>
              <a:t>I(</a:t>
            </a:r>
            <a:r>
              <a:rPr lang="en-US" altLang="zh-TW" dirty="0" err="1"/>
              <a:t>r,c</a:t>
            </a:r>
            <a:r>
              <a:rPr lang="en-US" altLang="zh-TW" dirty="0"/>
              <a:t>)</a:t>
            </a:r>
            <a:r>
              <a:rPr lang="zh-TW" altLang="en-US" dirty="0"/>
              <a:t>來表達</a:t>
            </a:r>
          </a:p>
          <a:p>
            <a:r>
              <a:rPr lang="en-US" altLang="zh-TW" dirty="0"/>
              <a:t>-----------------------------------------------</a:t>
            </a:r>
          </a:p>
          <a:p>
            <a:r>
              <a:rPr lang="zh-TW" altLang="en-US" dirty="0"/>
              <a:t>影像函數的</a:t>
            </a:r>
            <a:r>
              <a:rPr lang="en-US" altLang="zh-TW" dirty="0"/>
              <a:t>3×3</a:t>
            </a:r>
            <a:r>
              <a:rPr lang="zh-TW" altLang="en-US" dirty="0"/>
              <a:t>鄰域值。</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116</a:t>
            </a:fld>
            <a:endParaRPr lang="en-US" altLang="zh-TW"/>
          </a:p>
        </p:txBody>
      </p:sp>
    </p:spTree>
    <p:extLst>
      <p:ext uri="{BB962C8B-B14F-4D97-AF65-F5344CB8AC3E}">
        <p14:creationId xmlns:p14="http://schemas.microsoft.com/office/powerpoint/2010/main" val="314654220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投影片圖像版面配置區 1"/>
          <p:cNvSpPr>
            <a:spLocks noGrp="1" noRot="1" noChangeAspect="1" noTextEdit="1"/>
          </p:cNvSpPr>
          <p:nvPr>
            <p:ph type="sldImg"/>
          </p:nvPr>
        </p:nvSpPr>
        <p:spPr>
          <a:ln/>
        </p:spPr>
      </p:sp>
      <p:sp>
        <p:nvSpPr>
          <p:cNvPr id="266243" name="備忘稿版面配置區 2"/>
          <p:cNvSpPr>
            <a:spLocks noGrp="1"/>
          </p:cNvSpPr>
          <p:nvPr>
            <p:ph type="body" idx="1"/>
          </p:nvPr>
        </p:nvSpPr>
        <p:spPr>
          <a:noFill/>
        </p:spPr>
        <p:txBody>
          <a:bodyPr/>
          <a:lstStyle/>
          <a:p>
            <a:r>
              <a:rPr lang="zh-TW" altLang="en-US" dirty="0">
                <a:ea typeface="新細明體" charset="-120"/>
              </a:rPr>
              <a:t>二階導數到二維的推廣是拉普拉斯算子。</a:t>
            </a:r>
            <a:endParaRPr lang="en-US" altLang="zh-TW" dirty="0">
              <a:ea typeface="新細明體" charset="-120"/>
            </a:endParaRPr>
          </a:p>
          <a:p>
            <a:r>
              <a:rPr lang="zh-TW" altLang="en-US" dirty="0"/>
              <a:t>一個</a:t>
            </a:r>
            <a:r>
              <a:rPr lang="en-US" altLang="zh-TW" dirty="0"/>
              <a:t>image</a:t>
            </a:r>
            <a:r>
              <a:rPr lang="zh-TW" altLang="en-US" dirty="0"/>
              <a:t> </a:t>
            </a:r>
            <a:r>
              <a:rPr lang="en-US" altLang="zh-TW" dirty="0"/>
              <a:t>function</a:t>
            </a:r>
            <a:r>
              <a:rPr lang="zh-TW" altLang="en-US" dirty="0"/>
              <a:t> </a:t>
            </a:r>
            <a:r>
              <a:rPr lang="en-US" altLang="zh-TW" dirty="0"/>
              <a:t>I(</a:t>
            </a:r>
            <a:r>
              <a:rPr lang="en-US" altLang="zh-TW" dirty="0" err="1"/>
              <a:t>r,c</a:t>
            </a:r>
            <a:r>
              <a:rPr lang="en-US" altLang="zh-TW" dirty="0"/>
              <a:t>)</a:t>
            </a:r>
            <a:r>
              <a:rPr lang="zh-TW" altLang="en-US" dirty="0"/>
              <a:t>的二階梯度叫 </a:t>
            </a:r>
            <a:r>
              <a:rPr lang="en-US" altLang="zh-TW" dirty="0"/>
              <a:t>Laplacian</a:t>
            </a:r>
            <a:r>
              <a:rPr lang="zh-TW" altLang="en-US" dirty="0"/>
              <a:t>，</a:t>
            </a:r>
            <a:endParaRPr lang="en-US" altLang="zh-TW" dirty="0"/>
          </a:p>
          <a:p>
            <a:r>
              <a:rPr lang="en-US" altLang="zh-TW" dirty="0"/>
              <a:t>Laplacian</a:t>
            </a:r>
            <a:r>
              <a:rPr lang="zh-TW" altLang="en-US" dirty="0"/>
              <a:t>可以用</a:t>
            </a:r>
            <a:r>
              <a:rPr lang="zh-TW" altLang="en-US" dirty="0">
                <a:ea typeface="新細明體" charset="-120"/>
              </a:rPr>
              <a:t>兩個常見的</a:t>
            </a:r>
            <a:r>
              <a:rPr lang="en-US" altLang="zh-TW" sz="1200" dirty="0">
                <a:solidFill>
                  <a:schemeClr val="tx1"/>
                </a:solidFill>
              </a:rPr>
              <a:t>3</a:t>
            </a:r>
            <a:r>
              <a:rPr lang="en-US" altLang="zh-TW" sz="1200" dirty="0">
                <a:solidFill>
                  <a:schemeClr val="tx1"/>
                </a:solidFill>
                <a:latin typeface="標楷體" panose="03000509000000000000" pitchFamily="65" charset="-120"/>
                <a:ea typeface="標楷體" panose="03000509000000000000" pitchFamily="65" charset="-120"/>
              </a:rPr>
              <a:t>×</a:t>
            </a:r>
            <a:r>
              <a:rPr lang="en-US" altLang="zh-TW" sz="1200" dirty="0">
                <a:solidFill>
                  <a:schemeClr val="tx1"/>
                </a:solidFill>
              </a:rPr>
              <a:t>3</a:t>
            </a:r>
            <a:r>
              <a:rPr lang="zh-TW" altLang="en-US" dirty="0"/>
              <a:t>的 </a:t>
            </a:r>
            <a:r>
              <a:rPr lang="en-US" altLang="zh-TW" dirty="0"/>
              <a:t>mask</a:t>
            </a:r>
            <a:r>
              <a:rPr lang="zh-TW" altLang="en-US" dirty="0"/>
              <a:t>表示</a:t>
            </a:r>
            <a:endParaRPr lang="en-US" altLang="zh-TW" dirty="0"/>
          </a:p>
          <a:p>
            <a:r>
              <a:rPr lang="zh-TW" altLang="en-US" dirty="0">
                <a:ea typeface="新細明體" charset="-120"/>
              </a:rPr>
              <a:t>接下來說明一下怎樣可以形成</a:t>
            </a:r>
            <a:r>
              <a:rPr lang="en-US" altLang="zh-TW" dirty="0"/>
              <a:t>Laplacian</a:t>
            </a:r>
            <a:r>
              <a:rPr lang="zh-TW" altLang="en-US" dirty="0"/>
              <a:t> </a:t>
            </a:r>
            <a:r>
              <a:rPr lang="en-US" altLang="zh-TW" dirty="0"/>
              <a:t>mask</a:t>
            </a:r>
            <a:endParaRPr lang="zh-TW" altLang="en-US" dirty="0">
              <a:ea typeface="新細明體" charset="-120"/>
            </a:endParaRPr>
          </a:p>
        </p:txBody>
      </p:sp>
      <p:sp>
        <p:nvSpPr>
          <p:cNvPr id="266244" name="投影片編號版面配置區 3"/>
          <p:cNvSpPr>
            <a:spLocks noGrp="1"/>
          </p:cNvSpPr>
          <p:nvPr>
            <p:ph type="sldNum" sz="quarter" idx="5"/>
          </p:nvPr>
        </p:nvSpPr>
        <p:spPr>
          <a:noFill/>
          <a:ln>
            <a:miter lim="800000"/>
            <a:headEnd/>
            <a:tailEnd/>
          </a:ln>
        </p:spPr>
        <p:txBody>
          <a:bodyPr/>
          <a:lstStyle/>
          <a:p>
            <a:fld id="{148BC14F-A270-49BB-A608-E692EDF8C37C}" type="slidenum">
              <a:rPr lang="en-US" altLang="zh-TW" smtClean="0">
                <a:ea typeface="新細明體" charset="-120"/>
              </a:rPr>
              <a:pPr/>
              <a:t>117</a:t>
            </a:fld>
            <a:endParaRPr lang="en-US" altLang="zh-TW">
              <a:ea typeface="新細明體" charset="-12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把</a:t>
            </a:r>
            <a:r>
              <a:rPr lang="en-US" altLang="zh-TW" dirty="0" err="1"/>
              <a:t>r,c</a:t>
            </a:r>
            <a:r>
              <a:rPr lang="en-US" altLang="zh-TW" dirty="0"/>
              <a:t>(</a:t>
            </a:r>
            <a:r>
              <a:rPr lang="zh-TW" altLang="en-US" dirty="0"/>
              <a:t>座標值</a:t>
            </a:r>
            <a:r>
              <a:rPr lang="en-US" altLang="zh-TW" dirty="0"/>
              <a:t>)</a:t>
            </a:r>
            <a:r>
              <a:rPr lang="zh-TW" altLang="en-US" dirty="0"/>
              <a:t>帶入函數 </a:t>
            </a:r>
            <a:r>
              <a:rPr lang="en-US" altLang="zh-TW" dirty="0"/>
              <a:t>image</a:t>
            </a:r>
            <a:r>
              <a:rPr lang="zh-TW" altLang="en-US" dirty="0"/>
              <a:t> </a:t>
            </a:r>
            <a:r>
              <a:rPr lang="en-US" altLang="zh-TW" dirty="0"/>
              <a:t>function</a:t>
            </a:r>
            <a:r>
              <a:rPr lang="zh-TW" altLang="en-US" dirty="0"/>
              <a:t> 就可以得到底下這個</a:t>
            </a:r>
            <a:r>
              <a:rPr lang="en-US" altLang="zh-TW" dirty="0"/>
              <a:t>I(</a:t>
            </a:r>
            <a:r>
              <a:rPr lang="en-US" altLang="zh-TW" dirty="0" err="1"/>
              <a:t>r,c</a:t>
            </a:r>
            <a:r>
              <a:rPr lang="en-US" altLang="zh-TW"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假設在一個基本</a:t>
            </a:r>
            <a:r>
              <a:rPr lang="en-US" altLang="zh-TW" dirty="0"/>
              <a:t>3×3</a:t>
            </a:r>
            <a:r>
              <a:rPr lang="zh-TW" altLang="en-US" dirty="0"/>
              <a:t>鄰域的值可以通過雙變數函數 </a:t>
            </a:r>
            <a:r>
              <a:rPr lang="en-US" altLang="zh-TW" dirty="0"/>
              <a:t>image</a:t>
            </a:r>
            <a:r>
              <a:rPr lang="zh-TW" altLang="en-US" dirty="0"/>
              <a:t> </a:t>
            </a:r>
            <a:r>
              <a:rPr lang="en-US" altLang="zh-TW" dirty="0"/>
              <a:t>function</a:t>
            </a:r>
            <a:r>
              <a:rPr lang="zh-TW" altLang="en-US" dirty="0"/>
              <a:t> </a:t>
            </a:r>
            <a:r>
              <a:rPr lang="en-US" altLang="zh-TW" dirty="0"/>
              <a:t>I(</a:t>
            </a:r>
            <a:r>
              <a:rPr lang="en-US" altLang="zh-TW" dirty="0" err="1"/>
              <a:t>r,c</a:t>
            </a:r>
            <a:r>
              <a:rPr lang="en-US" altLang="zh-TW" dirty="0"/>
              <a:t>)</a:t>
            </a:r>
            <a:r>
              <a:rPr lang="zh-TW" altLang="en-US" dirty="0"/>
              <a:t>建立</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一張子影像可以用雙變數函數 </a:t>
            </a:r>
            <a:r>
              <a:rPr lang="en-US" altLang="zh-TW" dirty="0"/>
              <a:t>image</a:t>
            </a:r>
            <a:r>
              <a:rPr lang="zh-TW" altLang="en-US" dirty="0"/>
              <a:t> </a:t>
            </a:r>
            <a:r>
              <a:rPr lang="en-US" altLang="zh-TW" dirty="0"/>
              <a:t>function</a:t>
            </a:r>
            <a:r>
              <a:rPr lang="zh-TW" altLang="en-US" dirty="0"/>
              <a:t> </a:t>
            </a:r>
            <a:r>
              <a:rPr lang="en-US" altLang="zh-TW" dirty="0"/>
              <a:t>I(</a:t>
            </a:r>
            <a:r>
              <a:rPr lang="en-US" altLang="zh-TW" dirty="0" err="1"/>
              <a:t>r,c</a:t>
            </a:r>
            <a:r>
              <a:rPr lang="en-US" altLang="zh-TW" dirty="0"/>
              <a:t>)</a:t>
            </a:r>
            <a:r>
              <a:rPr lang="zh-TW" altLang="en-US" dirty="0"/>
              <a:t>來表達</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118</a:t>
            </a:fld>
            <a:endParaRPr lang="en-US" altLang="zh-TW"/>
          </a:p>
        </p:txBody>
      </p:sp>
    </p:spTree>
    <p:extLst>
      <p:ext uri="{BB962C8B-B14F-4D97-AF65-F5344CB8AC3E}">
        <p14:creationId xmlns:p14="http://schemas.microsoft.com/office/powerpoint/2010/main" val="16815973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4" name="Picture 44" descr="kilochart_900_"/>
          <p:cNvPicPr>
            <a:picLocks noChangeAspect="1" noChangeArrowheads="1"/>
          </p:cNvPicPr>
          <p:nvPr/>
        </p:nvPicPr>
        <p:blipFill>
          <a:blip r:embed="rId2" cstate="print"/>
          <a:srcRect/>
          <a:stretch>
            <a:fillRect/>
          </a:stretch>
        </p:blipFill>
        <p:spPr bwMode="auto">
          <a:xfrm>
            <a:off x="7523163" y="549275"/>
            <a:ext cx="1620837" cy="2160588"/>
          </a:xfrm>
          <a:prstGeom prst="rect">
            <a:avLst/>
          </a:prstGeom>
          <a:noFill/>
          <a:ln w="9525">
            <a:noFill/>
            <a:miter lim="800000"/>
            <a:headEnd/>
            <a:tailEnd/>
          </a:ln>
        </p:spPr>
      </p:pic>
      <p:pic>
        <p:nvPicPr>
          <p:cNvPr id="5" name="Picture 43" descr="bar2_"/>
          <p:cNvPicPr>
            <a:picLocks noChangeAspect="1" noChangeArrowheads="1"/>
          </p:cNvPicPr>
          <p:nvPr/>
        </p:nvPicPr>
        <p:blipFill>
          <a:blip r:embed="rId3" cstate="print"/>
          <a:srcRect/>
          <a:stretch>
            <a:fillRect/>
          </a:stretch>
        </p:blipFill>
        <p:spPr bwMode="auto">
          <a:xfrm>
            <a:off x="0" y="2708275"/>
            <a:ext cx="9144000" cy="323850"/>
          </a:xfrm>
          <a:prstGeom prst="rect">
            <a:avLst/>
          </a:prstGeom>
          <a:noFill/>
          <a:ln w="9525">
            <a:noFill/>
            <a:miter lim="800000"/>
            <a:headEnd/>
            <a:tailEnd/>
          </a:ln>
        </p:spPr>
      </p:pic>
      <p:sp>
        <p:nvSpPr>
          <p:cNvPr id="11267" name="Rectangle 3"/>
          <p:cNvSpPr>
            <a:spLocks noGrp="1" noChangeArrowheads="1"/>
          </p:cNvSpPr>
          <p:nvPr>
            <p:ph type="ctrTitle"/>
          </p:nvPr>
        </p:nvSpPr>
        <p:spPr>
          <a:xfrm>
            <a:off x="827088" y="620713"/>
            <a:ext cx="6781800" cy="2133600"/>
          </a:xfrm>
        </p:spPr>
        <p:txBody>
          <a:bodyPr/>
          <a:lstStyle>
            <a:lvl1pPr algn="ctr">
              <a:defRPr sz="4800">
                <a:latin typeface="Comic Sans MS" pitchFamily="66" charset="0"/>
              </a:defRPr>
            </a:lvl1pPr>
          </a:lstStyle>
          <a:p>
            <a:pPr lvl="0"/>
            <a:r>
              <a:rPr lang="zh-TW" altLang="en-US" noProof="0"/>
              <a:t>按一下以編輯母片標題樣式</a:t>
            </a:r>
          </a:p>
        </p:txBody>
      </p:sp>
      <p:sp>
        <p:nvSpPr>
          <p:cNvPr id="11268" name="Rectangle 4"/>
          <p:cNvSpPr>
            <a:spLocks noGrp="1" noChangeArrowheads="1"/>
          </p:cNvSpPr>
          <p:nvPr>
            <p:ph type="subTitle" idx="1"/>
          </p:nvPr>
        </p:nvSpPr>
        <p:spPr>
          <a:xfrm>
            <a:off x="849313" y="3049588"/>
            <a:ext cx="6248400" cy="2362200"/>
          </a:xfrm>
        </p:spPr>
        <p:txBody>
          <a:bodyPr/>
          <a:lstStyle>
            <a:lvl1pPr marL="0" indent="0" algn="ctr">
              <a:buFont typeface="Wingdings" pitchFamily="2" charset="2"/>
              <a:buNone/>
              <a:defRPr sz="3200">
                <a:solidFill>
                  <a:srgbClr val="336600"/>
                </a:solidFill>
                <a:latin typeface="Comic Sans MS" pitchFamily="66" charset="0"/>
              </a:defRPr>
            </a:lvl1pPr>
          </a:lstStyle>
          <a:p>
            <a:pPr lvl="0"/>
            <a:r>
              <a:rPr lang="zh-TW" altLang="en-US" noProof="0"/>
              <a:t>按一下以編輯母片副標題樣式</a:t>
            </a:r>
          </a:p>
        </p:txBody>
      </p:sp>
      <p:sp>
        <p:nvSpPr>
          <p:cNvPr id="6" name="Rectangle 6"/>
          <p:cNvSpPr>
            <a:spLocks noGrp="1" noChangeArrowheads="1"/>
          </p:cNvSpPr>
          <p:nvPr>
            <p:ph type="ftr" sz="quarter" idx="10"/>
          </p:nvPr>
        </p:nvSpPr>
        <p:spPr>
          <a:xfrm>
            <a:off x="2124075" y="6165850"/>
            <a:ext cx="4679950" cy="692150"/>
          </a:xfrm>
        </p:spPr>
        <p:txBody>
          <a:bodyPr/>
          <a:lstStyle>
            <a:lvl1pPr>
              <a:defRPr b="0" i="1">
                <a:effectLst/>
                <a:latin typeface="Times New Roman" pitchFamily="18" charset="0"/>
              </a:defRPr>
            </a:lvl1pPr>
          </a:lstStyle>
          <a:p>
            <a:pPr>
              <a:defRPr/>
            </a:pPr>
            <a:r>
              <a:rPr lang="pl-PL" altLang="zh-TW"/>
              <a:t>DC &amp; CV Lab. CSIE NTU</a:t>
            </a:r>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029450" y="333375"/>
            <a:ext cx="2114550" cy="6119813"/>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4213" y="333375"/>
            <a:ext cx="6192837" cy="6119813"/>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1042988" y="333375"/>
            <a:ext cx="8101012" cy="12954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684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875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標題，四項物件">
    <p:spTree>
      <p:nvGrpSpPr>
        <p:cNvPr id="1" name=""/>
        <p:cNvGrpSpPr/>
        <p:nvPr/>
      </p:nvGrpSpPr>
      <p:grpSpPr>
        <a:xfrm>
          <a:off x="0" y="0"/>
          <a:ext cx="0" cy="0"/>
          <a:chOff x="0" y="0"/>
          <a:chExt cx="0" cy="0"/>
        </a:xfrm>
      </p:grpSpPr>
      <p:sp>
        <p:nvSpPr>
          <p:cNvPr id="2" name="標題 1"/>
          <p:cNvSpPr>
            <a:spLocks noGrp="1"/>
          </p:cNvSpPr>
          <p:nvPr>
            <p:ph type="title" sz="quarter"/>
          </p:nvPr>
        </p:nvSpPr>
        <p:spPr>
          <a:xfrm>
            <a:off x="1042988" y="333375"/>
            <a:ext cx="8101012" cy="1295400"/>
          </a:xfrm>
        </p:spPr>
        <p:txBody>
          <a:bodyPr/>
          <a:lstStyle/>
          <a:p>
            <a:r>
              <a:rPr lang="zh-TW" altLang="en-US"/>
              <a:t>按一下以編輯母片標題樣式</a:t>
            </a:r>
          </a:p>
        </p:txBody>
      </p:sp>
      <p:sp>
        <p:nvSpPr>
          <p:cNvPr id="3" name="內容版面配置區 2"/>
          <p:cNvSpPr>
            <a:spLocks noGrp="1"/>
          </p:cNvSpPr>
          <p:nvPr>
            <p:ph sz="quarter" idx="1"/>
          </p:nvPr>
        </p:nvSpPr>
        <p:spPr>
          <a:xfrm>
            <a:off x="684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684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內容版面配置區 5"/>
          <p:cNvSpPr>
            <a:spLocks noGrp="1"/>
          </p:cNvSpPr>
          <p:nvPr>
            <p:ph sz="quarter" idx="4"/>
          </p:nvPr>
        </p:nvSpPr>
        <p:spPr>
          <a:xfrm>
            <a:off x="4875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1042988" y="333375"/>
            <a:ext cx="8101012" cy="12954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684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875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684213" y="333375"/>
            <a:ext cx="8459787" cy="61198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3"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1042988" y="333375"/>
            <a:ext cx="8101012" cy="1295400"/>
          </a:xfrm>
        </p:spPr>
        <p:txBody>
          <a:bodyPr/>
          <a:lstStyle/>
          <a:p>
            <a:r>
              <a:rPr lang="zh-TW" altLang="en-US"/>
              <a:t>按一下以編輯母片標題樣式</a:t>
            </a:r>
          </a:p>
        </p:txBody>
      </p:sp>
      <p:sp>
        <p:nvSpPr>
          <p:cNvPr id="3" name="內容版面配置區 2"/>
          <p:cNvSpPr>
            <a:spLocks noGrp="1"/>
          </p:cNvSpPr>
          <p:nvPr>
            <p:ph sz="half" idx="1"/>
          </p:nvPr>
        </p:nvSpPr>
        <p:spPr>
          <a:xfrm>
            <a:off x="684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875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AE4985EC-0474-4453-BA42-7C7EA13CD656}" type="datetime1">
              <a:rPr lang="en-US" altLang="zh-TW" smtClean="0"/>
              <a:t>10/18/2023</a:t>
            </a:fld>
            <a:endParaRPr lang="en-US" dirty="0"/>
          </a:p>
        </p:txBody>
      </p:sp>
      <p:sp>
        <p:nvSpPr>
          <p:cNvPr id="5" name="Footer Placeholder 4"/>
          <p:cNvSpPr>
            <a:spLocks noGrp="1"/>
          </p:cNvSpPr>
          <p:nvPr>
            <p:ph type="ftr" sz="quarter" idx="11"/>
          </p:nvPr>
        </p:nvSpPr>
        <p:spPr/>
        <p:txBody>
          <a:bodyPr/>
          <a:lstStyle/>
          <a:p>
            <a:pPr>
              <a:defRPr/>
            </a:pPr>
            <a:r>
              <a:rPr lang="pl-PL" altLang="zh-TW"/>
              <a:t>DC &amp; CV Lab. CSIE NTU</a:t>
            </a:r>
            <a:endParaRPr lang="en-US" altLang="zh-TW"/>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0045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7C54BB9-1F6D-41C6-AA2B-11CE29B80498}" type="datetime1">
              <a:rPr lang="en-US" altLang="zh-TW" smtClean="0"/>
              <a:t>10/18/2023</a:t>
            </a:fld>
            <a:endParaRPr lang="en-US" dirty="0"/>
          </a:p>
        </p:txBody>
      </p:sp>
      <p:sp>
        <p:nvSpPr>
          <p:cNvPr id="5" name="Footer Placeholder 4"/>
          <p:cNvSpPr>
            <a:spLocks noGrp="1"/>
          </p:cNvSpPr>
          <p:nvPr>
            <p:ph type="ftr" sz="quarter" idx="11"/>
          </p:nvPr>
        </p:nvSpPr>
        <p:spPr/>
        <p:txBody>
          <a:bodyPr/>
          <a:lstStyle/>
          <a:p>
            <a:pPr>
              <a:defRPr/>
            </a:pPr>
            <a:r>
              <a:rPr lang="pl-PL" altLang="zh-TW"/>
              <a:t>DC &amp; CV Lab. CSIE NTU</a:t>
            </a:r>
            <a:endParaRPr lang="en-US" altLang="zh-TW"/>
          </a:p>
        </p:txBody>
      </p:sp>
      <p:sp>
        <p:nvSpPr>
          <p:cNvPr id="6" name="Slide Number Placeholder 5"/>
          <p:cNvSpPr>
            <a:spLocks noGrp="1"/>
          </p:cNvSpPr>
          <p:nvPr>
            <p:ph type="sldNum" sz="quarter" idx="12"/>
          </p:nvPr>
        </p:nvSpPr>
        <p:spPr/>
        <p:txBody>
          <a:bodyPr/>
          <a:lstStyle/>
          <a:p>
            <a:fld id="{028E3F4F-51B2-42EE-AFA2-40C4572185CC}" type="slidenum">
              <a:rPr lang="en-US" smtClean="0"/>
              <a:t>‹#›</a:t>
            </a:fld>
            <a:endParaRPr lang="en-US" dirty="0"/>
          </a:p>
        </p:txBody>
      </p:sp>
    </p:spTree>
    <p:extLst>
      <p:ext uri="{BB962C8B-B14F-4D97-AF65-F5344CB8AC3E}">
        <p14:creationId xmlns:p14="http://schemas.microsoft.com/office/powerpoint/2010/main" val="1107792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EE7A7383-DDEF-41BD-8069-64E06C97E465}" type="datetime1">
              <a:rPr lang="en-US" altLang="zh-TW" smtClean="0"/>
              <a:t>10/18/2023</a:t>
            </a:fld>
            <a:endParaRPr lang="en-US" dirty="0"/>
          </a:p>
        </p:txBody>
      </p:sp>
      <p:sp>
        <p:nvSpPr>
          <p:cNvPr id="5" name="Footer Placeholder 4"/>
          <p:cNvSpPr>
            <a:spLocks noGrp="1"/>
          </p:cNvSpPr>
          <p:nvPr>
            <p:ph type="ftr" sz="quarter" idx="11"/>
          </p:nvPr>
        </p:nvSpPr>
        <p:spPr/>
        <p:txBody>
          <a:bodyPr/>
          <a:lstStyle/>
          <a:p>
            <a:pPr>
              <a:defRPr/>
            </a:pPr>
            <a:r>
              <a:rPr lang="pl-PL" altLang="zh-TW"/>
              <a:t>DC &amp; CV Lab. CSIE NTU</a:t>
            </a:r>
            <a:endParaRPr lang="en-US" altLang="zh-TW"/>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496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9BC0DD9B-DA27-4435-A439-9FD5B3F2F935}" type="datetime1">
              <a:rPr lang="en-US" altLang="zh-TW" smtClean="0"/>
              <a:t>10/18/2023</a:t>
            </a:fld>
            <a:endParaRPr lang="en-US" dirty="0"/>
          </a:p>
        </p:txBody>
      </p:sp>
      <p:sp>
        <p:nvSpPr>
          <p:cNvPr id="6" name="Footer Placeholder 5"/>
          <p:cNvSpPr>
            <a:spLocks noGrp="1"/>
          </p:cNvSpPr>
          <p:nvPr>
            <p:ph type="ftr" sz="quarter" idx="11"/>
          </p:nvPr>
        </p:nvSpPr>
        <p:spPr/>
        <p:txBody>
          <a:bodyPr/>
          <a:lstStyle/>
          <a:p>
            <a:pPr>
              <a:defRPr/>
            </a:pPr>
            <a:r>
              <a:rPr lang="pl-PL" altLang="zh-TW"/>
              <a:t>DC &amp; CV Lab. CSIE NTU</a:t>
            </a:r>
            <a:endParaRPr lang="en-US" altLang="zh-TW"/>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042963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822960" y="2582335"/>
            <a:ext cx="3703320" cy="328676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63440" y="2582334"/>
            <a:ext cx="3703320" cy="328676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F306E558-74D3-4490-AF45-DF0278664318}" type="datetime1">
              <a:rPr lang="en-US" altLang="zh-TW" smtClean="0"/>
              <a:t>10/18/2023</a:t>
            </a:fld>
            <a:endParaRPr lang="en-US" dirty="0"/>
          </a:p>
        </p:txBody>
      </p:sp>
      <p:sp>
        <p:nvSpPr>
          <p:cNvPr id="8" name="Footer Placeholder 7"/>
          <p:cNvSpPr>
            <a:spLocks noGrp="1"/>
          </p:cNvSpPr>
          <p:nvPr>
            <p:ph type="ftr" sz="quarter" idx="11"/>
          </p:nvPr>
        </p:nvSpPr>
        <p:spPr/>
        <p:txBody>
          <a:bodyPr/>
          <a:lstStyle/>
          <a:p>
            <a:pPr>
              <a:defRPr/>
            </a:pPr>
            <a:r>
              <a:rPr lang="pl-PL" altLang="zh-TW"/>
              <a:t>DC &amp; CV Lab. CSIE NTU</a:t>
            </a:r>
            <a:endParaRPr lang="en-US" altLang="zh-TW"/>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425148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02F59BB-B6C0-407A-ABFC-0B3A8F0954E2}" type="datetime1">
              <a:rPr lang="en-US" altLang="zh-TW" smtClean="0"/>
              <a:t>10/18/2023</a:t>
            </a:fld>
            <a:endParaRPr lang="en-US" dirty="0"/>
          </a:p>
        </p:txBody>
      </p:sp>
      <p:sp>
        <p:nvSpPr>
          <p:cNvPr id="4" name="Footer Placeholder 3"/>
          <p:cNvSpPr>
            <a:spLocks noGrp="1"/>
          </p:cNvSpPr>
          <p:nvPr>
            <p:ph type="ftr" sz="quarter" idx="11"/>
          </p:nvPr>
        </p:nvSpPr>
        <p:spPr/>
        <p:txBody>
          <a:bodyPr/>
          <a:lstStyle/>
          <a:p>
            <a:pPr>
              <a:defRPr/>
            </a:pPr>
            <a:r>
              <a:rPr lang="pl-PL" altLang="zh-TW"/>
              <a:t>DC &amp; CV Lab. CSIE NTU</a:t>
            </a:r>
            <a:endParaRPr lang="en-US" altLang="zh-TW"/>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62327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C16B760-AB60-4664-8D65-6CBDC93964B5}" type="datetime1">
              <a:rPr lang="en-US" altLang="zh-TW" smtClean="0"/>
              <a:t>10/18/2023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r>
              <a:rPr lang="pl-PL" altLang="zh-TW"/>
              <a:t>DC &amp; CV Lab. CSIE NTU</a:t>
            </a:r>
            <a:endParaRPr lang="en-US" altLang="zh-TW"/>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5535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D62CC26C-0363-424E-9474-5A1C8CD50916}" type="datetime1">
              <a:rPr lang="en-US" altLang="zh-TW" smtClean="0"/>
              <a:t>10/18/2023</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r>
              <a:rPr lang="pl-PL" altLang="zh-TW"/>
              <a:t>DC &amp; CV Lab. CSIE NTU</a:t>
            </a:r>
            <a:endParaRPr lang="en-US" altLang="zh-TW"/>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45891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80992899-0C41-4DB0-B895-7392ED22C270}" type="datetime1">
              <a:rPr lang="en-US" altLang="zh-TW" smtClean="0"/>
              <a:t>10/18/2023</a:t>
            </a:fld>
            <a:endParaRPr lang="en-US" dirty="0"/>
          </a:p>
        </p:txBody>
      </p:sp>
      <p:sp>
        <p:nvSpPr>
          <p:cNvPr id="6" name="Footer Placeholder 5"/>
          <p:cNvSpPr>
            <a:spLocks noGrp="1"/>
          </p:cNvSpPr>
          <p:nvPr>
            <p:ph type="ftr" sz="quarter" idx="11"/>
          </p:nvPr>
        </p:nvSpPr>
        <p:spPr/>
        <p:txBody>
          <a:bodyPr/>
          <a:lstStyle/>
          <a:p>
            <a:pPr>
              <a:defRPr/>
            </a:pPr>
            <a:r>
              <a:rPr lang="pl-PL" altLang="zh-TW"/>
              <a:t>DC &amp; CV Lab. CSIE NTU</a:t>
            </a:r>
            <a:endParaRPr lang="en-US" altLang="zh-TW"/>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318430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29D7ED7-1118-4395-8D32-36C183C003C9}" type="datetime1">
              <a:rPr lang="en-US" altLang="zh-TW" smtClean="0"/>
              <a:t>10/18/2023</a:t>
            </a:fld>
            <a:endParaRPr lang="en-US" dirty="0"/>
          </a:p>
        </p:txBody>
      </p:sp>
      <p:sp>
        <p:nvSpPr>
          <p:cNvPr id="5" name="Footer Placeholder 4"/>
          <p:cNvSpPr>
            <a:spLocks noGrp="1"/>
          </p:cNvSpPr>
          <p:nvPr>
            <p:ph type="ftr" sz="quarter" idx="11"/>
          </p:nvPr>
        </p:nvSpPr>
        <p:spPr/>
        <p:txBody>
          <a:bodyPr/>
          <a:lstStyle/>
          <a:p>
            <a:pPr>
              <a:defRPr/>
            </a:pPr>
            <a:r>
              <a:rPr lang="pl-PL" altLang="zh-TW"/>
              <a:t>DC &amp; CV Lab. CSIE NTU</a:t>
            </a:r>
            <a:endParaRPr lang="en-US" altLang="zh-TW"/>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383191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97F53EA-63E7-46FD-BDFB-9D357CA5EEE4}" type="datetime1">
              <a:rPr lang="en-US" altLang="zh-TW" smtClean="0"/>
              <a:t>10/18/2023</a:t>
            </a:fld>
            <a:endParaRPr lang="en-US" dirty="0"/>
          </a:p>
        </p:txBody>
      </p:sp>
      <p:sp>
        <p:nvSpPr>
          <p:cNvPr id="5" name="Footer Placeholder 4"/>
          <p:cNvSpPr>
            <a:spLocks noGrp="1"/>
          </p:cNvSpPr>
          <p:nvPr>
            <p:ph type="ftr" sz="quarter" idx="11"/>
          </p:nvPr>
        </p:nvSpPr>
        <p:spPr/>
        <p:txBody>
          <a:bodyPr/>
          <a:lstStyle/>
          <a:p>
            <a:pPr>
              <a:defRPr/>
            </a:pPr>
            <a:r>
              <a:rPr lang="pl-PL" altLang="zh-TW"/>
              <a:t>DC &amp; CV Lab. CSIE NTU</a:t>
            </a:r>
            <a:endParaRPr lang="en-US" altLang="zh-TW"/>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215527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TwoObj">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1042988" y="333375"/>
            <a:ext cx="8101012" cy="12954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684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875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extLst>
      <p:ext uri="{BB962C8B-B14F-4D97-AF65-F5344CB8AC3E}">
        <p14:creationId xmlns:p14="http://schemas.microsoft.com/office/powerpoint/2010/main" val="10593965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fourObj">
  <p:cSld name="標題，四項物件">
    <p:spTree>
      <p:nvGrpSpPr>
        <p:cNvPr id="1" name=""/>
        <p:cNvGrpSpPr/>
        <p:nvPr/>
      </p:nvGrpSpPr>
      <p:grpSpPr>
        <a:xfrm>
          <a:off x="0" y="0"/>
          <a:ext cx="0" cy="0"/>
          <a:chOff x="0" y="0"/>
          <a:chExt cx="0" cy="0"/>
        </a:xfrm>
      </p:grpSpPr>
      <p:sp>
        <p:nvSpPr>
          <p:cNvPr id="2" name="標題 1"/>
          <p:cNvSpPr>
            <a:spLocks noGrp="1"/>
          </p:cNvSpPr>
          <p:nvPr>
            <p:ph type="title" sz="quarter"/>
          </p:nvPr>
        </p:nvSpPr>
        <p:spPr>
          <a:xfrm>
            <a:off x="1042988" y="333375"/>
            <a:ext cx="8101012" cy="1295400"/>
          </a:xfrm>
        </p:spPr>
        <p:txBody>
          <a:bodyPr/>
          <a:lstStyle/>
          <a:p>
            <a:r>
              <a:rPr lang="zh-TW" altLang="en-US"/>
              <a:t>按一下以編輯母片標題樣式</a:t>
            </a:r>
          </a:p>
        </p:txBody>
      </p:sp>
      <p:sp>
        <p:nvSpPr>
          <p:cNvPr id="3" name="內容版面配置區 2"/>
          <p:cNvSpPr>
            <a:spLocks noGrp="1"/>
          </p:cNvSpPr>
          <p:nvPr>
            <p:ph sz="quarter" idx="1"/>
          </p:nvPr>
        </p:nvSpPr>
        <p:spPr>
          <a:xfrm>
            <a:off x="684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684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內容版面配置區 5"/>
          <p:cNvSpPr>
            <a:spLocks noGrp="1"/>
          </p:cNvSpPr>
          <p:nvPr>
            <p:ph sz="quarter" idx="4"/>
          </p:nvPr>
        </p:nvSpPr>
        <p:spPr>
          <a:xfrm>
            <a:off x="4875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extLst>
      <p:ext uri="{BB962C8B-B14F-4D97-AF65-F5344CB8AC3E}">
        <p14:creationId xmlns:p14="http://schemas.microsoft.com/office/powerpoint/2010/main" val="3138400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1042988" y="333375"/>
            <a:ext cx="8101012" cy="12954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684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875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extLst>
      <p:ext uri="{BB962C8B-B14F-4D97-AF65-F5344CB8AC3E}">
        <p14:creationId xmlns:p14="http://schemas.microsoft.com/office/powerpoint/2010/main" val="425432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684213" y="333375"/>
            <a:ext cx="8459787" cy="61198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3"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extLst>
      <p:ext uri="{BB962C8B-B14F-4D97-AF65-F5344CB8AC3E}">
        <p14:creationId xmlns:p14="http://schemas.microsoft.com/office/powerpoint/2010/main" val="4924930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1042988" y="333375"/>
            <a:ext cx="8101012" cy="1295400"/>
          </a:xfrm>
        </p:spPr>
        <p:txBody>
          <a:bodyPr/>
          <a:lstStyle/>
          <a:p>
            <a:r>
              <a:rPr lang="zh-TW" altLang="en-US"/>
              <a:t>按一下以編輯母片標題樣式</a:t>
            </a:r>
          </a:p>
        </p:txBody>
      </p:sp>
      <p:sp>
        <p:nvSpPr>
          <p:cNvPr id="3" name="內容版面配置區 2"/>
          <p:cNvSpPr>
            <a:spLocks noGrp="1"/>
          </p:cNvSpPr>
          <p:nvPr>
            <p:ph sz="half" idx="1"/>
          </p:nvPr>
        </p:nvSpPr>
        <p:spPr>
          <a:xfrm>
            <a:off x="684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875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extLst>
      <p:ext uri="{BB962C8B-B14F-4D97-AF65-F5344CB8AC3E}">
        <p14:creationId xmlns:p14="http://schemas.microsoft.com/office/powerpoint/2010/main" val="111821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4213" y="2041525"/>
            <a:ext cx="4038600" cy="4411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875213" y="2041525"/>
            <a:ext cx="4038600" cy="4411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0" name="Picture 40" descr="color_wheel"/>
          <p:cNvPicPr>
            <a:picLocks noChangeAspect="1" noChangeArrowheads="1"/>
          </p:cNvPicPr>
          <p:nvPr/>
        </p:nvPicPr>
        <p:blipFill>
          <a:blip r:embed="rId18" cstate="print"/>
          <a:srcRect/>
          <a:stretch>
            <a:fillRect/>
          </a:stretch>
        </p:blipFill>
        <p:spPr bwMode="auto">
          <a:xfrm>
            <a:off x="0" y="260350"/>
            <a:ext cx="1655763" cy="1673225"/>
          </a:xfrm>
          <a:prstGeom prst="rect">
            <a:avLst/>
          </a:prstGeom>
          <a:noFill/>
          <a:ln w="9525">
            <a:noFill/>
            <a:miter lim="800000"/>
            <a:headEnd/>
            <a:tailEnd/>
          </a:ln>
        </p:spPr>
      </p:pic>
      <p:sp>
        <p:nvSpPr>
          <p:cNvPr id="48131" name="Rectangle 3"/>
          <p:cNvSpPr>
            <a:spLocks noGrp="1" noChangeArrowheads="1"/>
          </p:cNvSpPr>
          <p:nvPr>
            <p:ph type="title"/>
          </p:nvPr>
        </p:nvSpPr>
        <p:spPr bwMode="auto">
          <a:xfrm>
            <a:off x="1042988" y="333375"/>
            <a:ext cx="8101012" cy="1295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48132" name="Rectangle 4"/>
          <p:cNvSpPr>
            <a:spLocks noGrp="1" noChangeArrowheads="1"/>
          </p:cNvSpPr>
          <p:nvPr>
            <p:ph type="body" idx="1"/>
          </p:nvPr>
        </p:nvSpPr>
        <p:spPr bwMode="auto">
          <a:xfrm>
            <a:off x="684213" y="2041525"/>
            <a:ext cx="8229600" cy="44116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246" name="Rectangle 6"/>
          <p:cNvSpPr>
            <a:spLocks noGrp="1" noChangeArrowheads="1"/>
          </p:cNvSpPr>
          <p:nvPr>
            <p:ph type="ftr" sz="quarter" idx="3"/>
          </p:nvPr>
        </p:nvSpPr>
        <p:spPr bwMode="auto">
          <a:xfrm>
            <a:off x="3116263" y="6500813"/>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kumimoji="0" sz="1000" b="1">
                <a:effectLst>
                  <a:outerShdw blurRad="38100" dist="38100" dir="2700000" algn="tl">
                    <a:srgbClr val="C0C0C0"/>
                  </a:outerShdw>
                </a:effectLst>
                <a:latin typeface="Comic Sans MS" pitchFamily="66" charset="0"/>
                <a:ea typeface="新細明體" pitchFamily="18" charset="-120"/>
              </a:defRPr>
            </a:lvl1pPr>
          </a:lstStyle>
          <a:p>
            <a:pPr>
              <a:defRPr/>
            </a:pPr>
            <a:r>
              <a:rPr lang="pl-PL" altLang="zh-TW"/>
              <a:t>DC &amp; CV Lab. CSIE NTU</a:t>
            </a:r>
            <a:endParaRPr lang="en-US" altLang="zh-TW"/>
          </a:p>
        </p:txBody>
      </p:sp>
      <p:sp>
        <p:nvSpPr>
          <p:cNvPr id="1030" name="Line 43"/>
          <p:cNvSpPr>
            <a:spLocks noChangeShapeType="1"/>
          </p:cNvSpPr>
          <p:nvPr/>
        </p:nvSpPr>
        <p:spPr bwMode="auto">
          <a:xfrm>
            <a:off x="971550" y="1844675"/>
            <a:ext cx="7667625" cy="0"/>
          </a:xfrm>
          <a:prstGeom prst="line">
            <a:avLst/>
          </a:prstGeom>
          <a:noFill/>
          <a:ln w="6350">
            <a:solidFill>
              <a:schemeClr val="tx1"/>
            </a:solidFill>
            <a:round/>
            <a:headEnd/>
            <a:tailEnd/>
          </a:ln>
          <a:effectLst/>
        </p:spPr>
        <p:txBody>
          <a:bodyPr/>
          <a:lstStyle/>
          <a:p>
            <a:pPr>
              <a:defRPr/>
            </a:pPr>
            <a:endParaRPr lang="zh-TW" altLang="en-US"/>
          </a:p>
        </p:txBody>
      </p:sp>
    </p:spTree>
  </p:cSld>
  <p:clrMap bg1="lt1" tx1="dk1" bg2="lt2" tx2="dk2" accent1="accent1" accent2="accent2" accent3="accent3" accent4="accent4" accent5="accent5" accent6="accent6" hlink="hlink" folHlink="folHlink"/>
  <p:sldLayoutIdLst>
    <p:sldLayoutId id="2147484501" r:id="rId1"/>
    <p:sldLayoutId id="2147484502" r:id="rId2"/>
    <p:sldLayoutId id="2147484503" r:id="rId3"/>
    <p:sldLayoutId id="2147484504" r:id="rId4"/>
    <p:sldLayoutId id="2147484505" r:id="rId5"/>
    <p:sldLayoutId id="2147484506" r:id="rId6"/>
    <p:sldLayoutId id="2147484507" r:id="rId7"/>
    <p:sldLayoutId id="2147484508" r:id="rId8"/>
    <p:sldLayoutId id="2147484509" r:id="rId9"/>
    <p:sldLayoutId id="2147484510" r:id="rId10"/>
    <p:sldLayoutId id="2147484511" r:id="rId11"/>
    <p:sldLayoutId id="2147484512" r:id="rId12"/>
    <p:sldLayoutId id="2147484513" r:id="rId13"/>
    <p:sldLayoutId id="2147484514" r:id="rId14"/>
    <p:sldLayoutId id="2147484515" r:id="rId15"/>
    <p:sldLayoutId id="2147484516" r:id="rId16"/>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10280"/>
                                        </p:tgtEl>
                                        <p:attrNameLst>
                                          <p:attrName>style.visibility</p:attrName>
                                        </p:attrNameLst>
                                      </p:cBhvr>
                                      <p:to>
                                        <p:strVal val="visible"/>
                                      </p:to>
                                    </p:set>
                                    <p:anim calcmode="lin" valueType="num">
                                      <p:cBhvr additive="base">
                                        <p:cTn id="7" dur="500" fill="hold"/>
                                        <p:tgtEl>
                                          <p:spTgt spid="10280"/>
                                        </p:tgtEl>
                                        <p:attrNameLst>
                                          <p:attrName>ppt_x</p:attrName>
                                        </p:attrNameLst>
                                      </p:cBhvr>
                                      <p:tavLst>
                                        <p:tav tm="0">
                                          <p:val>
                                            <p:strVal val="1+#ppt_w/2"/>
                                          </p:val>
                                        </p:tav>
                                        <p:tav tm="100000">
                                          <p:val>
                                            <p:strVal val="#ppt_x"/>
                                          </p:val>
                                        </p:tav>
                                      </p:tavLst>
                                    </p:anim>
                                    <p:anim calcmode="lin" valueType="num">
                                      <p:cBhvr additive="base">
                                        <p:cTn id="8" dur="500" fill="hold"/>
                                        <p:tgtEl>
                                          <p:spTgt spid="1028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8" presetClass="emph" presetSubtype="0" fill="hold" nodeType="afterEffect">
                                  <p:stCondLst>
                                    <p:cond delay="0"/>
                                  </p:stCondLst>
                                  <p:childTnLst>
                                    <p:animRot by="21600000">
                                      <p:cBhvr>
                                        <p:cTn id="11" dur="2000" fill="hold"/>
                                        <p:tgtEl>
                                          <p:spTgt spid="1028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dt="0"/>
  <p:txStyles>
    <p:title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200" algn="l" rtl="0" fontAlgn="base">
        <a:spcBef>
          <a:spcPct val="0"/>
        </a:spcBef>
        <a:spcAft>
          <a:spcPct val="0"/>
        </a:spcAft>
        <a:defRPr kumimoji="1" sz="3900" b="1">
          <a:solidFill>
            <a:schemeClr val="tx2"/>
          </a:solidFill>
          <a:latin typeface="Arial" charset="0"/>
          <a:ea typeface="新細明體" pitchFamily="18" charset="-120"/>
        </a:defRPr>
      </a:lvl6pPr>
      <a:lvl7pPr marL="914400" algn="l" rtl="0" fontAlgn="base">
        <a:spcBef>
          <a:spcPct val="0"/>
        </a:spcBef>
        <a:spcAft>
          <a:spcPct val="0"/>
        </a:spcAft>
        <a:defRPr kumimoji="1" sz="3900" b="1">
          <a:solidFill>
            <a:schemeClr val="tx2"/>
          </a:solidFill>
          <a:latin typeface="Arial" charset="0"/>
          <a:ea typeface="新細明體" pitchFamily="18" charset="-120"/>
        </a:defRPr>
      </a:lvl7pPr>
      <a:lvl8pPr marL="1371600" algn="l" rtl="0" fontAlgn="base">
        <a:spcBef>
          <a:spcPct val="0"/>
        </a:spcBef>
        <a:spcAft>
          <a:spcPct val="0"/>
        </a:spcAft>
        <a:defRPr kumimoji="1" sz="3900" b="1">
          <a:solidFill>
            <a:schemeClr val="tx2"/>
          </a:solidFill>
          <a:latin typeface="Arial" charset="0"/>
          <a:ea typeface="新細明體" pitchFamily="18" charset="-120"/>
        </a:defRPr>
      </a:lvl8pPr>
      <a:lvl9pPr marL="1828800" algn="l" rtl="0" fontAlgn="base">
        <a:spcBef>
          <a:spcPct val="0"/>
        </a:spcBef>
        <a:spcAft>
          <a:spcPct val="0"/>
        </a:spcAft>
        <a:defRPr kumimoji="1" sz="39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kumimoji="1"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kumimoji="1"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kumimoji="1"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kumimoji="1"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FD21F5D5-8625-4428-8C1E-8C1249066BDD}" type="datetime1">
              <a:rPr lang="en-US" altLang="zh-TW" smtClean="0"/>
              <a:t>10/18/2023</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r>
              <a:rPr lang="pl-PL" altLang="zh-TW"/>
              <a:t>DC &amp; CV Lab. CSIE NTU</a:t>
            </a:r>
            <a:endParaRPr lang="en-US" altLang="zh-TW"/>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74733"/>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 id="2147484546" r:id="rId12"/>
    <p:sldLayoutId id="2147484547" r:id="rId13"/>
    <p:sldLayoutId id="2147484548" r:id="rId14"/>
    <p:sldLayoutId id="2147484549" r:id="rId15"/>
    <p:sldLayoutId id="2147484550" r:id="rId16"/>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12945072@ntu.edu.tw" TargetMode="External"/><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4.emf"/><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slide" Target="slide139.xml"/></Relationships>
</file>

<file path=ppt/slides/_rels/slide10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4.xml"/><Relationship Id="rId1" Type="http://schemas.openxmlformats.org/officeDocument/2006/relationships/slideLayout" Target="../slideLayouts/slideLayout22.xml"/><Relationship Id="rId4" Type="http://schemas.openxmlformats.org/officeDocument/2006/relationships/image" Target="../media/image8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notesSlide" Target="../notesSlides/notesSlide85.xml"/><Relationship Id="rId7" Type="http://schemas.openxmlformats.org/officeDocument/2006/relationships/oleObject" Target="../embeddings/oleObject4.bin"/><Relationship Id="rId2" Type="http://schemas.openxmlformats.org/officeDocument/2006/relationships/slideLayout" Target="../slideLayouts/slideLayout18.xml"/><Relationship Id="rId1" Type="http://schemas.openxmlformats.org/officeDocument/2006/relationships/vmlDrawing" Target="../drawings/vmlDrawing3.vml"/><Relationship Id="rId6" Type="http://schemas.openxmlformats.org/officeDocument/2006/relationships/image" Target="../media/image86.jpg"/><Relationship Id="rId5" Type="http://schemas.openxmlformats.org/officeDocument/2006/relationships/image" Target="../media/image85.jpeg"/><Relationship Id="rId4" Type="http://schemas.openxmlformats.org/officeDocument/2006/relationships/image" Target="../media/image890.png"/></Relationships>
</file>

<file path=ppt/slides/_rels/slide1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6.xml"/><Relationship Id="rId1" Type="http://schemas.openxmlformats.org/officeDocument/2006/relationships/slideLayout" Target="../slideLayouts/slideLayout22.xml"/><Relationship Id="rId4" Type="http://schemas.openxmlformats.org/officeDocument/2006/relationships/image" Target="../media/image88.png"/></Relationships>
</file>

<file path=ppt/slides/_rels/slide104.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87.xml"/><Relationship Id="rId1" Type="http://schemas.openxmlformats.org/officeDocument/2006/relationships/slideLayout" Target="../slideLayouts/slideLayout18.xml"/><Relationship Id="rId4" Type="http://schemas.openxmlformats.org/officeDocument/2006/relationships/image" Target="../media/image89.jpeg"/></Relationships>
</file>

<file path=ppt/slides/_rels/slide1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8.xml"/><Relationship Id="rId1" Type="http://schemas.openxmlformats.org/officeDocument/2006/relationships/slideLayout" Target="../slideLayouts/slideLayout22.xml"/><Relationship Id="rId4" Type="http://schemas.openxmlformats.org/officeDocument/2006/relationships/image" Target="../media/image91.png"/></Relationships>
</file>

<file path=ppt/slides/_rels/slide10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0.xml"/><Relationship Id="rId1" Type="http://schemas.openxmlformats.org/officeDocument/2006/relationships/slideLayout" Target="../slideLayouts/slideLayout22.xml"/><Relationship Id="rId4" Type="http://schemas.openxmlformats.org/officeDocument/2006/relationships/image" Target="../media/image9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8.xml"/><Relationship Id="rId1" Type="http://schemas.openxmlformats.org/officeDocument/2006/relationships/vmlDrawing" Target="../drawings/vmlDrawing4.vml"/><Relationship Id="rId6" Type="http://schemas.openxmlformats.org/officeDocument/2006/relationships/image" Target="../media/image99.png"/><Relationship Id="rId5" Type="http://schemas.openxmlformats.org/officeDocument/2006/relationships/image" Target="../media/image94.wmf"/><Relationship Id="rId4" Type="http://schemas.openxmlformats.org/officeDocument/2006/relationships/oleObject" Target="../embeddings/oleObject5.bin"/></Relationships>
</file>

<file path=ppt/slides/_rels/slide11.xml.rels><?xml version="1.0" encoding="UTF-8" standalone="yes"?>
<Relationships xmlns="http://schemas.openxmlformats.org/package/2006/relationships"><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92.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oleObject" Target="../embeddings/oleObject13.bin"/><Relationship Id="rId3" Type="http://schemas.openxmlformats.org/officeDocument/2006/relationships/notesSlide" Target="../notesSlides/notesSlide93.xml"/><Relationship Id="rId7" Type="http://schemas.openxmlformats.org/officeDocument/2006/relationships/oleObject" Target="../embeddings/oleObject7.bin"/><Relationship Id="rId12" Type="http://schemas.openxmlformats.org/officeDocument/2006/relationships/oleObject" Target="../embeddings/oleObject12.bin"/><Relationship Id="rId2" Type="http://schemas.openxmlformats.org/officeDocument/2006/relationships/slideLayout" Target="../slideLayouts/slideLayout29.xml"/><Relationship Id="rId1" Type="http://schemas.openxmlformats.org/officeDocument/2006/relationships/vmlDrawing" Target="../drawings/vmlDrawing5.vml"/><Relationship Id="rId6" Type="http://schemas.openxmlformats.org/officeDocument/2006/relationships/image" Target="../media/image94.wmf"/><Relationship Id="rId11" Type="http://schemas.openxmlformats.org/officeDocument/2006/relationships/oleObject" Target="../embeddings/oleObject11.bin"/><Relationship Id="rId5" Type="http://schemas.openxmlformats.org/officeDocument/2006/relationships/oleObject" Target="../embeddings/oleObject6.bin"/><Relationship Id="rId10" Type="http://schemas.openxmlformats.org/officeDocument/2006/relationships/oleObject" Target="../embeddings/oleObject10.bin"/><Relationship Id="rId4" Type="http://schemas.openxmlformats.org/officeDocument/2006/relationships/image" Target="../media/image96.jpeg"/><Relationship Id="rId9" Type="http://schemas.openxmlformats.org/officeDocument/2006/relationships/oleObject" Target="../embeddings/oleObject9.bin"/></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95.xml"/><Relationship Id="rId1" Type="http://schemas.openxmlformats.org/officeDocument/2006/relationships/slideLayout" Target="../slideLayouts/slideLayout18.xml"/><Relationship Id="rId4" Type="http://schemas.openxmlformats.org/officeDocument/2006/relationships/image" Target="../media/image103.png"/></Relationships>
</file>

<file path=ppt/slides/_rels/slide1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6.xml"/><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98.xml"/><Relationship Id="rId1" Type="http://schemas.openxmlformats.org/officeDocument/2006/relationships/slideLayout" Target="../slideLayouts/slideLayout18.xml"/><Relationship Id="rId5" Type="http://schemas.openxmlformats.org/officeDocument/2006/relationships/image" Target="../media/image100.jpeg"/><Relationship Id="rId4" Type="http://schemas.openxmlformats.org/officeDocument/2006/relationships/slide" Target="slide168.xml"/></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105.wmf"/><Relationship Id="rId26" Type="http://schemas.openxmlformats.org/officeDocument/2006/relationships/oleObject" Target="../embeddings/oleObject22.bin"/><Relationship Id="rId3" Type="http://schemas.openxmlformats.org/officeDocument/2006/relationships/notesSlide" Target="../notesSlides/notesSlide99.xml"/><Relationship Id="rId21" Type="http://schemas.openxmlformats.org/officeDocument/2006/relationships/image" Target="../media/image108.png"/><Relationship Id="rId7" Type="http://schemas.openxmlformats.org/officeDocument/2006/relationships/image" Target="../media/image102.wmf"/><Relationship Id="rId12" Type="http://schemas.openxmlformats.org/officeDocument/2006/relationships/oleObject" Target="../embeddings/oleObject18.bin"/><Relationship Id="rId25" Type="http://schemas.openxmlformats.org/officeDocument/2006/relationships/image" Target="../media/image108.wmf"/><Relationship Id="rId2" Type="http://schemas.openxmlformats.org/officeDocument/2006/relationships/slideLayout" Target="../slideLayouts/slideLayout22.xml"/><Relationship Id="rId20" Type="http://schemas.openxmlformats.org/officeDocument/2006/relationships/image" Target="../media/image197.png"/><Relationship Id="rId1" Type="http://schemas.openxmlformats.org/officeDocument/2006/relationships/vmlDrawing" Target="../drawings/vmlDrawing6.vml"/><Relationship Id="rId6" Type="http://schemas.openxmlformats.org/officeDocument/2006/relationships/oleObject" Target="../embeddings/oleObject15.bin"/><Relationship Id="rId11" Type="http://schemas.openxmlformats.org/officeDocument/2006/relationships/image" Target="../media/image104.wmf"/><Relationship Id="rId24" Type="http://schemas.openxmlformats.org/officeDocument/2006/relationships/oleObject" Target="../embeddings/oleObject21.bin"/><Relationship Id="rId5" Type="http://schemas.openxmlformats.org/officeDocument/2006/relationships/image" Target="../media/image101.wmf"/><Relationship Id="rId15" Type="http://schemas.openxmlformats.org/officeDocument/2006/relationships/image" Target="../media/image106.wmf"/><Relationship Id="rId23" Type="http://schemas.openxmlformats.org/officeDocument/2006/relationships/image" Target="../media/image107.w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103.wmf"/><Relationship Id="rId14" Type="http://schemas.openxmlformats.org/officeDocument/2006/relationships/oleObject" Target="../embeddings/oleObject19.bin"/><Relationship Id="rId22" Type="http://schemas.openxmlformats.org/officeDocument/2006/relationships/oleObject" Target="../embeddings/oleObject20.bin"/><Relationship Id="rId27" Type="http://schemas.openxmlformats.org/officeDocument/2006/relationships/image" Target="../media/image109.wmf"/></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114.wmf"/><Relationship Id="rId3" Type="http://schemas.openxmlformats.org/officeDocument/2006/relationships/notesSlide" Target="../notesSlides/notesSlide100.xml"/><Relationship Id="rId7" Type="http://schemas.openxmlformats.org/officeDocument/2006/relationships/image" Target="../media/image111.wmf"/><Relationship Id="rId12" Type="http://schemas.openxmlformats.org/officeDocument/2006/relationships/oleObject" Target="../embeddings/oleObject27.bin"/><Relationship Id="rId2" Type="http://schemas.openxmlformats.org/officeDocument/2006/relationships/slideLayout" Target="../slideLayouts/slideLayout18.xml"/><Relationship Id="rId1" Type="http://schemas.openxmlformats.org/officeDocument/2006/relationships/vmlDrawing" Target="../drawings/vmlDrawing7.vml"/><Relationship Id="rId6" Type="http://schemas.openxmlformats.org/officeDocument/2006/relationships/oleObject" Target="../embeddings/oleObject24.bin"/><Relationship Id="rId11" Type="http://schemas.openxmlformats.org/officeDocument/2006/relationships/image" Target="../media/image113.wmf"/><Relationship Id="rId5" Type="http://schemas.openxmlformats.org/officeDocument/2006/relationships/image" Target="../media/image110.wmf"/><Relationship Id="rId15" Type="http://schemas.openxmlformats.org/officeDocument/2006/relationships/image" Target="../media/image117.png"/><Relationship Id="rId10" Type="http://schemas.openxmlformats.org/officeDocument/2006/relationships/oleObject" Target="../embeddings/oleObject26.bin"/><Relationship Id="rId4" Type="http://schemas.openxmlformats.org/officeDocument/2006/relationships/oleObject" Target="../embeddings/oleObject23.bin"/><Relationship Id="rId9" Type="http://schemas.openxmlformats.org/officeDocument/2006/relationships/image" Target="../media/image112.wmf"/><Relationship Id="rId14" Type="http://schemas.openxmlformats.org/officeDocument/2006/relationships/image" Target="../media/image11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1.xml"/><Relationship Id="rId1" Type="http://schemas.openxmlformats.org/officeDocument/2006/relationships/slideLayout" Target="../slideLayouts/slideLayout2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6.png"/></Relationships>
</file>

<file path=ppt/slides/_rels/slide12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02.xml"/><Relationship Id="rId1" Type="http://schemas.openxmlformats.org/officeDocument/2006/relationships/slideLayout" Target="../slideLayouts/slideLayout18.xml"/><Relationship Id="rId4" Type="http://schemas.openxmlformats.org/officeDocument/2006/relationships/image" Target="../media/image115.png"/></Relationships>
</file>

<file path=ppt/slides/_rels/slide12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3.xml"/><Relationship Id="rId1" Type="http://schemas.openxmlformats.org/officeDocument/2006/relationships/slideLayout" Target="../slideLayouts/slideLayout18.xml"/><Relationship Id="rId6" Type="http://schemas.openxmlformats.org/officeDocument/2006/relationships/image" Target="../media/image127.png"/><Relationship Id="rId5" Type="http://schemas.openxmlformats.org/officeDocument/2006/relationships/image" Target="../media/image125.png"/><Relationship Id="rId4" Type="http://schemas.openxmlformats.org/officeDocument/2006/relationships/image" Target="../media/image116.png"/></Relationships>
</file>

<file path=ppt/slides/_rels/slide12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04.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05.xml"/><Relationship Id="rId1" Type="http://schemas.openxmlformats.org/officeDocument/2006/relationships/slideLayout" Target="../slideLayouts/slideLayout18.xml"/><Relationship Id="rId4" Type="http://schemas.openxmlformats.org/officeDocument/2006/relationships/image" Target="../media/image122.jpeg"/></Relationships>
</file>

<file path=ppt/slides/_rels/slide126.xml.rels><?xml version="1.0" encoding="UTF-8" standalone="yes"?>
<Relationships xmlns="http://schemas.openxmlformats.org/package/2006/relationships"><Relationship Id="rId2" Type="http://schemas.openxmlformats.org/officeDocument/2006/relationships/image" Target="../media/image1230.png"/><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image" Target="../media/image127.wmf"/><Relationship Id="rId18" Type="http://schemas.openxmlformats.org/officeDocument/2006/relationships/oleObject" Target="../embeddings/oleObject35.bin"/><Relationship Id="rId3" Type="http://schemas.openxmlformats.org/officeDocument/2006/relationships/notesSlide" Target="../notesSlides/notesSlide106.xml"/><Relationship Id="rId21" Type="http://schemas.openxmlformats.org/officeDocument/2006/relationships/image" Target="../media/image131.wmf"/><Relationship Id="rId7" Type="http://schemas.openxmlformats.org/officeDocument/2006/relationships/image" Target="../media/image124.wmf"/><Relationship Id="rId12" Type="http://schemas.openxmlformats.org/officeDocument/2006/relationships/oleObject" Target="../embeddings/oleObject32.bin"/><Relationship Id="rId17" Type="http://schemas.openxmlformats.org/officeDocument/2006/relationships/image" Target="../media/image129.wmf"/><Relationship Id="rId2" Type="http://schemas.openxmlformats.org/officeDocument/2006/relationships/slideLayout" Target="../slideLayouts/slideLayout29.xml"/><Relationship Id="rId16" Type="http://schemas.openxmlformats.org/officeDocument/2006/relationships/oleObject" Target="../embeddings/oleObject34.bin"/><Relationship Id="rId20" Type="http://schemas.openxmlformats.org/officeDocument/2006/relationships/oleObject" Target="../embeddings/oleObject36.bin"/><Relationship Id="rId1" Type="http://schemas.openxmlformats.org/officeDocument/2006/relationships/vmlDrawing" Target="../drawings/vmlDrawing8.vml"/><Relationship Id="rId6" Type="http://schemas.openxmlformats.org/officeDocument/2006/relationships/oleObject" Target="../embeddings/oleObject29.bin"/><Relationship Id="rId11" Type="http://schemas.openxmlformats.org/officeDocument/2006/relationships/image" Target="../media/image126.wmf"/><Relationship Id="rId5" Type="http://schemas.openxmlformats.org/officeDocument/2006/relationships/image" Target="../media/image123.wmf"/><Relationship Id="rId15" Type="http://schemas.openxmlformats.org/officeDocument/2006/relationships/image" Target="../media/image128.wmf"/><Relationship Id="rId10" Type="http://schemas.openxmlformats.org/officeDocument/2006/relationships/oleObject" Target="../embeddings/oleObject31.bin"/><Relationship Id="rId19" Type="http://schemas.openxmlformats.org/officeDocument/2006/relationships/image" Target="../media/image130.wmf"/><Relationship Id="rId4" Type="http://schemas.openxmlformats.org/officeDocument/2006/relationships/oleObject" Target="../embeddings/oleObject28.bin"/><Relationship Id="rId9" Type="http://schemas.openxmlformats.org/officeDocument/2006/relationships/image" Target="../media/image125.wmf"/><Relationship Id="rId14" Type="http://schemas.openxmlformats.org/officeDocument/2006/relationships/oleObject" Target="../embeddings/oleObject33.bin"/></Relationships>
</file>

<file path=ppt/slides/_rels/slide12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18.xml"/><Relationship Id="rId1" Type="http://schemas.openxmlformats.org/officeDocument/2006/relationships/vmlDrawing" Target="../drawings/vmlDrawing9.vml"/><Relationship Id="rId6" Type="http://schemas.openxmlformats.org/officeDocument/2006/relationships/image" Target="../media/image133.png"/><Relationship Id="rId5" Type="http://schemas.openxmlformats.org/officeDocument/2006/relationships/image" Target="../media/image127.wmf"/><Relationship Id="rId4" Type="http://schemas.openxmlformats.org/officeDocument/2006/relationships/oleObject" Target="../embeddings/oleObject37.bin"/></Relationships>
</file>

<file path=ppt/slides/_rels/slide129.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07.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08.xml"/><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09.xml"/><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0.xml"/><Relationship Id="rId1" Type="http://schemas.openxmlformats.org/officeDocument/2006/relationships/slideLayout" Target="../slideLayouts/slideLayout18.xml"/><Relationship Id="rId5" Type="http://schemas.openxmlformats.org/officeDocument/2006/relationships/image" Target="../media/image140.png"/><Relationship Id="rId4" Type="http://schemas.openxmlformats.org/officeDocument/2006/relationships/image" Target="../media/image139.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13.xml"/><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14.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7.xml"/><Relationship Id="rId1" Type="http://schemas.openxmlformats.org/officeDocument/2006/relationships/slideLayout" Target="../slideLayouts/slideLayout18.xml"/><Relationship Id="rId4" Type="http://schemas.openxmlformats.org/officeDocument/2006/relationships/image" Target="../media/image145.png"/></Relationships>
</file>

<file path=ppt/slides/_rels/slide14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4.png"/><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4.png"/><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4.png"/><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3.xml"/></Relationships>
</file>

<file path=ppt/slides/_rels/slide14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5.png"/><Relationship Id="rId1" Type="http://schemas.openxmlformats.org/officeDocument/2006/relationships/slideLayout" Target="../slideLayouts/slideLayout18.xml"/><Relationship Id="rId4" Type="http://schemas.openxmlformats.org/officeDocument/2006/relationships/image" Target="../media/image150.png"/></Relationships>
</file>

<file path=ppt/slides/_rels/slide14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7.png"/><Relationship Id="rId1" Type="http://schemas.openxmlformats.org/officeDocument/2006/relationships/slideLayout" Target="../slideLayouts/slideLayout18.xml"/><Relationship Id="rId4" Type="http://schemas.openxmlformats.org/officeDocument/2006/relationships/image" Target="../media/image15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15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5.png"/><Relationship Id="rId1" Type="http://schemas.openxmlformats.org/officeDocument/2006/relationships/slideLayout" Target="../slideLayouts/slideLayout18.xml"/><Relationship Id="rId4" Type="http://schemas.openxmlformats.org/officeDocument/2006/relationships/image" Target="../media/image154.png"/></Relationships>
</file>

<file path=ppt/slides/_rels/slide15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8.xml"/><Relationship Id="rId4" Type="http://schemas.openxmlformats.org/officeDocument/2006/relationships/image" Target="../media/image147.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211.png"/><Relationship Id="rId1" Type="http://schemas.openxmlformats.org/officeDocument/2006/relationships/slideLayout" Target="../slideLayouts/slideLayout23.xml"/><Relationship Id="rId4" Type="http://schemas.openxmlformats.org/officeDocument/2006/relationships/image" Target="../media/image210.png"/></Relationships>
</file>

<file path=ppt/slides/_rels/slide15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20.xml"/><Relationship Id="rId1" Type="http://schemas.openxmlformats.org/officeDocument/2006/relationships/slideLayout" Target="../slideLayouts/slideLayout23.xml"/><Relationship Id="rId4" Type="http://schemas.openxmlformats.org/officeDocument/2006/relationships/image" Target="../media/image75.jpeg"/></Relationships>
</file>

<file path=ppt/slides/_rels/slide15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21.xml"/><Relationship Id="rId1" Type="http://schemas.openxmlformats.org/officeDocument/2006/relationships/slideLayout" Target="../slideLayouts/slideLayout23.xml"/><Relationship Id="rId4" Type="http://schemas.openxmlformats.org/officeDocument/2006/relationships/image" Target="../media/image610.png"/></Relationships>
</file>

<file path=ppt/slides/_rels/slide15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22.xml"/><Relationship Id="rId1" Type="http://schemas.openxmlformats.org/officeDocument/2006/relationships/slideLayout" Target="../slideLayouts/slideLayout23.xml"/><Relationship Id="rId5" Type="http://schemas.openxmlformats.org/officeDocument/2006/relationships/image" Target="../media/image700.png"/><Relationship Id="rId4" Type="http://schemas.openxmlformats.org/officeDocument/2006/relationships/image" Target="../media/image730.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3.xml"/><Relationship Id="rId1" Type="http://schemas.openxmlformats.org/officeDocument/2006/relationships/vmlDrawing" Target="../drawings/vmlDrawing10.vml"/><Relationship Id="rId6" Type="http://schemas.openxmlformats.org/officeDocument/2006/relationships/image" Target="../media/image157.wmf"/><Relationship Id="rId5" Type="http://schemas.openxmlformats.org/officeDocument/2006/relationships/oleObject" Target="../embeddings/oleObject38.bin"/><Relationship Id="rId4" Type="http://schemas.openxmlformats.org/officeDocument/2006/relationships/image" Target="../media/image85.jpe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3.xml"/><Relationship Id="rId1" Type="http://schemas.openxmlformats.org/officeDocument/2006/relationships/vmlDrawing" Target="../drawings/vmlDrawing11.vml"/><Relationship Id="rId6" Type="http://schemas.openxmlformats.org/officeDocument/2006/relationships/image" Target="../media/image89.jpeg"/><Relationship Id="rId5" Type="http://schemas.openxmlformats.org/officeDocument/2006/relationships/image" Target="../media/image158.wmf"/><Relationship Id="rId4" Type="http://schemas.openxmlformats.org/officeDocument/2006/relationships/oleObject" Target="../embeddings/oleObject39.bin"/></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3.xml"/><Relationship Id="rId1" Type="http://schemas.openxmlformats.org/officeDocument/2006/relationships/vmlDrawing" Target="../drawings/vmlDrawing12.vml"/><Relationship Id="rId6" Type="http://schemas.openxmlformats.org/officeDocument/2006/relationships/image" Target="../media/image92.jpeg"/><Relationship Id="rId5" Type="http://schemas.openxmlformats.org/officeDocument/2006/relationships/image" Target="../media/image159.wmf"/><Relationship Id="rId4" Type="http://schemas.openxmlformats.org/officeDocument/2006/relationships/oleObject" Target="../embeddings/oleObject40.bin"/></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1.pn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23.xml"/><Relationship Id="rId1" Type="http://schemas.openxmlformats.org/officeDocument/2006/relationships/vmlDrawing" Target="../drawings/vmlDrawing13.vml"/><Relationship Id="rId6" Type="http://schemas.openxmlformats.org/officeDocument/2006/relationships/image" Target="../media/image92.jpeg"/><Relationship Id="rId5" Type="http://schemas.openxmlformats.org/officeDocument/2006/relationships/image" Target="../media/image159.wmf"/><Relationship Id="rId4" Type="http://schemas.openxmlformats.org/officeDocument/2006/relationships/oleObject" Target="../embeddings/oleObject41.bin"/></Relationships>
</file>

<file path=ppt/slides/_rels/slide16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44.png"/><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44.png"/><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44.png"/><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44.png"/><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44.png"/><Relationship Id="rId1" Type="http://schemas.openxmlformats.org/officeDocument/2006/relationships/slideLayout" Target="../slideLayouts/slideLayout18.xml"/></Relationships>
</file>

<file path=ppt/slides/_rels/slide16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44.png"/><Relationship Id="rId1" Type="http://schemas.openxmlformats.org/officeDocument/2006/relationships/slideLayout" Target="../slideLayouts/slideLayout18.xml"/></Relationships>
</file>

<file path=ppt/slides/_rels/slide16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44.png"/><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27.xml"/><Relationship Id="rId1" Type="http://schemas.openxmlformats.org/officeDocument/2006/relationships/slideLayout" Target="../slideLayouts/slideLayout18.xml"/><Relationship Id="rId4" Type="http://schemas.openxmlformats.org/officeDocument/2006/relationships/image" Target="../media/image167.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70.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129.xml"/><Relationship Id="rId1" Type="http://schemas.openxmlformats.org/officeDocument/2006/relationships/slideLayout" Target="../slideLayouts/slideLayout18.xml"/></Relationships>
</file>

<file path=ppt/slides/_rels/slide171.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130.xml"/><Relationship Id="rId1" Type="http://schemas.openxmlformats.org/officeDocument/2006/relationships/slideLayout" Target="../slideLayouts/slideLayout18.xml"/></Relationships>
</file>

<file path=ppt/slides/_rels/slide17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1.xml"/><Relationship Id="rId1" Type="http://schemas.openxmlformats.org/officeDocument/2006/relationships/slideLayout" Target="../slideLayouts/slideLayout22.xml"/><Relationship Id="rId5" Type="http://schemas.openxmlformats.org/officeDocument/2006/relationships/image" Target="../media/image172.png"/><Relationship Id="rId4" Type="http://schemas.openxmlformats.org/officeDocument/2006/relationships/image" Target="../media/image171.png"/></Relationships>
</file>

<file path=ppt/slides/_rels/slide17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2.xml"/></Relationships>
</file>

<file path=ppt/slides/_rels/slide17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8.xml"/></Relationships>
</file>

<file path=ppt/slides/_rels/slide17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2.xml"/><Relationship Id="rId1" Type="http://schemas.openxmlformats.org/officeDocument/2006/relationships/slideLayout" Target="../slideLayouts/slideLayout22.xml"/><Relationship Id="rId4" Type="http://schemas.openxmlformats.org/officeDocument/2006/relationships/image" Target="../media/image178.png"/></Relationships>
</file>

<file path=ppt/slides/_rels/slide17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33.xml"/><Relationship Id="rId1" Type="http://schemas.openxmlformats.org/officeDocument/2006/relationships/slideLayout" Target="../slideLayouts/slideLayout18.xml"/><Relationship Id="rId5" Type="http://schemas.openxmlformats.org/officeDocument/2006/relationships/image" Target="../media/image140.png"/><Relationship Id="rId4" Type="http://schemas.openxmlformats.org/officeDocument/2006/relationships/image" Target="../media/image139.png"/></Relationships>
</file>

<file path=ppt/slides/_rels/slide17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34.xml"/><Relationship Id="rId1" Type="http://schemas.openxmlformats.org/officeDocument/2006/relationships/slideLayout" Target="../slideLayouts/slideLayout23.xml"/><Relationship Id="rId4" Type="http://schemas.openxmlformats.org/officeDocument/2006/relationships/image" Target="../media/image179.png"/></Relationships>
</file>

<file path=ppt/slides/_rels/slide17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35.xml"/><Relationship Id="rId1" Type="http://schemas.openxmlformats.org/officeDocument/2006/relationships/slideLayout" Target="../slideLayouts/slideLayout23.xml"/><Relationship Id="rId5" Type="http://schemas.openxmlformats.org/officeDocument/2006/relationships/image" Target="../media/image180.png"/><Relationship Id="rId4" Type="http://schemas.openxmlformats.org/officeDocument/2006/relationships/image" Target="../media/image179.png"/></Relationships>
</file>

<file path=ppt/slides/_rels/slide17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6.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8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7.xml"/><Relationship Id="rId1" Type="http://schemas.openxmlformats.org/officeDocument/2006/relationships/slideLayout" Target="../slideLayouts/slideLayout23.xml"/><Relationship Id="rId4" Type="http://schemas.openxmlformats.org/officeDocument/2006/relationships/image" Target="../media/image181.png"/></Relationships>
</file>

<file path=ppt/slides/_rels/slide181.xml.rels><?xml version="1.0" encoding="UTF-8" standalone="yes"?>
<Relationships xmlns="http://schemas.openxmlformats.org/package/2006/relationships"><Relationship Id="rId8" Type="http://schemas.openxmlformats.org/officeDocument/2006/relationships/hyperlink" Target="https://www.youtube.com/watch?v=cbNMuWY-aPc" TargetMode="External"/><Relationship Id="rId3" Type="http://schemas.openxmlformats.org/officeDocument/2006/relationships/hyperlink" Target="https://www.youtube.com/watch?v=DP8Af7ddmow" TargetMode="External"/><Relationship Id="rId7" Type="http://schemas.openxmlformats.org/officeDocument/2006/relationships/hyperlink" Target="https://www.youtube.com/watch?v=vVmDzkHkdsk" TargetMode="External"/><Relationship Id="rId2" Type="http://schemas.openxmlformats.org/officeDocument/2006/relationships/hyperlink" Target="https://www.youtube.com/watch?v=_dOScqFcrD8" TargetMode="External"/><Relationship Id="rId1" Type="http://schemas.openxmlformats.org/officeDocument/2006/relationships/slideLayout" Target="../slideLayouts/slideLayout18.xml"/><Relationship Id="rId6" Type="http://schemas.openxmlformats.org/officeDocument/2006/relationships/hyperlink" Target="https://www.youtube.com/watch?v=Mx9WfQN9q6U" TargetMode="External"/><Relationship Id="rId5" Type="http://schemas.openxmlformats.org/officeDocument/2006/relationships/hyperlink" Target="https://www.youtube.com/watch?v=gsCDnDxS7JE" TargetMode="External"/><Relationship Id="rId4" Type="http://schemas.openxmlformats.org/officeDocument/2006/relationships/hyperlink" Target="https://www.youtube.com/watch?v=ZVWEJ4VnJ_M" TargetMode="External"/><Relationship Id="rId9" Type="http://schemas.openxmlformats.org/officeDocument/2006/relationships/hyperlink" Target="https://www.youtube.com/watch?v=sdFUYiomutc"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8.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8.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19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8.xml"/></Relationships>
</file>

<file path=ppt/slides/_rels/slide19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8.xml"/></Relationships>
</file>

<file path=ppt/slides/_rels/slide19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18.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18.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8.xml"/></Relationships>
</file>

<file path=ppt/slides/_rels/slide19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8.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0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8.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8.xml"/></Relationships>
</file>

<file path=ppt/slides/_rels/slide20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8.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6.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8.xml"/></Relationships>
</file>

<file path=ppt/slides/_rels/slide20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8.xml"/></Relationships>
</file>

<file path=ppt/slides/_rels/slide20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18.xml"/></Relationships>
</file>

<file path=ppt/slides/_rels/slide20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8.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8.xml"/></Relationships>
</file>

<file path=ppt/slides/_rels/slide21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18.xml"/></Relationships>
</file>

<file path=ppt/slides/_rels/slide215.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8.xml"/></Relationships>
</file>

<file path=ppt/slides/_rels/slide21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8.xml"/></Relationships>
</file>

<file path=ppt/slides/_rels/slide217.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8.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tags" Target="../tags/tag3.xml"/><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8.xml"/><Relationship Id="rId1" Type="http://schemas.openxmlformats.org/officeDocument/2006/relationships/tags" Target="../tags/tag4.xml"/><Relationship Id="rId6" Type="http://schemas.openxmlformats.org/officeDocument/2006/relationships/image" Target="../media/image28.png"/><Relationship Id="rId5" Type="http://schemas.openxmlformats.org/officeDocument/2006/relationships/image" Target="../media/image100.png"/><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8.xml"/><Relationship Id="rId1" Type="http://schemas.openxmlformats.org/officeDocument/2006/relationships/tags" Target="../tags/tag5.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21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5.xml"/><Relationship Id="rId1" Type="http://schemas.openxmlformats.org/officeDocument/2006/relationships/slideLayout" Target="../slideLayouts/slideLayout18.xml"/><Relationship Id="rId6" Type="http://schemas.openxmlformats.org/officeDocument/2006/relationships/image" Target="../media/image37.jpeg"/><Relationship Id="rId5" Type="http://schemas.openxmlformats.org/officeDocument/2006/relationships/image" Target="../media/image300.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18.xml"/><Relationship Id="rId5" Type="http://schemas.openxmlformats.org/officeDocument/2006/relationships/image" Target="../media/image51.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3.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42.xml"/><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18.xml"/><Relationship Id="rId6" Type="http://schemas.openxmlformats.org/officeDocument/2006/relationships/image" Target="../media/image107.png"/><Relationship Id="rId5" Type="http://schemas.openxmlformats.org/officeDocument/2006/relationships/image" Target="../media/image46.png"/><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18.xml"/><Relationship Id="rId6" Type="http://schemas.openxmlformats.org/officeDocument/2006/relationships/image" Target="../media/image110.png"/><Relationship Id="rId5" Type="http://schemas.openxmlformats.org/officeDocument/2006/relationships/image" Target="../media/image48.pn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8.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62.xml"/><Relationship Id="rId1" Type="http://schemas.openxmlformats.org/officeDocument/2006/relationships/slideLayout" Target="../slideLayouts/slideLayout18.xml"/><Relationship Id="rId4" Type="http://schemas.openxmlformats.org/officeDocument/2006/relationships/image" Target="../media/image581.png"/></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22.xml"/><Relationship Id="rId4" Type="http://schemas.openxmlformats.org/officeDocument/2006/relationships/image" Target="../media/image56.jpeg"/></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4.xml"/><Relationship Id="rId1" Type="http://schemas.openxmlformats.org/officeDocument/2006/relationships/slideLayout" Target="../slideLayouts/slideLayout22.xml"/><Relationship Id="rId4" Type="http://schemas.openxmlformats.org/officeDocument/2006/relationships/image" Target="../media/image63.png"/></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65.xml"/><Relationship Id="rId1" Type="http://schemas.openxmlformats.org/officeDocument/2006/relationships/slideLayout" Target="../slideLayouts/slideLayout22.xml"/><Relationship Id="rId4" Type="http://schemas.openxmlformats.org/officeDocument/2006/relationships/image" Target="../media/image61.jpeg"/></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6.xml"/><Relationship Id="rId1" Type="http://schemas.openxmlformats.org/officeDocument/2006/relationships/slideLayout" Target="../slideLayouts/slideLayout22.xml"/><Relationship Id="rId6" Type="http://schemas.openxmlformats.org/officeDocument/2006/relationships/image" Target="../media/image620.png"/><Relationship Id="rId5" Type="http://schemas.openxmlformats.org/officeDocument/2006/relationships/image" Target="../media/image68.png"/><Relationship Id="rId4" Type="http://schemas.openxmlformats.org/officeDocument/2006/relationships/image" Target="../media/image58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8.xml"/><Relationship Id="rId1" Type="http://schemas.openxmlformats.org/officeDocument/2006/relationships/slideLayout" Target="../slideLayouts/slideLayout22.xml"/><Relationship Id="rId4" Type="http://schemas.openxmlformats.org/officeDocument/2006/relationships/image" Target="../media/image660.png"/></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9.xml"/><Relationship Id="rId1" Type="http://schemas.openxmlformats.org/officeDocument/2006/relationships/slideLayout" Target="../slideLayouts/slideLayout22.xml"/><Relationship Id="rId4" Type="http://schemas.openxmlformats.org/officeDocument/2006/relationships/image" Target="../media/image690.png"/></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6.xml"/><Relationship Id="rId1" Type="http://schemas.openxmlformats.org/officeDocument/2006/relationships/slideLayout" Target="../slideLayouts/slideLayout18.xml"/><Relationship Id="rId5" Type="http://schemas.openxmlformats.org/officeDocument/2006/relationships/image" Target="../media/image72.jpeg"/><Relationship Id="rId4" Type="http://schemas.openxmlformats.org/officeDocument/2006/relationships/slide" Target="slide152.xml"/></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7.xml"/><Relationship Id="rId1" Type="http://schemas.openxmlformats.org/officeDocument/2006/relationships/slideLayout" Target="../slideLayouts/slideLayout22.xml"/><Relationship Id="rId4" Type="http://schemas.openxmlformats.org/officeDocument/2006/relationships/image" Target="../media/image41.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78.xml"/><Relationship Id="rId7" Type="http://schemas.openxmlformats.org/officeDocument/2006/relationships/image" Target="../media/image74.wmf"/><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75.jpeg"/><Relationship Id="rId4" Type="http://schemas.openxmlformats.org/officeDocument/2006/relationships/image" Target="../media/image76.png"/></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9.xml"/><Relationship Id="rId1" Type="http://schemas.openxmlformats.org/officeDocument/2006/relationships/slideLayout" Target="../slideLayouts/slideLayout22.xml"/><Relationship Id="rId4" Type="http://schemas.openxmlformats.org/officeDocument/2006/relationships/image" Target="../media/image41.png"/></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0.xml"/><Relationship Id="rId1" Type="http://schemas.openxmlformats.org/officeDocument/2006/relationships/slideLayout" Target="../slideLayouts/slideLayout18.xml"/><Relationship Id="rId4" Type="http://schemas.openxmlformats.org/officeDocument/2006/relationships/image" Target="../media/image78.jpe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1.xml"/><Relationship Id="rId7" Type="http://schemas.openxmlformats.org/officeDocument/2006/relationships/image" Target="../media/image80.wmf"/><Relationship Id="rId2" Type="http://schemas.openxmlformats.org/officeDocument/2006/relationships/slideLayout" Target="../slideLayouts/slideLayout2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79.wmf"/><Relationship Id="rId4" Type="http://schemas.openxmlformats.org/officeDocument/2006/relationships/oleObject" Target="../embeddings/oleObject2.bin"/></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2.xml"/><Relationship Id="rId1" Type="http://schemas.openxmlformats.org/officeDocument/2006/relationships/slideLayout" Target="../slideLayouts/slideLayout22.xml"/><Relationship Id="rId4" Type="http://schemas.openxmlformats.org/officeDocument/2006/relationships/image" Target="../media/image81.png"/></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3.xml"/><Relationship Id="rId1" Type="http://schemas.openxmlformats.org/officeDocument/2006/relationships/slideLayout" Target="../slideLayouts/slideLayout18.xml"/><Relationship Id="rId4" Type="http://schemas.openxmlformats.org/officeDocument/2006/relationships/image" Target="../media/image8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6"/>
          <p:cNvSpPr>
            <a:spLocks noGrp="1" noChangeArrowheads="1"/>
          </p:cNvSpPr>
          <p:nvPr>
            <p:ph type="ftr" sz="quarter" idx="11"/>
          </p:nvPr>
        </p:nvSpPr>
        <p:spPr>
          <a:xfrm>
            <a:off x="1578897" y="5517232"/>
            <a:ext cx="5986206" cy="947639"/>
          </a:xfrm>
          <a:noFill/>
          <a:ln>
            <a:miter lim="800000"/>
            <a:headEnd/>
            <a:tailEnd/>
          </a:ln>
        </p:spPr>
        <p:txBody>
          <a:bodyPr/>
          <a:lstStyle/>
          <a:p>
            <a:r>
              <a:rPr lang="pl-PL" altLang="zh-TW" sz="1400" i="0" cap="none" dirty="0">
                <a:solidFill>
                  <a:schemeClr val="tx1"/>
                </a:solidFill>
                <a:latin typeface="+mj-lt"/>
                <a:ea typeface="+mj-ea"/>
              </a:rPr>
              <a:t>DC &amp; CV Lab. CSIE NTU</a:t>
            </a:r>
            <a:endParaRPr lang="en-US" altLang="zh-TW" sz="1400" i="0" cap="none" dirty="0">
              <a:solidFill>
                <a:schemeClr val="tx1"/>
              </a:solidFill>
              <a:latin typeface="+mj-lt"/>
              <a:ea typeface="+mj-ea"/>
            </a:endParaRPr>
          </a:p>
        </p:txBody>
      </p:sp>
      <p:sp>
        <p:nvSpPr>
          <p:cNvPr id="65538" name="Rectangle 2"/>
          <p:cNvSpPr>
            <a:spLocks noGrp="1" noChangeArrowheads="1"/>
          </p:cNvSpPr>
          <p:nvPr>
            <p:ph type="title" idx="4294967295"/>
          </p:nvPr>
        </p:nvSpPr>
        <p:spPr>
          <a:xfrm>
            <a:off x="801290" y="476672"/>
            <a:ext cx="7543800" cy="1449387"/>
          </a:xfrm>
        </p:spPr>
        <p:txBody>
          <a:bodyPr>
            <a:normAutofit/>
          </a:bodyPr>
          <a:lstStyle/>
          <a:p>
            <a:pPr algn="ctr" eaLnBrk="1" hangingPunct="1"/>
            <a:r>
              <a:rPr lang="en-US" altLang="zh-TW" sz="4800" dirty="0">
                <a:solidFill>
                  <a:srgbClr val="002060"/>
                </a:solidFill>
              </a:rPr>
              <a:t>Computer and Robot Vision I</a:t>
            </a:r>
          </a:p>
        </p:txBody>
      </p:sp>
      <p:sp>
        <p:nvSpPr>
          <p:cNvPr id="65539" name="Rectangle 3"/>
          <p:cNvSpPr>
            <a:spLocks noGrp="1" noChangeArrowheads="1"/>
          </p:cNvSpPr>
          <p:nvPr>
            <p:ph type="body" orient="vert" idx="4294967295"/>
          </p:nvPr>
        </p:nvSpPr>
        <p:spPr>
          <a:xfrm>
            <a:off x="800100" y="2093882"/>
            <a:ext cx="7543800" cy="1503884"/>
          </a:xfrm>
        </p:spPr>
        <p:txBody>
          <a:bodyPr vert="horz">
            <a:noAutofit/>
          </a:bodyPr>
          <a:lstStyle/>
          <a:p>
            <a:pPr algn="ctr">
              <a:lnSpc>
                <a:spcPct val="120000"/>
              </a:lnSpc>
              <a:spcBef>
                <a:spcPts val="0"/>
              </a:spcBef>
              <a:spcAft>
                <a:spcPts val="0"/>
              </a:spcAft>
            </a:pPr>
            <a:r>
              <a:rPr lang="en-US" altLang="zh-TW" sz="3200" cap="none" dirty="0">
                <a:solidFill>
                  <a:srgbClr val="006600"/>
                </a:solidFill>
                <a:ea typeface="+mj-ea"/>
              </a:rPr>
              <a:t>Chapter 7 </a:t>
            </a:r>
          </a:p>
          <a:p>
            <a:pPr algn="ctr">
              <a:lnSpc>
                <a:spcPct val="120000"/>
              </a:lnSpc>
              <a:spcBef>
                <a:spcPts val="0"/>
              </a:spcBef>
              <a:spcAft>
                <a:spcPts val="0"/>
              </a:spcAft>
            </a:pPr>
            <a:r>
              <a:rPr lang="en-US" altLang="zh-TW" sz="3200" dirty="0">
                <a:solidFill>
                  <a:srgbClr val="006600"/>
                </a:solidFill>
                <a:ea typeface="+mj-ea"/>
              </a:rPr>
              <a:t>Conditioning and Labeling</a:t>
            </a:r>
            <a:endParaRPr lang="en-US" altLang="zh-TW" sz="3200" cap="none" dirty="0">
              <a:solidFill>
                <a:srgbClr val="006600"/>
              </a:solidFill>
              <a:ea typeface="+mj-ea"/>
            </a:endParaRPr>
          </a:p>
        </p:txBody>
      </p:sp>
      <p:sp>
        <p:nvSpPr>
          <p:cNvPr id="65541" name="Text Box 4"/>
          <p:cNvSpPr txBox="1">
            <a:spLocks noChangeArrowheads="1"/>
          </p:cNvSpPr>
          <p:nvPr/>
        </p:nvSpPr>
        <p:spPr bwMode="auto">
          <a:xfrm>
            <a:off x="2647552" y="4149080"/>
            <a:ext cx="3851275" cy="1444626"/>
          </a:xfrm>
          <a:prstGeom prst="rect">
            <a:avLst/>
          </a:prstGeom>
          <a:noFill/>
          <a:ln w="9525">
            <a:noFill/>
            <a:miter lim="800000"/>
            <a:headEnd/>
            <a:tailEnd/>
          </a:ln>
        </p:spPr>
        <p:txBody>
          <a:bodyPr lIns="91440" tIns="45720" rIns="91440" bIns="45720" anchor="t">
            <a:spAutoFit/>
          </a:bodyPr>
          <a:lstStyle/>
          <a:p>
            <a:pPr algn="ctr">
              <a:lnSpc>
                <a:spcPct val="125000"/>
              </a:lnSpc>
              <a:spcBef>
                <a:spcPts val="0"/>
              </a:spcBef>
            </a:pPr>
            <a:r>
              <a:rPr lang="en-US" altLang="zh-TW" dirty="0">
                <a:latin typeface="+mj-lt"/>
                <a:ea typeface="+mj-ea"/>
              </a:rPr>
              <a:t>Presented by: </a:t>
            </a:r>
            <a:r>
              <a:rPr kumimoji="0" lang="zh-TW" altLang="en-US" dirty="0">
                <a:latin typeface="+mj-lt"/>
                <a:ea typeface="+mj-ea"/>
              </a:rPr>
              <a:t>傅楸善 </a:t>
            </a:r>
            <a:r>
              <a:rPr kumimoji="0" lang="en-US" altLang="zh-TW" dirty="0">
                <a:latin typeface="+mj-lt"/>
                <a:ea typeface="+mj-ea"/>
              </a:rPr>
              <a:t>&amp; </a:t>
            </a:r>
            <a:r>
              <a:rPr kumimoji="0" lang="zh-TW" altLang="en-US" dirty="0">
                <a:latin typeface="+mj-lt"/>
                <a:ea typeface="+mj-ea"/>
              </a:rPr>
              <a:t>鄒雨笙</a:t>
            </a:r>
            <a:endParaRPr kumimoji="0" lang="en-US" altLang="zh-TW" dirty="0">
              <a:latin typeface="+mj-lt"/>
              <a:ea typeface="+mj-ea"/>
            </a:endParaRPr>
          </a:p>
          <a:p>
            <a:pPr algn="ctr">
              <a:lnSpc>
                <a:spcPct val="125000"/>
              </a:lnSpc>
              <a:spcBef>
                <a:spcPts val="0"/>
              </a:spcBef>
            </a:pPr>
            <a:r>
              <a:rPr kumimoji="0" lang="en-US" altLang="zh-TW" dirty="0">
                <a:latin typeface="+mj-lt"/>
                <a:ea typeface="+mj-ea"/>
              </a:rPr>
              <a:t>E-mail: </a:t>
            </a:r>
            <a:r>
              <a:rPr kumimoji="0" lang="en-US" altLang="zh-TW" dirty="0">
                <a:latin typeface="+mj-lt"/>
                <a:ea typeface="+mj-ea"/>
                <a:hlinkClick r:id="rId3">
                  <a:extLst>
                    <a:ext uri="{A12FA001-AC4F-418D-AE19-62706E023703}">
                      <ahyp:hlinkClr xmlns:ahyp="http://schemas.microsoft.com/office/drawing/2018/hyperlinkcolor" val="tx"/>
                    </a:ext>
                  </a:extLst>
                </a:hlinkClick>
              </a:rPr>
              <a:t>r12945072@ntu.edu.tw</a:t>
            </a:r>
            <a:endParaRPr kumimoji="0" lang="en-US" altLang="zh-TW" dirty="0">
              <a:latin typeface="+mj-lt"/>
              <a:ea typeface="+mj-ea"/>
            </a:endParaRPr>
          </a:p>
          <a:p>
            <a:pPr algn="ctr">
              <a:lnSpc>
                <a:spcPct val="125000"/>
              </a:lnSpc>
              <a:spcBef>
                <a:spcPts val="0"/>
              </a:spcBef>
            </a:pPr>
            <a:r>
              <a:rPr kumimoji="0" lang="zh-TW" altLang="en-US" dirty="0">
                <a:latin typeface="+mj-lt"/>
                <a:ea typeface="+mj-ea"/>
              </a:rPr>
              <a:t>手機</a:t>
            </a:r>
            <a:r>
              <a:rPr kumimoji="0" lang="en-US" altLang="zh-TW" dirty="0">
                <a:latin typeface="+mj-lt"/>
                <a:ea typeface="+mj-ea"/>
              </a:rPr>
              <a:t>:</a:t>
            </a:r>
            <a:r>
              <a:rPr kumimoji="0" lang="zh-TW" altLang="en-US" dirty="0">
                <a:latin typeface="+mj-lt"/>
                <a:ea typeface="+mj-ea"/>
              </a:rPr>
              <a:t> </a:t>
            </a:r>
            <a:r>
              <a:rPr kumimoji="0" lang="en-US" altLang="zh-TW" dirty="0">
                <a:latin typeface="+mj-lt"/>
                <a:ea typeface="+mj-ea"/>
              </a:rPr>
              <a:t>0928592241</a:t>
            </a:r>
            <a:endParaRPr lang="en-US" altLang="zh-TW" dirty="0">
              <a:latin typeface="+mj-lt"/>
              <a:ea typeface="+mj-ea"/>
              <a:cs typeface="Times New Roman"/>
            </a:endParaRPr>
          </a:p>
          <a:p>
            <a:pPr algn="ctr">
              <a:lnSpc>
                <a:spcPct val="125000"/>
              </a:lnSpc>
              <a:spcBef>
                <a:spcPts val="0"/>
              </a:spcBef>
            </a:pPr>
            <a:r>
              <a:rPr kumimoji="0" lang="zh-TW" altLang="en-US" dirty="0">
                <a:latin typeface="+mj-lt"/>
                <a:ea typeface="+mj-ea"/>
              </a:rPr>
              <a:t>授課教授：傅楸善 博士</a:t>
            </a:r>
          </a:p>
        </p:txBody>
      </p:sp>
      <p:sp>
        <p:nvSpPr>
          <p:cNvPr id="2" name="投影片編號版面配置區 1"/>
          <p:cNvSpPr>
            <a:spLocks noGrp="1"/>
          </p:cNvSpPr>
          <p:nvPr>
            <p:ph type="sldNum" sz="quarter" idx="12"/>
          </p:nvPr>
        </p:nvSpPr>
        <p:spPr/>
        <p:txBody>
          <a:bodyPr/>
          <a:lstStyle/>
          <a:p>
            <a:fld id="{4FAB73BC-B049-4115-A692-8D63A059BFB8}" type="slidenum">
              <a:rPr lang="en-US" smtClean="0"/>
              <a:pPr/>
              <a:t>1</a:t>
            </a:fld>
            <a:endParaRPr lang="en-US" dirty="0"/>
          </a:p>
        </p:txBody>
      </p:sp>
      <mc:AlternateContent xmlns:mc="http://schemas.openxmlformats.org/markup-compatibility/2006" xmlns:p14="http://schemas.microsoft.com/office/powerpoint/2010/main">
        <mc:Choice Requires="p14">
          <p:contentPart p14:bwMode="auto" r:id="rId4">
            <p14:nvContentPartPr>
              <p14:cNvPr id="3" name="筆跡 2">
                <a:extLst>
                  <a:ext uri="{FF2B5EF4-FFF2-40B4-BE49-F238E27FC236}">
                    <a16:creationId xmlns:a16="http://schemas.microsoft.com/office/drawing/2014/main" id="{27B69873-44D7-4CF1-82AE-C26599C22A15}"/>
                  </a:ext>
                </a:extLst>
              </p14:cNvPr>
              <p14:cNvContentPartPr/>
              <p14:nvPr/>
            </p14:nvContentPartPr>
            <p14:xfrm>
              <a:off x="2717640" y="4896000"/>
              <a:ext cx="360" cy="360"/>
            </p14:xfrm>
          </p:contentPart>
        </mc:Choice>
        <mc:Fallback xmlns="">
          <p:pic>
            <p:nvPicPr>
              <p:cNvPr id="3" name="筆跡 2">
                <a:extLst>
                  <a:ext uri="{FF2B5EF4-FFF2-40B4-BE49-F238E27FC236}">
                    <a16:creationId xmlns:a16="http://schemas.microsoft.com/office/drawing/2014/main" id="{27B69873-44D7-4CF1-82AE-C26599C22A15}"/>
                  </a:ext>
                </a:extLst>
              </p:cNvPr>
              <p:cNvPicPr/>
              <p:nvPr/>
            </p:nvPicPr>
            <p:blipFill>
              <a:blip r:embed="rId5"/>
              <a:stretch>
                <a:fillRect/>
              </a:stretch>
            </p:blipFill>
            <p:spPr>
              <a:xfrm>
                <a:off x="2708280" y="4886640"/>
                <a:ext cx="19080" cy="1908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6"/>
          <p:cNvSpPr>
            <a:spLocks noGrp="1" noChangeArrowheads="1"/>
          </p:cNvSpPr>
          <p:nvPr>
            <p:ph type="title"/>
          </p:nvPr>
        </p:nvSpPr>
        <p:spPr/>
        <p:txBody>
          <a:bodyPr>
            <a:normAutofit/>
          </a:bodyPr>
          <a:lstStyle/>
          <a:p>
            <a:pPr eaLnBrk="1" hangingPunct="1"/>
            <a:r>
              <a:rPr lang="en-US" altLang="zh-TW" sz="4400" dirty="0">
                <a:solidFill>
                  <a:schemeClr val="tx1"/>
                </a:solidFill>
              </a:rPr>
              <a:t>7.2 Noise Cleaning</a:t>
            </a:r>
            <a:br>
              <a:rPr lang="en-US" altLang="zh-TW" sz="4400" dirty="0">
                <a:solidFill>
                  <a:schemeClr val="tx1"/>
                </a:solidFill>
              </a:rPr>
            </a:br>
            <a:r>
              <a:rPr lang="en-US" altLang="zh-TW" sz="4400" dirty="0">
                <a:solidFill>
                  <a:schemeClr val="tx1"/>
                </a:solidFill>
              </a:rPr>
              <a:t>-box filter</a:t>
            </a:r>
          </a:p>
        </p:txBody>
      </p:sp>
      <p:sp>
        <p:nvSpPr>
          <p:cNvPr id="4" name="內容版面配置區 3"/>
          <p:cNvSpPr>
            <a:spLocks noGrp="1"/>
          </p:cNvSpPr>
          <p:nvPr>
            <p:ph idx="1"/>
          </p:nvPr>
        </p:nvSpPr>
        <p:spPr>
          <a:xfrm>
            <a:off x="380029" y="1845733"/>
            <a:ext cx="8440443" cy="4604527"/>
          </a:xfrm>
        </p:spPr>
        <p:txBody>
          <a:bodyPr>
            <a:noAutofit/>
          </a:bodyPr>
          <a:lstStyle/>
          <a:p>
            <a:pPr>
              <a:lnSpc>
                <a:spcPct val="100000"/>
              </a:lnSpc>
              <a:spcBef>
                <a:spcPts val="0"/>
              </a:spcBef>
              <a:spcAft>
                <a:spcPts val="0"/>
              </a:spcAft>
            </a:pPr>
            <a:r>
              <a:rPr lang="en-US" altLang="zh-TW" sz="2400" b="1" dirty="0">
                <a:solidFill>
                  <a:schemeClr val="tx1"/>
                </a:solidFill>
                <a:latin typeface="+mj-lt"/>
              </a:rPr>
              <a:t>box filter: </a:t>
            </a:r>
            <a:r>
              <a:rPr lang="en-US" altLang="zh-TW" sz="2400" dirty="0">
                <a:solidFill>
                  <a:schemeClr val="tx1"/>
                </a:solidFill>
                <a:latin typeface="+mj-lt"/>
              </a:rPr>
              <a:t>computes equally weighted average</a:t>
            </a:r>
          </a:p>
          <a:p>
            <a:pPr>
              <a:lnSpc>
                <a:spcPct val="100000"/>
              </a:lnSpc>
              <a:spcBef>
                <a:spcPts val="0"/>
              </a:spcBef>
              <a:spcAft>
                <a:spcPts val="0"/>
              </a:spcAft>
            </a:pPr>
            <a:r>
              <a:rPr lang="en-US" altLang="zh-TW" sz="2400" b="1" dirty="0">
                <a:solidFill>
                  <a:schemeClr val="tx1"/>
                </a:solidFill>
                <a:latin typeface="+mj-lt"/>
              </a:rPr>
              <a:t>box filter: </a:t>
            </a:r>
            <a:r>
              <a:rPr lang="en-US" altLang="zh-TW" sz="2400" dirty="0">
                <a:solidFill>
                  <a:schemeClr val="tx1"/>
                </a:solidFill>
                <a:latin typeface="+mj-lt"/>
              </a:rPr>
              <a:t>separable</a:t>
            </a:r>
          </a:p>
          <a:p>
            <a:pPr>
              <a:lnSpc>
                <a:spcPct val="100000"/>
              </a:lnSpc>
              <a:spcBef>
                <a:spcPts val="0"/>
              </a:spcBef>
              <a:spcAft>
                <a:spcPts val="0"/>
              </a:spcAft>
            </a:pPr>
            <a:endParaRPr lang="en-US" altLang="zh-TW" sz="2400" dirty="0">
              <a:solidFill>
                <a:schemeClr val="tx1"/>
              </a:solidFill>
              <a:latin typeface="+mj-lt"/>
            </a:endParaRPr>
          </a:p>
          <a:p>
            <a:pPr>
              <a:lnSpc>
                <a:spcPct val="100000"/>
              </a:lnSpc>
              <a:spcBef>
                <a:spcPts val="0"/>
              </a:spcBef>
              <a:spcAft>
                <a:spcPts val="0"/>
              </a:spcAft>
            </a:pPr>
            <a:endParaRPr lang="en-US" altLang="zh-TW" sz="2400" dirty="0">
              <a:solidFill>
                <a:schemeClr val="tx1"/>
              </a:solidFill>
              <a:latin typeface="+mj-lt"/>
            </a:endParaRPr>
          </a:p>
          <a:p>
            <a:pPr>
              <a:lnSpc>
                <a:spcPct val="100000"/>
              </a:lnSpc>
              <a:spcBef>
                <a:spcPts val="0"/>
              </a:spcBef>
              <a:spcAft>
                <a:spcPts val="0"/>
              </a:spcAft>
            </a:pPr>
            <a:endParaRPr lang="en-US" altLang="zh-TW" sz="2400" dirty="0">
              <a:solidFill>
                <a:schemeClr val="tx1"/>
              </a:solidFill>
              <a:latin typeface="+mj-lt"/>
            </a:endParaRPr>
          </a:p>
          <a:p>
            <a:pPr marL="0" indent="0">
              <a:lnSpc>
                <a:spcPct val="100000"/>
              </a:lnSpc>
              <a:spcBef>
                <a:spcPts val="0"/>
              </a:spcBef>
              <a:spcAft>
                <a:spcPts val="0"/>
              </a:spcAft>
              <a:buNone/>
            </a:pPr>
            <a:endParaRPr lang="en-US" altLang="zh-TW" sz="2400" dirty="0">
              <a:solidFill>
                <a:schemeClr val="tx1"/>
              </a:solidFill>
              <a:latin typeface="+mj-lt"/>
            </a:endParaRPr>
          </a:p>
          <a:p>
            <a:pPr>
              <a:lnSpc>
                <a:spcPct val="100000"/>
              </a:lnSpc>
              <a:spcBef>
                <a:spcPts val="0"/>
              </a:spcBef>
              <a:spcAft>
                <a:spcPts val="0"/>
              </a:spcAft>
            </a:pPr>
            <a:endParaRPr lang="en-US" altLang="zh-TW" sz="2400" dirty="0">
              <a:solidFill>
                <a:schemeClr val="tx1"/>
              </a:solidFill>
              <a:latin typeface="+mj-lt"/>
            </a:endParaRPr>
          </a:p>
          <a:p>
            <a:pPr>
              <a:lnSpc>
                <a:spcPct val="100000"/>
              </a:lnSpc>
              <a:spcBef>
                <a:spcPts val="0"/>
              </a:spcBef>
              <a:spcAft>
                <a:spcPts val="0"/>
              </a:spcAft>
            </a:pPr>
            <a:endParaRPr lang="en-US" altLang="zh-TW" sz="2400" dirty="0">
              <a:solidFill>
                <a:schemeClr val="tx1"/>
              </a:solidFill>
              <a:latin typeface="+mj-lt"/>
            </a:endParaRPr>
          </a:p>
          <a:p>
            <a:pPr>
              <a:lnSpc>
                <a:spcPct val="100000"/>
              </a:lnSpc>
              <a:spcBef>
                <a:spcPts val="0"/>
              </a:spcBef>
              <a:spcAft>
                <a:spcPts val="0"/>
              </a:spcAft>
            </a:pPr>
            <a:endParaRPr lang="en-US" altLang="zh-TW" sz="2400" dirty="0">
              <a:solidFill>
                <a:schemeClr val="tx1"/>
              </a:solidFill>
              <a:latin typeface="+mj-lt"/>
            </a:endParaRPr>
          </a:p>
          <a:p>
            <a:pPr>
              <a:lnSpc>
                <a:spcPct val="100000"/>
              </a:lnSpc>
              <a:spcBef>
                <a:spcPts val="0"/>
              </a:spcBef>
              <a:spcAft>
                <a:spcPts val="0"/>
              </a:spcAft>
            </a:pPr>
            <a:endParaRPr lang="en-US" altLang="zh-TW" sz="2400" dirty="0">
              <a:solidFill>
                <a:schemeClr val="tx1"/>
              </a:solidFill>
              <a:latin typeface="+mj-lt"/>
            </a:endParaRPr>
          </a:p>
          <a:p>
            <a:pPr>
              <a:lnSpc>
                <a:spcPct val="100000"/>
              </a:lnSpc>
              <a:spcBef>
                <a:spcPts val="0"/>
              </a:spcBef>
              <a:spcAft>
                <a:spcPts val="0"/>
              </a:spcAft>
            </a:pPr>
            <a:r>
              <a:rPr lang="en-US" altLang="zh-TW" sz="2400" dirty="0">
                <a:solidFill>
                  <a:schemeClr val="tx1"/>
                </a:solidFill>
                <a:latin typeface="+mj-lt"/>
              </a:rPr>
              <a:t>Box filtering involves replacing each pixel of an image with the average in a box.</a:t>
            </a:r>
            <a:endParaRPr lang="zh-TW" altLang="en-US" sz="2400" dirty="0">
              <a:solidFill>
                <a:schemeClr val="tx1"/>
              </a:solidFill>
              <a:latin typeface="+mj-lt"/>
            </a:endParaRPr>
          </a:p>
          <a:p>
            <a:pPr>
              <a:lnSpc>
                <a:spcPct val="100000"/>
              </a:lnSpc>
              <a:spcBef>
                <a:spcPts val="0"/>
              </a:spcBef>
              <a:spcAft>
                <a:spcPts val="0"/>
              </a:spcAft>
            </a:pPr>
            <a:endParaRPr lang="en-US" altLang="zh-TW" sz="2400" dirty="0">
              <a:solidFill>
                <a:schemeClr val="tx1"/>
              </a:solidFill>
              <a:latin typeface="+mj-lt"/>
            </a:endParaRPr>
          </a:p>
          <a:p>
            <a:pPr>
              <a:lnSpc>
                <a:spcPct val="100000"/>
              </a:lnSpc>
              <a:spcBef>
                <a:spcPts val="0"/>
              </a:spcBef>
              <a:spcAft>
                <a:spcPts val="0"/>
              </a:spcAft>
            </a:pPr>
            <a:endParaRPr lang="en-US" altLang="zh-TW" sz="2400" dirty="0">
              <a:solidFill>
                <a:schemeClr val="tx1"/>
              </a:solidFill>
              <a:latin typeface="+mj-lt"/>
            </a:endParaRPr>
          </a:p>
          <a:p>
            <a:pPr>
              <a:lnSpc>
                <a:spcPct val="100000"/>
              </a:lnSpc>
              <a:spcBef>
                <a:spcPts val="0"/>
              </a:spcBef>
              <a:spcAft>
                <a:spcPts val="0"/>
              </a:spcAft>
            </a:pPr>
            <a:endParaRPr lang="zh-TW" altLang="en-US" sz="2400" dirty="0">
              <a:solidFill>
                <a:schemeClr val="tx1"/>
              </a:solidFill>
            </a:endParaRPr>
          </a:p>
        </p:txBody>
      </p:sp>
      <p:sp>
        <p:nvSpPr>
          <p:cNvPr id="76805" name="AutoShape 7">
            <a:hlinkClick r:id="rId4" action="ppaction://hlinksldjump" highlightClick="1"/>
          </p:cNvPr>
          <p:cNvSpPr>
            <a:spLocks noChangeArrowheads="1"/>
          </p:cNvSpPr>
          <p:nvPr/>
        </p:nvSpPr>
        <p:spPr bwMode="auto">
          <a:xfrm>
            <a:off x="7668344" y="320261"/>
            <a:ext cx="863600" cy="431800"/>
          </a:xfrm>
          <a:prstGeom prst="actionButtonForwardNext">
            <a:avLst/>
          </a:prstGeom>
          <a:solidFill>
            <a:schemeClr val="folHlink"/>
          </a:solidFill>
          <a:ln w="9525">
            <a:noFill/>
            <a:miter lim="800000"/>
            <a:headEnd/>
            <a:tailEnd/>
          </a:ln>
        </p:spPr>
        <p:txBody>
          <a:bodyPr wrap="none" anchor="ctr"/>
          <a:lstStyle/>
          <a:p>
            <a:pPr algn="ctr"/>
            <a:endParaRPr lang="zh-TW" altLang="en-US">
              <a:latin typeface="+mj-lt"/>
            </a:endParaRPr>
          </a:p>
        </p:txBody>
      </p:sp>
      <p:graphicFrame>
        <p:nvGraphicFramePr>
          <p:cNvPr id="2" name="表格 1"/>
          <p:cNvGraphicFramePr>
            <a:graphicFrameLocks noGrp="1"/>
          </p:cNvGraphicFramePr>
          <p:nvPr>
            <p:extLst>
              <p:ext uri="{D42A27DB-BD31-4B8C-83A1-F6EECF244321}">
                <p14:modId xmlns:p14="http://schemas.microsoft.com/office/powerpoint/2010/main" val="2880131715"/>
              </p:ext>
            </p:extLst>
          </p:nvPr>
        </p:nvGraphicFramePr>
        <p:xfrm>
          <a:off x="1774767" y="3496562"/>
          <a:ext cx="1620000" cy="1620000"/>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0000"/>
                    </a:ext>
                  </a:extLst>
                </a:gridCol>
                <a:gridCol w="540000">
                  <a:extLst>
                    <a:ext uri="{9D8B030D-6E8A-4147-A177-3AD203B41FA5}">
                      <a16:colId xmlns:a16="http://schemas.microsoft.com/office/drawing/2014/main" val="20001"/>
                    </a:ext>
                  </a:extLst>
                </a:gridCol>
                <a:gridCol w="540000">
                  <a:extLst>
                    <a:ext uri="{9D8B030D-6E8A-4147-A177-3AD203B41FA5}">
                      <a16:colId xmlns:a16="http://schemas.microsoft.com/office/drawing/2014/main" val="20002"/>
                    </a:ext>
                  </a:extLst>
                </a:gridCol>
              </a:tblGrid>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chemeClr val="tx1"/>
                          </a:solidFill>
                          <a:latin typeface="+mj-lt"/>
                          <a:ea typeface="+mn-ea"/>
                          <a:cs typeface="+mn-cs"/>
                        </a:rPr>
                        <a:t>1</a:t>
                      </a:r>
                      <a:endParaRPr lang="zh-TW" altLang="en-US" sz="2000" b="0" kern="1200" dirty="0">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2000" b="0" kern="1200" dirty="0">
                          <a:solidFill>
                            <a:schemeClr val="tx1"/>
                          </a:solidFill>
                          <a:latin typeface="+mj-lt"/>
                          <a:ea typeface="+mn-ea"/>
                          <a:cs typeface="+mn-cs"/>
                        </a:rPr>
                        <a:t>1</a:t>
                      </a:r>
                      <a:endParaRPr lang="zh-TW" altLang="en-US" sz="2000" b="0" kern="1200" dirty="0">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chemeClr val="tx1"/>
                          </a:solidFill>
                          <a:latin typeface="+mj-lt"/>
                          <a:ea typeface="+mn-ea"/>
                          <a:cs typeface="+mn-cs"/>
                        </a:rPr>
                        <a:t>1</a:t>
                      </a:r>
                      <a:endParaRPr lang="zh-TW" altLang="en-US" sz="2000" b="0" kern="1200" dirty="0">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chemeClr val="tx1"/>
                          </a:solidFill>
                          <a:latin typeface="+mj-lt"/>
                          <a:ea typeface="+mn-ea"/>
                          <a:cs typeface="+mn-cs"/>
                        </a:rPr>
                        <a:t>1</a:t>
                      </a:r>
                      <a:endParaRPr lang="zh-TW" altLang="en-US" sz="2000" b="0" kern="1200" dirty="0">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chemeClr val="tx1"/>
                          </a:solidFill>
                          <a:latin typeface="+mj-lt"/>
                          <a:ea typeface="+mn-ea"/>
                          <a:cs typeface="+mn-cs"/>
                        </a:rPr>
                        <a:t>1</a:t>
                      </a:r>
                      <a:endParaRPr lang="zh-TW" altLang="en-US" sz="2000" b="0" kern="1200" dirty="0">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chemeClr val="tx1"/>
                          </a:solidFill>
                          <a:latin typeface="+mj-lt"/>
                          <a:ea typeface="+mn-ea"/>
                          <a:cs typeface="+mn-cs"/>
                        </a:rPr>
                        <a:t>1</a:t>
                      </a:r>
                      <a:endParaRPr lang="zh-TW" altLang="en-US" sz="2000" b="0" kern="1200" dirty="0">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chemeClr val="tx1"/>
                          </a:solidFill>
                          <a:latin typeface="+mj-lt"/>
                          <a:ea typeface="+mn-ea"/>
                          <a:cs typeface="+mn-cs"/>
                        </a:rPr>
                        <a:t>1</a:t>
                      </a:r>
                      <a:endParaRPr lang="zh-TW" altLang="en-US" sz="2000" b="0" kern="1200" dirty="0">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chemeClr val="tx1"/>
                          </a:solidFill>
                          <a:latin typeface="+mj-lt"/>
                          <a:ea typeface="+mn-ea"/>
                          <a:cs typeface="+mn-cs"/>
                        </a:rPr>
                        <a:t>1</a:t>
                      </a:r>
                      <a:endParaRPr lang="zh-TW" altLang="en-US" sz="2000" b="0" kern="1200" dirty="0">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chemeClr val="tx1"/>
                          </a:solidFill>
                          <a:latin typeface="+mj-lt"/>
                          <a:ea typeface="+mn-ea"/>
                          <a:cs typeface="+mn-cs"/>
                        </a:rPr>
                        <a:t>1</a:t>
                      </a:r>
                      <a:endParaRPr lang="zh-TW" altLang="en-US" sz="2000" b="0" kern="1200" dirty="0">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76825" name="矩形 3"/>
          <p:cNvSpPr>
            <a:spLocks noChangeArrowheads="1"/>
          </p:cNvSpPr>
          <p:nvPr/>
        </p:nvSpPr>
        <p:spPr bwMode="auto">
          <a:xfrm>
            <a:off x="1126289" y="5089118"/>
            <a:ext cx="2930609" cy="400110"/>
          </a:xfrm>
          <a:prstGeom prst="rect">
            <a:avLst/>
          </a:prstGeom>
          <a:noFill/>
          <a:ln w="9525">
            <a:noFill/>
            <a:miter lim="800000"/>
            <a:headEnd/>
            <a:tailEnd/>
          </a:ln>
        </p:spPr>
        <p:txBody>
          <a:bodyPr wrap="none">
            <a:spAutoFit/>
          </a:bodyPr>
          <a:lstStyle/>
          <a:p>
            <a:pPr algn="ctr"/>
            <a:r>
              <a:rPr lang="en-US" altLang="zh-TW" sz="2000" dirty="0">
                <a:latin typeface="+mj-lt"/>
              </a:rPr>
              <a:t>equally  weighted  average</a:t>
            </a:r>
            <a:endParaRPr lang="zh-TW" altLang="en-US" sz="2000" dirty="0">
              <a:latin typeface="+mj-lt"/>
            </a:endParaRPr>
          </a:p>
        </p:txBody>
      </p:sp>
      <p:graphicFrame>
        <p:nvGraphicFramePr>
          <p:cNvPr id="7" name="表格 6"/>
          <p:cNvGraphicFramePr>
            <a:graphicFrameLocks noGrp="1"/>
          </p:cNvGraphicFramePr>
          <p:nvPr>
            <p:extLst>
              <p:ext uri="{D42A27DB-BD31-4B8C-83A1-F6EECF244321}">
                <p14:modId xmlns:p14="http://schemas.microsoft.com/office/powerpoint/2010/main" val="2302945305"/>
              </p:ext>
            </p:extLst>
          </p:nvPr>
        </p:nvGraphicFramePr>
        <p:xfrm>
          <a:off x="5226324" y="3493077"/>
          <a:ext cx="540000" cy="1620000"/>
        </p:xfrm>
        <a:graphic>
          <a:graphicData uri="http://schemas.openxmlformats.org/drawingml/2006/table">
            <a:tbl>
              <a:tblPr firstRow="1" bandRow="1">
                <a:tableStyleId>{F5AB1C69-6EDB-4FF4-983F-18BD219EF322}</a:tableStyleId>
              </a:tblPr>
              <a:tblGrid>
                <a:gridCol w="540000">
                  <a:extLst>
                    <a:ext uri="{9D8B030D-6E8A-4147-A177-3AD203B41FA5}">
                      <a16:colId xmlns:a16="http://schemas.microsoft.com/office/drawing/2014/main" val="20000"/>
                    </a:ext>
                  </a:extLst>
                </a:gridCol>
              </a:tblGrid>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 1</a:t>
                      </a:r>
                      <a:endParaRPr lang="zh-TW" altLang="en-US" sz="1800" b="0" kern="1200" dirty="0">
                        <a:solidFill>
                          <a:schemeClr val="tx1"/>
                        </a:solidFill>
                        <a:latin typeface="+mn-lt"/>
                        <a:ea typeface="+mn-ea"/>
                        <a:cs typeface="+mn-cs"/>
                      </a:endParaRPr>
                    </a:p>
                  </a:txBody>
                  <a:tcPr marL="91292" marR="91292"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 1</a:t>
                      </a:r>
                      <a:endParaRPr lang="zh-TW" altLang="en-US" sz="1800" b="0" kern="1200" dirty="0">
                        <a:solidFill>
                          <a:schemeClr val="tx1"/>
                        </a:solidFill>
                        <a:latin typeface="+mn-lt"/>
                        <a:ea typeface="+mn-ea"/>
                        <a:cs typeface="+mn-cs"/>
                      </a:endParaRPr>
                    </a:p>
                  </a:txBody>
                  <a:tcPr marL="91292" marR="91292"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40000">
                <a:tc>
                  <a:txBody>
                    <a:bodyPr/>
                    <a:lstStyle/>
                    <a:p>
                      <a:pPr algn="ctr"/>
                      <a:r>
                        <a:rPr lang="en-US" altLang="zh-TW" sz="1800" b="0" dirty="0">
                          <a:solidFill>
                            <a:srgbClr val="002060"/>
                          </a:solidFill>
                        </a:rPr>
                        <a:t> </a:t>
                      </a: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292" marR="91292"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431940143"/>
              </p:ext>
            </p:extLst>
          </p:nvPr>
        </p:nvGraphicFramePr>
        <p:xfrm>
          <a:off x="6687950" y="4033077"/>
          <a:ext cx="1620000" cy="540000"/>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0000"/>
                    </a:ext>
                  </a:extLst>
                </a:gridCol>
                <a:gridCol w="540000">
                  <a:extLst>
                    <a:ext uri="{9D8B030D-6E8A-4147-A177-3AD203B41FA5}">
                      <a16:colId xmlns:a16="http://schemas.microsoft.com/office/drawing/2014/main" val="20001"/>
                    </a:ext>
                  </a:extLst>
                </a:gridCol>
                <a:gridCol w="540000">
                  <a:extLst>
                    <a:ext uri="{9D8B030D-6E8A-4147-A177-3AD203B41FA5}">
                      <a16:colId xmlns:a16="http://schemas.microsoft.com/office/drawing/2014/main" val="20002"/>
                    </a:ext>
                  </a:extLst>
                </a:gridCol>
              </a:tblGrid>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462" marR="91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462" marR="91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462" marR="91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76848" name="矩形 8"/>
          <p:cNvSpPr>
            <a:spLocks noChangeArrowheads="1"/>
          </p:cNvSpPr>
          <p:nvPr/>
        </p:nvSpPr>
        <p:spPr bwMode="auto">
          <a:xfrm>
            <a:off x="6178450" y="5088527"/>
            <a:ext cx="1151277" cy="400110"/>
          </a:xfrm>
          <a:prstGeom prst="rect">
            <a:avLst/>
          </a:prstGeom>
          <a:noFill/>
          <a:ln w="9525">
            <a:noFill/>
            <a:miter lim="800000"/>
            <a:headEnd/>
            <a:tailEnd/>
          </a:ln>
        </p:spPr>
        <p:txBody>
          <a:bodyPr wrap="none">
            <a:spAutoFit/>
          </a:bodyPr>
          <a:lstStyle/>
          <a:p>
            <a:pPr algn="ctr"/>
            <a:r>
              <a:rPr lang="en-US" altLang="zh-TW" sz="2000" dirty="0">
                <a:latin typeface="+mj-lt"/>
              </a:rPr>
              <a:t>separable</a:t>
            </a:r>
          </a:p>
        </p:txBody>
      </p:sp>
      <mc:AlternateContent xmlns:mc="http://schemas.openxmlformats.org/markup-compatibility/2006" xmlns:a14="http://schemas.microsoft.com/office/drawing/2010/main">
        <mc:Choice Requires="a14">
          <p:sp>
            <p:nvSpPr>
              <p:cNvPr id="5" name="文字方塊 4"/>
              <p:cNvSpPr txBox="1"/>
              <p:nvPr/>
            </p:nvSpPr>
            <p:spPr>
              <a:xfrm>
                <a:off x="1386633" y="3879905"/>
                <a:ext cx="388134"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i="0">
                              <a:latin typeface="Cambria Math" panose="02040503050406030204" pitchFamily="18" charset="0"/>
                            </a:rPr>
                            <m:t>1</m:t>
                          </m:r>
                        </m:num>
                        <m:den>
                          <m:r>
                            <a:rPr lang="en-US" altLang="zh-TW" sz="2400" i="0">
                              <a:latin typeface="Cambria Math" panose="02040503050406030204" pitchFamily="18" charset="0"/>
                            </a:rPr>
                            <m:t>9</m:t>
                          </m:r>
                        </m:den>
                      </m:f>
                    </m:oMath>
                  </m:oMathPara>
                </a14:m>
                <a:endParaRPr lang="zh-TW" altLang="en-US" sz="2400" dirty="0">
                  <a:latin typeface="+mj-lt"/>
                </a:endParaRPr>
              </a:p>
            </p:txBody>
          </p:sp>
        </mc:Choice>
        <mc:Fallback xmlns="">
          <p:sp>
            <p:nvSpPr>
              <p:cNvPr id="5" name="文字方塊 4"/>
              <p:cNvSpPr txBox="1">
                <a:spLocks noRot="1" noChangeAspect="1" noMove="1" noResize="1" noEditPoints="1" noAdjustHandles="1" noChangeArrowheads="1" noChangeShapeType="1" noTextEdit="1"/>
              </p:cNvSpPr>
              <p:nvPr/>
            </p:nvSpPr>
            <p:spPr>
              <a:xfrm>
                <a:off x="1386633" y="3879905"/>
                <a:ext cx="388134" cy="786177"/>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4838190" y="3876503"/>
                <a:ext cx="388134"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i="0">
                              <a:latin typeface="Cambria Math" panose="02040503050406030204" pitchFamily="18" charset="0"/>
                            </a:rPr>
                            <m:t>1</m:t>
                          </m:r>
                        </m:num>
                        <m:den>
                          <m:r>
                            <a:rPr lang="en-US" altLang="zh-TW" sz="2400" i="1">
                              <a:latin typeface="Cambria Math" panose="02040503050406030204" pitchFamily="18" charset="0"/>
                            </a:rPr>
                            <m:t>3</m:t>
                          </m:r>
                        </m:den>
                      </m:f>
                    </m:oMath>
                  </m:oMathPara>
                </a14:m>
                <a:endParaRPr lang="zh-TW" altLang="en-US" sz="2400" dirty="0">
                  <a:latin typeface="+mj-lt"/>
                </a:endParaRPr>
              </a:p>
            </p:txBody>
          </p:sp>
        </mc:Choice>
        <mc:Fallback xmlns="">
          <p:sp>
            <p:nvSpPr>
              <p:cNvPr id="17" name="文字方塊 16"/>
              <p:cNvSpPr txBox="1">
                <a:spLocks noRot="1" noChangeAspect="1" noMove="1" noResize="1" noEditPoints="1" noAdjustHandles="1" noChangeArrowheads="1" noChangeShapeType="1" noTextEdit="1"/>
              </p:cNvSpPr>
              <p:nvPr/>
            </p:nvSpPr>
            <p:spPr>
              <a:xfrm>
                <a:off x="4838190" y="3876503"/>
                <a:ext cx="388134" cy="786177"/>
              </a:xfrm>
              <a:prstGeom prst="rect">
                <a:avLst/>
              </a:prstGeom>
              <a:blipFill>
                <a:blip r:embed="rId6"/>
                <a:stretch>
                  <a:fillRect/>
                </a:stretch>
              </a:blipFill>
            </p:spPr>
            <p:txBody>
              <a:bodyPr/>
              <a:lstStyle/>
              <a:p>
                <a:r>
                  <a:rPr lang="zh-TW" altLang="en-US">
                    <a:noFill/>
                  </a:rPr>
                  <a:t> </a:t>
                </a:r>
              </a:p>
            </p:txBody>
          </p:sp>
        </mc:Fallback>
      </mc:AlternateContent>
      <p:grpSp>
        <p:nvGrpSpPr>
          <p:cNvPr id="10" name="群組 9"/>
          <p:cNvGrpSpPr/>
          <p:nvPr/>
        </p:nvGrpSpPr>
        <p:grpSpPr>
          <a:xfrm>
            <a:off x="5828486" y="3876502"/>
            <a:ext cx="775338" cy="786177"/>
            <a:chOff x="5868144" y="3575759"/>
            <a:chExt cx="775338" cy="786177"/>
          </a:xfrm>
        </p:grpSpPr>
        <mc:AlternateContent xmlns:mc="http://schemas.openxmlformats.org/markup-compatibility/2006" xmlns:a14="http://schemas.microsoft.com/office/drawing/2010/main">
          <mc:Choice Requires="a14">
            <p:sp>
              <p:nvSpPr>
                <p:cNvPr id="20" name="文字方塊 19"/>
                <p:cNvSpPr txBox="1"/>
                <p:nvPr/>
              </p:nvSpPr>
              <p:spPr>
                <a:xfrm>
                  <a:off x="6255348" y="3575759"/>
                  <a:ext cx="388134"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i="0">
                                <a:latin typeface="Cambria Math" panose="02040503050406030204" pitchFamily="18" charset="0"/>
                              </a:rPr>
                              <m:t>1</m:t>
                            </m:r>
                          </m:num>
                          <m:den>
                            <m:r>
                              <a:rPr lang="en-US" altLang="zh-TW" sz="2400" i="1">
                                <a:latin typeface="Cambria Math" panose="02040503050406030204" pitchFamily="18" charset="0"/>
                              </a:rPr>
                              <m:t>3</m:t>
                            </m:r>
                          </m:den>
                        </m:f>
                      </m:oMath>
                    </m:oMathPara>
                  </a14:m>
                  <a:endParaRPr lang="zh-TW" altLang="en-US" sz="2400" dirty="0">
                    <a:latin typeface="+mj-lt"/>
                  </a:endParaRPr>
                </a:p>
              </p:txBody>
            </p:sp>
          </mc:Choice>
          <mc:Fallback xmlns="">
            <p:sp>
              <p:nvSpPr>
                <p:cNvPr id="20" name="文字方塊 19"/>
                <p:cNvSpPr txBox="1">
                  <a:spLocks noRot="1" noChangeAspect="1" noMove="1" noResize="1" noEditPoints="1" noAdjustHandles="1" noChangeArrowheads="1" noChangeShapeType="1" noTextEdit="1"/>
                </p:cNvSpPr>
                <p:nvPr/>
              </p:nvSpPr>
              <p:spPr>
                <a:xfrm>
                  <a:off x="6255348" y="3575759"/>
                  <a:ext cx="388134" cy="786177"/>
                </a:xfrm>
                <a:prstGeom prst="rect">
                  <a:avLst/>
                </a:prstGeom>
                <a:blipFill>
                  <a:blip r:embed="rId7"/>
                  <a:stretch>
                    <a:fillRect/>
                  </a:stretch>
                </a:blipFill>
              </p:spPr>
              <p:txBody>
                <a:bodyPr/>
                <a:lstStyle/>
                <a:p>
                  <a:r>
                    <a:rPr lang="zh-TW" altLang="en-US">
                      <a:noFill/>
                    </a:rPr>
                    <a:t> </a:t>
                  </a:r>
                </a:p>
              </p:txBody>
            </p:sp>
          </mc:Fallback>
        </mc:AlternateContent>
        <p:sp>
          <p:nvSpPr>
            <p:cNvPr id="9" name="文字方塊 8"/>
            <p:cNvSpPr txBox="1"/>
            <p:nvPr/>
          </p:nvSpPr>
          <p:spPr>
            <a:xfrm>
              <a:off x="5868144" y="3771502"/>
              <a:ext cx="504056" cy="461665"/>
            </a:xfrm>
            <a:prstGeom prst="rect">
              <a:avLst/>
            </a:prstGeom>
            <a:noFill/>
          </p:spPr>
          <p:txBody>
            <a:bodyPr wrap="square" rtlCol="0">
              <a:spAutoFit/>
            </a:bodyPr>
            <a:lstStyle/>
            <a:p>
              <a:pPr algn="ctr"/>
              <a:r>
                <a:rPr lang="en-US" altLang="zh-TW" sz="2400" dirty="0">
                  <a:latin typeface="+mj-lt"/>
                </a:rPr>
                <a:t>×</a:t>
              </a:r>
              <a:endParaRPr lang="zh-TW" altLang="en-US" sz="2400" dirty="0">
                <a:latin typeface="+mj-lt"/>
              </a:endParaRPr>
            </a:p>
          </p:txBody>
        </p:sp>
      </p:grpSp>
      <p:sp>
        <p:nvSpPr>
          <p:cNvPr id="24"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3" name="投影片編號版面配置區 2"/>
          <p:cNvSpPr>
            <a:spLocks noGrp="1"/>
          </p:cNvSpPr>
          <p:nvPr>
            <p:ph type="sldNum" sz="quarter" idx="12"/>
          </p:nvPr>
        </p:nvSpPr>
        <p:spPr/>
        <p:txBody>
          <a:bodyPr/>
          <a:lstStyle/>
          <a:p>
            <a:fld id="{028E3F4F-51B2-42EE-AFA2-40C4572185CC}" type="slidenum">
              <a:rPr lang="en-US" smtClean="0"/>
              <a:t>10</a:t>
            </a:fld>
            <a:endParaRPr lang="en-US" dirty="0"/>
          </a:p>
        </p:txBody>
      </p:sp>
    </p:spTree>
    <p:custDataLst>
      <p:tags r:id="rId1"/>
    </p:custDataLst>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2"/>
          <p:cNvSpPr>
            <a:spLocks noGrp="1" noChangeArrowheads="1"/>
          </p:cNvSpPr>
          <p:nvPr>
            <p:ph type="title"/>
          </p:nvPr>
        </p:nvSpPr>
        <p:spPr/>
        <p:txBody>
          <a:bodyPr>
            <a:normAutofit/>
          </a:bodyPr>
          <a:lstStyle/>
          <a:p>
            <a:pPr eaLnBrk="1" hangingPunct="1"/>
            <a:r>
              <a:rPr lang="en-US" altLang="en-US" sz="2800" b="0" dirty="0" err="1">
                <a:solidFill>
                  <a:schemeClr val="tx1"/>
                </a:solidFill>
              </a:rPr>
              <a:t>Frei</a:t>
            </a:r>
            <a:r>
              <a:rPr lang="en-US" altLang="en-US" sz="2800" b="0" dirty="0">
                <a:solidFill>
                  <a:schemeClr val="tx1"/>
                </a:solidFill>
              </a:rPr>
              <a:t> and Chen edge detector</a:t>
            </a:r>
            <a:r>
              <a:rPr lang="zh-TW" altLang="en-US" sz="2800" b="0" dirty="0">
                <a:solidFill>
                  <a:schemeClr val="tx1"/>
                </a:solidFill>
              </a:rPr>
              <a:t> </a:t>
            </a:r>
            <a:r>
              <a:rPr lang="en-US" altLang="en-US" sz="2800" b="0" dirty="0">
                <a:solidFill>
                  <a:schemeClr val="tx1"/>
                </a:solidFill>
              </a:rPr>
              <a:t>with threshold = </a:t>
            </a:r>
            <a:r>
              <a:rPr lang="en-US" altLang="en-US" sz="2800" b="0" dirty="0">
                <a:solidFill>
                  <a:srgbClr val="FF0000"/>
                </a:solidFill>
              </a:rPr>
              <a:t>103</a:t>
            </a:r>
            <a:endParaRPr lang="en-US" altLang="zh-TW" sz="4000" b="0" dirty="0">
              <a:solidFill>
                <a:srgbClr val="FF0000"/>
              </a:solidFill>
            </a:endParaRPr>
          </a:p>
        </p:txBody>
      </p:sp>
      <p:pic>
        <p:nvPicPr>
          <p:cNvPr id="1863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373" name="Picture 5" descr="freiandchen(3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100</a:t>
            </a:fld>
            <a:endParaRPr lang="en-US" dirty="0"/>
          </a:p>
        </p:txBody>
      </p:sp>
    </p:spTree>
    <p:extLst>
      <p:ext uri="{BB962C8B-B14F-4D97-AF65-F5344CB8AC3E}">
        <p14:creationId xmlns:p14="http://schemas.microsoft.com/office/powerpoint/2010/main" val="8139807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ChangeArrowheads="1"/>
          </p:cNvSpPr>
          <p:nvPr>
            <p:ph type="title"/>
          </p:nvPr>
        </p:nvSpPr>
        <p:spPr/>
        <p:txBody>
          <a:bodyPr/>
          <a:lstStyle/>
          <a:p>
            <a:pPr eaLnBrk="1" hangingPunct="1"/>
            <a:r>
              <a:rPr lang="en-US" altLang="zh-TW" dirty="0">
                <a:solidFill>
                  <a:schemeClr val="tx1"/>
                </a:solidFill>
              </a:rPr>
              <a:t>Fun Time 9</a:t>
            </a:r>
            <a:endParaRPr lang="zh-TW" altLang="zh-TW" dirty="0">
              <a:solidFill>
                <a:schemeClr val="tx1"/>
              </a:solidFill>
            </a:endParaRPr>
          </a:p>
        </p:txBody>
      </p:sp>
      <p:sp>
        <p:nvSpPr>
          <p:cNvPr id="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101</a:t>
            </a:fld>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22959" y="1845734"/>
                <a:ext cx="7543801" cy="4614052"/>
              </a:xfrm>
            </p:spPr>
            <p:txBody>
              <a:bodyPr>
                <a:normAutofit/>
              </a:bodyPr>
              <a:lstStyle/>
              <a:p>
                <a:pPr marL="2952750" indent="-2952750">
                  <a:lnSpc>
                    <a:spcPct val="100000"/>
                  </a:lnSpc>
                  <a:spcBef>
                    <a:spcPts val="0"/>
                  </a:spcBef>
                  <a:spcAft>
                    <a:spcPts val="1200"/>
                  </a:spcAft>
                  <a:buNone/>
                </a:pPr>
                <a:r>
                  <a:rPr lang="en-US" altLang="zh-TW" sz="2400" b="1" dirty="0">
                    <a:solidFill>
                      <a:schemeClr val="tx1"/>
                    </a:solidFill>
                  </a:rPr>
                  <a:t>Kirsch edge detector : </a:t>
                </a:r>
                <a:r>
                  <a:rPr lang="en-US" altLang="zh-TW" sz="2400" dirty="0">
                    <a:solidFill>
                      <a:schemeClr val="tx1"/>
                    </a:solidFill>
                  </a:rPr>
                  <a:t>set of eight compass template edge masks.</a:t>
                </a:r>
              </a:p>
              <a:p>
                <a:pPr>
                  <a:lnSpc>
                    <a:spcPct val="100000"/>
                  </a:lnSpc>
                  <a:spcBef>
                    <a:spcPts val="0"/>
                  </a:spcBef>
                  <a:spcAft>
                    <a:spcPts val="1200"/>
                  </a:spcAft>
                </a:pPr>
                <a:endParaRPr lang="en-US" altLang="zh-TW" sz="2400" dirty="0">
                  <a:solidFill>
                    <a:schemeClr val="tx1"/>
                  </a:solidFill>
                </a:endParaRPr>
              </a:p>
              <a:p>
                <a:pPr>
                  <a:lnSpc>
                    <a:spcPct val="100000"/>
                  </a:lnSpc>
                  <a:spcBef>
                    <a:spcPts val="0"/>
                  </a:spcBef>
                  <a:spcAft>
                    <a:spcPts val="1200"/>
                  </a:spcAft>
                </a:pPr>
                <a:endParaRPr lang="en-US" altLang="zh-TW" sz="2400" dirty="0">
                  <a:solidFill>
                    <a:schemeClr val="tx1"/>
                  </a:solidFill>
                </a:endParaRPr>
              </a:p>
              <a:p>
                <a:pPr>
                  <a:lnSpc>
                    <a:spcPct val="100000"/>
                  </a:lnSpc>
                  <a:spcBef>
                    <a:spcPts val="0"/>
                  </a:spcBef>
                  <a:spcAft>
                    <a:spcPts val="1200"/>
                  </a:spcAft>
                </a:pPr>
                <a:endParaRPr lang="en-US" altLang="zh-TW" sz="2400" dirty="0">
                  <a:solidFill>
                    <a:schemeClr val="tx1"/>
                  </a:solidFill>
                </a:endParaRPr>
              </a:p>
              <a:p>
                <a:pPr>
                  <a:lnSpc>
                    <a:spcPct val="100000"/>
                  </a:lnSpc>
                  <a:spcBef>
                    <a:spcPts val="0"/>
                  </a:spcBef>
                  <a:spcAft>
                    <a:spcPts val="1200"/>
                  </a:spcAft>
                </a:pPr>
                <a:endParaRPr lang="en-US" altLang="zh-TW" sz="2400" dirty="0">
                  <a:solidFill>
                    <a:schemeClr val="tx1"/>
                  </a:solidFill>
                </a:endParaRPr>
              </a:p>
              <a:p>
                <a:pPr>
                  <a:lnSpc>
                    <a:spcPct val="100000"/>
                  </a:lnSpc>
                  <a:spcBef>
                    <a:spcPts val="0"/>
                  </a:spcBef>
                  <a:spcAft>
                    <a:spcPts val="1200"/>
                  </a:spcAft>
                </a:pPr>
                <a:endParaRPr lang="en-US" altLang="zh-TW" sz="2400" dirty="0">
                  <a:solidFill>
                    <a:schemeClr val="tx1"/>
                  </a:solidFill>
                </a:endParaRPr>
              </a:p>
              <a:p>
                <a:pPr marL="0" indent="0">
                  <a:lnSpc>
                    <a:spcPct val="100000"/>
                  </a:lnSpc>
                  <a:spcBef>
                    <a:spcPts val="0"/>
                  </a:spcBef>
                  <a:spcAft>
                    <a:spcPts val="1200"/>
                  </a:spcAft>
                  <a:buNone/>
                </a:pPr>
                <a:r>
                  <a:rPr lang="en-US" altLang="zh-TW" sz="2400" dirty="0">
                    <a:solidFill>
                      <a:schemeClr val="tx1"/>
                    </a:solidFill>
                  </a:rPr>
                  <a:t>Gradient magnitude:</a:t>
                </a:r>
              </a:p>
              <a:p>
                <a:pPr marL="0" indent="0">
                  <a:lnSpc>
                    <a:spcPct val="100000"/>
                  </a:lnSpc>
                  <a:spcBef>
                    <a:spcPts val="0"/>
                  </a:spcBef>
                  <a:spcAft>
                    <a:spcPts val="1200"/>
                  </a:spcAft>
                  <a:buNone/>
                </a:pPr>
                <a:r>
                  <a:rPr lang="en-US" altLang="zh-TW" sz="2400" dirty="0">
                    <a:solidFill>
                      <a:schemeClr val="tx1"/>
                    </a:solidFill>
                  </a:rPr>
                  <a:t>Gradient direction: </a:t>
                </a:r>
                <a:r>
                  <a:rPr lang="el-GR" altLang="zh-TW" sz="2400" dirty="0">
                    <a:solidFill>
                      <a:schemeClr val="tx1"/>
                    </a:solidFill>
                  </a:rPr>
                  <a:t>θ</a:t>
                </a:r>
                <a:r>
                  <a:rPr lang="en-US" altLang="zh-TW" sz="2400" dirty="0">
                    <a:solidFill>
                      <a:schemeClr val="tx1"/>
                    </a:solidFill>
                  </a:rPr>
                  <a:t> = </a:t>
                </a:r>
                <a14:m>
                  <m:oMath xmlns:m="http://schemas.openxmlformats.org/officeDocument/2006/math">
                    <m:sSup>
                      <m:sSupPr>
                        <m:ctrlPr>
                          <a:rPr lang="en-US" altLang="zh-TW" sz="2400" i="1" smtClean="0">
                            <a:solidFill>
                              <a:schemeClr val="tx1"/>
                            </a:solidFill>
                            <a:latin typeface="Cambria Math" panose="02040503050406030204" pitchFamily="18" charset="0"/>
                          </a:rPr>
                        </m:ctrlPr>
                      </m:sSupPr>
                      <m:e>
                        <m:r>
                          <a:rPr lang="en-US" altLang="zh-TW" sz="2400" b="0" i="1" smtClean="0">
                            <a:solidFill>
                              <a:schemeClr val="tx1"/>
                            </a:solidFill>
                            <a:latin typeface="Cambria Math" panose="02040503050406030204" pitchFamily="18" charset="0"/>
                          </a:rPr>
                          <m:t>45</m:t>
                        </m:r>
                      </m:e>
                      <m:sup>
                        <m:r>
                          <a:rPr lang="en-US" altLang="zh-TW" sz="2400" i="1" smtClean="0">
                            <a:solidFill>
                              <a:schemeClr val="tx1"/>
                            </a:solidFill>
                            <a:latin typeface="Cambria Math" panose="02040503050406030204" pitchFamily="18" charset="0"/>
                            <a:ea typeface="Cambria Math" panose="02040503050406030204" pitchFamily="18" charset="0"/>
                          </a:rPr>
                          <m:t>°</m:t>
                        </m:r>
                      </m:sup>
                    </m:sSup>
                  </m:oMath>
                </a14:m>
                <a:r>
                  <a:rPr lang="en-US" altLang="zh-TW" sz="2400" dirty="0">
                    <a:solidFill>
                      <a:schemeClr val="tx1"/>
                    </a:solidFill>
                  </a:rPr>
                  <a:t> </a:t>
                </a:r>
                <a:r>
                  <a:rPr lang="en-US" altLang="zh-TW" sz="2400" dirty="0" err="1">
                    <a:solidFill>
                      <a:schemeClr val="tx1"/>
                    </a:solidFill>
                  </a:rPr>
                  <a:t>argmax</a:t>
                </a:r>
                <a:r>
                  <a:rPr lang="en-US" altLang="zh-TW" sz="2400" dirty="0">
                    <a:solidFill>
                      <a:schemeClr val="tx1"/>
                    </a:solidFill>
                  </a:rPr>
                  <a:t> </a:t>
                </a:r>
                <a14:m>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𝑘</m:t>
                        </m:r>
                      </m:e>
                      <m:sub>
                        <m:r>
                          <a:rPr lang="en-US" altLang="zh-TW" sz="2400" b="0" i="1" smtClean="0">
                            <a:solidFill>
                              <a:schemeClr val="tx1"/>
                            </a:solidFill>
                            <a:latin typeface="Cambria Math" panose="02040503050406030204" pitchFamily="18" charset="0"/>
                          </a:rPr>
                          <m:t>𝑛</m:t>
                        </m:r>
                      </m:sub>
                    </m:sSub>
                  </m:oMath>
                </a14:m>
                <a:endParaRPr lang="en-US" altLang="zh-TW" sz="2400" dirty="0">
                  <a:solidFill>
                    <a:schemeClr val="tx1"/>
                  </a:solidFill>
                </a:endParaRPr>
              </a:p>
              <a:p>
                <a:pPr>
                  <a:lnSpc>
                    <a:spcPct val="100000"/>
                  </a:lnSpc>
                  <a:spcBef>
                    <a:spcPts val="0"/>
                  </a:spcBef>
                  <a:spcAft>
                    <a:spcPts val="1200"/>
                  </a:spcAft>
                </a:pPr>
                <a:endParaRPr lang="en-US" altLang="zh-TW" sz="2400" dirty="0">
                  <a:solidFill>
                    <a:schemeClr val="tx1"/>
                  </a:solidFill>
                </a:endParaRPr>
              </a:p>
              <a:p>
                <a:pPr>
                  <a:lnSpc>
                    <a:spcPct val="100000"/>
                  </a:lnSpc>
                  <a:spcBef>
                    <a:spcPts val="0"/>
                  </a:spcBef>
                  <a:spcAft>
                    <a:spcPts val="1200"/>
                  </a:spcAft>
                </a:pPr>
                <a:endParaRPr lang="en-US" altLang="zh-TW" sz="2400" dirty="0">
                  <a:solidFill>
                    <a:schemeClr val="tx1"/>
                  </a:solidFill>
                </a:endParaRPr>
              </a:p>
              <a:p>
                <a:pPr>
                  <a:lnSpc>
                    <a:spcPct val="100000"/>
                  </a:lnSpc>
                  <a:spcBef>
                    <a:spcPts val="0"/>
                  </a:spcBef>
                  <a:spcAft>
                    <a:spcPts val="1200"/>
                  </a:spcAft>
                </a:pPr>
                <a:endParaRPr lang="zh-TW" altLang="en-US" sz="2400" dirty="0">
                  <a:solidFill>
                    <a:schemeClr val="tx1"/>
                  </a:solidFill>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22959" y="1845734"/>
                <a:ext cx="7543801" cy="4614052"/>
              </a:xfrm>
              <a:blipFill>
                <a:blip r:embed="rId4"/>
                <a:stretch>
                  <a:fillRect l="-2423" t="-1057"/>
                </a:stretch>
              </a:blipFill>
            </p:spPr>
            <p:txBody>
              <a:bodyPr/>
              <a:lstStyle/>
              <a:p>
                <a:r>
                  <a:rPr lang="zh-TW" altLang="en-US">
                    <a:noFill/>
                  </a:rPr>
                  <a:t> </a:t>
                </a:r>
              </a:p>
            </p:txBody>
          </p:sp>
        </mc:Fallback>
      </mc:AlternateContent>
      <p:sp>
        <p:nvSpPr>
          <p:cNvPr id="32773"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7.4.1 Gradient Edge Detectors</a:t>
            </a:r>
            <a:r>
              <a:rPr lang="zh-TW" altLang="en-US" sz="4000" b="0" dirty="0">
                <a:solidFill>
                  <a:schemeClr val="tx1"/>
                </a:solidFill>
              </a:rPr>
              <a:t> </a:t>
            </a:r>
            <a:r>
              <a:rPr lang="en-US" altLang="zh-TW" sz="4000" b="0" dirty="0">
                <a:solidFill>
                  <a:schemeClr val="tx1"/>
                </a:solidFill>
              </a:rPr>
              <a:t>(HW)</a:t>
            </a:r>
          </a:p>
        </p:txBody>
      </p:sp>
      <p:pic>
        <p:nvPicPr>
          <p:cNvPr id="32775" name="Picture 5" descr="7"/>
          <p:cNvPicPr>
            <a:picLocks noChangeAspect="1" noChangeArrowheads="1"/>
          </p:cNvPicPr>
          <p:nvPr/>
        </p:nvPicPr>
        <p:blipFill>
          <a:blip r:embed="rId5" cstate="print"/>
          <a:srcRect/>
          <a:stretch>
            <a:fillRect/>
          </a:stretch>
        </p:blipFill>
        <p:spPr bwMode="auto">
          <a:xfrm>
            <a:off x="1772295" y="2708920"/>
            <a:ext cx="5599411" cy="2465809"/>
          </a:xfrm>
          <a:prstGeom prst="rect">
            <a:avLst/>
          </a:prstGeom>
          <a:noFill/>
          <a:ln w="9525">
            <a:noFill/>
            <a:miter lim="800000"/>
            <a:headEnd/>
            <a:tailEnd/>
          </a:ln>
        </p:spPr>
      </p:pic>
      <p:cxnSp>
        <p:nvCxnSpPr>
          <p:cNvPr id="32777" name="直線單箭頭接點 24"/>
          <p:cNvCxnSpPr>
            <a:cxnSpLocks noChangeShapeType="1"/>
          </p:cNvCxnSpPr>
          <p:nvPr/>
        </p:nvCxnSpPr>
        <p:spPr bwMode="auto">
          <a:xfrm>
            <a:off x="2123728" y="2673350"/>
            <a:ext cx="503238" cy="0"/>
          </a:xfrm>
          <a:prstGeom prst="straightConnector1">
            <a:avLst/>
          </a:prstGeom>
          <a:noFill/>
          <a:ln w="38100" algn="ctr">
            <a:solidFill>
              <a:srgbClr val="FF3300"/>
            </a:solidFill>
            <a:round/>
            <a:headEnd/>
            <a:tailEnd type="arrow" w="med" len="med"/>
          </a:ln>
        </p:spPr>
      </p:cxnSp>
      <p:cxnSp>
        <p:nvCxnSpPr>
          <p:cNvPr id="32778" name="直線單箭頭接點 24"/>
          <p:cNvCxnSpPr>
            <a:cxnSpLocks noChangeShapeType="1"/>
          </p:cNvCxnSpPr>
          <p:nvPr/>
        </p:nvCxnSpPr>
        <p:spPr bwMode="auto">
          <a:xfrm flipV="1">
            <a:off x="3092451" y="2544614"/>
            <a:ext cx="360362" cy="328612"/>
          </a:xfrm>
          <a:prstGeom prst="straightConnector1">
            <a:avLst/>
          </a:prstGeom>
          <a:noFill/>
          <a:ln w="38100" algn="ctr">
            <a:solidFill>
              <a:srgbClr val="FF3300"/>
            </a:solidFill>
            <a:round/>
            <a:headEnd/>
            <a:tailEnd type="arrow" w="med" len="med"/>
          </a:ln>
        </p:spPr>
      </p:cxnSp>
      <p:cxnSp>
        <p:nvCxnSpPr>
          <p:cNvPr id="32779" name="直線單箭頭接點 24"/>
          <p:cNvCxnSpPr>
            <a:cxnSpLocks noChangeShapeType="1"/>
          </p:cNvCxnSpPr>
          <p:nvPr/>
        </p:nvCxnSpPr>
        <p:spPr bwMode="auto">
          <a:xfrm flipV="1">
            <a:off x="4603398" y="2873226"/>
            <a:ext cx="0" cy="508000"/>
          </a:xfrm>
          <a:prstGeom prst="straightConnector1">
            <a:avLst/>
          </a:prstGeom>
          <a:noFill/>
          <a:ln w="38100" algn="ctr">
            <a:solidFill>
              <a:srgbClr val="FF3300"/>
            </a:solidFill>
            <a:round/>
            <a:headEnd/>
            <a:tailEnd type="arrow" w="med" len="med"/>
          </a:ln>
        </p:spPr>
      </p:cxnSp>
      <p:cxnSp>
        <p:nvCxnSpPr>
          <p:cNvPr id="32780" name="直線單箭頭接點 24"/>
          <p:cNvCxnSpPr>
            <a:cxnSpLocks noChangeShapeType="1"/>
          </p:cNvCxnSpPr>
          <p:nvPr/>
        </p:nvCxnSpPr>
        <p:spPr bwMode="auto">
          <a:xfrm flipH="1" flipV="1">
            <a:off x="7112335" y="2544614"/>
            <a:ext cx="247650" cy="360363"/>
          </a:xfrm>
          <a:prstGeom prst="straightConnector1">
            <a:avLst/>
          </a:prstGeom>
          <a:noFill/>
          <a:ln w="38100" algn="ctr">
            <a:solidFill>
              <a:srgbClr val="FF3300"/>
            </a:solidFill>
            <a:round/>
            <a:headEnd/>
            <a:tailEnd type="arrow" w="med" len="med"/>
          </a:ln>
        </p:spPr>
      </p:cxnSp>
      <p:cxnSp>
        <p:nvCxnSpPr>
          <p:cNvPr id="32781" name="直線單箭頭接點 24"/>
          <p:cNvCxnSpPr>
            <a:cxnSpLocks noChangeShapeType="1"/>
          </p:cNvCxnSpPr>
          <p:nvPr/>
        </p:nvCxnSpPr>
        <p:spPr bwMode="auto">
          <a:xfrm flipH="1">
            <a:off x="2019250" y="4797152"/>
            <a:ext cx="503238" cy="0"/>
          </a:xfrm>
          <a:prstGeom prst="straightConnector1">
            <a:avLst/>
          </a:prstGeom>
          <a:noFill/>
          <a:ln w="38100" algn="ctr">
            <a:solidFill>
              <a:srgbClr val="FF3300"/>
            </a:solidFill>
            <a:round/>
            <a:headEnd/>
            <a:tailEnd type="arrow" w="med" len="med"/>
          </a:ln>
        </p:spPr>
      </p:cxnSp>
      <p:cxnSp>
        <p:nvCxnSpPr>
          <p:cNvPr id="32782" name="直線單箭頭接點 24"/>
          <p:cNvCxnSpPr>
            <a:cxnSpLocks noChangeShapeType="1"/>
          </p:cNvCxnSpPr>
          <p:nvPr/>
        </p:nvCxnSpPr>
        <p:spPr bwMode="auto">
          <a:xfrm flipH="1">
            <a:off x="4120357" y="4422114"/>
            <a:ext cx="393700" cy="258738"/>
          </a:xfrm>
          <a:prstGeom prst="straightConnector1">
            <a:avLst/>
          </a:prstGeom>
          <a:noFill/>
          <a:ln w="38100" algn="ctr">
            <a:solidFill>
              <a:srgbClr val="FF3300"/>
            </a:solidFill>
            <a:round/>
            <a:headEnd/>
            <a:tailEnd type="arrow" w="med" len="med"/>
          </a:ln>
        </p:spPr>
      </p:cxnSp>
      <p:cxnSp>
        <p:nvCxnSpPr>
          <p:cNvPr id="32783" name="直線單箭頭接點 24"/>
          <p:cNvCxnSpPr>
            <a:cxnSpLocks noChangeShapeType="1"/>
          </p:cNvCxnSpPr>
          <p:nvPr/>
        </p:nvCxnSpPr>
        <p:spPr bwMode="auto">
          <a:xfrm>
            <a:off x="5868144" y="3990314"/>
            <a:ext cx="0" cy="431800"/>
          </a:xfrm>
          <a:prstGeom prst="straightConnector1">
            <a:avLst/>
          </a:prstGeom>
          <a:noFill/>
          <a:ln w="38100" algn="ctr">
            <a:solidFill>
              <a:srgbClr val="FF3300"/>
            </a:solidFill>
            <a:round/>
            <a:headEnd/>
            <a:tailEnd type="arrow" w="med" len="med"/>
          </a:ln>
        </p:spPr>
      </p:cxnSp>
      <p:cxnSp>
        <p:nvCxnSpPr>
          <p:cNvPr id="32784" name="直線單箭頭接點 24"/>
          <p:cNvCxnSpPr>
            <a:cxnSpLocks noChangeShapeType="1"/>
          </p:cNvCxnSpPr>
          <p:nvPr/>
        </p:nvCxnSpPr>
        <p:spPr bwMode="auto">
          <a:xfrm>
            <a:off x="6137446" y="4249052"/>
            <a:ext cx="327025" cy="431800"/>
          </a:xfrm>
          <a:prstGeom prst="straightConnector1">
            <a:avLst/>
          </a:prstGeom>
          <a:noFill/>
          <a:ln w="38100" algn="ctr">
            <a:solidFill>
              <a:srgbClr val="FF3300"/>
            </a:solidFill>
            <a:round/>
            <a:headEnd/>
            <a:tailEnd type="arrow" w="med" len="med"/>
          </a:ln>
        </p:spPr>
      </p:cxnSp>
      <p:pic>
        <p:nvPicPr>
          <p:cNvPr id="17" name="圖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7425" y="5117429"/>
            <a:ext cx="1263634" cy="12580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文字方塊 17"/>
          <p:cNvSpPr txBox="1"/>
          <p:nvPr/>
        </p:nvSpPr>
        <p:spPr>
          <a:xfrm>
            <a:off x="7537493" y="4805397"/>
            <a:ext cx="1326794" cy="369332"/>
          </a:xfrm>
          <a:prstGeom prst="rect">
            <a:avLst/>
          </a:prstGeom>
          <a:noFill/>
        </p:spPr>
        <p:txBody>
          <a:bodyPr wrap="square" rtlCol="0">
            <a:spAutoFit/>
          </a:bodyPr>
          <a:lstStyle/>
          <a:p>
            <a:pPr algn="ctr"/>
            <a:r>
              <a:rPr lang="en-US" altLang="zh-TW" dirty="0">
                <a:latin typeface="+mj-lt"/>
              </a:rPr>
              <a:t>compass</a:t>
            </a:r>
            <a:endParaRPr lang="zh-TW" altLang="en-US" dirty="0">
              <a:latin typeface="+mj-lt"/>
            </a:endParaRPr>
          </a:p>
        </p:txBody>
      </p:sp>
      <p:graphicFrame>
        <p:nvGraphicFramePr>
          <p:cNvPr id="22" name="Object 7"/>
          <p:cNvGraphicFramePr>
            <a:graphicFrameLocks noChangeAspect="1"/>
          </p:cNvGraphicFramePr>
          <p:nvPr>
            <p:extLst>
              <p:ext uri="{D42A27DB-BD31-4B8C-83A1-F6EECF244321}">
                <p14:modId xmlns:p14="http://schemas.microsoft.com/office/powerpoint/2010/main" val="2534554982"/>
              </p:ext>
            </p:extLst>
          </p:nvPr>
        </p:nvGraphicFramePr>
        <p:xfrm>
          <a:off x="3452813" y="5258268"/>
          <a:ext cx="1728788" cy="611188"/>
        </p:xfrm>
        <a:graphic>
          <a:graphicData uri="http://schemas.openxmlformats.org/presentationml/2006/ole">
            <mc:AlternateContent xmlns:mc="http://schemas.openxmlformats.org/markup-compatibility/2006">
              <mc:Choice xmlns:v="urn:schemas-microsoft-com:vml" Requires="v">
                <p:oleObj spid="_x0000_s3079" name="方程式" r:id="rId7" imgW="825480" imgH="291960" progId="Equation.3">
                  <p:embed/>
                </p:oleObj>
              </mc:Choice>
              <mc:Fallback>
                <p:oleObj name="方程式" r:id="rId7" imgW="825480" imgH="291960" progId="Equation.3">
                  <p:embed/>
                  <p:pic>
                    <p:nvPicPr>
                      <p:cNvPr id="22" name="Object 7"/>
                      <p:cNvPicPr>
                        <a:picLocks noGrp="1" noChangeAspect="1" noChangeArrowheads="1"/>
                      </p:cNvPicPr>
                      <p:nvPr/>
                    </p:nvPicPr>
                    <p:blipFill>
                      <a:blip r:embed="rId8"/>
                      <a:srcRect/>
                      <a:stretch>
                        <a:fillRect/>
                      </a:stretch>
                    </p:blipFill>
                    <p:spPr bwMode="auto">
                      <a:xfrm>
                        <a:off x="3452813" y="5258268"/>
                        <a:ext cx="1728788" cy="61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5" name="投影片編號版面配置區 4"/>
          <p:cNvSpPr>
            <a:spLocks noGrp="1"/>
          </p:cNvSpPr>
          <p:nvPr>
            <p:ph type="sldNum" sz="quarter" idx="12"/>
          </p:nvPr>
        </p:nvSpPr>
        <p:spPr/>
        <p:txBody>
          <a:bodyPr/>
          <a:lstStyle/>
          <a:p>
            <a:fld id="{028E3F4F-51B2-42EE-AFA2-40C4572185CC}" type="slidenum">
              <a:rPr lang="en-US" smtClean="0"/>
              <a:t>102</a:t>
            </a:fld>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7" name="Rectangle 2"/>
          <p:cNvSpPr>
            <a:spLocks noGrp="1" noChangeArrowheads="1"/>
          </p:cNvSpPr>
          <p:nvPr>
            <p:ph type="title"/>
          </p:nvPr>
        </p:nvSpPr>
        <p:spPr>
          <a:xfrm>
            <a:off x="822960" y="286604"/>
            <a:ext cx="7853496" cy="1450757"/>
          </a:xfrm>
        </p:spPr>
        <p:txBody>
          <a:bodyPr>
            <a:normAutofit/>
          </a:bodyPr>
          <a:lstStyle/>
          <a:p>
            <a:pPr eaLnBrk="1" hangingPunct="1"/>
            <a:r>
              <a:rPr lang="en-US" altLang="zh-TW" sz="3600" b="0" dirty="0">
                <a:solidFill>
                  <a:schemeClr val="tx1"/>
                </a:solidFill>
              </a:rPr>
              <a:t>Kirsch</a:t>
            </a:r>
            <a:r>
              <a:rPr lang="zh-TW" altLang="en-US" sz="3600" b="0" dirty="0">
                <a:solidFill>
                  <a:schemeClr val="tx1"/>
                </a:solidFill>
              </a:rPr>
              <a:t> </a:t>
            </a:r>
            <a:r>
              <a:rPr lang="en-US" altLang="zh-TW" sz="3600" b="0" dirty="0">
                <a:solidFill>
                  <a:schemeClr val="tx1"/>
                </a:solidFill>
              </a:rPr>
              <a:t>edge detector </a:t>
            </a:r>
            <a:r>
              <a:rPr lang="en-US" altLang="en-US" sz="3600" b="0" dirty="0">
                <a:solidFill>
                  <a:schemeClr val="tx1"/>
                </a:solidFill>
              </a:rPr>
              <a:t>with threshold = </a:t>
            </a:r>
            <a:r>
              <a:rPr lang="en-US" altLang="en-US" sz="3600" b="0" dirty="0">
                <a:solidFill>
                  <a:srgbClr val="FF0000"/>
                </a:solidFill>
              </a:rPr>
              <a:t>500</a:t>
            </a:r>
            <a:endParaRPr lang="en-US" altLang="zh-TW" sz="5400" b="0" dirty="0">
              <a:solidFill>
                <a:srgbClr val="FF0000"/>
              </a:solidFill>
            </a:endParaRPr>
          </a:p>
        </p:txBody>
      </p:sp>
      <p:pic>
        <p:nvPicPr>
          <p:cNvPr id="19046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469" name="Picture 5" descr="kirsch(3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72816"/>
            <a:ext cx="4572001"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103</a:t>
            </a:fld>
            <a:endParaRPr lang="en-US" dirty="0"/>
          </a:p>
        </p:txBody>
      </p:sp>
    </p:spTree>
    <p:extLst>
      <p:ext uri="{BB962C8B-B14F-4D97-AF65-F5344CB8AC3E}">
        <p14:creationId xmlns:p14="http://schemas.microsoft.com/office/powerpoint/2010/main" val="17889559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287525" y="1845734"/>
                <a:ext cx="8568951" cy="4535594"/>
              </a:xfrm>
            </p:spPr>
            <p:txBody>
              <a:bodyPr>
                <a:normAutofit/>
              </a:bodyPr>
              <a:lstStyle/>
              <a:p>
                <a:pPr marL="3322638" indent="-3322638">
                  <a:lnSpc>
                    <a:spcPct val="100000"/>
                  </a:lnSpc>
                  <a:spcBef>
                    <a:spcPts val="0"/>
                  </a:spcBef>
                  <a:spcAft>
                    <a:spcPts val="600"/>
                  </a:spcAft>
                  <a:buNone/>
                </a:pPr>
                <a:r>
                  <a:rPr lang="en-US" altLang="zh-TW" sz="2400" b="1" dirty="0">
                    <a:solidFill>
                      <a:schemeClr val="tx1"/>
                    </a:solidFill>
                    <a:latin typeface="+mj-lt"/>
                  </a:rPr>
                  <a:t>Robinson</a:t>
                </a:r>
                <a:r>
                  <a:rPr lang="en-US" altLang="zh-TW" sz="2400" b="1" dirty="0">
                    <a:solidFill>
                      <a:schemeClr val="tx1"/>
                    </a:solidFill>
                  </a:rPr>
                  <a:t> edge detector </a:t>
                </a:r>
                <a:r>
                  <a:rPr lang="en-US" altLang="zh-TW" sz="2400" dirty="0">
                    <a:solidFill>
                      <a:schemeClr val="tx1"/>
                    </a:solidFill>
                    <a:latin typeface="+mj-lt"/>
                  </a:rPr>
                  <a:t>: compass template mask set with only 0, </a:t>
                </a:r>
                <a14:m>
                  <m:oMath xmlns:m="http://schemas.openxmlformats.org/officeDocument/2006/math">
                    <m:r>
                      <a:rPr lang="en-US" altLang="zh-TW" sz="2400" i="1" smtClean="0">
                        <a:solidFill>
                          <a:schemeClr val="tx1"/>
                        </a:solidFill>
                        <a:latin typeface="Cambria Math" panose="02040503050406030204" pitchFamily="18" charset="0"/>
                        <a:ea typeface="Cambria Math" panose="02040503050406030204" pitchFamily="18" charset="0"/>
                      </a:rPr>
                      <m:t>±</m:t>
                    </m:r>
                  </m:oMath>
                </a14:m>
                <a:r>
                  <a:rPr lang="en-US" altLang="zh-TW" sz="2400" dirty="0">
                    <a:solidFill>
                      <a:schemeClr val="tx1"/>
                    </a:solidFill>
                    <a:latin typeface="+mj-lt"/>
                  </a:rPr>
                  <a:t>1, </a:t>
                </a:r>
                <a14:m>
                  <m:oMath xmlns:m="http://schemas.openxmlformats.org/officeDocument/2006/math">
                    <m:r>
                      <a:rPr lang="en-US" altLang="zh-TW" sz="2400" i="1" smtClean="0">
                        <a:solidFill>
                          <a:schemeClr val="tx1"/>
                        </a:solidFill>
                        <a:latin typeface="Cambria Math" panose="02040503050406030204" pitchFamily="18" charset="0"/>
                        <a:ea typeface="Cambria Math" panose="02040503050406030204" pitchFamily="18" charset="0"/>
                      </a:rPr>
                      <m:t>±</m:t>
                    </m:r>
                    <m:r>
                      <a:rPr lang="en-US" altLang="zh-TW" sz="2400" b="0" i="1" smtClean="0">
                        <a:solidFill>
                          <a:schemeClr val="tx1"/>
                        </a:solidFill>
                        <a:latin typeface="Cambria Math" panose="02040503050406030204" pitchFamily="18" charset="0"/>
                        <a:ea typeface="Cambria Math" panose="02040503050406030204" pitchFamily="18" charset="0"/>
                      </a:rPr>
                      <m:t>2</m:t>
                    </m:r>
                  </m:oMath>
                </a14:m>
                <a:r>
                  <a:rPr lang="en-US" altLang="zh-TW" sz="2400" dirty="0">
                    <a:solidFill>
                      <a:schemeClr val="tx1"/>
                    </a:solidFill>
                    <a:latin typeface="+mj-lt"/>
                  </a:rPr>
                  <a:t>.</a:t>
                </a: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r>
                  <a:rPr lang="en-US" altLang="zh-TW" sz="2400" dirty="0">
                    <a:solidFill>
                      <a:schemeClr val="tx1"/>
                    </a:solidFill>
                    <a:latin typeface="+mj-lt"/>
                  </a:rPr>
                  <a:t>Done by only four masks since negation of each mask is also a mask.</a:t>
                </a:r>
              </a:p>
              <a:p>
                <a:pPr marL="0" indent="0">
                  <a:lnSpc>
                    <a:spcPct val="100000"/>
                  </a:lnSpc>
                  <a:spcBef>
                    <a:spcPts val="0"/>
                  </a:spcBef>
                  <a:spcAft>
                    <a:spcPts val="600"/>
                  </a:spcAft>
                  <a:buClr>
                    <a:schemeClr val="tx2"/>
                  </a:buClr>
                  <a:buSzPct val="70000"/>
                  <a:buNone/>
                </a:pPr>
                <a:r>
                  <a:rPr lang="en-US" altLang="zh-TW" sz="2400" dirty="0">
                    <a:solidFill>
                      <a:schemeClr val="tx1"/>
                    </a:solidFill>
                    <a:latin typeface="+mj-lt"/>
                  </a:rPr>
                  <a:t>Gradient magnitude and direction same as Kirsch operator.</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287525" y="1845734"/>
                <a:ext cx="8568951" cy="4535594"/>
              </a:xfrm>
              <a:blipFill>
                <a:blip r:embed="rId3"/>
                <a:stretch>
                  <a:fillRect l="-2134" t="-1075" r="-569"/>
                </a:stretch>
              </a:blipFill>
            </p:spPr>
            <p:txBody>
              <a:bodyPr/>
              <a:lstStyle/>
              <a:p>
                <a:r>
                  <a:rPr lang="zh-TW" altLang="en-US">
                    <a:noFill/>
                  </a:rPr>
                  <a:t> </a:t>
                </a:r>
              </a:p>
            </p:txBody>
          </p:sp>
        </mc:Fallback>
      </mc:AlternateContent>
      <p:sp>
        <p:nvSpPr>
          <p:cNvPr id="33796"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7.4.1 Gradient Edge Detectors (HW)</a:t>
            </a:r>
          </a:p>
        </p:txBody>
      </p:sp>
      <p:pic>
        <p:nvPicPr>
          <p:cNvPr id="33799" name="Picture 8" descr="7"/>
          <p:cNvPicPr>
            <a:picLocks noChangeAspect="1" noChangeArrowheads="1"/>
          </p:cNvPicPr>
          <p:nvPr/>
        </p:nvPicPr>
        <p:blipFill>
          <a:blip r:embed="rId4" cstate="print"/>
          <a:srcRect/>
          <a:stretch>
            <a:fillRect/>
          </a:stretch>
        </p:blipFill>
        <p:spPr bwMode="auto">
          <a:xfrm>
            <a:off x="2764639" y="2734667"/>
            <a:ext cx="5494337" cy="2422525"/>
          </a:xfrm>
          <a:prstGeom prst="rect">
            <a:avLst/>
          </a:prstGeom>
          <a:noFill/>
          <a:ln w="9525">
            <a:noFill/>
            <a:miter lim="800000"/>
            <a:headEnd/>
            <a:tailEnd/>
          </a:ln>
        </p:spPr>
      </p:pic>
      <p:cxnSp>
        <p:nvCxnSpPr>
          <p:cNvPr id="33800" name="直線單箭頭接點 24"/>
          <p:cNvCxnSpPr>
            <a:cxnSpLocks noChangeShapeType="1"/>
          </p:cNvCxnSpPr>
          <p:nvPr/>
        </p:nvCxnSpPr>
        <p:spPr bwMode="auto">
          <a:xfrm>
            <a:off x="3099601" y="2722173"/>
            <a:ext cx="503237" cy="0"/>
          </a:xfrm>
          <a:prstGeom prst="straightConnector1">
            <a:avLst/>
          </a:prstGeom>
          <a:noFill/>
          <a:ln w="38100" algn="ctr">
            <a:solidFill>
              <a:srgbClr val="FF3300"/>
            </a:solidFill>
            <a:round/>
            <a:headEnd/>
            <a:tailEnd type="arrow" w="med" len="med"/>
          </a:ln>
        </p:spPr>
      </p:cxnSp>
      <p:cxnSp>
        <p:nvCxnSpPr>
          <p:cNvPr id="33801" name="直線單箭頭接點 24"/>
          <p:cNvCxnSpPr>
            <a:cxnSpLocks noChangeShapeType="1"/>
          </p:cNvCxnSpPr>
          <p:nvPr/>
        </p:nvCxnSpPr>
        <p:spPr bwMode="auto">
          <a:xfrm flipV="1">
            <a:off x="4177036" y="2722253"/>
            <a:ext cx="360363" cy="328613"/>
          </a:xfrm>
          <a:prstGeom prst="straightConnector1">
            <a:avLst/>
          </a:prstGeom>
          <a:noFill/>
          <a:ln w="38100" algn="ctr">
            <a:solidFill>
              <a:srgbClr val="FF3300"/>
            </a:solidFill>
            <a:round/>
            <a:headEnd/>
            <a:tailEnd type="arrow" w="med" len="med"/>
          </a:ln>
        </p:spPr>
      </p:cxnSp>
      <p:cxnSp>
        <p:nvCxnSpPr>
          <p:cNvPr id="33802" name="直線單箭頭接點 24"/>
          <p:cNvCxnSpPr>
            <a:cxnSpLocks noChangeShapeType="1"/>
          </p:cNvCxnSpPr>
          <p:nvPr/>
        </p:nvCxnSpPr>
        <p:spPr bwMode="auto">
          <a:xfrm flipV="1">
            <a:off x="5534667" y="2865129"/>
            <a:ext cx="0" cy="508000"/>
          </a:xfrm>
          <a:prstGeom prst="straightConnector1">
            <a:avLst/>
          </a:prstGeom>
          <a:noFill/>
          <a:ln w="38100" algn="ctr">
            <a:solidFill>
              <a:srgbClr val="FF3300"/>
            </a:solidFill>
            <a:round/>
            <a:headEnd/>
            <a:tailEnd type="arrow" w="med" len="med"/>
          </a:ln>
        </p:spPr>
      </p:cxnSp>
      <p:cxnSp>
        <p:nvCxnSpPr>
          <p:cNvPr id="33803" name="直線單箭頭接點 24"/>
          <p:cNvCxnSpPr>
            <a:cxnSpLocks noChangeShapeType="1"/>
          </p:cNvCxnSpPr>
          <p:nvPr/>
        </p:nvCxnSpPr>
        <p:spPr bwMode="auto">
          <a:xfrm flipH="1" flipV="1">
            <a:off x="8047054" y="2758766"/>
            <a:ext cx="247650" cy="360363"/>
          </a:xfrm>
          <a:prstGeom prst="straightConnector1">
            <a:avLst/>
          </a:prstGeom>
          <a:noFill/>
          <a:ln w="38100" algn="ctr">
            <a:solidFill>
              <a:srgbClr val="FF3300"/>
            </a:solidFill>
            <a:round/>
            <a:headEnd/>
            <a:tailEnd type="arrow" w="med" len="med"/>
          </a:ln>
        </p:spPr>
      </p:cxnSp>
      <p:cxnSp>
        <p:nvCxnSpPr>
          <p:cNvPr id="33804" name="直線單箭頭接點 24"/>
          <p:cNvCxnSpPr>
            <a:cxnSpLocks noChangeShapeType="1"/>
          </p:cNvCxnSpPr>
          <p:nvPr/>
        </p:nvCxnSpPr>
        <p:spPr bwMode="auto">
          <a:xfrm flipH="1">
            <a:off x="3099600" y="4633306"/>
            <a:ext cx="503238" cy="0"/>
          </a:xfrm>
          <a:prstGeom prst="straightConnector1">
            <a:avLst/>
          </a:prstGeom>
          <a:noFill/>
          <a:ln w="38100" algn="ctr">
            <a:solidFill>
              <a:srgbClr val="FF3300"/>
            </a:solidFill>
            <a:round/>
            <a:headEnd/>
            <a:tailEnd type="arrow" w="med" len="med"/>
          </a:ln>
        </p:spPr>
      </p:cxnSp>
      <p:cxnSp>
        <p:nvCxnSpPr>
          <p:cNvPr id="33805" name="直線單箭頭接點 24"/>
          <p:cNvCxnSpPr>
            <a:cxnSpLocks noChangeShapeType="1"/>
          </p:cNvCxnSpPr>
          <p:nvPr/>
        </p:nvCxnSpPr>
        <p:spPr bwMode="auto">
          <a:xfrm flipH="1">
            <a:off x="4935743" y="4417406"/>
            <a:ext cx="393700" cy="215900"/>
          </a:xfrm>
          <a:prstGeom prst="straightConnector1">
            <a:avLst/>
          </a:prstGeom>
          <a:noFill/>
          <a:ln w="38100" algn="ctr">
            <a:solidFill>
              <a:srgbClr val="FF3300"/>
            </a:solidFill>
            <a:round/>
            <a:headEnd/>
            <a:tailEnd type="arrow" w="med" len="med"/>
          </a:ln>
        </p:spPr>
      </p:cxnSp>
      <p:cxnSp>
        <p:nvCxnSpPr>
          <p:cNvPr id="33806" name="直線單箭頭接點 24"/>
          <p:cNvCxnSpPr>
            <a:cxnSpLocks noChangeShapeType="1"/>
          </p:cNvCxnSpPr>
          <p:nvPr/>
        </p:nvCxnSpPr>
        <p:spPr bwMode="auto">
          <a:xfrm>
            <a:off x="6879959" y="4023528"/>
            <a:ext cx="0" cy="430213"/>
          </a:xfrm>
          <a:prstGeom prst="straightConnector1">
            <a:avLst/>
          </a:prstGeom>
          <a:noFill/>
          <a:ln w="38100" algn="ctr">
            <a:solidFill>
              <a:srgbClr val="FF3300"/>
            </a:solidFill>
            <a:round/>
            <a:headEnd/>
            <a:tailEnd type="arrow" w="med" len="med"/>
          </a:ln>
        </p:spPr>
      </p:cxnSp>
      <p:cxnSp>
        <p:nvCxnSpPr>
          <p:cNvPr id="33807" name="直線單箭頭接點 24"/>
          <p:cNvCxnSpPr>
            <a:cxnSpLocks noChangeShapeType="1"/>
          </p:cNvCxnSpPr>
          <p:nvPr/>
        </p:nvCxnSpPr>
        <p:spPr bwMode="auto">
          <a:xfrm>
            <a:off x="7150593" y="4309456"/>
            <a:ext cx="327025" cy="431800"/>
          </a:xfrm>
          <a:prstGeom prst="straightConnector1">
            <a:avLst/>
          </a:prstGeom>
          <a:noFill/>
          <a:ln w="38100" algn="ctr">
            <a:solidFill>
              <a:srgbClr val="FF3300"/>
            </a:solidFill>
            <a:round/>
            <a:headEnd/>
            <a:tailEnd type="arrow" w="med" len="med"/>
          </a:ln>
        </p:spPr>
      </p:cxnSp>
      <p:sp>
        <p:nvSpPr>
          <p:cNvPr id="17" name="文字方塊 16"/>
          <p:cNvSpPr txBox="1"/>
          <p:nvPr/>
        </p:nvSpPr>
        <p:spPr>
          <a:xfrm>
            <a:off x="82085" y="2780928"/>
            <a:ext cx="2745196" cy="646331"/>
          </a:xfrm>
          <a:prstGeom prst="rect">
            <a:avLst/>
          </a:prstGeom>
          <a:noFill/>
        </p:spPr>
        <p:txBody>
          <a:bodyPr wrap="square" rtlCol="0">
            <a:spAutoFit/>
          </a:bodyPr>
          <a:lstStyle/>
          <a:p>
            <a:r>
              <a:rPr lang="en-US" altLang="zh-TW" dirty="0">
                <a:solidFill>
                  <a:srgbClr val="FF0000"/>
                </a:solidFill>
                <a:latin typeface="+mj-lt"/>
              </a:rPr>
              <a:t>Simplify mask coefficients </a:t>
            </a:r>
          </a:p>
          <a:p>
            <a:r>
              <a:rPr lang="en-US" altLang="zh-TW" dirty="0">
                <a:solidFill>
                  <a:srgbClr val="FF0000"/>
                </a:solidFill>
                <a:latin typeface="+mj-lt"/>
              </a:rPr>
              <a:t>(Kirsch)</a:t>
            </a:r>
            <a:endParaRPr lang="zh-TW" altLang="en-US" dirty="0">
              <a:solidFill>
                <a:srgbClr val="FF0000"/>
              </a:solidFill>
              <a:latin typeface="+mj-lt"/>
            </a:endParaRPr>
          </a:p>
        </p:txBody>
      </p:sp>
      <p:sp>
        <p:nvSpPr>
          <p:cNvPr id="21"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5" name="投影片編號版面配置區 4"/>
          <p:cNvSpPr>
            <a:spLocks noGrp="1"/>
          </p:cNvSpPr>
          <p:nvPr>
            <p:ph type="sldNum" sz="quarter" idx="12"/>
          </p:nvPr>
        </p:nvSpPr>
        <p:spPr/>
        <p:txBody>
          <a:bodyPr/>
          <a:lstStyle/>
          <a:p>
            <a:fld id="{028E3F4F-51B2-42EE-AFA2-40C4572185CC}" type="slidenum">
              <a:rPr lang="en-US" smtClean="0"/>
              <a:t>104</a:t>
            </a:fld>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2"/>
          <p:cNvSpPr>
            <a:spLocks noGrp="1" noChangeArrowheads="1"/>
          </p:cNvSpPr>
          <p:nvPr>
            <p:ph type="title"/>
          </p:nvPr>
        </p:nvSpPr>
        <p:spPr/>
        <p:txBody>
          <a:bodyPr>
            <a:normAutofit/>
          </a:bodyPr>
          <a:lstStyle/>
          <a:p>
            <a:pPr eaLnBrk="1" hangingPunct="1"/>
            <a:r>
              <a:rPr lang="en-US" altLang="zh-TW" sz="3200" b="0" dirty="0">
                <a:solidFill>
                  <a:schemeClr val="tx1"/>
                </a:solidFill>
              </a:rPr>
              <a:t>Robinson edge detector </a:t>
            </a:r>
            <a:r>
              <a:rPr lang="en-US" altLang="en-US" sz="3200" b="0" dirty="0">
                <a:solidFill>
                  <a:schemeClr val="tx1"/>
                </a:solidFill>
              </a:rPr>
              <a:t>with threshold = </a:t>
            </a:r>
            <a:r>
              <a:rPr lang="en-US" altLang="en-US" sz="3200" b="0" dirty="0">
                <a:solidFill>
                  <a:srgbClr val="FF0000"/>
                </a:solidFill>
              </a:rPr>
              <a:t>123</a:t>
            </a:r>
            <a:endParaRPr lang="en-US" altLang="zh-TW" sz="3200" b="0" dirty="0">
              <a:solidFill>
                <a:srgbClr val="FF0000"/>
              </a:solidFill>
            </a:endParaRPr>
          </a:p>
        </p:txBody>
      </p:sp>
      <p:pic>
        <p:nvPicPr>
          <p:cNvPr id="1945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65" name="Picture 5" descr="robinson(3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105</a:t>
            </a:fld>
            <a:endParaRPr lang="en-US" dirty="0"/>
          </a:p>
        </p:txBody>
      </p:sp>
    </p:spTree>
    <p:extLst>
      <p:ext uri="{BB962C8B-B14F-4D97-AF65-F5344CB8AC3E}">
        <p14:creationId xmlns:p14="http://schemas.microsoft.com/office/powerpoint/2010/main" val="17648241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7.4.1 Gradient Edge Detectors (HW)</a:t>
            </a:r>
          </a:p>
        </p:txBody>
      </p:sp>
      <p:sp>
        <p:nvSpPr>
          <p:cNvPr id="3" name="內容版面配置區 2"/>
          <p:cNvSpPr>
            <a:spLocks noGrp="1"/>
          </p:cNvSpPr>
          <p:nvPr>
            <p:ph idx="1"/>
          </p:nvPr>
        </p:nvSpPr>
        <p:spPr/>
        <p:txBody>
          <a:bodyPr>
            <a:normAutofit/>
          </a:bodyPr>
          <a:lstStyle/>
          <a:p>
            <a:r>
              <a:rPr lang="en-US" altLang="zh-TW" sz="2400" b="1" dirty="0" err="1">
                <a:solidFill>
                  <a:schemeClr val="tx1"/>
                </a:solidFill>
              </a:rPr>
              <a:t>Nevatia</a:t>
            </a:r>
            <a:r>
              <a:rPr lang="en-US" altLang="zh-TW" sz="2400" b="1" dirty="0">
                <a:solidFill>
                  <a:schemeClr val="tx1"/>
                </a:solidFill>
              </a:rPr>
              <a:t> and </a:t>
            </a:r>
            <a:r>
              <a:rPr lang="en-US" altLang="zh-TW" sz="2400" b="1" dirty="0" err="1">
                <a:solidFill>
                  <a:schemeClr val="tx1"/>
                </a:solidFill>
              </a:rPr>
              <a:t>Babu</a:t>
            </a:r>
            <a:r>
              <a:rPr lang="en-US" altLang="zh-TW" sz="2400" b="1" dirty="0">
                <a:solidFill>
                  <a:schemeClr val="tx1"/>
                </a:solidFill>
              </a:rPr>
              <a:t>: </a:t>
            </a:r>
            <a:r>
              <a:rPr lang="en-US" altLang="zh-TW" sz="2400" dirty="0">
                <a:solidFill>
                  <a:schemeClr val="tx1"/>
                </a:solidFill>
              </a:rPr>
              <a:t>set of six 5</a:t>
            </a:r>
            <a:r>
              <a:rPr lang="en-US" altLang="zh-TW" sz="2400" dirty="0">
                <a:solidFill>
                  <a:schemeClr val="tx1"/>
                </a:solidFill>
                <a:latin typeface="標楷體" panose="03000509000000000000" pitchFamily="65" charset="-120"/>
                <a:ea typeface="標楷體" panose="03000509000000000000" pitchFamily="65" charset="-120"/>
              </a:rPr>
              <a:t>×</a:t>
            </a:r>
            <a:r>
              <a:rPr lang="en-US" altLang="zh-TW" sz="2400" dirty="0">
                <a:solidFill>
                  <a:schemeClr val="tx1"/>
                </a:solidFill>
              </a:rPr>
              <a:t>5 compass template masks.</a:t>
            </a:r>
          </a:p>
          <a:p>
            <a:endParaRPr lang="zh-TW" altLang="en-US" sz="2400" dirty="0">
              <a:solidFill>
                <a:schemeClr val="tx1"/>
              </a:solidFill>
            </a:endParaRPr>
          </a:p>
        </p:txBody>
      </p:sp>
      <p:sp>
        <p:nvSpPr>
          <p:cNvPr id="5" name="頁尾版面配置區 3"/>
          <p:cNvSpPr>
            <a:spLocks noGrp="1"/>
          </p:cNvSpPr>
          <p:nvPr>
            <p:ph type="ftr" sz="quarter" idx="11"/>
          </p:nvPr>
        </p:nvSpPr>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106</a:t>
            </a:fld>
            <a:endParaRPr lang="en-US" dirty="0"/>
          </a:p>
        </p:txBody>
      </p:sp>
      <p:pic>
        <p:nvPicPr>
          <p:cNvPr id="148485" name="Picture 8" descr="7"/>
          <p:cNvPicPr>
            <a:picLocks noChangeAspect="1" noChangeArrowheads="1"/>
          </p:cNvPicPr>
          <p:nvPr/>
        </p:nvPicPr>
        <p:blipFill>
          <a:blip r:embed="rId3" cstate="print"/>
          <a:srcRect/>
          <a:stretch>
            <a:fillRect/>
          </a:stretch>
        </p:blipFill>
        <p:spPr bwMode="auto">
          <a:xfrm>
            <a:off x="0" y="2348880"/>
            <a:ext cx="9144000" cy="4327525"/>
          </a:xfrm>
          <a:prstGeom prst="rect">
            <a:avLst/>
          </a:prstGeom>
          <a:noFill/>
          <a:ln w="9525">
            <a:noFill/>
            <a:miter lim="800000"/>
            <a:headEnd/>
            <a:tailEnd/>
          </a:ln>
        </p:spPr>
      </p:pic>
      <p:cxnSp>
        <p:nvCxnSpPr>
          <p:cNvPr id="6" name="直線單箭頭接點 5"/>
          <p:cNvCxnSpPr>
            <a:cxnSpLocks noChangeShapeType="1"/>
          </p:cNvCxnSpPr>
          <p:nvPr/>
        </p:nvCxnSpPr>
        <p:spPr bwMode="auto">
          <a:xfrm flipV="1">
            <a:off x="2124075" y="2467875"/>
            <a:ext cx="0" cy="792162"/>
          </a:xfrm>
          <a:prstGeom prst="straightConnector1">
            <a:avLst/>
          </a:prstGeom>
          <a:noFill/>
          <a:ln w="38100" algn="ctr">
            <a:solidFill>
              <a:srgbClr val="FF3300"/>
            </a:solidFill>
            <a:round/>
            <a:headEnd/>
            <a:tailEnd type="arrow" w="med" len="med"/>
          </a:ln>
        </p:spPr>
      </p:cxnSp>
      <p:cxnSp>
        <p:nvCxnSpPr>
          <p:cNvPr id="7" name="直線單箭頭接點 6"/>
          <p:cNvCxnSpPr>
            <a:cxnSpLocks noChangeShapeType="1"/>
          </p:cNvCxnSpPr>
          <p:nvPr/>
        </p:nvCxnSpPr>
        <p:spPr bwMode="auto">
          <a:xfrm flipH="1" flipV="1">
            <a:off x="6499553" y="2467875"/>
            <a:ext cx="664735" cy="695906"/>
          </a:xfrm>
          <a:prstGeom prst="straightConnector1">
            <a:avLst/>
          </a:prstGeom>
          <a:noFill/>
          <a:ln w="38100" algn="ctr">
            <a:solidFill>
              <a:srgbClr val="FF3300"/>
            </a:solidFill>
            <a:round/>
            <a:headEnd/>
            <a:tailEnd type="arrow" w="med" len="med"/>
          </a:ln>
        </p:spPr>
      </p:cxnSp>
      <p:cxnSp>
        <p:nvCxnSpPr>
          <p:cNvPr id="8" name="直線單箭頭接點 7"/>
          <p:cNvCxnSpPr>
            <a:cxnSpLocks noChangeShapeType="1"/>
          </p:cNvCxnSpPr>
          <p:nvPr/>
        </p:nvCxnSpPr>
        <p:spPr bwMode="auto">
          <a:xfrm flipH="1" flipV="1">
            <a:off x="1547813" y="4078549"/>
            <a:ext cx="1152525" cy="428625"/>
          </a:xfrm>
          <a:prstGeom prst="straightConnector1">
            <a:avLst/>
          </a:prstGeom>
          <a:noFill/>
          <a:ln w="38100" algn="ctr">
            <a:solidFill>
              <a:srgbClr val="FF3300"/>
            </a:solidFill>
            <a:round/>
            <a:headEnd/>
            <a:tailEnd type="arrow" w="med" len="med"/>
          </a:ln>
        </p:spPr>
      </p:cxnSp>
      <p:cxnSp>
        <p:nvCxnSpPr>
          <p:cNvPr id="9" name="直線單箭頭接點 8"/>
          <p:cNvCxnSpPr>
            <a:cxnSpLocks noChangeShapeType="1"/>
          </p:cNvCxnSpPr>
          <p:nvPr/>
        </p:nvCxnSpPr>
        <p:spPr bwMode="auto">
          <a:xfrm flipV="1">
            <a:off x="6304616" y="4276986"/>
            <a:ext cx="1147763" cy="15875"/>
          </a:xfrm>
          <a:prstGeom prst="straightConnector1">
            <a:avLst/>
          </a:prstGeom>
          <a:noFill/>
          <a:ln w="38100" algn="ctr">
            <a:solidFill>
              <a:srgbClr val="FF3300"/>
            </a:solidFill>
            <a:round/>
            <a:headEnd/>
            <a:tailEnd type="arrow" w="med" len="med"/>
          </a:ln>
        </p:spPr>
      </p:cxnSp>
      <p:cxnSp>
        <p:nvCxnSpPr>
          <p:cNvPr id="10" name="直線單箭頭接點 9"/>
          <p:cNvCxnSpPr>
            <a:cxnSpLocks noChangeShapeType="1"/>
          </p:cNvCxnSpPr>
          <p:nvPr/>
        </p:nvCxnSpPr>
        <p:spPr bwMode="auto">
          <a:xfrm flipV="1">
            <a:off x="1692275" y="5476134"/>
            <a:ext cx="1008063" cy="433387"/>
          </a:xfrm>
          <a:prstGeom prst="straightConnector1">
            <a:avLst/>
          </a:prstGeom>
          <a:noFill/>
          <a:ln w="38100" algn="ctr">
            <a:solidFill>
              <a:srgbClr val="FF3300"/>
            </a:solidFill>
            <a:round/>
            <a:headEnd/>
            <a:tailEnd type="arrow" w="med" len="med"/>
          </a:ln>
        </p:spPr>
      </p:cxnSp>
      <p:cxnSp>
        <p:nvCxnSpPr>
          <p:cNvPr id="11" name="直線單箭頭接點 10"/>
          <p:cNvCxnSpPr>
            <a:cxnSpLocks noChangeShapeType="1"/>
          </p:cNvCxnSpPr>
          <p:nvPr/>
        </p:nvCxnSpPr>
        <p:spPr bwMode="auto">
          <a:xfrm flipV="1">
            <a:off x="6482417" y="5368185"/>
            <a:ext cx="792162" cy="649287"/>
          </a:xfrm>
          <a:prstGeom prst="straightConnector1">
            <a:avLst/>
          </a:prstGeom>
          <a:noFill/>
          <a:ln w="38100" algn="ctr">
            <a:solidFill>
              <a:srgbClr val="FF3300"/>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9" name="Rectangle 2"/>
          <p:cNvSpPr>
            <a:spLocks noGrp="1" noChangeArrowheads="1"/>
          </p:cNvSpPr>
          <p:nvPr>
            <p:ph type="title"/>
          </p:nvPr>
        </p:nvSpPr>
        <p:spPr>
          <a:xfrm>
            <a:off x="822960" y="286604"/>
            <a:ext cx="7997512" cy="1450757"/>
          </a:xfrm>
        </p:spPr>
        <p:txBody>
          <a:bodyPr>
            <a:normAutofit/>
          </a:bodyPr>
          <a:lstStyle/>
          <a:p>
            <a:pPr eaLnBrk="1" hangingPunct="1"/>
            <a:r>
              <a:rPr lang="en-US" altLang="zh-TW" sz="3600" b="0" dirty="0" err="1">
                <a:solidFill>
                  <a:schemeClr val="tx1"/>
                </a:solidFill>
              </a:rPr>
              <a:t>Nevatia</a:t>
            </a:r>
            <a:r>
              <a:rPr lang="en-US" altLang="zh-TW" sz="3600" b="0" dirty="0">
                <a:solidFill>
                  <a:schemeClr val="tx1"/>
                </a:solidFill>
              </a:rPr>
              <a:t> and </a:t>
            </a:r>
            <a:r>
              <a:rPr lang="en-US" altLang="zh-TW" sz="3600" b="0" dirty="0" err="1">
                <a:solidFill>
                  <a:schemeClr val="tx1"/>
                </a:solidFill>
              </a:rPr>
              <a:t>Babu</a:t>
            </a:r>
            <a:r>
              <a:rPr lang="en-US" altLang="zh-TW" sz="3600" b="0" dirty="0">
                <a:solidFill>
                  <a:schemeClr val="tx1"/>
                </a:solidFill>
              </a:rPr>
              <a:t> </a:t>
            </a:r>
            <a:r>
              <a:rPr lang="en-US" altLang="en-US" sz="3600" b="0" dirty="0">
                <a:solidFill>
                  <a:schemeClr val="tx1"/>
                </a:solidFill>
              </a:rPr>
              <a:t>with threshold = </a:t>
            </a:r>
            <a:r>
              <a:rPr lang="en-US" altLang="en-US" sz="3600" b="0" dirty="0">
                <a:solidFill>
                  <a:srgbClr val="FF0000"/>
                </a:solidFill>
              </a:rPr>
              <a:t>32100</a:t>
            </a:r>
            <a:endParaRPr lang="en-US" altLang="zh-TW" sz="5400" b="0" dirty="0">
              <a:solidFill>
                <a:srgbClr val="FF0000"/>
              </a:solidFill>
            </a:endParaRPr>
          </a:p>
        </p:txBody>
      </p:sp>
      <p:pic>
        <p:nvPicPr>
          <p:cNvPr id="198660" name="Picture 4"/>
          <p:cNvPicPr>
            <a:picLocks noGrp="1" noChangeAspect="1" noChangeArrowheads="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4572000" y="1773238"/>
            <a:ext cx="4572000" cy="4572000"/>
          </a:xfrm>
          <a:noFill/>
        </p:spPr>
      </p:pic>
      <p:pic>
        <p:nvPicPr>
          <p:cNvPr id="198661" name="Picture 5" descr="nevatia_and_babu(3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107</a:t>
            </a:fld>
            <a:endParaRPr lang="en-US" dirty="0"/>
          </a:p>
        </p:txBody>
      </p:sp>
    </p:spTree>
    <p:extLst>
      <p:ext uri="{BB962C8B-B14F-4D97-AF65-F5344CB8AC3E}">
        <p14:creationId xmlns:p14="http://schemas.microsoft.com/office/powerpoint/2010/main" val="36593682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CD9C4F-D26D-4DAD-B87B-629CCB92D0F3}"/>
              </a:ext>
            </a:extLst>
          </p:cNvPr>
          <p:cNvSpPr>
            <a:spLocks noGrp="1"/>
          </p:cNvSpPr>
          <p:nvPr>
            <p:ph type="title"/>
          </p:nvPr>
        </p:nvSpPr>
        <p:spPr>
          <a:xfrm>
            <a:off x="755576" y="1628800"/>
            <a:ext cx="8092380" cy="2530877"/>
          </a:xfrm>
        </p:spPr>
        <p:txBody>
          <a:bodyPr>
            <a:normAutofit fontScale="90000"/>
          </a:bodyPr>
          <a:lstStyle/>
          <a:p>
            <a:r>
              <a:rPr lang="zh-TW" altLang="en-US" dirty="0"/>
              <a:t>關於作業問題 </a:t>
            </a:r>
            <a:br>
              <a:rPr lang="en-US" altLang="zh-TW" dirty="0"/>
            </a:br>
            <a:r>
              <a:rPr lang="zh-TW" altLang="en-US" dirty="0"/>
              <a:t>期限 繳交內容 信噪比</a:t>
            </a:r>
            <a:br>
              <a:rPr lang="en-US" altLang="zh-TW" dirty="0"/>
            </a:br>
            <a:r>
              <a:rPr lang="zh-TW" altLang="en-US" dirty="0"/>
              <a:t>還有前面幾頁圖片問題</a:t>
            </a:r>
            <a:br>
              <a:rPr lang="en-US" altLang="zh-TW" dirty="0"/>
            </a:br>
            <a:r>
              <a:rPr lang="en-US" altLang="zh-TW" dirty="0"/>
              <a:t>40</a:t>
            </a:r>
            <a:r>
              <a:rPr lang="zh-TW" altLang="en-US" dirty="0"/>
              <a:t>頁 </a:t>
            </a:r>
            <a:r>
              <a:rPr lang="en-US" altLang="zh-TW" dirty="0"/>
              <a:t>50</a:t>
            </a:r>
            <a:r>
              <a:rPr lang="zh-TW" altLang="en-US" dirty="0"/>
              <a:t>頁 更正</a:t>
            </a:r>
          </a:p>
        </p:txBody>
      </p:sp>
      <p:sp>
        <p:nvSpPr>
          <p:cNvPr id="3" name="頁尾版面配置區 2">
            <a:extLst>
              <a:ext uri="{FF2B5EF4-FFF2-40B4-BE49-F238E27FC236}">
                <a16:creationId xmlns:a16="http://schemas.microsoft.com/office/drawing/2014/main" id="{3ACDB483-D35E-4478-A2DE-85A2CB2158AD}"/>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4" name="投影片編號版面配置區 3">
            <a:extLst>
              <a:ext uri="{FF2B5EF4-FFF2-40B4-BE49-F238E27FC236}">
                <a16:creationId xmlns:a16="http://schemas.microsoft.com/office/drawing/2014/main" id="{225EBDA3-4F2B-45B4-BD4A-A6C1B74C46D9}"/>
              </a:ext>
            </a:extLst>
          </p:cNvPr>
          <p:cNvSpPr>
            <a:spLocks noGrp="1"/>
          </p:cNvSpPr>
          <p:nvPr>
            <p:ph type="sldNum" sz="quarter" idx="12"/>
          </p:nvPr>
        </p:nvSpPr>
        <p:spPr/>
        <p:txBody>
          <a:bodyPr/>
          <a:lstStyle/>
          <a:p>
            <a:fld id="{4FAB73BC-B049-4115-A692-8D63A059BFB8}" type="slidenum">
              <a:rPr lang="en-US" smtClean="0"/>
              <a:t>108</a:t>
            </a:fld>
            <a:endParaRPr lang="en-US" dirty="0"/>
          </a:p>
        </p:txBody>
      </p:sp>
    </p:spTree>
    <p:extLst>
      <p:ext uri="{BB962C8B-B14F-4D97-AF65-F5344CB8AC3E}">
        <p14:creationId xmlns:p14="http://schemas.microsoft.com/office/powerpoint/2010/main" val="33983056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p:txBody>
          <a:bodyPr/>
          <a:lstStyle/>
          <a:p>
            <a:pPr eaLnBrk="1" hangingPunct="1"/>
            <a:r>
              <a:rPr lang="en-US" altLang="zh-TW" b="0" dirty="0">
                <a:solidFill>
                  <a:schemeClr val="tx1"/>
                </a:solidFill>
              </a:rPr>
              <a:t>7.4.1 Gradient Edge Detectors</a:t>
            </a:r>
          </a:p>
        </p:txBody>
      </p:sp>
      <p:grpSp>
        <p:nvGrpSpPr>
          <p:cNvPr id="34823" name="群組 5"/>
          <p:cNvGrpSpPr>
            <a:grpSpLocks/>
          </p:cNvGrpSpPr>
          <p:nvPr/>
        </p:nvGrpSpPr>
        <p:grpSpPr bwMode="auto">
          <a:xfrm>
            <a:off x="6381742" y="4509120"/>
            <a:ext cx="1763712" cy="1644650"/>
            <a:chOff x="7380287" y="4735512"/>
            <a:chExt cx="1763713" cy="1645519"/>
          </a:xfrm>
        </p:grpSpPr>
        <p:sp>
          <p:nvSpPr>
            <p:cNvPr id="34826" name="AutoShape 7"/>
            <p:cNvSpPr>
              <a:spLocks noChangeArrowheads="1"/>
            </p:cNvSpPr>
            <p:nvPr/>
          </p:nvSpPr>
          <p:spPr bwMode="auto">
            <a:xfrm flipH="1">
              <a:off x="7380287" y="5660306"/>
              <a:ext cx="1225550" cy="720725"/>
            </a:xfrm>
            <a:prstGeom prst="rightArrow">
              <a:avLst>
                <a:gd name="adj1" fmla="val 50000"/>
                <a:gd name="adj2" fmla="val 42511"/>
              </a:avLst>
            </a:prstGeom>
            <a:solidFill>
              <a:schemeClr va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grpSp>
          <p:nvGrpSpPr>
            <p:cNvPr id="34827" name="Group 59"/>
            <p:cNvGrpSpPr>
              <a:grpSpLocks/>
            </p:cNvGrpSpPr>
            <p:nvPr/>
          </p:nvGrpSpPr>
          <p:grpSpPr bwMode="auto">
            <a:xfrm>
              <a:off x="7523161" y="4822106"/>
              <a:ext cx="900113" cy="838201"/>
              <a:chOff x="203" y="135"/>
              <a:chExt cx="567" cy="528"/>
            </a:xfrm>
          </p:grpSpPr>
          <p:cxnSp>
            <p:nvCxnSpPr>
              <p:cNvPr id="34829" name="AutoShape 8"/>
              <p:cNvCxnSpPr>
                <a:cxnSpLocks noChangeShapeType="1"/>
                <a:stCxn id="34828" idx="1"/>
                <a:endCxn id="34826" idx="0"/>
              </p:cNvCxnSpPr>
              <p:nvPr/>
            </p:nvCxnSpPr>
            <p:spPr bwMode="auto">
              <a:xfrm rot="10800000" flipV="1">
                <a:off x="306" y="262"/>
                <a:ext cx="464" cy="401"/>
              </a:xfrm>
              <a:prstGeom prst="curvedConnector2">
                <a:avLst/>
              </a:prstGeom>
              <a:noFill/>
              <a:ln w="9525">
                <a:solidFill>
                  <a:srgbClr val="FF0000"/>
                </a:solidFill>
                <a:round/>
                <a:headEnd type="triangle" w="med" len="med"/>
                <a:tailEnd type="triangle" w="med" len="med"/>
              </a:ln>
            </p:spPr>
          </p:cxnSp>
          <p:graphicFrame>
            <p:nvGraphicFramePr>
              <p:cNvPr id="34819" name="Object 10"/>
              <p:cNvGraphicFramePr>
                <a:graphicFrameLocks noChangeAspect="1"/>
              </p:cNvGraphicFramePr>
              <p:nvPr>
                <p:extLst>
                  <p:ext uri="{D42A27DB-BD31-4B8C-83A1-F6EECF244321}">
                    <p14:modId xmlns:p14="http://schemas.microsoft.com/office/powerpoint/2010/main" val="4205279924"/>
                  </p:ext>
                </p:extLst>
              </p:nvPr>
            </p:nvGraphicFramePr>
            <p:xfrm>
              <a:off x="203" y="135"/>
              <a:ext cx="295" cy="249"/>
            </p:xfrm>
            <a:graphic>
              <a:graphicData uri="http://schemas.openxmlformats.org/presentationml/2006/ole">
                <mc:AlternateContent xmlns:mc="http://schemas.openxmlformats.org/markup-compatibility/2006">
                  <mc:Choice xmlns:v="urn:schemas-microsoft-com:vml" Requires="v">
                    <p:oleObj spid="_x0000_s4103" name="方程式" r:id="rId4" imgW="241195" imgH="203112" progId="Equation.3">
                      <p:embed/>
                    </p:oleObj>
                  </mc:Choice>
                  <mc:Fallback>
                    <p:oleObj name="方程式" r:id="rId4" imgW="241195" imgH="203112" progId="Equation.3">
                      <p:embed/>
                      <p:pic>
                        <p:nvPicPr>
                          <p:cNvPr id="34819"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 y="135"/>
                            <a:ext cx="295" cy="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4828" name="AutoShape 36"/>
            <p:cNvSpPr>
              <a:spLocks noChangeArrowheads="1"/>
            </p:cNvSpPr>
            <p:nvPr/>
          </p:nvSpPr>
          <p:spPr bwMode="auto">
            <a:xfrm>
              <a:off x="8423275" y="4735512"/>
              <a:ext cx="720725" cy="1150938"/>
            </a:xfrm>
            <a:prstGeom prst="upArrow">
              <a:avLst>
                <a:gd name="adj1" fmla="val 50000"/>
                <a:gd name="adj2" fmla="val 39923"/>
              </a:avLst>
            </a:prstGeom>
            <a:solidFill>
              <a:schemeClr val="fo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grpSp>
      <p:sp>
        <p:nvSpPr>
          <p:cNvPr id="34824" name="文字方塊 11"/>
          <p:cNvSpPr txBox="1">
            <a:spLocks noChangeArrowheads="1"/>
          </p:cNvSpPr>
          <p:nvPr/>
        </p:nvSpPr>
        <p:spPr bwMode="auto">
          <a:xfrm>
            <a:off x="6575598" y="4058819"/>
            <a:ext cx="2418986" cy="461665"/>
          </a:xfrm>
          <a:prstGeom prst="rect">
            <a:avLst/>
          </a:prstGeom>
          <a:noFill/>
          <a:ln w="9525">
            <a:noFill/>
            <a:miter lim="800000"/>
            <a:headEnd/>
            <a:tailEnd/>
          </a:ln>
        </p:spPr>
        <p:txBody>
          <a:bodyPr wrap="square">
            <a:spAutoFit/>
          </a:bodyPr>
          <a:lstStyle/>
          <a:p>
            <a:pPr algn="ctr"/>
            <a:r>
              <a:rPr lang="en-US" altLang="zh-TW" sz="2400" dirty="0">
                <a:latin typeface="+mj-lt"/>
              </a:rPr>
              <a:t>gradient direction</a:t>
            </a:r>
            <a:endParaRPr lang="zh-TW" altLang="en-US" sz="2400" dirty="0">
              <a:latin typeface="+mj-lt"/>
            </a:endParaRPr>
          </a:p>
        </p:txBody>
      </p:sp>
      <p:sp>
        <p:nvSpPr>
          <p:cNvPr id="34825" name="文字方塊 12"/>
          <p:cNvSpPr txBox="1">
            <a:spLocks noChangeArrowheads="1"/>
          </p:cNvSpPr>
          <p:nvPr/>
        </p:nvSpPr>
        <p:spPr bwMode="auto">
          <a:xfrm>
            <a:off x="4816463" y="5378099"/>
            <a:ext cx="1871663" cy="830997"/>
          </a:xfrm>
          <a:prstGeom prst="rect">
            <a:avLst/>
          </a:prstGeom>
          <a:noFill/>
          <a:ln w="9525">
            <a:noFill/>
            <a:miter lim="800000"/>
            <a:headEnd/>
            <a:tailEnd/>
          </a:ln>
        </p:spPr>
        <p:txBody>
          <a:bodyPr>
            <a:spAutoFit/>
          </a:bodyPr>
          <a:lstStyle/>
          <a:p>
            <a:pPr algn="ctr"/>
            <a:r>
              <a:rPr lang="en-US" altLang="zh-TW" sz="2400" dirty="0">
                <a:latin typeface="+mj-lt"/>
              </a:rPr>
              <a:t>contour direction</a:t>
            </a:r>
            <a:endParaRPr lang="zh-TW" altLang="en-US" sz="2400" dirty="0">
              <a:latin typeface="+mj-lt"/>
            </a:endParaRP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normAutofit/>
              </a:bodyPr>
              <a:lstStyle/>
              <a:p>
                <a:pPr marL="0" indent="0">
                  <a:lnSpc>
                    <a:spcPct val="100000"/>
                  </a:lnSpc>
                  <a:spcBef>
                    <a:spcPts val="0"/>
                  </a:spcBef>
                  <a:spcAft>
                    <a:spcPts val="1800"/>
                  </a:spcAft>
                  <a:buNone/>
                </a:pPr>
                <a:r>
                  <a:rPr lang="en-US" altLang="zh-TW" sz="2400" b="1" dirty="0">
                    <a:solidFill>
                      <a:schemeClr val="tx1"/>
                    </a:solidFill>
                  </a:rPr>
                  <a:t>gradient direction:</a:t>
                </a:r>
              </a:p>
              <a:p>
                <a:pPr marL="450850" indent="0">
                  <a:lnSpc>
                    <a:spcPct val="100000"/>
                  </a:lnSpc>
                  <a:spcBef>
                    <a:spcPts val="0"/>
                  </a:spcBef>
                  <a:spcAft>
                    <a:spcPts val="1800"/>
                  </a:spcAft>
                  <a:buNone/>
                </a:pPr>
                <a:r>
                  <a:rPr lang="en-US" altLang="zh-TW" sz="2400" dirty="0">
                    <a:solidFill>
                      <a:schemeClr val="tx1"/>
                    </a:solidFill>
                  </a:rPr>
                  <a:t>dark to light.</a:t>
                </a:r>
              </a:p>
              <a:p>
                <a:pPr marL="0" indent="0">
                  <a:lnSpc>
                    <a:spcPct val="100000"/>
                  </a:lnSpc>
                  <a:spcBef>
                    <a:spcPts val="0"/>
                  </a:spcBef>
                  <a:spcAft>
                    <a:spcPts val="1800"/>
                  </a:spcAft>
                  <a:buNone/>
                </a:pPr>
                <a:r>
                  <a:rPr lang="en-US" altLang="zh-TW" sz="2400" b="1" dirty="0">
                    <a:solidFill>
                      <a:schemeClr val="tx1"/>
                    </a:solidFill>
                  </a:rPr>
                  <a:t>edge contour direction:</a:t>
                </a:r>
              </a:p>
              <a:p>
                <a:pPr marL="717550" indent="-266700">
                  <a:lnSpc>
                    <a:spcPct val="100000"/>
                  </a:lnSpc>
                  <a:spcBef>
                    <a:spcPts val="0"/>
                  </a:spcBef>
                  <a:spcAft>
                    <a:spcPts val="1800"/>
                  </a:spcAft>
                  <a:buFont typeface="+mj-lt"/>
                  <a:buAutoNum type="arabicPeriod"/>
                </a:pPr>
                <a:r>
                  <a:rPr lang="en-US" altLang="zh-TW" sz="2400" dirty="0">
                    <a:solidFill>
                      <a:schemeClr val="tx1"/>
                    </a:solidFill>
                  </a:rPr>
                  <a:t>along edge, right side bright, left side dark.</a:t>
                </a:r>
              </a:p>
              <a:p>
                <a:pPr marL="717550" indent="-266700">
                  <a:lnSpc>
                    <a:spcPct val="100000"/>
                  </a:lnSpc>
                  <a:spcBef>
                    <a:spcPts val="0"/>
                  </a:spcBef>
                  <a:spcAft>
                    <a:spcPts val="1800"/>
                  </a:spcAft>
                  <a:buFont typeface="+mj-lt"/>
                  <a:buAutoNum type="arabicPeriod"/>
                </a:pPr>
                <a14:m>
                  <m:oMath xmlns:m="http://schemas.openxmlformats.org/officeDocument/2006/math">
                    <m:sSup>
                      <m:sSupPr>
                        <m:ctrlPr>
                          <a:rPr lang="en-US" altLang="zh-TW" sz="2400" i="1" smtClean="0">
                            <a:solidFill>
                              <a:schemeClr val="tx1"/>
                            </a:solidFill>
                            <a:latin typeface="Cambria Math" panose="02040503050406030204" pitchFamily="18" charset="0"/>
                          </a:rPr>
                        </m:ctrlPr>
                      </m:sSupPr>
                      <m:e>
                        <m:r>
                          <a:rPr lang="en-US" altLang="zh-TW" sz="2400" b="0" i="0">
                            <a:solidFill>
                              <a:schemeClr val="tx1"/>
                            </a:solidFill>
                            <a:latin typeface="Cambria Math" panose="02040503050406030204" pitchFamily="18" charset="0"/>
                          </a:rPr>
                          <m:t>9</m:t>
                        </m:r>
                        <m:r>
                          <a:rPr lang="en-US" altLang="zh-TW" sz="2400" b="0" i="0" smtClean="0">
                            <a:solidFill>
                              <a:schemeClr val="tx1"/>
                            </a:solidFill>
                            <a:latin typeface="Cambria Math" panose="02040503050406030204" pitchFamily="18" charset="0"/>
                          </a:rPr>
                          <m:t>0</m:t>
                        </m:r>
                      </m:e>
                      <m:sup>
                        <m:r>
                          <a:rPr lang="en-US" altLang="zh-TW" sz="2400" b="0" i="0" smtClean="0">
                            <a:solidFill>
                              <a:schemeClr val="tx1"/>
                            </a:solidFill>
                            <a:latin typeface="Cambria Math" panose="02040503050406030204" pitchFamily="18" charset="0"/>
                            <a:ea typeface="Cambria Math" panose="02040503050406030204" pitchFamily="18" charset="0"/>
                          </a:rPr>
                          <m:t>°</m:t>
                        </m:r>
                      </m:sup>
                    </m:sSup>
                  </m:oMath>
                </a14:m>
                <a:r>
                  <a:rPr lang="zh-TW" altLang="en-US" sz="2400" b="1" dirty="0">
                    <a:solidFill>
                      <a:schemeClr val="tx1"/>
                    </a:solidFill>
                  </a:rPr>
                  <a:t> </a:t>
                </a:r>
                <a:r>
                  <a:rPr lang="en-US" altLang="zh-TW" sz="2400" dirty="0">
                    <a:solidFill>
                      <a:schemeClr val="tx1"/>
                    </a:solidFill>
                  </a:rPr>
                  <a:t>more than gradient direction.</a:t>
                </a: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a:blip r:embed="rId6"/>
                <a:stretch>
                  <a:fillRect l="-2423" t="-1212"/>
                </a:stretch>
              </a:blipFill>
            </p:spPr>
            <p:txBody>
              <a:bodyPr/>
              <a:lstStyle/>
              <a:p>
                <a:r>
                  <a:rPr lang="zh-TW" altLang="en-US">
                    <a:noFill/>
                  </a:rPr>
                  <a:t> </a:t>
                </a:r>
              </a:p>
            </p:txBody>
          </p:sp>
        </mc:Fallback>
      </mc:AlternateContent>
      <p:sp>
        <p:nvSpPr>
          <p:cNvPr id="1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109</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ext uri="{D42A27DB-BD31-4B8C-83A1-F6EECF244321}">
                <p14:modId xmlns:p14="http://schemas.microsoft.com/office/powerpoint/2010/main" val="4133632329"/>
              </p:ext>
            </p:extLst>
          </p:nvPr>
        </p:nvGraphicFramePr>
        <p:xfrm>
          <a:off x="2740140" y="5430021"/>
          <a:ext cx="1620000" cy="540000"/>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0000"/>
                    </a:ext>
                  </a:extLst>
                </a:gridCol>
                <a:gridCol w="540000">
                  <a:extLst>
                    <a:ext uri="{9D8B030D-6E8A-4147-A177-3AD203B41FA5}">
                      <a16:colId xmlns:a16="http://schemas.microsoft.com/office/drawing/2014/main" val="20001"/>
                    </a:ext>
                  </a:extLst>
                </a:gridCol>
                <a:gridCol w="540000">
                  <a:extLst>
                    <a:ext uri="{9D8B030D-6E8A-4147-A177-3AD203B41FA5}">
                      <a16:colId xmlns:a16="http://schemas.microsoft.com/office/drawing/2014/main" val="20002"/>
                    </a:ext>
                  </a:extLst>
                </a:gridCol>
              </a:tblGrid>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441" marR="914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441" marR="914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441" marR="914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標題 1"/>
          <p:cNvSpPr>
            <a:spLocks noGrp="1"/>
          </p:cNvSpPr>
          <p:nvPr>
            <p:ph type="title"/>
          </p:nvPr>
        </p:nvSpPr>
        <p:spPr/>
        <p:txBody>
          <a:bodyPr>
            <a:normAutofit/>
          </a:bodyPr>
          <a:lstStyle/>
          <a:p>
            <a:r>
              <a:rPr lang="en-US" altLang="zh-TW" sz="4400" dirty="0">
                <a:solidFill>
                  <a:schemeClr val="tx1"/>
                </a:solidFill>
              </a:rPr>
              <a:t>7.2 Noise Cleaning</a:t>
            </a:r>
            <a:r>
              <a:rPr lang="zh-TW" altLang="en-US" sz="4400" dirty="0">
                <a:solidFill>
                  <a:schemeClr val="tx1"/>
                </a:solidFill>
              </a:rPr>
              <a:t> </a:t>
            </a:r>
            <a:br>
              <a:rPr lang="en-US" altLang="zh-TW" sz="4400" dirty="0">
                <a:solidFill>
                  <a:schemeClr val="tx1"/>
                </a:solidFill>
              </a:rPr>
            </a:br>
            <a:r>
              <a:rPr lang="en-US" altLang="zh-TW" sz="4400" dirty="0">
                <a:solidFill>
                  <a:schemeClr val="tx1"/>
                </a:solidFill>
              </a:rPr>
              <a:t>-box filter:</a:t>
            </a:r>
            <a:r>
              <a:rPr lang="zh-TW" altLang="en-US" sz="4400" dirty="0">
                <a:solidFill>
                  <a:schemeClr val="tx1"/>
                </a:solidFill>
              </a:rPr>
              <a:t> </a:t>
            </a:r>
            <a:r>
              <a:rPr lang="en-US" altLang="zh-TW" sz="4400" dirty="0">
                <a:solidFill>
                  <a:schemeClr val="tx1"/>
                </a:solidFill>
              </a:rPr>
              <a:t>separable</a:t>
            </a:r>
            <a:endParaRPr lang="zh-TW" altLang="en-US" sz="4400" dirty="0">
              <a:solidFill>
                <a:schemeClr val="tx1"/>
              </a:solidFill>
            </a:endParaRPr>
          </a:p>
        </p:txBody>
      </p:sp>
      <p:graphicFrame>
        <p:nvGraphicFramePr>
          <p:cNvPr id="19" name="內容版面配置區 4"/>
          <p:cNvGraphicFramePr>
            <a:graphicFrameLocks/>
          </p:cNvGraphicFramePr>
          <p:nvPr>
            <p:extLst>
              <p:ext uri="{D42A27DB-BD31-4B8C-83A1-F6EECF244321}">
                <p14:modId xmlns:p14="http://schemas.microsoft.com/office/powerpoint/2010/main" val="2728261311"/>
              </p:ext>
            </p:extLst>
          </p:nvPr>
        </p:nvGraphicFramePr>
        <p:xfrm>
          <a:off x="822325" y="1772816"/>
          <a:ext cx="2160000" cy="216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720000">
                  <a:extLst>
                    <a:ext uri="{9D8B030D-6E8A-4147-A177-3AD203B41FA5}">
                      <a16:colId xmlns:a16="http://schemas.microsoft.com/office/drawing/2014/main" val="20002"/>
                    </a:ext>
                  </a:extLst>
                </a:gridCol>
              </a:tblGrid>
              <a:tr h="720000">
                <a:tc>
                  <a:txBody>
                    <a:bodyPr/>
                    <a:lstStyle/>
                    <a:p>
                      <a:pPr algn="ctr"/>
                      <a:r>
                        <a:rPr lang="en-US" altLang="zh-TW" sz="2000" b="0" dirty="0">
                          <a:solidFill>
                            <a:srgbClr val="002060"/>
                          </a:solidFill>
                        </a:rPr>
                        <a:t>80</a:t>
                      </a:r>
                      <a:endParaRPr lang="zh-TW" altLang="en-US" sz="20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2000" b="0" dirty="0">
                          <a:solidFill>
                            <a:srgbClr val="002060"/>
                          </a:solidFill>
                        </a:rPr>
                        <a:t>81</a:t>
                      </a:r>
                      <a:endParaRPr lang="zh-TW" altLang="en-US" sz="20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2000" b="0" dirty="0">
                          <a:solidFill>
                            <a:srgbClr val="002060"/>
                          </a:solidFill>
                        </a:rPr>
                        <a:t>79</a:t>
                      </a:r>
                      <a:endParaRPr lang="zh-TW" altLang="en-US" sz="20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720000">
                <a:tc>
                  <a:txBody>
                    <a:bodyPr/>
                    <a:lstStyle/>
                    <a:p>
                      <a:pPr algn="ctr"/>
                      <a:r>
                        <a:rPr lang="en-US" altLang="zh-TW" sz="2000" b="0" dirty="0">
                          <a:solidFill>
                            <a:srgbClr val="002060"/>
                          </a:solidFill>
                        </a:rPr>
                        <a:t>80</a:t>
                      </a:r>
                      <a:endParaRPr lang="zh-TW" altLang="en-US" sz="20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2000" b="0" dirty="0">
                          <a:solidFill>
                            <a:srgbClr val="FF3300"/>
                          </a:solidFill>
                        </a:rPr>
                        <a:t>99</a:t>
                      </a:r>
                    </a:p>
                    <a:p>
                      <a:pPr algn="ctr"/>
                      <a:r>
                        <a:rPr lang="en-US" altLang="zh-TW" sz="2000" b="0" dirty="0">
                          <a:solidFill>
                            <a:srgbClr val="002060"/>
                          </a:solidFill>
                        </a:rPr>
                        <a:t>(</a:t>
                      </a:r>
                      <a:r>
                        <a:rPr lang="en-US" altLang="zh-TW" sz="2000" b="0" dirty="0" err="1">
                          <a:solidFill>
                            <a:srgbClr val="002060"/>
                          </a:solidFill>
                        </a:rPr>
                        <a:t>x,y</a:t>
                      </a:r>
                      <a:r>
                        <a:rPr lang="en-US" altLang="zh-TW" sz="2000" b="0" dirty="0">
                          <a:solidFill>
                            <a:srgbClr val="002060"/>
                          </a:solidFill>
                        </a:rPr>
                        <a:t>)</a:t>
                      </a:r>
                      <a:endParaRPr lang="zh-TW" altLang="en-US" sz="20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2000" b="0" dirty="0">
                          <a:solidFill>
                            <a:srgbClr val="002060"/>
                          </a:solidFill>
                        </a:rPr>
                        <a:t>82</a:t>
                      </a:r>
                      <a:endParaRPr lang="zh-TW" altLang="en-US" sz="20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720000">
                <a:tc>
                  <a:txBody>
                    <a:bodyPr/>
                    <a:lstStyle/>
                    <a:p>
                      <a:pPr algn="ctr"/>
                      <a:r>
                        <a:rPr lang="en-US" altLang="zh-TW" sz="2000" b="0" dirty="0">
                          <a:solidFill>
                            <a:srgbClr val="002060"/>
                          </a:solidFill>
                        </a:rPr>
                        <a:t>78</a:t>
                      </a:r>
                      <a:endParaRPr lang="zh-TW" altLang="en-US" sz="20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2000" b="0" dirty="0">
                          <a:solidFill>
                            <a:srgbClr val="002060"/>
                          </a:solidFill>
                        </a:rPr>
                        <a:t>77</a:t>
                      </a:r>
                      <a:endParaRPr lang="zh-TW" altLang="en-US" sz="20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2000" b="0" dirty="0">
                          <a:solidFill>
                            <a:srgbClr val="002060"/>
                          </a:solidFill>
                        </a:rPr>
                        <a:t>83</a:t>
                      </a:r>
                      <a:endParaRPr lang="zh-TW" altLang="en-US" sz="20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21" name="文字方塊 15"/>
          <p:cNvSpPr txBox="1">
            <a:spLocks noChangeArrowheads="1"/>
          </p:cNvSpPr>
          <p:nvPr/>
        </p:nvSpPr>
        <p:spPr bwMode="auto">
          <a:xfrm>
            <a:off x="1308600" y="3958352"/>
            <a:ext cx="1187450" cy="368300"/>
          </a:xfrm>
          <a:prstGeom prst="rect">
            <a:avLst/>
          </a:prstGeom>
          <a:noFill/>
          <a:ln w="9525">
            <a:noFill/>
            <a:miter lim="800000"/>
            <a:headEnd/>
            <a:tailEnd/>
          </a:ln>
        </p:spPr>
        <p:txBody>
          <a:bodyPr>
            <a:spAutoFit/>
          </a:bodyPr>
          <a:lstStyle/>
          <a:p>
            <a:pPr algn="ctr"/>
            <a:r>
              <a:rPr lang="en-US" altLang="zh-TW" dirty="0">
                <a:solidFill>
                  <a:srgbClr val="002060"/>
                </a:solidFill>
                <a:latin typeface="+mj-lt"/>
              </a:rPr>
              <a:t>image</a:t>
            </a:r>
            <a:endParaRPr lang="zh-TW" altLang="en-US" dirty="0">
              <a:solidFill>
                <a:srgbClr val="002060"/>
              </a:solidFill>
              <a:latin typeface="+mj-lt"/>
            </a:endParaRPr>
          </a:p>
        </p:txBody>
      </p:sp>
      <p:graphicFrame>
        <p:nvGraphicFramePr>
          <p:cNvPr id="22" name="表格 21"/>
          <p:cNvGraphicFramePr>
            <a:graphicFrameLocks noGrp="1"/>
          </p:cNvGraphicFramePr>
          <p:nvPr>
            <p:extLst>
              <p:ext uri="{D42A27DB-BD31-4B8C-83A1-F6EECF244321}">
                <p14:modId xmlns:p14="http://schemas.microsoft.com/office/powerpoint/2010/main" val="1377539575"/>
              </p:ext>
            </p:extLst>
          </p:nvPr>
        </p:nvGraphicFramePr>
        <p:xfrm>
          <a:off x="3783038" y="2222152"/>
          <a:ext cx="1296000" cy="1296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tblGrid>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rPr>
                        <a:t>1</a:t>
                      </a:r>
                      <a:endParaRPr lang="zh-TW" altLang="en-US" sz="1800" b="0" dirty="0">
                        <a:solidFill>
                          <a:schemeClr val="tx1"/>
                        </a:solidFill>
                      </a:endParaRPr>
                    </a:p>
                  </a:txBody>
                  <a:tcPr marL="91441" marR="91441"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800" b="0" dirty="0">
                          <a:solidFill>
                            <a:schemeClr val="tx1"/>
                          </a:solidFill>
                        </a:rPr>
                        <a:t>1</a:t>
                      </a:r>
                      <a:endParaRPr lang="zh-TW" altLang="en-US" sz="1800" b="0" dirty="0">
                        <a:solidFill>
                          <a:schemeClr val="tx1"/>
                        </a:solidFill>
                      </a:endParaRPr>
                    </a:p>
                  </a:txBody>
                  <a:tcPr marL="91441" marR="91441"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rPr>
                        <a:t> 1</a:t>
                      </a:r>
                      <a:endParaRPr lang="zh-TW" altLang="en-US" sz="1800" b="0" dirty="0">
                        <a:solidFill>
                          <a:schemeClr val="tx1"/>
                        </a:solidFill>
                      </a:endParaRPr>
                    </a:p>
                  </a:txBody>
                  <a:tcPr marL="91441" marR="91441"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rPr>
                        <a:t>1</a:t>
                      </a:r>
                      <a:endParaRPr lang="zh-TW" altLang="en-US" sz="1800" b="0" dirty="0">
                        <a:solidFill>
                          <a:schemeClr val="tx1"/>
                        </a:solidFill>
                      </a:endParaRPr>
                    </a:p>
                  </a:txBody>
                  <a:tcPr marL="91441" marR="91441"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rPr>
                        <a:t>1</a:t>
                      </a:r>
                      <a:endParaRPr lang="zh-TW" altLang="en-US" sz="1800" b="0" dirty="0">
                        <a:solidFill>
                          <a:schemeClr val="tx1"/>
                        </a:solidFill>
                      </a:endParaRPr>
                    </a:p>
                  </a:txBody>
                  <a:tcPr marL="91441" marR="91441"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rPr>
                        <a:t> 1</a:t>
                      </a:r>
                      <a:endParaRPr lang="zh-TW" altLang="en-US" sz="1800" b="0" dirty="0">
                        <a:solidFill>
                          <a:schemeClr val="tx1"/>
                        </a:solidFill>
                      </a:endParaRPr>
                    </a:p>
                  </a:txBody>
                  <a:tcPr marL="91441" marR="91441"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baseline="0" dirty="0">
                          <a:solidFill>
                            <a:schemeClr val="dk1"/>
                          </a:solidFill>
                        </a:rPr>
                        <a:t> </a:t>
                      </a:r>
                      <a:r>
                        <a:rPr lang="en-US" altLang="zh-TW" sz="1800" b="0" dirty="0">
                          <a:solidFill>
                            <a:schemeClr val="tx1"/>
                          </a:solidFill>
                        </a:rPr>
                        <a:t>1</a:t>
                      </a:r>
                      <a:endParaRPr lang="zh-TW" altLang="en-US" sz="1800" b="0" dirty="0">
                        <a:solidFill>
                          <a:schemeClr val="tx1"/>
                        </a:solidFill>
                      </a:endParaRPr>
                    </a:p>
                  </a:txBody>
                  <a:tcPr marL="91441" marR="91441"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t> </a:t>
                      </a:r>
                      <a:r>
                        <a:rPr lang="en-US" altLang="zh-TW" sz="1800" b="0" dirty="0">
                          <a:solidFill>
                            <a:schemeClr val="tx1"/>
                          </a:solidFill>
                        </a:rPr>
                        <a:t>1</a:t>
                      </a:r>
                      <a:endParaRPr lang="zh-TW" altLang="en-US" sz="1800" b="0" dirty="0">
                        <a:solidFill>
                          <a:schemeClr val="tx1"/>
                        </a:solidFill>
                      </a:endParaRPr>
                    </a:p>
                  </a:txBody>
                  <a:tcPr marL="91441" marR="91441"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t> </a:t>
                      </a:r>
                      <a:r>
                        <a:rPr lang="en-US" altLang="zh-TW" sz="1800" b="0" dirty="0">
                          <a:solidFill>
                            <a:schemeClr val="tx1"/>
                          </a:solidFill>
                        </a:rPr>
                        <a:t>1</a:t>
                      </a:r>
                      <a:endParaRPr lang="zh-TW" altLang="en-US" sz="1800" b="0" dirty="0">
                        <a:solidFill>
                          <a:schemeClr val="tx1"/>
                        </a:solidFill>
                      </a:endParaRPr>
                    </a:p>
                  </a:txBody>
                  <a:tcPr marL="91441" marR="91441"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pSp>
        <p:nvGrpSpPr>
          <p:cNvPr id="23" name="群組 22"/>
          <p:cNvGrpSpPr/>
          <p:nvPr/>
        </p:nvGrpSpPr>
        <p:grpSpPr>
          <a:xfrm>
            <a:off x="2987824" y="2420888"/>
            <a:ext cx="775338" cy="786177"/>
            <a:chOff x="5868144" y="3575759"/>
            <a:chExt cx="775338" cy="786177"/>
          </a:xfrm>
        </p:grpSpPr>
        <mc:AlternateContent xmlns:mc="http://schemas.openxmlformats.org/markup-compatibility/2006" xmlns:a14="http://schemas.microsoft.com/office/drawing/2010/main">
          <mc:Choice Requires="a14">
            <p:sp>
              <p:nvSpPr>
                <p:cNvPr id="24" name="文字方塊 23"/>
                <p:cNvSpPr txBox="1"/>
                <p:nvPr/>
              </p:nvSpPr>
              <p:spPr>
                <a:xfrm>
                  <a:off x="6255348" y="3575759"/>
                  <a:ext cx="388134"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b="0" i="0">
                                <a:latin typeface="Cambria Math" panose="02040503050406030204" pitchFamily="18" charset="0"/>
                              </a:rPr>
                              <m:t>1</m:t>
                            </m:r>
                          </m:num>
                          <m:den>
                            <m:r>
                              <a:rPr lang="en-US" altLang="zh-TW" sz="2400" b="0" i="1">
                                <a:latin typeface="Cambria Math" panose="02040503050406030204" pitchFamily="18" charset="0"/>
                              </a:rPr>
                              <m:t>9</m:t>
                            </m:r>
                          </m:den>
                        </m:f>
                      </m:oMath>
                    </m:oMathPara>
                  </a14:m>
                  <a:endParaRPr lang="zh-TW" altLang="en-US" sz="2400" dirty="0">
                    <a:latin typeface="+mj-lt"/>
                  </a:endParaRPr>
                </a:p>
              </p:txBody>
            </p:sp>
          </mc:Choice>
          <mc:Fallback xmlns="">
            <p:sp>
              <p:nvSpPr>
                <p:cNvPr id="24" name="文字方塊 23"/>
                <p:cNvSpPr txBox="1">
                  <a:spLocks noRot="1" noChangeAspect="1" noMove="1" noResize="1" noEditPoints="1" noAdjustHandles="1" noChangeArrowheads="1" noChangeShapeType="1" noTextEdit="1"/>
                </p:cNvSpPr>
                <p:nvPr/>
              </p:nvSpPr>
              <p:spPr>
                <a:xfrm>
                  <a:off x="6255348" y="3575759"/>
                  <a:ext cx="388134" cy="786177"/>
                </a:xfrm>
                <a:prstGeom prst="rect">
                  <a:avLst/>
                </a:prstGeom>
                <a:blipFill>
                  <a:blip r:embed="rId4"/>
                  <a:stretch>
                    <a:fillRect/>
                  </a:stretch>
                </a:blipFill>
              </p:spPr>
              <p:txBody>
                <a:bodyPr/>
                <a:lstStyle/>
                <a:p>
                  <a:r>
                    <a:rPr lang="zh-TW" altLang="en-US">
                      <a:noFill/>
                    </a:rPr>
                    <a:t> </a:t>
                  </a:r>
                </a:p>
              </p:txBody>
            </p:sp>
          </mc:Fallback>
        </mc:AlternateContent>
        <p:sp>
          <p:nvSpPr>
            <p:cNvPr id="25" name="文字方塊 24"/>
            <p:cNvSpPr txBox="1"/>
            <p:nvPr/>
          </p:nvSpPr>
          <p:spPr>
            <a:xfrm>
              <a:off x="5868144" y="3771502"/>
              <a:ext cx="504056" cy="461665"/>
            </a:xfrm>
            <a:prstGeom prst="rect">
              <a:avLst/>
            </a:prstGeom>
            <a:noFill/>
          </p:spPr>
          <p:txBody>
            <a:bodyPr wrap="square" rtlCol="0">
              <a:spAutoFit/>
            </a:bodyPr>
            <a:lstStyle/>
            <a:p>
              <a:pPr algn="ctr"/>
              <a:r>
                <a:rPr lang="en-US" altLang="zh-TW" sz="2400" dirty="0">
                  <a:latin typeface="+mj-lt"/>
                </a:rPr>
                <a:t>×</a:t>
              </a:r>
              <a:endParaRPr lang="zh-TW" altLang="en-US" sz="2400" dirty="0">
                <a:latin typeface="+mj-lt"/>
              </a:endParaRPr>
            </a:p>
          </p:txBody>
        </p:sp>
      </p:grpSp>
      <p:sp>
        <p:nvSpPr>
          <p:cNvPr id="26" name="文字方塊 25"/>
          <p:cNvSpPr txBox="1"/>
          <p:nvPr/>
        </p:nvSpPr>
        <p:spPr>
          <a:xfrm>
            <a:off x="5148064" y="2639320"/>
            <a:ext cx="764200" cy="461665"/>
          </a:xfrm>
          <a:prstGeom prst="rect">
            <a:avLst/>
          </a:prstGeom>
          <a:noFill/>
        </p:spPr>
        <p:txBody>
          <a:bodyPr wrap="square" rtlCol="0">
            <a:spAutoFit/>
          </a:bodyPr>
          <a:lstStyle/>
          <a:p>
            <a:pPr algn="ctr"/>
            <a:r>
              <a:rPr lang="en-US" altLang="zh-TW" sz="2400" dirty="0">
                <a:latin typeface="+mj-lt"/>
              </a:rPr>
              <a:t>=</a:t>
            </a:r>
            <a:r>
              <a:rPr lang="zh-TW" altLang="en-US" sz="2400" dirty="0">
                <a:latin typeface="+mj-lt"/>
              </a:rPr>
              <a:t> </a:t>
            </a:r>
            <a:r>
              <a:rPr lang="en-US" altLang="zh-TW" sz="2400" dirty="0">
                <a:latin typeface="+mj-lt"/>
              </a:rPr>
              <a:t>82</a:t>
            </a:r>
            <a:endParaRPr lang="zh-TW" altLang="en-US" sz="2400" dirty="0">
              <a:latin typeface="+mj-lt"/>
            </a:endParaRPr>
          </a:p>
        </p:txBody>
      </p:sp>
      <p:grpSp>
        <p:nvGrpSpPr>
          <p:cNvPr id="27" name="群組 26"/>
          <p:cNvGrpSpPr/>
          <p:nvPr/>
        </p:nvGrpSpPr>
        <p:grpSpPr>
          <a:xfrm>
            <a:off x="5401631" y="3224084"/>
            <a:ext cx="3655172" cy="439223"/>
            <a:chOff x="6255348" y="3575759"/>
            <a:chExt cx="3655172" cy="439223"/>
          </a:xfrm>
        </p:grpSpPr>
        <mc:AlternateContent xmlns:mc="http://schemas.openxmlformats.org/markup-compatibility/2006" xmlns:a14="http://schemas.microsoft.com/office/drawing/2010/main">
          <mc:Choice Requires="a14">
            <p:sp>
              <p:nvSpPr>
                <p:cNvPr id="28" name="文字方塊 27"/>
                <p:cNvSpPr txBox="1"/>
                <p:nvPr/>
              </p:nvSpPr>
              <p:spPr>
                <a:xfrm>
                  <a:off x="6255348" y="3575759"/>
                  <a:ext cx="3169828" cy="4392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TW" sz="1200" i="1" smtClean="0">
                                <a:latin typeface="Cambria Math" panose="02040503050406030204" pitchFamily="18" charset="0"/>
                              </a:rPr>
                            </m:ctrlPr>
                          </m:fPr>
                          <m:num>
                            <m:r>
                              <a:rPr lang="en-US" altLang="zh-TW" sz="1200" b="0" i="1">
                                <a:latin typeface="Cambria Math" panose="02040503050406030204" pitchFamily="18" charset="0"/>
                              </a:rPr>
                              <m:t>8</m:t>
                            </m:r>
                            <m:r>
                              <a:rPr lang="en-US" altLang="zh-TW" sz="1200" b="0" i="1" smtClean="0">
                                <a:latin typeface="Cambria Math" panose="02040503050406030204" pitchFamily="18" charset="0"/>
                              </a:rPr>
                              <m:t>0</m:t>
                            </m:r>
                            <m:r>
                              <a:rPr lang="en-US" altLang="zh-TW" sz="1200" b="0" i="1">
                                <a:latin typeface="Cambria Math" panose="02040503050406030204" pitchFamily="18" charset="0"/>
                              </a:rPr>
                              <m:t>+</m:t>
                            </m:r>
                            <m:r>
                              <a:rPr lang="en-US" altLang="zh-TW" sz="1200" b="0" i="1" smtClean="0">
                                <a:latin typeface="Cambria Math" panose="02040503050406030204" pitchFamily="18" charset="0"/>
                              </a:rPr>
                              <m:t>8</m:t>
                            </m:r>
                            <m:r>
                              <a:rPr lang="en-US" altLang="zh-TW" sz="1200" b="0" i="1">
                                <a:latin typeface="Cambria Math" panose="02040503050406030204" pitchFamily="18" charset="0"/>
                              </a:rPr>
                              <m:t>1</m:t>
                            </m:r>
                            <m:r>
                              <a:rPr lang="en-US" altLang="zh-TW" sz="1200" b="0" i="1" smtClean="0">
                                <a:latin typeface="Cambria Math" panose="02040503050406030204" pitchFamily="18" charset="0"/>
                              </a:rPr>
                              <m:t>+</m:t>
                            </m:r>
                            <m:r>
                              <a:rPr lang="en-US" altLang="zh-TW" sz="1200" b="0" i="1">
                                <a:latin typeface="Cambria Math" panose="02040503050406030204" pitchFamily="18" charset="0"/>
                              </a:rPr>
                              <m:t>7</m:t>
                            </m:r>
                            <m:r>
                              <a:rPr lang="en-US" altLang="zh-TW" sz="1200" b="0" i="1" smtClean="0">
                                <a:latin typeface="Cambria Math" panose="02040503050406030204" pitchFamily="18" charset="0"/>
                              </a:rPr>
                              <m:t>9</m:t>
                            </m:r>
                            <m:r>
                              <a:rPr lang="en-US" altLang="zh-TW" sz="1200" b="0" i="1">
                                <a:latin typeface="Cambria Math" panose="02040503050406030204" pitchFamily="18" charset="0"/>
                              </a:rPr>
                              <m:t>+</m:t>
                            </m:r>
                            <m:r>
                              <a:rPr lang="en-US" altLang="zh-TW" sz="1200" b="0" i="1" smtClean="0">
                                <a:latin typeface="Cambria Math" panose="02040503050406030204" pitchFamily="18" charset="0"/>
                              </a:rPr>
                              <m:t>8</m:t>
                            </m:r>
                            <m:r>
                              <a:rPr lang="en-US" altLang="zh-TW" sz="1200" b="0" i="1">
                                <a:latin typeface="Cambria Math" panose="02040503050406030204" pitchFamily="18" charset="0"/>
                              </a:rPr>
                              <m:t>0</m:t>
                            </m:r>
                            <m:r>
                              <a:rPr lang="en-US" altLang="zh-TW" sz="1200" b="0" i="1" smtClean="0">
                                <a:latin typeface="Cambria Math" panose="02040503050406030204" pitchFamily="18" charset="0"/>
                              </a:rPr>
                              <m:t>+</m:t>
                            </m:r>
                            <m:r>
                              <a:rPr lang="en-US" altLang="zh-TW" sz="1200" b="0" i="1">
                                <a:latin typeface="Cambria Math" panose="02040503050406030204" pitchFamily="18" charset="0"/>
                              </a:rPr>
                              <m:t>9</m:t>
                            </m:r>
                            <m:r>
                              <a:rPr lang="en-US" altLang="zh-TW" sz="1200" b="0" i="1" smtClean="0">
                                <a:latin typeface="Cambria Math" panose="02040503050406030204" pitchFamily="18" charset="0"/>
                              </a:rPr>
                              <m:t>9</m:t>
                            </m:r>
                            <m:r>
                              <a:rPr lang="en-US" altLang="zh-TW" sz="1200" b="0" i="1">
                                <a:latin typeface="Cambria Math" panose="02040503050406030204" pitchFamily="18" charset="0"/>
                              </a:rPr>
                              <m:t>+</m:t>
                            </m:r>
                            <m:r>
                              <a:rPr lang="en-US" altLang="zh-TW" sz="1200" b="0" i="1" smtClean="0">
                                <a:latin typeface="Cambria Math" panose="02040503050406030204" pitchFamily="18" charset="0"/>
                              </a:rPr>
                              <m:t>8</m:t>
                            </m:r>
                            <m:r>
                              <a:rPr lang="en-US" altLang="zh-TW" sz="1200" b="0" i="1">
                                <a:latin typeface="Cambria Math" panose="02040503050406030204" pitchFamily="18" charset="0"/>
                              </a:rPr>
                              <m:t>2</m:t>
                            </m:r>
                            <m:r>
                              <a:rPr lang="en-US" altLang="zh-TW" sz="1200" b="0" i="1" smtClean="0">
                                <a:latin typeface="Cambria Math" panose="02040503050406030204" pitchFamily="18" charset="0"/>
                              </a:rPr>
                              <m:t>+</m:t>
                            </m:r>
                            <m:r>
                              <a:rPr lang="en-US" altLang="zh-TW" sz="1200" b="0" i="1">
                                <a:latin typeface="Cambria Math" panose="02040503050406030204" pitchFamily="18" charset="0"/>
                              </a:rPr>
                              <m:t>7</m:t>
                            </m:r>
                            <m:r>
                              <a:rPr lang="en-US" altLang="zh-TW" sz="1200" b="0" i="1" smtClean="0">
                                <a:latin typeface="Cambria Math" panose="02040503050406030204" pitchFamily="18" charset="0"/>
                              </a:rPr>
                              <m:t>8</m:t>
                            </m:r>
                            <m:r>
                              <a:rPr lang="en-US" altLang="zh-TW" sz="1200" b="0" i="1">
                                <a:latin typeface="Cambria Math" panose="02040503050406030204" pitchFamily="18" charset="0"/>
                              </a:rPr>
                              <m:t>+</m:t>
                            </m:r>
                            <m:r>
                              <a:rPr lang="en-US" altLang="zh-TW" sz="1200" b="0" i="1" smtClean="0">
                                <a:latin typeface="Cambria Math" panose="02040503050406030204" pitchFamily="18" charset="0"/>
                              </a:rPr>
                              <m:t>7</m:t>
                            </m:r>
                            <m:r>
                              <a:rPr lang="en-US" altLang="zh-TW" sz="1200" b="0" i="1">
                                <a:latin typeface="Cambria Math" panose="02040503050406030204" pitchFamily="18" charset="0"/>
                              </a:rPr>
                              <m:t>7</m:t>
                            </m:r>
                            <m:r>
                              <a:rPr lang="en-US" altLang="zh-TW" sz="1200" b="0" i="1" smtClean="0">
                                <a:latin typeface="Cambria Math" panose="02040503050406030204" pitchFamily="18" charset="0"/>
                              </a:rPr>
                              <m:t>+</m:t>
                            </m:r>
                            <m:r>
                              <a:rPr lang="en-US" altLang="zh-TW" sz="1200" b="0" i="1">
                                <a:latin typeface="Cambria Math" panose="02040503050406030204" pitchFamily="18" charset="0"/>
                              </a:rPr>
                              <m:t>8</m:t>
                            </m:r>
                            <m:r>
                              <a:rPr lang="en-US" altLang="zh-TW" sz="1200" b="0" i="1" smtClean="0">
                                <a:latin typeface="Cambria Math" panose="02040503050406030204" pitchFamily="18" charset="0"/>
                              </a:rPr>
                              <m:t>3</m:t>
                            </m:r>
                          </m:num>
                          <m:den>
                            <m:r>
                              <a:rPr lang="en-US" altLang="zh-TW" sz="1200" b="0" i="1">
                                <a:latin typeface="Cambria Math" panose="02040503050406030204" pitchFamily="18" charset="0"/>
                              </a:rPr>
                              <m:t>9</m:t>
                            </m:r>
                          </m:den>
                        </m:f>
                      </m:oMath>
                    </m:oMathPara>
                  </a14:m>
                  <a:endParaRPr lang="zh-TW" altLang="en-US" sz="1200" dirty="0">
                    <a:latin typeface="+mj-lt"/>
                  </a:endParaRPr>
                </a:p>
              </p:txBody>
            </p:sp>
          </mc:Choice>
          <mc:Fallback xmlns="">
            <p:sp>
              <p:nvSpPr>
                <p:cNvPr id="28" name="文字方塊 27"/>
                <p:cNvSpPr txBox="1">
                  <a:spLocks noRot="1" noChangeAspect="1" noMove="1" noResize="1" noEditPoints="1" noAdjustHandles="1" noChangeArrowheads="1" noChangeShapeType="1" noTextEdit="1"/>
                </p:cNvSpPr>
                <p:nvPr/>
              </p:nvSpPr>
              <p:spPr>
                <a:xfrm>
                  <a:off x="6255348" y="3575759"/>
                  <a:ext cx="3169828" cy="439223"/>
                </a:xfrm>
                <a:prstGeom prst="rect">
                  <a:avLst/>
                </a:prstGeom>
                <a:blipFill>
                  <a:blip r:embed="rId5"/>
                  <a:stretch>
                    <a:fillRect/>
                  </a:stretch>
                </a:blipFill>
              </p:spPr>
              <p:txBody>
                <a:bodyPr/>
                <a:lstStyle/>
                <a:p>
                  <a:r>
                    <a:rPr lang="zh-TW" altLang="en-US">
                      <a:noFill/>
                    </a:rPr>
                    <a:t> </a:t>
                  </a:r>
                </a:p>
              </p:txBody>
            </p:sp>
          </mc:Fallback>
        </mc:AlternateContent>
        <p:sp>
          <p:nvSpPr>
            <p:cNvPr id="29" name="文字方塊 28"/>
            <p:cNvSpPr txBox="1"/>
            <p:nvPr/>
          </p:nvSpPr>
          <p:spPr>
            <a:xfrm>
              <a:off x="9275312" y="3613080"/>
              <a:ext cx="635208" cy="369332"/>
            </a:xfrm>
            <a:prstGeom prst="rect">
              <a:avLst/>
            </a:prstGeom>
            <a:noFill/>
          </p:spPr>
          <p:txBody>
            <a:bodyPr wrap="square" rtlCol="0">
              <a:spAutoFit/>
            </a:bodyPr>
            <a:lstStyle/>
            <a:p>
              <a:pPr algn="ctr"/>
              <a:r>
                <a:rPr lang="en-US" altLang="zh-TW" dirty="0">
                  <a:latin typeface="+mj-lt"/>
                </a:rPr>
                <a:t>=</a:t>
              </a:r>
              <a:r>
                <a:rPr lang="zh-TW" altLang="en-US" dirty="0">
                  <a:latin typeface="+mj-lt"/>
                </a:rPr>
                <a:t> </a:t>
              </a:r>
              <a:r>
                <a:rPr lang="en-US" altLang="zh-TW" dirty="0">
                  <a:latin typeface="+mj-lt"/>
                </a:rPr>
                <a:t>82</a:t>
              </a:r>
              <a:endParaRPr lang="zh-TW" altLang="en-US" dirty="0">
                <a:latin typeface="+mj-lt"/>
              </a:endParaRPr>
            </a:p>
          </p:txBody>
        </p:sp>
      </p:grpSp>
      <p:graphicFrame>
        <p:nvGraphicFramePr>
          <p:cNvPr id="30" name="內容版面配置區 4"/>
          <p:cNvGraphicFramePr>
            <a:graphicFrameLocks/>
          </p:cNvGraphicFramePr>
          <p:nvPr>
            <p:extLst>
              <p:ext uri="{D42A27DB-BD31-4B8C-83A1-F6EECF244321}">
                <p14:modId xmlns:p14="http://schemas.microsoft.com/office/powerpoint/2010/main" val="3733402869"/>
              </p:ext>
            </p:extLst>
          </p:nvPr>
        </p:nvGraphicFramePr>
        <p:xfrm>
          <a:off x="183822" y="4622068"/>
          <a:ext cx="1944000" cy="1944000"/>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648000">
                  <a:extLst>
                    <a:ext uri="{9D8B030D-6E8A-4147-A177-3AD203B41FA5}">
                      <a16:colId xmlns:a16="http://schemas.microsoft.com/office/drawing/2014/main" val="20001"/>
                    </a:ext>
                  </a:extLst>
                </a:gridCol>
                <a:gridCol w="648000">
                  <a:extLst>
                    <a:ext uri="{9D8B030D-6E8A-4147-A177-3AD203B41FA5}">
                      <a16:colId xmlns:a16="http://schemas.microsoft.com/office/drawing/2014/main" val="20002"/>
                    </a:ext>
                  </a:extLst>
                </a:gridCol>
              </a:tblGrid>
              <a:tr h="648000">
                <a:tc>
                  <a:txBody>
                    <a:bodyPr/>
                    <a:lstStyle/>
                    <a:p>
                      <a:pPr algn="ctr"/>
                      <a:r>
                        <a:rPr lang="en-US" altLang="zh-TW" sz="1800" b="0" dirty="0">
                          <a:solidFill>
                            <a:srgbClr val="002060"/>
                          </a:solidFill>
                        </a:rPr>
                        <a:t>80</a:t>
                      </a:r>
                      <a:endParaRPr lang="zh-TW" altLang="en-US" sz="18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800" b="0" dirty="0">
                          <a:solidFill>
                            <a:srgbClr val="002060"/>
                          </a:solidFill>
                        </a:rPr>
                        <a:t>81</a:t>
                      </a:r>
                      <a:endParaRPr lang="zh-TW" altLang="en-US" sz="18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800" b="0" dirty="0">
                          <a:solidFill>
                            <a:srgbClr val="002060"/>
                          </a:solidFill>
                        </a:rPr>
                        <a:t>79</a:t>
                      </a:r>
                      <a:endParaRPr lang="zh-TW" altLang="en-US" sz="18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648000">
                <a:tc>
                  <a:txBody>
                    <a:bodyPr/>
                    <a:lstStyle/>
                    <a:p>
                      <a:pPr algn="ctr"/>
                      <a:r>
                        <a:rPr lang="en-US" altLang="zh-TW" sz="1800" b="0" dirty="0">
                          <a:solidFill>
                            <a:srgbClr val="002060"/>
                          </a:solidFill>
                        </a:rPr>
                        <a:t>80</a:t>
                      </a:r>
                      <a:endParaRPr lang="zh-TW" altLang="en-US" sz="18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800" b="0" dirty="0">
                          <a:solidFill>
                            <a:srgbClr val="FF3300"/>
                          </a:solidFill>
                        </a:rPr>
                        <a:t>99</a:t>
                      </a:r>
                    </a:p>
                    <a:p>
                      <a:pPr algn="ctr"/>
                      <a:r>
                        <a:rPr lang="en-US" altLang="zh-TW" sz="1800" b="0" dirty="0">
                          <a:solidFill>
                            <a:srgbClr val="002060"/>
                          </a:solidFill>
                        </a:rPr>
                        <a:t>(</a:t>
                      </a:r>
                      <a:r>
                        <a:rPr lang="en-US" altLang="zh-TW" sz="1800" b="0" dirty="0" err="1">
                          <a:solidFill>
                            <a:srgbClr val="002060"/>
                          </a:solidFill>
                        </a:rPr>
                        <a:t>x,y</a:t>
                      </a:r>
                      <a:r>
                        <a:rPr lang="en-US" altLang="zh-TW" sz="1800" b="0" dirty="0">
                          <a:solidFill>
                            <a:srgbClr val="002060"/>
                          </a:solidFill>
                        </a:rPr>
                        <a:t>)</a:t>
                      </a:r>
                      <a:endParaRPr lang="zh-TW" altLang="en-US" sz="18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800" b="0" dirty="0">
                          <a:solidFill>
                            <a:srgbClr val="002060"/>
                          </a:solidFill>
                        </a:rPr>
                        <a:t>82</a:t>
                      </a:r>
                      <a:endParaRPr lang="zh-TW" altLang="en-US" sz="18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48000">
                <a:tc>
                  <a:txBody>
                    <a:bodyPr/>
                    <a:lstStyle/>
                    <a:p>
                      <a:pPr algn="ctr"/>
                      <a:r>
                        <a:rPr lang="en-US" altLang="zh-TW" sz="1800" b="0" dirty="0">
                          <a:solidFill>
                            <a:srgbClr val="002060"/>
                          </a:solidFill>
                        </a:rPr>
                        <a:t>78</a:t>
                      </a:r>
                      <a:endParaRPr lang="zh-TW" altLang="en-US" sz="18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800" b="0" dirty="0">
                          <a:solidFill>
                            <a:srgbClr val="002060"/>
                          </a:solidFill>
                        </a:rPr>
                        <a:t>77</a:t>
                      </a:r>
                      <a:endParaRPr lang="zh-TW" altLang="en-US" sz="18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800" b="0" dirty="0">
                          <a:solidFill>
                            <a:srgbClr val="002060"/>
                          </a:solidFill>
                        </a:rPr>
                        <a:t>83</a:t>
                      </a:r>
                      <a:endParaRPr lang="zh-TW" altLang="en-US" sz="18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pSp>
        <p:nvGrpSpPr>
          <p:cNvPr id="31" name="群組 30"/>
          <p:cNvGrpSpPr/>
          <p:nvPr/>
        </p:nvGrpSpPr>
        <p:grpSpPr>
          <a:xfrm>
            <a:off x="2051720" y="5179172"/>
            <a:ext cx="700372" cy="786177"/>
            <a:chOff x="5943110" y="3575759"/>
            <a:chExt cx="700372" cy="786177"/>
          </a:xfrm>
        </p:grpSpPr>
        <mc:AlternateContent xmlns:mc="http://schemas.openxmlformats.org/markup-compatibility/2006" xmlns:a14="http://schemas.microsoft.com/office/drawing/2010/main">
          <mc:Choice Requires="a14">
            <p:sp>
              <p:nvSpPr>
                <p:cNvPr id="32" name="文字方塊 31"/>
                <p:cNvSpPr txBox="1"/>
                <p:nvPr/>
              </p:nvSpPr>
              <p:spPr>
                <a:xfrm>
                  <a:off x="6255348" y="3575759"/>
                  <a:ext cx="388134"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b="0" i="0">
                                <a:latin typeface="Cambria Math" panose="02040503050406030204" pitchFamily="18" charset="0"/>
                              </a:rPr>
                              <m:t>1</m:t>
                            </m:r>
                          </m:num>
                          <m:den>
                            <m:r>
                              <a:rPr lang="en-US" altLang="zh-TW" sz="2400" b="0" i="1">
                                <a:latin typeface="Cambria Math" panose="02040503050406030204" pitchFamily="18" charset="0"/>
                              </a:rPr>
                              <m:t>3</m:t>
                            </m:r>
                          </m:den>
                        </m:f>
                      </m:oMath>
                    </m:oMathPara>
                  </a14:m>
                  <a:endParaRPr lang="zh-TW" altLang="en-US" sz="2400" dirty="0">
                    <a:latin typeface="+mn-lt"/>
                  </a:endParaRPr>
                </a:p>
              </p:txBody>
            </p:sp>
          </mc:Choice>
          <mc:Fallback xmlns="">
            <p:sp>
              <p:nvSpPr>
                <p:cNvPr id="32" name="文字方塊 31"/>
                <p:cNvSpPr txBox="1">
                  <a:spLocks noRot="1" noChangeAspect="1" noMove="1" noResize="1" noEditPoints="1" noAdjustHandles="1" noChangeArrowheads="1" noChangeShapeType="1" noTextEdit="1"/>
                </p:cNvSpPr>
                <p:nvPr/>
              </p:nvSpPr>
              <p:spPr>
                <a:xfrm>
                  <a:off x="6255348" y="3575759"/>
                  <a:ext cx="388134" cy="786177"/>
                </a:xfrm>
                <a:prstGeom prst="rect">
                  <a:avLst/>
                </a:prstGeom>
                <a:blipFill>
                  <a:blip r:embed="rId6"/>
                  <a:stretch>
                    <a:fillRect/>
                  </a:stretch>
                </a:blipFill>
              </p:spPr>
              <p:txBody>
                <a:bodyPr/>
                <a:lstStyle/>
                <a:p>
                  <a:r>
                    <a:rPr lang="zh-TW" altLang="en-US">
                      <a:noFill/>
                    </a:rPr>
                    <a:t> </a:t>
                  </a:r>
                </a:p>
              </p:txBody>
            </p:sp>
          </mc:Fallback>
        </mc:AlternateContent>
        <p:sp>
          <p:nvSpPr>
            <p:cNvPr id="33" name="文字方塊 32"/>
            <p:cNvSpPr txBox="1"/>
            <p:nvPr/>
          </p:nvSpPr>
          <p:spPr>
            <a:xfrm>
              <a:off x="5943110" y="3769803"/>
              <a:ext cx="504056" cy="461665"/>
            </a:xfrm>
            <a:prstGeom prst="rect">
              <a:avLst/>
            </a:prstGeom>
            <a:noFill/>
          </p:spPr>
          <p:txBody>
            <a:bodyPr wrap="square" rtlCol="0">
              <a:spAutoFit/>
            </a:bodyPr>
            <a:lstStyle/>
            <a:p>
              <a:pPr algn="ctr"/>
              <a:r>
                <a:rPr lang="en-US" altLang="zh-TW" sz="2400" dirty="0">
                  <a:latin typeface="+mn-lt"/>
                </a:rPr>
                <a:t>×</a:t>
              </a:r>
              <a:endParaRPr lang="zh-TW" altLang="en-US" sz="2400" dirty="0">
                <a:latin typeface="+mn-lt"/>
              </a:endParaRPr>
            </a:p>
          </p:txBody>
        </p:sp>
      </p:grpSp>
      <p:sp>
        <p:nvSpPr>
          <p:cNvPr id="6" name="向右箭號 5"/>
          <p:cNvSpPr/>
          <p:nvPr/>
        </p:nvSpPr>
        <p:spPr>
          <a:xfrm>
            <a:off x="4682392" y="5365858"/>
            <a:ext cx="723679" cy="668326"/>
          </a:xfrm>
          <a:prstGeom prst="rightArrow">
            <a:avLst>
              <a:gd name="adj1" fmla="val 38598"/>
              <a:gd name="adj2" fmla="val 51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4" name="表格 33"/>
          <p:cNvGraphicFramePr>
            <a:graphicFrameLocks noGrp="1"/>
          </p:cNvGraphicFramePr>
          <p:nvPr>
            <p:extLst>
              <p:ext uri="{D42A27DB-BD31-4B8C-83A1-F6EECF244321}">
                <p14:modId xmlns:p14="http://schemas.microsoft.com/office/powerpoint/2010/main" val="291226332"/>
              </p:ext>
            </p:extLst>
          </p:nvPr>
        </p:nvGraphicFramePr>
        <p:xfrm>
          <a:off x="7483556" y="5051042"/>
          <a:ext cx="432000" cy="1296000"/>
        </p:xfrm>
        <a:graphic>
          <a:graphicData uri="http://schemas.openxmlformats.org/drawingml/2006/table">
            <a:tbl>
              <a:tblPr firstRow="1" bandRow="1">
                <a:tableStyleId>{F5AB1C69-6EDB-4FF4-983F-18BD219EF322}</a:tableStyleId>
              </a:tblPr>
              <a:tblGrid>
                <a:gridCol w="432000">
                  <a:extLst>
                    <a:ext uri="{9D8B030D-6E8A-4147-A177-3AD203B41FA5}">
                      <a16:colId xmlns:a16="http://schemas.microsoft.com/office/drawing/2014/main" val="20000"/>
                    </a:ext>
                  </a:extLst>
                </a:gridCol>
              </a:tblGrid>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580" marR="91580" marT="45752" marB="457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580" marR="91580" marT="45752" marB="457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32000">
                <a:tc>
                  <a:txBody>
                    <a:bodyPr/>
                    <a:lstStyle/>
                    <a:p>
                      <a:pPr algn="ct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580" marR="91580" marT="45752" marB="457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35" name="表格 34"/>
          <p:cNvGraphicFramePr>
            <a:graphicFrameLocks noGrp="1"/>
          </p:cNvGraphicFramePr>
          <p:nvPr>
            <p:extLst>
              <p:ext uri="{D42A27DB-BD31-4B8C-83A1-F6EECF244321}">
                <p14:modId xmlns:p14="http://schemas.microsoft.com/office/powerpoint/2010/main" val="336219151"/>
              </p:ext>
            </p:extLst>
          </p:nvPr>
        </p:nvGraphicFramePr>
        <p:xfrm>
          <a:off x="5710386" y="5052021"/>
          <a:ext cx="1296000" cy="1296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tblGrid>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solidFill>
                          <a:schemeClr val="tx1"/>
                        </a:solidFill>
                        <a:latin typeface="+mj-lt"/>
                      </a:endParaRPr>
                    </a:p>
                  </a:txBody>
                  <a:tcPr marL="91427" marR="91427"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800" b="0" dirty="0">
                          <a:solidFill>
                            <a:schemeClr val="tx1"/>
                          </a:solidFill>
                          <a:latin typeface="+mj-lt"/>
                        </a:rPr>
                        <a:t>80</a:t>
                      </a:r>
                      <a:endParaRPr lang="zh-TW" altLang="en-US" sz="1800" b="0" dirty="0">
                        <a:solidFill>
                          <a:schemeClr val="tx1"/>
                        </a:solidFill>
                        <a:latin typeface="+mj-lt"/>
                      </a:endParaRPr>
                    </a:p>
                  </a:txBody>
                  <a:tcPr marL="91427" marR="91427"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latin typeface="+mj-lt"/>
                        </a:rPr>
                        <a:t> </a:t>
                      </a:r>
                      <a:endParaRPr lang="zh-TW" altLang="en-US" sz="1800" b="0" dirty="0">
                        <a:solidFill>
                          <a:schemeClr val="tx1"/>
                        </a:solidFill>
                        <a:latin typeface="+mj-lt"/>
                      </a:endParaRPr>
                    </a:p>
                  </a:txBody>
                  <a:tcPr marL="91427" marR="91427"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solidFill>
                          <a:schemeClr val="tx1"/>
                        </a:solidFill>
                        <a:latin typeface="+mj-lt"/>
                      </a:endParaRPr>
                    </a:p>
                  </a:txBody>
                  <a:tcPr marL="91427" marR="91427"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latin typeface="+mj-lt"/>
                        </a:rPr>
                        <a:t>87</a:t>
                      </a:r>
                      <a:endParaRPr lang="zh-TW" altLang="en-US" sz="1800" b="0" dirty="0">
                        <a:solidFill>
                          <a:schemeClr val="tx1"/>
                        </a:solidFill>
                        <a:latin typeface="+mj-lt"/>
                      </a:endParaRPr>
                    </a:p>
                  </a:txBody>
                  <a:tcPr marL="91427" marR="91427"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latin typeface="+mj-lt"/>
                        </a:rPr>
                        <a:t> </a:t>
                      </a:r>
                      <a:endParaRPr lang="zh-TW" altLang="en-US" sz="1800" b="0" dirty="0">
                        <a:solidFill>
                          <a:schemeClr val="tx1"/>
                        </a:solidFill>
                        <a:latin typeface="+mj-lt"/>
                      </a:endParaRPr>
                    </a:p>
                  </a:txBody>
                  <a:tcPr marL="91427" marR="91427"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baseline="0" dirty="0">
                          <a:solidFill>
                            <a:schemeClr val="dk1"/>
                          </a:solidFill>
                          <a:latin typeface="+mj-lt"/>
                        </a:rPr>
                        <a:t> </a:t>
                      </a:r>
                      <a:endParaRPr lang="zh-TW" altLang="en-US" sz="1800" b="0" dirty="0">
                        <a:solidFill>
                          <a:schemeClr val="tx1"/>
                        </a:solidFill>
                        <a:latin typeface="+mj-lt"/>
                      </a:endParaRPr>
                    </a:p>
                  </a:txBody>
                  <a:tcPr marL="91427" marR="91427"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j-lt"/>
                          <a:ea typeface="+mn-ea"/>
                          <a:cs typeface="+mn-cs"/>
                        </a:rPr>
                        <a:t>79</a:t>
                      </a:r>
                      <a:endParaRPr lang="zh-TW" altLang="en-US" sz="1800" b="0" dirty="0">
                        <a:solidFill>
                          <a:schemeClr val="tx1"/>
                        </a:solidFill>
                        <a:latin typeface="+mj-lt"/>
                      </a:endParaRPr>
                    </a:p>
                  </a:txBody>
                  <a:tcPr marL="91427" marR="91427"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latin typeface="+mj-lt"/>
                        </a:rPr>
                        <a:t> </a:t>
                      </a:r>
                      <a:endParaRPr lang="zh-TW" altLang="en-US" sz="1800" b="0" dirty="0">
                        <a:solidFill>
                          <a:schemeClr val="tx1"/>
                        </a:solidFill>
                        <a:latin typeface="+mj-lt"/>
                      </a:endParaRPr>
                    </a:p>
                  </a:txBody>
                  <a:tcPr marL="91427" marR="91427"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pSp>
        <p:nvGrpSpPr>
          <p:cNvPr id="36" name="群組 35"/>
          <p:cNvGrpSpPr/>
          <p:nvPr/>
        </p:nvGrpSpPr>
        <p:grpSpPr>
          <a:xfrm>
            <a:off x="6888577" y="5415421"/>
            <a:ext cx="615487" cy="612732"/>
            <a:chOff x="5808249" y="3598504"/>
            <a:chExt cx="615487" cy="612732"/>
          </a:xfrm>
        </p:grpSpPr>
        <mc:AlternateContent xmlns:mc="http://schemas.openxmlformats.org/markup-compatibility/2006" xmlns:a14="http://schemas.microsoft.com/office/drawing/2010/main">
          <mc:Choice Requires="a14">
            <p:sp>
              <p:nvSpPr>
                <p:cNvPr id="37" name="文字方塊 36"/>
                <p:cNvSpPr txBox="1"/>
                <p:nvPr/>
              </p:nvSpPr>
              <p:spPr>
                <a:xfrm>
                  <a:off x="6121550" y="3598504"/>
                  <a:ext cx="302186"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0">
                                <a:latin typeface="Cambria Math" panose="02040503050406030204" pitchFamily="18" charset="0"/>
                              </a:rPr>
                              <m:t>1</m:t>
                            </m:r>
                          </m:num>
                          <m:den>
                            <m:r>
                              <a:rPr lang="en-US" altLang="zh-TW" i="1">
                                <a:latin typeface="Cambria Math" panose="02040503050406030204" pitchFamily="18" charset="0"/>
                              </a:rPr>
                              <m:t>3</m:t>
                            </m:r>
                          </m:den>
                        </m:f>
                      </m:oMath>
                    </m:oMathPara>
                  </a14:m>
                  <a:endParaRPr lang="zh-TW" altLang="en-US" dirty="0">
                    <a:latin typeface="+mj-lt"/>
                  </a:endParaRPr>
                </a:p>
              </p:txBody>
            </p:sp>
          </mc:Choice>
          <mc:Fallback xmlns="">
            <p:sp>
              <p:nvSpPr>
                <p:cNvPr id="37" name="文字方塊 36"/>
                <p:cNvSpPr txBox="1">
                  <a:spLocks noRot="1" noChangeAspect="1" noMove="1" noResize="1" noEditPoints="1" noAdjustHandles="1" noChangeArrowheads="1" noChangeShapeType="1" noTextEdit="1"/>
                </p:cNvSpPr>
                <p:nvPr/>
              </p:nvSpPr>
              <p:spPr>
                <a:xfrm>
                  <a:off x="6121550" y="3598504"/>
                  <a:ext cx="302186" cy="612732"/>
                </a:xfrm>
                <a:prstGeom prst="rect">
                  <a:avLst/>
                </a:prstGeom>
                <a:blipFill>
                  <a:blip r:embed="rId7"/>
                  <a:stretch>
                    <a:fillRect/>
                  </a:stretch>
                </a:blipFill>
              </p:spPr>
              <p:txBody>
                <a:bodyPr/>
                <a:lstStyle/>
                <a:p>
                  <a:r>
                    <a:rPr lang="zh-TW" altLang="en-US">
                      <a:noFill/>
                    </a:rPr>
                    <a:t> </a:t>
                  </a:r>
                </a:p>
              </p:txBody>
            </p:sp>
          </mc:Fallback>
        </mc:AlternateContent>
        <p:sp>
          <p:nvSpPr>
            <p:cNvPr id="38" name="文字方塊 37"/>
            <p:cNvSpPr txBox="1"/>
            <p:nvPr/>
          </p:nvSpPr>
          <p:spPr>
            <a:xfrm>
              <a:off x="5808249" y="3697459"/>
              <a:ext cx="504056" cy="369332"/>
            </a:xfrm>
            <a:prstGeom prst="rect">
              <a:avLst/>
            </a:prstGeom>
            <a:noFill/>
          </p:spPr>
          <p:txBody>
            <a:bodyPr wrap="square" rtlCol="0">
              <a:spAutoFit/>
            </a:bodyPr>
            <a:lstStyle/>
            <a:p>
              <a:pPr algn="ctr"/>
              <a:r>
                <a:rPr lang="en-US" altLang="zh-TW" dirty="0">
                  <a:latin typeface="+mj-lt"/>
                </a:rPr>
                <a:t>×</a:t>
              </a:r>
              <a:endParaRPr lang="zh-TW" altLang="en-US" dirty="0">
                <a:latin typeface="+mj-lt"/>
              </a:endParaRPr>
            </a:p>
          </p:txBody>
        </p:sp>
      </p:grpSp>
      <p:sp>
        <p:nvSpPr>
          <p:cNvPr id="39" name="文字方塊 38"/>
          <p:cNvSpPr txBox="1"/>
          <p:nvPr/>
        </p:nvSpPr>
        <p:spPr>
          <a:xfrm>
            <a:off x="7935616" y="5514376"/>
            <a:ext cx="635208" cy="369332"/>
          </a:xfrm>
          <a:prstGeom prst="rect">
            <a:avLst/>
          </a:prstGeom>
          <a:noFill/>
        </p:spPr>
        <p:txBody>
          <a:bodyPr wrap="square" rtlCol="0">
            <a:spAutoFit/>
          </a:bodyPr>
          <a:lstStyle/>
          <a:p>
            <a:pPr algn="ctr"/>
            <a:r>
              <a:rPr lang="en-US" altLang="zh-TW" dirty="0">
                <a:latin typeface="+mj-lt"/>
              </a:rPr>
              <a:t>=</a:t>
            </a:r>
            <a:r>
              <a:rPr lang="zh-TW" altLang="en-US" dirty="0">
                <a:latin typeface="+mj-lt"/>
              </a:rPr>
              <a:t> </a:t>
            </a:r>
            <a:r>
              <a:rPr lang="en-US" altLang="zh-TW" dirty="0">
                <a:latin typeface="+mj-lt"/>
              </a:rPr>
              <a:t>82</a:t>
            </a:r>
            <a:endParaRPr lang="zh-TW" altLang="en-US" dirty="0">
              <a:latin typeface="+mj-lt"/>
            </a:endParaRPr>
          </a:p>
        </p:txBody>
      </p:sp>
      <p:sp>
        <p:nvSpPr>
          <p:cNvPr id="40"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3" name="投影片編號版面配置區 2"/>
          <p:cNvSpPr>
            <a:spLocks noGrp="1"/>
          </p:cNvSpPr>
          <p:nvPr>
            <p:ph type="sldNum" sz="quarter" idx="12"/>
          </p:nvPr>
        </p:nvSpPr>
        <p:spPr/>
        <p:txBody>
          <a:bodyPr/>
          <a:lstStyle/>
          <a:p>
            <a:fld id="{028E3F4F-51B2-42EE-AFA2-40C4572185CC}" type="slidenum">
              <a:rPr lang="en-US" smtClean="0"/>
              <a:t>11</a:t>
            </a:fld>
            <a:endParaRPr lang="en-US" dirty="0"/>
          </a:p>
        </p:txBody>
      </p:sp>
      <p:sp>
        <p:nvSpPr>
          <p:cNvPr id="41" name="文字方塊 40"/>
          <p:cNvSpPr txBox="1"/>
          <p:nvPr/>
        </p:nvSpPr>
        <p:spPr>
          <a:xfrm>
            <a:off x="3124200" y="1681117"/>
            <a:ext cx="2695575" cy="461665"/>
          </a:xfrm>
          <a:prstGeom prst="rect">
            <a:avLst/>
          </a:prstGeom>
          <a:noFill/>
        </p:spPr>
        <p:txBody>
          <a:bodyPr wrap="square" rtlCol="0">
            <a:spAutoFit/>
          </a:bodyPr>
          <a:lstStyle/>
          <a:p>
            <a:r>
              <a:rPr lang="zh-TW" altLang="en-US" sz="2400" dirty="0">
                <a:latin typeface="+mj-lt"/>
                <a:ea typeface="+mj-ea"/>
              </a:rPr>
              <a:t>沒</a:t>
            </a:r>
            <a:r>
              <a:rPr lang="en-US" altLang="zh-TW" sz="2400" dirty="0">
                <a:latin typeface="+mj-lt"/>
                <a:ea typeface="+mj-ea"/>
              </a:rPr>
              <a:t>separable</a:t>
            </a:r>
            <a:r>
              <a:rPr lang="zh-TW" altLang="en-US" sz="2400" dirty="0">
                <a:latin typeface="+mj-lt"/>
                <a:ea typeface="+mj-ea"/>
              </a:rPr>
              <a:t> </a:t>
            </a:r>
            <a:r>
              <a:rPr lang="zh-TW" altLang="en-US" sz="2400" dirty="0">
                <a:latin typeface="Times New Roman" panose="02020603050405020304" pitchFamily="18" charset="0"/>
                <a:ea typeface="+mj-ea"/>
                <a:cs typeface="Times New Roman" panose="02020603050405020304" pitchFamily="18" charset="0"/>
              </a:rPr>
              <a:t>→</a:t>
            </a:r>
            <a:r>
              <a:rPr lang="zh-TW" altLang="en-US" sz="2400" dirty="0">
                <a:latin typeface="+mj-lt"/>
                <a:ea typeface="+mj-ea"/>
              </a:rPr>
              <a:t> </a:t>
            </a:r>
            <a:r>
              <a:rPr lang="en-US" altLang="zh-TW" sz="2400" dirty="0">
                <a:latin typeface="+mj-lt"/>
                <a:ea typeface="+mj-ea"/>
              </a:rPr>
              <a:t>9</a:t>
            </a:r>
            <a:r>
              <a:rPr lang="zh-TW" altLang="en-US" sz="2400" dirty="0">
                <a:latin typeface="+mj-lt"/>
                <a:ea typeface="+mj-ea"/>
              </a:rPr>
              <a:t>倍</a:t>
            </a:r>
          </a:p>
        </p:txBody>
      </p:sp>
      <p:sp>
        <p:nvSpPr>
          <p:cNvPr id="42" name="TextBox 18"/>
          <p:cNvSpPr txBox="1"/>
          <p:nvPr/>
        </p:nvSpPr>
        <p:spPr>
          <a:xfrm>
            <a:off x="2603302" y="4005064"/>
            <a:ext cx="5735602" cy="1015663"/>
          </a:xfrm>
          <a:prstGeom prst="rect">
            <a:avLst/>
          </a:prstGeom>
          <a:noFill/>
        </p:spPr>
        <p:txBody>
          <a:bodyPr wrap="square" rtlCol="0">
            <a:spAutoFit/>
          </a:bodyPr>
          <a:lstStyle/>
          <a:p>
            <a:r>
              <a:rPr lang="en-US" altLang="zh-TW" sz="2000" dirty="0">
                <a:latin typeface="+mj-lt"/>
                <a:ea typeface="+mj-ea"/>
              </a:rPr>
              <a:t>Separable</a:t>
            </a:r>
            <a:r>
              <a:rPr lang="zh-TW" altLang="en-US" sz="2000" dirty="0">
                <a:latin typeface="+mj-lt"/>
                <a:ea typeface="+mj-ea"/>
              </a:rPr>
              <a:t> </a:t>
            </a:r>
            <a:r>
              <a:rPr lang="zh-TW" altLang="en-US" sz="2000" dirty="0">
                <a:latin typeface="+mj-lt"/>
                <a:ea typeface="+mj-ea"/>
                <a:cs typeface="Times New Roman" panose="02020603050405020304" pitchFamily="18" charset="0"/>
              </a:rPr>
              <a:t>→ </a:t>
            </a:r>
            <a:r>
              <a:rPr lang="en-US" altLang="zh-TW" sz="2000" dirty="0">
                <a:latin typeface="+mj-lt"/>
                <a:ea typeface="+mj-ea"/>
                <a:cs typeface="Times New Roman" panose="02020603050405020304" pitchFamily="18" charset="0"/>
              </a:rPr>
              <a:t>6</a:t>
            </a:r>
            <a:r>
              <a:rPr lang="zh-TW" altLang="en-US" sz="2000" dirty="0">
                <a:latin typeface="+mj-lt"/>
                <a:ea typeface="+mj-ea"/>
                <a:cs typeface="Times New Roman" panose="02020603050405020304" pitchFamily="18" charset="0"/>
              </a:rPr>
              <a:t>倍</a:t>
            </a:r>
            <a:r>
              <a:rPr lang="en-US" altLang="zh-TW" sz="2000" dirty="0">
                <a:latin typeface="+mj-lt"/>
                <a:ea typeface="+mj-ea"/>
              </a:rPr>
              <a:t>:</a:t>
            </a:r>
          </a:p>
          <a:p>
            <a:r>
              <a:rPr lang="zh-TW" altLang="en-US" sz="2000" dirty="0">
                <a:latin typeface="+mj-lt"/>
                <a:ea typeface="+mj-ea"/>
              </a:rPr>
              <a:t>一個二維的濾波器係數矩陣可以</a:t>
            </a:r>
            <a:endParaRPr lang="en-US" altLang="zh-TW" sz="2000" dirty="0">
              <a:latin typeface="+mj-lt"/>
              <a:ea typeface="+mj-ea"/>
            </a:endParaRPr>
          </a:p>
          <a:p>
            <a:r>
              <a:rPr lang="zh-TW" altLang="en-US" sz="2000" i="1" u="sng" dirty="0">
                <a:latin typeface="+mj-lt"/>
                <a:ea typeface="+mj-ea"/>
              </a:rPr>
              <a:t>拆成</a:t>
            </a:r>
            <a:r>
              <a:rPr lang="zh-TW" altLang="en-US" sz="2000" dirty="0">
                <a:latin typeface="+mj-lt"/>
                <a:ea typeface="+mj-ea"/>
              </a:rPr>
              <a:t>兩個唯一的</a:t>
            </a:r>
            <a:r>
              <a:rPr lang="en-US" altLang="zh-TW" sz="2000" dirty="0">
                <a:latin typeface="+mj-lt"/>
                <a:ea typeface="+mj-ea"/>
              </a:rPr>
              <a:t>Column Vector </a:t>
            </a:r>
            <a:r>
              <a:rPr lang="zh-TW" altLang="en-US" sz="2000" dirty="0">
                <a:latin typeface="+mj-lt"/>
                <a:ea typeface="+mj-ea"/>
              </a:rPr>
              <a:t>乘上 </a:t>
            </a:r>
            <a:r>
              <a:rPr lang="en-US" altLang="zh-TW" sz="2000" dirty="0">
                <a:latin typeface="+mj-lt"/>
                <a:ea typeface="+mj-ea"/>
              </a:rPr>
              <a:t>Row Vector</a:t>
            </a:r>
            <a:endParaRPr lang="zh-TW" altLang="en-US" sz="2000" dirty="0">
              <a:latin typeface="+mj-lt"/>
              <a:ea typeface="+mj-e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9506" name="Text Box 5"/>
          <p:cNvSpPr txBox="1">
            <a:spLocks noChangeArrowheads="1"/>
          </p:cNvSpPr>
          <p:nvPr/>
        </p:nvSpPr>
        <p:spPr bwMode="auto">
          <a:xfrm>
            <a:off x="629444" y="188913"/>
            <a:ext cx="7885113" cy="461665"/>
          </a:xfrm>
          <a:prstGeom prst="rect">
            <a:avLst/>
          </a:prstGeom>
          <a:noFill/>
          <a:ln w="9525">
            <a:noFill/>
            <a:miter lim="800000"/>
            <a:headEnd/>
            <a:tailEnd/>
          </a:ln>
        </p:spPr>
        <p:txBody>
          <a:bodyPr>
            <a:spAutoFit/>
          </a:bodyPr>
          <a:lstStyle/>
          <a:p>
            <a:pPr algn="ctr">
              <a:spcBef>
                <a:spcPct val="20000"/>
              </a:spcBef>
              <a:buClr>
                <a:schemeClr val="tx2"/>
              </a:buClr>
              <a:buSzPct val="70000"/>
            </a:pPr>
            <a:r>
              <a:rPr lang="en-US" altLang="zh-TW" sz="2400" b="1" dirty="0">
                <a:latin typeface="+mj-lt"/>
              </a:rPr>
              <a:t>Robinson and Kirsch compass operator: </a:t>
            </a:r>
            <a:r>
              <a:rPr lang="en-US" altLang="zh-TW" sz="2400" dirty="0">
                <a:latin typeface="+mj-lt"/>
              </a:rPr>
              <a:t>detect lineal edges.</a:t>
            </a:r>
          </a:p>
        </p:txBody>
      </p:sp>
      <p:pic>
        <p:nvPicPr>
          <p:cNvPr id="149507" name="Picture 8" descr="7"/>
          <p:cNvPicPr>
            <a:picLocks noChangeAspect="1" noChangeArrowheads="1"/>
          </p:cNvPicPr>
          <p:nvPr/>
        </p:nvPicPr>
        <p:blipFill rotWithShape="1">
          <a:blip r:embed="rId3" cstate="print"/>
          <a:srcRect b="10187"/>
          <a:stretch/>
        </p:blipFill>
        <p:spPr bwMode="auto">
          <a:xfrm>
            <a:off x="0" y="765175"/>
            <a:ext cx="9144000" cy="5472137"/>
          </a:xfrm>
          <a:prstGeom prst="rect">
            <a:avLst/>
          </a:prstGeom>
          <a:noFill/>
          <a:ln w="9525">
            <a:noFill/>
            <a:miter lim="800000"/>
            <a:headEnd/>
            <a:tailEnd/>
          </a:ln>
        </p:spPr>
      </p:pic>
      <p:sp>
        <p:nvSpPr>
          <p:cNvPr id="2" name="頁尾版面配置區 1"/>
          <p:cNvSpPr>
            <a:spLocks noGrp="1"/>
          </p:cNvSpPr>
          <p:nvPr>
            <p:ph type="ftr" sz="quarter" idx="11"/>
          </p:nvPr>
        </p:nvSpPr>
        <p:spPr/>
        <p:txBody>
          <a:bodyPr/>
          <a:lstStyle/>
          <a:p>
            <a:pPr>
              <a:defRPr/>
            </a:pPr>
            <a:r>
              <a:rPr lang="pl-PL" altLang="zh-TW" dirty="0"/>
              <a:t>DC &amp; CV Lab. CSIE NTU</a:t>
            </a:r>
            <a:endParaRPr lang="en-US" altLang="zh-TW" dirty="0"/>
          </a:p>
        </p:txBody>
      </p:sp>
      <p:sp>
        <p:nvSpPr>
          <p:cNvPr id="3" name="投影片編號版面配置區 2"/>
          <p:cNvSpPr>
            <a:spLocks noGrp="1"/>
          </p:cNvSpPr>
          <p:nvPr>
            <p:ph type="sldNum" sz="quarter" idx="12"/>
          </p:nvPr>
        </p:nvSpPr>
        <p:spPr/>
        <p:txBody>
          <a:bodyPr/>
          <a:lstStyle/>
          <a:p>
            <a:fld id="{028E3F4F-51B2-42EE-AFA2-40C4572185CC}" type="slidenum">
              <a:rPr lang="en-US" dirty="0" smtClean="0"/>
              <a:t>110</a:t>
            </a:fld>
            <a:endParaRPr lang="en-US" dirty="0"/>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50" name="Picture 5" descr="7"/>
          <p:cNvPicPr>
            <a:picLocks noChangeAspect="1" noChangeArrowheads="1"/>
          </p:cNvPicPr>
          <p:nvPr/>
        </p:nvPicPr>
        <p:blipFill rotWithShape="1">
          <a:blip r:embed="rId4" cstate="print"/>
          <a:srcRect b="5594"/>
          <a:stretch/>
        </p:blipFill>
        <p:spPr bwMode="auto">
          <a:xfrm>
            <a:off x="0" y="1"/>
            <a:ext cx="9144000" cy="6525344"/>
          </a:xfrm>
          <a:prstGeom prst="rect">
            <a:avLst/>
          </a:prstGeom>
          <a:noFill/>
          <a:ln w="9525">
            <a:noFill/>
            <a:miter lim="800000"/>
            <a:headEnd/>
            <a:tailEnd/>
          </a:ln>
        </p:spPr>
      </p:pic>
      <p:sp>
        <p:nvSpPr>
          <p:cNvPr id="353287" name="AutoShape 7"/>
          <p:cNvSpPr>
            <a:spLocks noChangeArrowheads="1"/>
          </p:cNvSpPr>
          <p:nvPr/>
        </p:nvSpPr>
        <p:spPr bwMode="auto">
          <a:xfrm flipH="1">
            <a:off x="179388" y="1052513"/>
            <a:ext cx="1225550" cy="720725"/>
          </a:xfrm>
          <a:prstGeom prst="rightArrow">
            <a:avLst>
              <a:gd name="adj1" fmla="val 50000"/>
              <a:gd name="adj2" fmla="val 42511"/>
            </a:avLst>
          </a:prstGeom>
          <a:solidFill>
            <a:schemeClr va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grpSp>
        <p:nvGrpSpPr>
          <p:cNvPr id="2" name="Group 59"/>
          <p:cNvGrpSpPr>
            <a:grpSpLocks/>
          </p:cNvGrpSpPr>
          <p:nvPr/>
        </p:nvGrpSpPr>
        <p:grpSpPr bwMode="auto">
          <a:xfrm>
            <a:off x="250825" y="260350"/>
            <a:ext cx="792163" cy="792163"/>
            <a:chOff x="158" y="164"/>
            <a:chExt cx="499" cy="499"/>
          </a:xfrm>
        </p:grpSpPr>
        <p:cxnSp>
          <p:nvCxnSpPr>
            <p:cNvPr id="35882" name="AutoShape 8"/>
            <p:cNvCxnSpPr>
              <a:cxnSpLocks noChangeShapeType="1"/>
              <a:stCxn id="353316" idx="1"/>
              <a:endCxn id="353287" idx="0"/>
            </p:cNvCxnSpPr>
            <p:nvPr/>
          </p:nvCxnSpPr>
          <p:spPr bwMode="auto">
            <a:xfrm rot="10800000" flipV="1">
              <a:off x="306" y="391"/>
              <a:ext cx="351" cy="272"/>
            </a:xfrm>
            <a:prstGeom prst="curvedConnector2">
              <a:avLst/>
            </a:prstGeom>
            <a:noFill/>
            <a:ln w="9525">
              <a:solidFill>
                <a:srgbClr val="FF0000"/>
              </a:solidFill>
              <a:round/>
              <a:headEnd type="triangle" w="med" len="med"/>
              <a:tailEnd type="triangle" w="med" len="med"/>
            </a:ln>
          </p:spPr>
        </p:cxnSp>
        <p:graphicFrame>
          <p:nvGraphicFramePr>
            <p:cNvPr id="35849" name="Object 10"/>
            <p:cNvGraphicFramePr>
              <a:graphicFrameLocks noChangeAspect="1"/>
            </p:cNvGraphicFramePr>
            <p:nvPr/>
          </p:nvGraphicFramePr>
          <p:xfrm>
            <a:off x="158" y="164"/>
            <a:ext cx="295" cy="249"/>
          </p:xfrm>
          <a:graphic>
            <a:graphicData uri="http://schemas.openxmlformats.org/presentationml/2006/ole">
              <mc:AlternateContent xmlns:mc="http://schemas.openxmlformats.org/markup-compatibility/2006">
                <mc:Choice xmlns:v="urn:schemas-microsoft-com:vml" Requires="v">
                  <p:oleObj spid="_x0000_s5162" name="方程式" r:id="rId5" imgW="241195" imgH="203112" progId="Equation.3">
                    <p:embed/>
                  </p:oleObj>
                </mc:Choice>
                <mc:Fallback>
                  <p:oleObj name="方程式" r:id="rId5" imgW="241195" imgH="203112" progId="Equation.3">
                    <p:embed/>
                    <p:pic>
                      <p:nvPicPr>
                        <p:cNvPr id="35849"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 y="164"/>
                          <a:ext cx="295" cy="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53292" name="AutoShape 12"/>
          <p:cNvSpPr>
            <a:spLocks noChangeArrowheads="1"/>
          </p:cNvSpPr>
          <p:nvPr/>
        </p:nvSpPr>
        <p:spPr bwMode="auto">
          <a:xfrm rot="8051093">
            <a:off x="2866293" y="1488346"/>
            <a:ext cx="1296988" cy="720725"/>
          </a:xfrm>
          <a:prstGeom prst="rightArrow">
            <a:avLst>
              <a:gd name="adj1" fmla="val 50000"/>
              <a:gd name="adj2" fmla="val 44989"/>
            </a:avLst>
          </a:prstGeom>
          <a:solidFill>
            <a:schemeClr va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293" name="AutoShape 13"/>
          <p:cNvSpPr>
            <a:spLocks noChangeArrowheads="1"/>
          </p:cNvSpPr>
          <p:nvPr/>
        </p:nvSpPr>
        <p:spPr bwMode="auto">
          <a:xfrm rot="18748786">
            <a:off x="3327832" y="302729"/>
            <a:ext cx="720725" cy="1150938"/>
          </a:xfrm>
          <a:prstGeom prst="upArrow">
            <a:avLst>
              <a:gd name="adj1" fmla="val 50000"/>
              <a:gd name="adj2" fmla="val 39923"/>
            </a:avLst>
          </a:prstGeom>
          <a:solidFill>
            <a:schemeClr val="fo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graphicFrame>
        <p:nvGraphicFramePr>
          <p:cNvPr id="35848" name="Object 18"/>
          <p:cNvGraphicFramePr>
            <a:graphicFrameLocks noChangeAspect="1"/>
          </p:cNvGraphicFramePr>
          <p:nvPr>
            <p:extLst>
              <p:ext uri="{D42A27DB-BD31-4B8C-83A1-F6EECF244321}">
                <p14:modId xmlns:p14="http://schemas.microsoft.com/office/powerpoint/2010/main" val="2405215986"/>
              </p:ext>
            </p:extLst>
          </p:nvPr>
        </p:nvGraphicFramePr>
        <p:xfrm>
          <a:off x="2916238" y="128588"/>
          <a:ext cx="503237" cy="423862"/>
        </p:xfrm>
        <a:graphic>
          <a:graphicData uri="http://schemas.openxmlformats.org/presentationml/2006/ole">
            <mc:AlternateContent xmlns:mc="http://schemas.openxmlformats.org/markup-compatibility/2006">
              <mc:Choice xmlns:v="urn:schemas-microsoft-com:vml" Requires="v">
                <p:oleObj spid="_x0000_s5163" name="方程式" r:id="rId7" imgW="241195" imgH="203112" progId="Equation.3">
                  <p:embed/>
                </p:oleObj>
              </mc:Choice>
              <mc:Fallback>
                <p:oleObj name="方程式" r:id="rId7" imgW="241195" imgH="203112" progId="Equation.3">
                  <p:embed/>
                  <p:pic>
                    <p:nvPicPr>
                      <p:cNvPr id="35848"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238" y="128588"/>
                        <a:ext cx="503237" cy="423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3308" name="AutoShape 28"/>
          <p:cNvSpPr>
            <a:spLocks noChangeArrowheads="1"/>
          </p:cNvSpPr>
          <p:nvPr/>
        </p:nvSpPr>
        <p:spPr bwMode="auto">
          <a:xfrm rot="5400000">
            <a:off x="5364782" y="908026"/>
            <a:ext cx="1295400" cy="720725"/>
          </a:xfrm>
          <a:prstGeom prst="rightArrow">
            <a:avLst>
              <a:gd name="adj1" fmla="val 50000"/>
              <a:gd name="adj2" fmla="val 44934"/>
            </a:avLst>
          </a:prstGeom>
          <a:solidFill>
            <a:schemeClr va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09" name="AutoShape 29"/>
          <p:cNvSpPr>
            <a:spLocks noChangeArrowheads="1"/>
          </p:cNvSpPr>
          <p:nvPr/>
        </p:nvSpPr>
        <p:spPr bwMode="auto">
          <a:xfrm rot="-5400000">
            <a:off x="5219154" y="189557"/>
            <a:ext cx="720725" cy="1150938"/>
          </a:xfrm>
          <a:prstGeom prst="upArrow">
            <a:avLst>
              <a:gd name="adj1" fmla="val 50000"/>
              <a:gd name="adj2" fmla="val 39923"/>
            </a:avLst>
          </a:prstGeom>
          <a:solidFill>
            <a:schemeClr val="fo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graphicFrame>
        <p:nvGraphicFramePr>
          <p:cNvPr id="35847" name="Object 21"/>
          <p:cNvGraphicFramePr>
            <a:graphicFrameLocks noChangeAspect="1"/>
          </p:cNvGraphicFramePr>
          <p:nvPr>
            <p:extLst>
              <p:ext uri="{D42A27DB-BD31-4B8C-83A1-F6EECF244321}">
                <p14:modId xmlns:p14="http://schemas.microsoft.com/office/powerpoint/2010/main" val="2615519573"/>
              </p:ext>
            </p:extLst>
          </p:nvPr>
        </p:nvGraphicFramePr>
        <p:xfrm>
          <a:off x="4932363" y="620713"/>
          <a:ext cx="457200" cy="385762"/>
        </p:xfrm>
        <a:graphic>
          <a:graphicData uri="http://schemas.openxmlformats.org/presentationml/2006/ole">
            <mc:AlternateContent xmlns:mc="http://schemas.openxmlformats.org/markup-compatibility/2006">
              <mc:Choice xmlns:v="urn:schemas-microsoft-com:vml" Requires="v">
                <p:oleObj spid="_x0000_s5164" name="方程式" r:id="rId8" imgW="241195" imgH="203112" progId="Equation.3">
                  <p:embed/>
                </p:oleObj>
              </mc:Choice>
              <mc:Fallback>
                <p:oleObj name="方程式" r:id="rId8" imgW="241195" imgH="203112" progId="Equation.3">
                  <p:embed/>
                  <p:pic>
                    <p:nvPicPr>
                      <p:cNvPr id="35847"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363" y="620713"/>
                        <a:ext cx="457200" cy="385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3311" name="AutoShape 31"/>
          <p:cNvSpPr>
            <a:spLocks noChangeArrowheads="1"/>
          </p:cNvSpPr>
          <p:nvPr/>
        </p:nvSpPr>
        <p:spPr bwMode="auto">
          <a:xfrm rot="2872843">
            <a:off x="7380288" y="476250"/>
            <a:ext cx="1295400" cy="720725"/>
          </a:xfrm>
          <a:prstGeom prst="rightArrow">
            <a:avLst>
              <a:gd name="adj1" fmla="val 50000"/>
              <a:gd name="adj2" fmla="val 44934"/>
            </a:avLst>
          </a:prstGeom>
          <a:solidFill>
            <a:schemeClr va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12" name="AutoShape 32"/>
          <p:cNvSpPr>
            <a:spLocks noChangeArrowheads="1"/>
          </p:cNvSpPr>
          <p:nvPr/>
        </p:nvSpPr>
        <p:spPr bwMode="auto">
          <a:xfrm rot="-8093298">
            <a:off x="6961897" y="85965"/>
            <a:ext cx="720725" cy="1150938"/>
          </a:xfrm>
          <a:prstGeom prst="upArrow">
            <a:avLst>
              <a:gd name="adj1" fmla="val 50000"/>
              <a:gd name="adj2" fmla="val 39923"/>
            </a:avLst>
          </a:prstGeom>
          <a:solidFill>
            <a:schemeClr val="fo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14" name="AutoShape 34"/>
          <p:cNvSpPr>
            <a:spLocks noChangeArrowheads="1"/>
          </p:cNvSpPr>
          <p:nvPr/>
        </p:nvSpPr>
        <p:spPr bwMode="auto">
          <a:xfrm rot="10800000" flipH="1">
            <a:off x="323850" y="3860800"/>
            <a:ext cx="1368425" cy="720725"/>
          </a:xfrm>
          <a:prstGeom prst="rightArrow">
            <a:avLst>
              <a:gd name="adj1" fmla="val 50000"/>
              <a:gd name="adj2" fmla="val 47467"/>
            </a:avLst>
          </a:prstGeom>
          <a:solidFill>
            <a:schemeClr va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15" name="AutoShape 35"/>
          <p:cNvSpPr>
            <a:spLocks noChangeArrowheads="1"/>
          </p:cNvSpPr>
          <p:nvPr/>
        </p:nvSpPr>
        <p:spPr bwMode="auto">
          <a:xfrm rot="10800000">
            <a:off x="0" y="4221163"/>
            <a:ext cx="720725" cy="1150937"/>
          </a:xfrm>
          <a:prstGeom prst="upArrow">
            <a:avLst>
              <a:gd name="adj1" fmla="val 50000"/>
              <a:gd name="adj2" fmla="val 39923"/>
            </a:avLst>
          </a:prstGeom>
          <a:solidFill>
            <a:schemeClr val="fo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16" name="AutoShape 36"/>
          <p:cNvSpPr>
            <a:spLocks noChangeArrowheads="1"/>
          </p:cNvSpPr>
          <p:nvPr/>
        </p:nvSpPr>
        <p:spPr bwMode="auto">
          <a:xfrm>
            <a:off x="1042988" y="333375"/>
            <a:ext cx="720725" cy="1150938"/>
          </a:xfrm>
          <a:prstGeom prst="upArrow">
            <a:avLst>
              <a:gd name="adj1" fmla="val 50000"/>
              <a:gd name="adj2" fmla="val 39923"/>
            </a:avLst>
          </a:prstGeom>
          <a:solidFill>
            <a:schemeClr val="fo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17" name="AutoShape 37"/>
          <p:cNvSpPr>
            <a:spLocks noChangeArrowheads="1"/>
          </p:cNvSpPr>
          <p:nvPr/>
        </p:nvSpPr>
        <p:spPr bwMode="auto">
          <a:xfrm rot="8121486" flipH="1">
            <a:off x="2513013" y="3902075"/>
            <a:ext cx="1225550" cy="720725"/>
          </a:xfrm>
          <a:prstGeom prst="rightArrow">
            <a:avLst>
              <a:gd name="adj1" fmla="val 50000"/>
              <a:gd name="adj2" fmla="val 42511"/>
            </a:avLst>
          </a:prstGeom>
          <a:solidFill>
            <a:schemeClr va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18" name="AutoShape 38"/>
          <p:cNvSpPr>
            <a:spLocks noChangeArrowheads="1"/>
          </p:cNvSpPr>
          <p:nvPr/>
        </p:nvSpPr>
        <p:spPr bwMode="auto">
          <a:xfrm rot="8147089">
            <a:off x="2798763" y="4452938"/>
            <a:ext cx="720725" cy="1317625"/>
          </a:xfrm>
          <a:prstGeom prst="upArrow">
            <a:avLst>
              <a:gd name="adj1" fmla="val 50000"/>
              <a:gd name="adj2" fmla="val 45705"/>
            </a:avLst>
          </a:prstGeom>
          <a:solidFill>
            <a:schemeClr val="fo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19" name="AutoShape 39"/>
          <p:cNvSpPr>
            <a:spLocks noChangeArrowheads="1"/>
          </p:cNvSpPr>
          <p:nvPr/>
        </p:nvSpPr>
        <p:spPr bwMode="auto">
          <a:xfrm rot="16200000" flipV="1">
            <a:off x="4393407" y="4039394"/>
            <a:ext cx="1366837" cy="720725"/>
          </a:xfrm>
          <a:prstGeom prst="rightArrow">
            <a:avLst>
              <a:gd name="adj1" fmla="val 50000"/>
              <a:gd name="adj2" fmla="val 47412"/>
            </a:avLst>
          </a:prstGeom>
          <a:solidFill>
            <a:schemeClr va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20" name="AutoShape 40"/>
          <p:cNvSpPr>
            <a:spLocks noChangeArrowheads="1"/>
          </p:cNvSpPr>
          <p:nvPr/>
        </p:nvSpPr>
        <p:spPr bwMode="auto">
          <a:xfrm rot="5400000">
            <a:off x="5327650" y="4400550"/>
            <a:ext cx="720725" cy="1368425"/>
          </a:xfrm>
          <a:prstGeom prst="upArrow">
            <a:avLst>
              <a:gd name="adj1" fmla="val 50000"/>
              <a:gd name="adj2" fmla="val 47467"/>
            </a:avLst>
          </a:prstGeom>
          <a:solidFill>
            <a:schemeClr val="fo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30" name="AutoShape 50"/>
          <p:cNvSpPr>
            <a:spLocks noChangeArrowheads="1"/>
          </p:cNvSpPr>
          <p:nvPr/>
        </p:nvSpPr>
        <p:spPr bwMode="auto">
          <a:xfrm rot="13836493" flipV="1">
            <a:off x="6376194" y="4531519"/>
            <a:ext cx="1582737" cy="720725"/>
          </a:xfrm>
          <a:prstGeom prst="rightArrow">
            <a:avLst>
              <a:gd name="adj1" fmla="val 50000"/>
              <a:gd name="adj2" fmla="val 54901"/>
            </a:avLst>
          </a:prstGeom>
          <a:solidFill>
            <a:schemeClr va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31" name="AutoShape 51"/>
          <p:cNvSpPr>
            <a:spLocks noChangeArrowheads="1"/>
          </p:cNvSpPr>
          <p:nvPr/>
        </p:nvSpPr>
        <p:spPr bwMode="auto">
          <a:xfrm rot="2857939">
            <a:off x="7791450" y="4243388"/>
            <a:ext cx="720725" cy="1441450"/>
          </a:xfrm>
          <a:prstGeom prst="upArrow">
            <a:avLst>
              <a:gd name="adj1" fmla="val 50000"/>
              <a:gd name="adj2" fmla="val 50000"/>
            </a:avLst>
          </a:prstGeom>
          <a:solidFill>
            <a:schemeClr val="fo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grpSp>
        <p:nvGrpSpPr>
          <p:cNvPr id="3" name="Group 64"/>
          <p:cNvGrpSpPr>
            <a:grpSpLocks/>
          </p:cNvGrpSpPr>
          <p:nvPr/>
        </p:nvGrpSpPr>
        <p:grpSpPr bwMode="auto">
          <a:xfrm>
            <a:off x="720725" y="4581525"/>
            <a:ext cx="1042988" cy="785813"/>
            <a:chOff x="454" y="2886"/>
            <a:chExt cx="657" cy="495"/>
          </a:xfrm>
        </p:grpSpPr>
        <p:cxnSp>
          <p:nvCxnSpPr>
            <p:cNvPr id="35878" name="AutoShape 43"/>
            <p:cNvCxnSpPr>
              <a:cxnSpLocks noChangeShapeType="1"/>
              <a:stCxn id="353314" idx="0"/>
              <a:endCxn id="353315" idx="1"/>
            </p:cNvCxnSpPr>
            <p:nvPr/>
          </p:nvCxnSpPr>
          <p:spPr bwMode="auto">
            <a:xfrm rot="5400000">
              <a:off x="493" y="2847"/>
              <a:ext cx="317" cy="396"/>
            </a:xfrm>
            <a:prstGeom prst="curvedConnector2">
              <a:avLst/>
            </a:prstGeom>
            <a:noFill/>
            <a:ln w="9525">
              <a:solidFill>
                <a:srgbClr val="FF0000"/>
              </a:solidFill>
              <a:round/>
              <a:headEnd type="triangle" w="med" len="med"/>
              <a:tailEnd type="triangle" w="med" len="med"/>
            </a:ln>
          </p:spPr>
        </p:cxnSp>
        <p:graphicFrame>
          <p:nvGraphicFramePr>
            <p:cNvPr id="35845" name="Object 54"/>
            <p:cNvGraphicFramePr>
              <a:graphicFrameLocks noChangeAspect="1"/>
            </p:cNvGraphicFramePr>
            <p:nvPr/>
          </p:nvGraphicFramePr>
          <p:xfrm>
            <a:off x="793" y="3113"/>
            <a:ext cx="318" cy="268"/>
          </p:xfrm>
          <a:graphic>
            <a:graphicData uri="http://schemas.openxmlformats.org/presentationml/2006/ole">
              <mc:AlternateContent xmlns:mc="http://schemas.openxmlformats.org/markup-compatibility/2006">
                <mc:Choice xmlns:v="urn:schemas-microsoft-com:vml" Requires="v">
                  <p:oleObj spid="_x0000_s5165" name="方程式" r:id="rId9" imgW="241195" imgH="203112" progId="Equation.3">
                    <p:embed/>
                  </p:oleObj>
                </mc:Choice>
                <mc:Fallback>
                  <p:oleObj name="方程式" r:id="rId9" imgW="241195" imgH="203112" progId="Equation.3">
                    <p:embed/>
                    <p:pic>
                      <p:nvPicPr>
                        <p:cNvPr id="35845" name="Object 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 y="3113"/>
                          <a:ext cx="318" cy="2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67"/>
          <p:cNvGrpSpPr>
            <a:grpSpLocks/>
          </p:cNvGrpSpPr>
          <p:nvPr/>
        </p:nvGrpSpPr>
        <p:grpSpPr bwMode="auto">
          <a:xfrm>
            <a:off x="3560763" y="3830638"/>
            <a:ext cx="938212" cy="1265237"/>
            <a:chOff x="2243" y="2413"/>
            <a:chExt cx="591" cy="797"/>
          </a:xfrm>
        </p:grpSpPr>
        <p:cxnSp>
          <p:nvCxnSpPr>
            <p:cNvPr id="35877" name="AutoShape 44"/>
            <p:cNvCxnSpPr>
              <a:cxnSpLocks noChangeShapeType="1"/>
              <a:stCxn id="353317" idx="3"/>
              <a:endCxn id="353318" idx="1"/>
            </p:cNvCxnSpPr>
            <p:nvPr/>
          </p:nvCxnSpPr>
          <p:spPr bwMode="auto">
            <a:xfrm>
              <a:off x="2243" y="2413"/>
              <a:ext cx="54" cy="797"/>
            </a:xfrm>
            <a:prstGeom prst="curvedConnector3">
              <a:avLst>
                <a:gd name="adj1" fmla="val 635185"/>
              </a:avLst>
            </a:prstGeom>
            <a:noFill/>
            <a:ln w="9525">
              <a:solidFill>
                <a:srgbClr val="FF0000"/>
              </a:solidFill>
              <a:round/>
              <a:headEnd type="triangle" w="med" len="med"/>
              <a:tailEnd type="triangle" w="med" len="med"/>
            </a:ln>
          </p:spPr>
        </p:cxnSp>
        <p:graphicFrame>
          <p:nvGraphicFramePr>
            <p:cNvPr id="35844" name="Object 55"/>
            <p:cNvGraphicFramePr>
              <a:graphicFrameLocks noChangeAspect="1"/>
            </p:cNvGraphicFramePr>
            <p:nvPr/>
          </p:nvGraphicFramePr>
          <p:xfrm>
            <a:off x="2517" y="2432"/>
            <a:ext cx="317" cy="267"/>
          </p:xfrm>
          <a:graphic>
            <a:graphicData uri="http://schemas.openxmlformats.org/presentationml/2006/ole">
              <mc:AlternateContent xmlns:mc="http://schemas.openxmlformats.org/markup-compatibility/2006">
                <mc:Choice xmlns:v="urn:schemas-microsoft-com:vml" Requires="v">
                  <p:oleObj spid="_x0000_s5166" name="方程式" r:id="rId10" imgW="241195" imgH="203112" progId="Equation.3">
                    <p:embed/>
                  </p:oleObj>
                </mc:Choice>
                <mc:Fallback>
                  <p:oleObj name="方程式" r:id="rId10" imgW="241195" imgH="203112" progId="Equation.3">
                    <p:embed/>
                    <p:pic>
                      <p:nvPicPr>
                        <p:cNvPr id="35844" name="Object 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7" y="2432"/>
                          <a:ext cx="317" cy="2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68"/>
          <p:cNvGrpSpPr>
            <a:grpSpLocks/>
          </p:cNvGrpSpPr>
          <p:nvPr/>
        </p:nvGrpSpPr>
        <p:grpSpPr bwMode="auto">
          <a:xfrm>
            <a:off x="5438775" y="3789363"/>
            <a:ext cx="790575" cy="935037"/>
            <a:chOff x="3426" y="2387"/>
            <a:chExt cx="498" cy="589"/>
          </a:xfrm>
        </p:grpSpPr>
        <p:cxnSp>
          <p:nvCxnSpPr>
            <p:cNvPr id="35876" name="AutoShape 45"/>
            <p:cNvCxnSpPr>
              <a:cxnSpLocks noChangeShapeType="1"/>
              <a:stCxn id="353319" idx="0"/>
              <a:endCxn id="353320" idx="1"/>
            </p:cNvCxnSpPr>
            <p:nvPr/>
          </p:nvCxnSpPr>
          <p:spPr bwMode="auto">
            <a:xfrm>
              <a:off x="3426" y="2557"/>
              <a:ext cx="372" cy="419"/>
            </a:xfrm>
            <a:prstGeom prst="curvedConnector2">
              <a:avLst/>
            </a:prstGeom>
            <a:noFill/>
            <a:ln w="9525">
              <a:solidFill>
                <a:srgbClr val="FF0000"/>
              </a:solidFill>
              <a:round/>
              <a:headEnd type="triangle" w="med" len="med"/>
              <a:tailEnd type="triangle" w="med" len="med"/>
            </a:ln>
          </p:spPr>
        </p:cxnSp>
        <p:graphicFrame>
          <p:nvGraphicFramePr>
            <p:cNvPr id="35843" name="Object 56"/>
            <p:cNvGraphicFramePr>
              <a:graphicFrameLocks noChangeAspect="1"/>
            </p:cNvGraphicFramePr>
            <p:nvPr/>
          </p:nvGraphicFramePr>
          <p:xfrm>
            <a:off x="3606" y="2387"/>
            <a:ext cx="318" cy="268"/>
          </p:xfrm>
          <a:graphic>
            <a:graphicData uri="http://schemas.openxmlformats.org/presentationml/2006/ole">
              <mc:AlternateContent xmlns:mc="http://schemas.openxmlformats.org/markup-compatibility/2006">
                <mc:Choice xmlns:v="urn:schemas-microsoft-com:vml" Requires="v">
                  <p:oleObj spid="_x0000_s5167" name="方程式" r:id="rId11" imgW="241195" imgH="203112" progId="Equation.3">
                    <p:embed/>
                  </p:oleObj>
                </mc:Choice>
                <mc:Fallback>
                  <p:oleObj name="方程式" r:id="rId11" imgW="241195" imgH="203112" progId="Equation.3">
                    <p:embed/>
                    <p:pic>
                      <p:nvPicPr>
                        <p:cNvPr id="35843" name="Object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6" y="2387"/>
                          <a:ext cx="318" cy="2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Group 69"/>
          <p:cNvGrpSpPr>
            <a:grpSpLocks/>
          </p:cNvGrpSpPr>
          <p:nvPr/>
        </p:nvGrpSpPr>
        <p:grpSpPr bwMode="auto">
          <a:xfrm>
            <a:off x="6665913" y="3933825"/>
            <a:ext cx="1508125" cy="520700"/>
            <a:chOff x="4199" y="2478"/>
            <a:chExt cx="950" cy="328"/>
          </a:xfrm>
        </p:grpSpPr>
        <p:cxnSp>
          <p:nvCxnSpPr>
            <p:cNvPr id="35875" name="AutoShape 53"/>
            <p:cNvCxnSpPr>
              <a:cxnSpLocks noChangeShapeType="1"/>
              <a:stCxn id="353330" idx="3"/>
              <a:endCxn id="353331" idx="1"/>
            </p:cNvCxnSpPr>
            <p:nvPr/>
          </p:nvCxnSpPr>
          <p:spPr bwMode="auto">
            <a:xfrm rot="5400000" flipV="1">
              <a:off x="4619" y="2277"/>
              <a:ext cx="109" cy="950"/>
            </a:xfrm>
            <a:prstGeom prst="curvedConnector3">
              <a:avLst>
                <a:gd name="adj1" fmla="val -265139"/>
              </a:avLst>
            </a:prstGeom>
            <a:noFill/>
            <a:ln w="9525">
              <a:solidFill>
                <a:srgbClr val="FF0000"/>
              </a:solidFill>
              <a:round/>
              <a:headEnd type="triangle" w="med" len="med"/>
              <a:tailEnd type="triangle" w="med" len="med"/>
            </a:ln>
          </p:spPr>
        </p:cxnSp>
        <p:graphicFrame>
          <p:nvGraphicFramePr>
            <p:cNvPr id="35842" name="Object 57"/>
            <p:cNvGraphicFramePr>
              <a:graphicFrameLocks noChangeAspect="1"/>
            </p:cNvGraphicFramePr>
            <p:nvPr/>
          </p:nvGraphicFramePr>
          <p:xfrm>
            <a:off x="4513" y="2478"/>
            <a:ext cx="288" cy="243"/>
          </p:xfrm>
          <a:graphic>
            <a:graphicData uri="http://schemas.openxmlformats.org/presentationml/2006/ole">
              <mc:AlternateContent xmlns:mc="http://schemas.openxmlformats.org/markup-compatibility/2006">
                <mc:Choice xmlns:v="urn:schemas-microsoft-com:vml" Requires="v">
                  <p:oleObj spid="_x0000_s5168" name="方程式" r:id="rId12" imgW="241195" imgH="203112" progId="Equation.3">
                    <p:embed/>
                  </p:oleObj>
                </mc:Choice>
                <mc:Fallback>
                  <p:oleObj name="方程式" r:id="rId12" imgW="241195" imgH="203112" progId="Equation.3">
                    <p:embed/>
                    <p:pic>
                      <p:nvPicPr>
                        <p:cNvPr id="35842" name="Object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3" y="2478"/>
                          <a:ext cx="288"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56" name="AutoShape 8"/>
          <p:cNvCxnSpPr>
            <a:cxnSpLocks noChangeShapeType="1"/>
            <a:stCxn id="353309" idx="1"/>
            <a:endCxn id="353308" idx="2"/>
          </p:cNvCxnSpPr>
          <p:nvPr/>
        </p:nvCxnSpPr>
        <p:spPr bwMode="auto">
          <a:xfrm rot="16200000" flipH="1">
            <a:off x="5238527" y="1178644"/>
            <a:ext cx="466849" cy="360337"/>
          </a:xfrm>
          <a:prstGeom prst="curvedConnector2">
            <a:avLst/>
          </a:prstGeom>
          <a:noFill/>
          <a:ln w="9525">
            <a:solidFill>
              <a:srgbClr val="FF0000"/>
            </a:solidFill>
            <a:round/>
            <a:headEnd type="triangle" w="med" len="med"/>
            <a:tailEnd type="triangle" w="med" len="med"/>
          </a:ln>
        </p:spPr>
      </p:cxnSp>
      <p:cxnSp>
        <p:nvCxnSpPr>
          <p:cNvPr id="70" name="AutoShape 8"/>
          <p:cNvCxnSpPr>
            <a:cxnSpLocks noChangeShapeType="1"/>
            <a:stCxn id="353293" idx="1"/>
            <a:endCxn id="353292" idx="2"/>
          </p:cNvCxnSpPr>
          <p:nvPr/>
        </p:nvCxnSpPr>
        <p:spPr bwMode="auto">
          <a:xfrm rot="5400000">
            <a:off x="2691300" y="1288737"/>
            <a:ext cx="880404" cy="202242"/>
          </a:xfrm>
          <a:prstGeom prst="curvedConnector4">
            <a:avLst>
              <a:gd name="adj1" fmla="val 1969"/>
              <a:gd name="adj2" fmla="val 213033"/>
            </a:avLst>
          </a:prstGeom>
          <a:noFill/>
          <a:ln w="9525">
            <a:solidFill>
              <a:srgbClr val="FF0000"/>
            </a:solidFill>
            <a:round/>
            <a:headEnd type="triangle" w="med" len="med"/>
            <a:tailEnd type="triangle" w="med" len="med"/>
          </a:ln>
        </p:spPr>
      </p:cxnSp>
      <p:grpSp>
        <p:nvGrpSpPr>
          <p:cNvPr id="7" name="Group 59"/>
          <p:cNvGrpSpPr>
            <a:grpSpLocks/>
          </p:cNvGrpSpPr>
          <p:nvPr/>
        </p:nvGrpSpPr>
        <p:grpSpPr bwMode="auto">
          <a:xfrm>
            <a:off x="6588224" y="764704"/>
            <a:ext cx="1389063" cy="554038"/>
            <a:chOff x="158" y="164"/>
            <a:chExt cx="875" cy="349"/>
          </a:xfrm>
        </p:grpSpPr>
        <p:cxnSp>
          <p:nvCxnSpPr>
            <p:cNvPr id="75" name="AutoShape 8"/>
            <p:cNvCxnSpPr>
              <a:cxnSpLocks noChangeShapeType="1"/>
              <a:stCxn id="353312" idx="1"/>
              <a:endCxn id="353311" idx="2"/>
            </p:cNvCxnSpPr>
            <p:nvPr/>
          </p:nvCxnSpPr>
          <p:spPr bwMode="auto">
            <a:xfrm rot="16200000" flipH="1">
              <a:off x="780" y="260"/>
              <a:ext cx="125" cy="381"/>
            </a:xfrm>
            <a:prstGeom prst="curvedConnector2">
              <a:avLst/>
            </a:prstGeom>
            <a:noFill/>
            <a:ln w="9525">
              <a:solidFill>
                <a:srgbClr val="FF0000"/>
              </a:solidFill>
              <a:round/>
              <a:headEnd type="triangle" w="med" len="med"/>
              <a:tailEnd type="triangle" w="med" len="med"/>
            </a:ln>
          </p:spPr>
        </p:cxnSp>
        <p:graphicFrame>
          <p:nvGraphicFramePr>
            <p:cNvPr id="76" name="Object 10"/>
            <p:cNvGraphicFramePr>
              <a:graphicFrameLocks noChangeAspect="1"/>
            </p:cNvGraphicFramePr>
            <p:nvPr/>
          </p:nvGraphicFramePr>
          <p:xfrm>
            <a:off x="158" y="164"/>
            <a:ext cx="295" cy="249"/>
          </p:xfrm>
          <a:graphic>
            <a:graphicData uri="http://schemas.openxmlformats.org/presentationml/2006/ole">
              <mc:AlternateContent xmlns:mc="http://schemas.openxmlformats.org/markup-compatibility/2006">
                <mc:Choice xmlns:v="urn:schemas-microsoft-com:vml" Requires="v">
                  <p:oleObj spid="_x0000_s5169" name="方程式" r:id="rId13" imgW="241195" imgH="203112" progId="Equation.3">
                    <p:embed/>
                  </p:oleObj>
                </mc:Choice>
                <mc:Fallback>
                  <p:oleObj name="方程式" r:id="rId13" imgW="241195" imgH="203112" progId="Equation.3">
                    <p:embed/>
                    <p:pic>
                      <p:nvPicPr>
                        <p:cNvPr id="76"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 y="164"/>
                          <a:ext cx="295" cy="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 name="頁尾版面配置區 8"/>
          <p:cNvSpPr>
            <a:spLocks noGrp="1"/>
          </p:cNvSpPr>
          <p:nvPr>
            <p:ph type="ftr" sz="quarter" idx="10"/>
          </p:nvPr>
        </p:nvSpPr>
        <p:spPr/>
        <p:txBody>
          <a:bodyPr/>
          <a:lstStyle/>
          <a:p>
            <a:pPr>
              <a:defRPr/>
            </a:pPr>
            <a:r>
              <a:rPr lang="pl-PL" altLang="zh-TW" dirty="0"/>
              <a:t>DC &amp; CV Lab. CSIE NTU</a:t>
            </a:r>
            <a:endParaRPr lang="en-US" altLang="zh-TW"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Rectangle 2"/>
          <p:cNvSpPr>
            <a:spLocks noGrp="1" noChangeArrowheads="1"/>
          </p:cNvSpPr>
          <p:nvPr>
            <p:ph type="title"/>
          </p:nvPr>
        </p:nvSpPr>
        <p:spPr/>
        <p:txBody>
          <a:bodyPr/>
          <a:lstStyle/>
          <a:p>
            <a:pPr eaLnBrk="1" hangingPunct="1"/>
            <a:r>
              <a:rPr lang="en-US" altLang="zh-TW" b="0" dirty="0">
                <a:solidFill>
                  <a:schemeClr val="tx1"/>
                </a:solidFill>
              </a:rPr>
              <a:t>7.4.1 Gradient Edge Detectors</a:t>
            </a:r>
          </a:p>
        </p:txBody>
      </p:sp>
      <p:sp>
        <p:nvSpPr>
          <p:cNvPr id="150533" name="Rectangle 5"/>
          <p:cNvSpPr>
            <a:spLocks noGrp="1" noChangeArrowheads="1"/>
          </p:cNvSpPr>
          <p:nvPr>
            <p:ph idx="1"/>
          </p:nvPr>
        </p:nvSpPr>
        <p:spPr/>
        <p:txBody>
          <a:bodyPr>
            <a:normAutofit/>
          </a:bodyPr>
          <a:lstStyle/>
          <a:p>
            <a:pPr marL="0" indent="0">
              <a:lnSpc>
                <a:spcPct val="100000"/>
              </a:lnSpc>
              <a:spcBef>
                <a:spcPts val="0"/>
              </a:spcBef>
              <a:spcAft>
                <a:spcPts val="1200"/>
              </a:spcAft>
              <a:buNone/>
            </a:pPr>
            <a:r>
              <a:rPr lang="en-US" altLang="zh-TW" sz="2400" dirty="0">
                <a:solidFill>
                  <a:schemeClr val="tx1"/>
                </a:solidFill>
              </a:rPr>
              <a:t>Four important properties an edge operator might have:</a:t>
            </a:r>
          </a:p>
          <a:p>
            <a:pPr marL="266700" indent="-266700" eaLnBrk="1" hangingPunct="1">
              <a:lnSpc>
                <a:spcPct val="100000"/>
              </a:lnSpc>
              <a:spcBef>
                <a:spcPts val="0"/>
              </a:spcBef>
              <a:spcAft>
                <a:spcPts val="1200"/>
              </a:spcAft>
              <a:buFont typeface="+mj-lt"/>
              <a:buAutoNum type="arabicPeriod"/>
            </a:pPr>
            <a:r>
              <a:rPr lang="en-US" altLang="zh-TW" sz="2400" dirty="0">
                <a:solidFill>
                  <a:schemeClr val="tx1"/>
                </a:solidFill>
              </a:rPr>
              <a:t>Accuracy in estimating gradient magnitude</a:t>
            </a:r>
          </a:p>
          <a:p>
            <a:pPr marL="266700" indent="-266700" eaLnBrk="1" hangingPunct="1">
              <a:lnSpc>
                <a:spcPct val="100000"/>
              </a:lnSpc>
              <a:spcBef>
                <a:spcPts val="0"/>
              </a:spcBef>
              <a:spcAft>
                <a:spcPts val="1200"/>
              </a:spcAft>
              <a:buFont typeface="+mj-lt"/>
              <a:buAutoNum type="arabicPeriod"/>
            </a:pPr>
            <a:r>
              <a:rPr lang="en-US" altLang="zh-TW" sz="2400" dirty="0">
                <a:solidFill>
                  <a:schemeClr val="tx1"/>
                </a:solidFill>
              </a:rPr>
              <a:t>Accuracy in estimating gradient direction</a:t>
            </a:r>
          </a:p>
          <a:p>
            <a:pPr marL="266700" indent="-266700" eaLnBrk="1" hangingPunct="1">
              <a:lnSpc>
                <a:spcPct val="100000"/>
              </a:lnSpc>
              <a:spcBef>
                <a:spcPts val="0"/>
              </a:spcBef>
              <a:spcAft>
                <a:spcPts val="1200"/>
              </a:spcAft>
              <a:buFont typeface="+mj-lt"/>
              <a:buAutoNum type="arabicPeriod"/>
            </a:pPr>
            <a:r>
              <a:rPr lang="en-US" altLang="zh-TW" sz="2400" dirty="0">
                <a:solidFill>
                  <a:schemeClr val="tx1"/>
                </a:solidFill>
              </a:rPr>
              <a:t>Accuracy in estimating step edge contrast</a:t>
            </a:r>
          </a:p>
          <a:p>
            <a:pPr marL="266700" indent="-266700">
              <a:lnSpc>
                <a:spcPct val="100000"/>
              </a:lnSpc>
              <a:spcBef>
                <a:spcPts val="0"/>
              </a:spcBef>
              <a:spcAft>
                <a:spcPts val="1200"/>
              </a:spcAft>
              <a:buFont typeface="+mj-lt"/>
              <a:buAutoNum type="arabicPeriod"/>
            </a:pPr>
            <a:r>
              <a:rPr lang="en-US" altLang="zh-TW" sz="2400" dirty="0">
                <a:solidFill>
                  <a:schemeClr val="tx1"/>
                </a:solidFill>
              </a:rPr>
              <a:t>Accuracy in estimating step edge direction</a:t>
            </a:r>
          </a:p>
          <a:p>
            <a:pPr marL="0" indent="0">
              <a:lnSpc>
                <a:spcPct val="100000"/>
              </a:lnSpc>
              <a:spcBef>
                <a:spcPts val="0"/>
              </a:spcBef>
              <a:spcAft>
                <a:spcPts val="1200"/>
              </a:spcAft>
              <a:buNone/>
            </a:pPr>
            <a:r>
              <a:rPr lang="en-US" altLang="zh-TW" sz="2400" b="1" dirty="0">
                <a:solidFill>
                  <a:schemeClr val="tx1"/>
                </a:solidFill>
              </a:rPr>
              <a:t>gradient direction: </a:t>
            </a:r>
            <a:r>
              <a:rPr lang="en-US" altLang="zh-TW" sz="2400" dirty="0">
                <a:solidFill>
                  <a:schemeClr val="tx1"/>
                </a:solidFill>
              </a:rPr>
              <a:t>used for edge organization, selection, linking.</a:t>
            </a:r>
          </a:p>
          <a:p>
            <a:pPr marL="0" indent="0" eaLnBrk="1" hangingPunct="1">
              <a:lnSpc>
                <a:spcPct val="100000"/>
              </a:lnSpc>
              <a:spcBef>
                <a:spcPts val="0"/>
              </a:spcBef>
              <a:spcAft>
                <a:spcPts val="1200"/>
              </a:spcAft>
              <a:buNone/>
            </a:pPr>
            <a:endParaRPr lang="en-US" altLang="zh-TW" sz="2400" dirty="0">
              <a:solidFill>
                <a:schemeClr val="tx1"/>
              </a:solidFill>
            </a:endParaRPr>
          </a:p>
        </p:txBody>
      </p:sp>
      <p:sp>
        <p:nvSpPr>
          <p:cNvPr id="8" name="頁尾版面配置區 5"/>
          <p:cNvSpPr>
            <a:spLocks noGrp="1"/>
          </p:cNvSpPr>
          <p:nvPr>
            <p:ph type="ftr" sz="quarter" idx="11"/>
          </p:nvPr>
        </p:nvSpPr>
        <p:spPr>
          <a:xfrm>
            <a:off x="2764639" y="6459786"/>
            <a:ext cx="3617103" cy="365125"/>
          </a:xfrm>
        </p:spPr>
        <p:txBody>
          <a:bodyPr/>
          <a:lstStyle/>
          <a:p>
            <a:pPr>
              <a:defRPr/>
            </a:pPr>
            <a:r>
              <a:rPr lang="pl-PL" altLang="zh-TW" b="1" dirty="0">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dirty="0" smtClean="0"/>
              <a:t>112</a:t>
            </a:fld>
            <a:endParaRPr 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ChangeArrowheads="1"/>
          </p:cNvSpPr>
          <p:nvPr>
            <p:ph type="title"/>
          </p:nvPr>
        </p:nvSpPr>
        <p:spPr/>
        <p:txBody>
          <a:bodyPr/>
          <a:lstStyle/>
          <a:p>
            <a:pPr eaLnBrk="1" hangingPunct="1"/>
            <a:r>
              <a:rPr lang="en-US" altLang="zh-TW" dirty="0">
                <a:solidFill>
                  <a:schemeClr val="tx1"/>
                </a:solidFill>
              </a:rPr>
              <a:t>Fun Time 10</a:t>
            </a:r>
            <a:endParaRPr lang="zh-TW" altLang="zh-TW" dirty="0">
              <a:solidFill>
                <a:schemeClr val="tx1"/>
              </a:solidFill>
            </a:endParaRPr>
          </a:p>
        </p:txBody>
      </p:sp>
      <p:sp>
        <p:nvSpPr>
          <p:cNvPr id="3" name="頁尾版面配置區 2"/>
          <p:cNvSpPr>
            <a:spLocks noGrp="1"/>
          </p:cNvSpPr>
          <p:nvPr>
            <p:ph type="ftr" sz="quarter" idx="11"/>
          </p:nvPr>
        </p:nvSpPr>
        <p:spPr/>
        <p:txBody>
          <a:bodyPr/>
          <a:lstStyle/>
          <a:p>
            <a:pPr>
              <a:defRPr/>
            </a:pPr>
            <a:r>
              <a:rPr lang="pl-PL" altLang="zh-TW" dirty="0"/>
              <a:t>DC &amp; CV Lab. CSIE NTU</a:t>
            </a:r>
            <a:endParaRPr lang="en-US" altLang="zh-TW" dirty="0"/>
          </a:p>
        </p:txBody>
      </p:sp>
      <p:sp>
        <p:nvSpPr>
          <p:cNvPr id="5" name="投影片編號版面配置區 4"/>
          <p:cNvSpPr>
            <a:spLocks noGrp="1"/>
          </p:cNvSpPr>
          <p:nvPr>
            <p:ph type="sldNum" sz="quarter" idx="12"/>
          </p:nvPr>
        </p:nvSpPr>
        <p:spPr/>
        <p:txBody>
          <a:bodyPr/>
          <a:lstStyle/>
          <a:p>
            <a:fld id="{028E3F4F-51B2-42EE-AFA2-40C4572185CC}" type="slidenum">
              <a:rPr lang="en-US" dirty="0" smtClean="0"/>
              <a:t>113</a:t>
            </a:fld>
            <a:endParaRPr 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pPr eaLnBrk="1" hangingPunct="1"/>
            <a:r>
              <a:rPr lang="en-US" altLang="zh-TW" b="0" dirty="0"/>
              <a:t>7.4.1 Gradient Edge Detectors</a:t>
            </a:r>
          </a:p>
        </p:txBody>
      </p:sp>
      <p:sp>
        <p:nvSpPr>
          <p:cNvPr id="151555" name="投影片編號版面配置區 4"/>
          <p:cNvSpPr>
            <a:spLocks noGrp="1"/>
          </p:cNvSpPr>
          <p:nvPr>
            <p:ph type="sldNum" sz="quarter" idx="12"/>
          </p:nvPr>
        </p:nvSpPr>
        <p:spPr bwMode="auto">
          <a:xfrm>
            <a:off x="7773988" y="5578475"/>
            <a:ext cx="857250" cy="669925"/>
          </a:xfrm>
          <a:prstGeom prst="rect">
            <a:avLst/>
          </a:prstGeom>
          <a:noFill/>
          <a:ln>
            <a:miter lim="800000"/>
            <a:headEnd/>
            <a:tailEnd/>
          </a:ln>
        </p:spPr>
        <p:txBody>
          <a:bodyPr/>
          <a:lstStyle/>
          <a:p>
            <a:pPr algn="ctr"/>
            <a:fld id="{75E73399-9B25-428A-B491-5F612212FC9E}" type="slidenum">
              <a:rPr lang="en-US" altLang="zh-TW" sz="1400" dirty="0"/>
              <a:pPr algn="ctr"/>
              <a:t>114</a:t>
            </a:fld>
            <a:r>
              <a:rPr lang="en-US" altLang="zh-TW" sz="1400" dirty="0"/>
              <a:t>/118</a:t>
            </a:r>
          </a:p>
        </p:txBody>
      </p:sp>
      <p:pic>
        <p:nvPicPr>
          <p:cNvPr id="151556" name="Picture 5" descr="7"/>
          <p:cNvPicPr>
            <a:picLocks noChangeAspect="1" noChangeArrowheads="1"/>
          </p:cNvPicPr>
          <p:nvPr/>
        </p:nvPicPr>
        <p:blipFill rotWithShape="1">
          <a:blip r:embed="rId3" cstate="print"/>
          <a:srcRect b="58419"/>
          <a:stretch/>
        </p:blipFill>
        <p:spPr bwMode="auto">
          <a:xfrm>
            <a:off x="0" y="1"/>
            <a:ext cx="9144000" cy="2852935"/>
          </a:xfrm>
          <a:prstGeom prst="rect">
            <a:avLst/>
          </a:prstGeom>
          <a:noFill/>
          <a:ln w="9525">
            <a:noFill/>
            <a:miter lim="800000"/>
            <a:headEnd/>
            <a:tailEnd/>
          </a:ln>
        </p:spPr>
      </p:pic>
      <p:sp>
        <p:nvSpPr>
          <p:cNvPr id="151560" name="文字方塊 1"/>
          <p:cNvSpPr txBox="1">
            <a:spLocks noChangeArrowheads="1"/>
          </p:cNvSpPr>
          <p:nvPr/>
        </p:nvSpPr>
        <p:spPr bwMode="auto">
          <a:xfrm>
            <a:off x="2987824" y="2511688"/>
            <a:ext cx="2879725" cy="369887"/>
          </a:xfrm>
          <a:prstGeom prst="rect">
            <a:avLst/>
          </a:prstGeom>
          <a:noFill/>
          <a:ln w="9525">
            <a:noFill/>
            <a:miter lim="800000"/>
            <a:headEnd/>
            <a:tailEnd/>
          </a:ln>
        </p:spPr>
        <p:txBody>
          <a:bodyPr>
            <a:spAutoFit/>
          </a:bodyPr>
          <a:lstStyle/>
          <a:p>
            <a:pPr algn="ctr"/>
            <a:r>
              <a:rPr lang="zh-TW" altLang="en-US" dirty="0">
                <a:latin typeface="+mj-lt"/>
                <a:ea typeface="+mj-ea"/>
              </a:rPr>
              <a:t>參考軸：</a:t>
            </a:r>
            <a:r>
              <a:rPr lang="en-US" altLang="zh-TW" dirty="0">
                <a:latin typeface="+mj-lt"/>
                <a:ea typeface="+mj-ea"/>
              </a:rPr>
              <a:t>X</a:t>
            </a:r>
            <a:r>
              <a:rPr lang="zh-TW" altLang="en-US" dirty="0">
                <a:latin typeface="+mj-lt"/>
                <a:ea typeface="+mj-ea"/>
              </a:rPr>
              <a:t>軸，順時針方向</a:t>
            </a:r>
          </a:p>
        </p:txBody>
      </p:sp>
      <p:sp>
        <p:nvSpPr>
          <p:cNvPr id="2" name="頁尾版面配置區 1"/>
          <p:cNvSpPr>
            <a:spLocks noGrp="1"/>
          </p:cNvSpPr>
          <p:nvPr>
            <p:ph type="ftr" sz="quarter" idx="11"/>
          </p:nvPr>
        </p:nvSpPr>
        <p:spPr/>
        <p:txBody>
          <a:bodyPr/>
          <a:lstStyle/>
          <a:p>
            <a:pPr>
              <a:defRPr/>
            </a:pPr>
            <a:r>
              <a:rPr lang="pl-PL" altLang="zh-TW" dirty="0"/>
              <a:t>DC &amp; CV Lab. CSIE NTU</a:t>
            </a:r>
            <a:endParaRPr lang="en-US" altLang="zh-TW" dirty="0"/>
          </a:p>
        </p:txBody>
      </p:sp>
      <p:sp>
        <p:nvSpPr>
          <p:cNvPr id="3" name="矩形 2"/>
          <p:cNvSpPr/>
          <p:nvPr/>
        </p:nvSpPr>
        <p:spPr>
          <a:xfrm>
            <a:off x="0" y="476672"/>
            <a:ext cx="4211960"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1043608" y="1268760"/>
            <a:ext cx="504056"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3307100" y="1389010"/>
            <a:ext cx="688836" cy="2397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131338" y="1732522"/>
            <a:ext cx="2639420" cy="1995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 name="矩形 3"/>
              <p:cNvSpPr/>
              <p:nvPr/>
            </p:nvSpPr>
            <p:spPr>
              <a:xfrm>
                <a:off x="0" y="5952639"/>
                <a:ext cx="9144000" cy="929550"/>
              </a:xfrm>
              <a:prstGeom prst="rect">
                <a:avLst/>
              </a:prstGeom>
              <a:solidFill>
                <a:schemeClr val="bg1"/>
              </a:solidFill>
            </p:spPr>
            <p:txBody>
              <a:bodyPr wrap="square">
                <a:spAutoFit/>
              </a:bodyPr>
              <a:lstStyle/>
              <a:p>
                <a:pPr algn="just" eaLnBrk="1" hangingPunct="1"/>
                <a:r>
                  <a:rPr lang="en-US" altLang="zh-TW" dirty="0">
                    <a:latin typeface="+mj-lt"/>
                  </a:rPr>
                  <a:t>Figure 7.31 (a) Simple polyhedral object, (b) its gradient magnitude image, (c) the detected binary edge image, and (d) the detected binary edge image for pixels with contour directions between </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0</m:t>
                        </m:r>
                      </m:e>
                      <m:sup>
                        <m:r>
                          <a:rPr lang="en-US" altLang="zh-TW" i="1" smtClean="0">
                            <a:latin typeface="Cambria Math" panose="02040503050406030204" pitchFamily="18" charset="0"/>
                            <a:ea typeface="Cambria Math" panose="02040503050406030204" pitchFamily="18" charset="0"/>
                          </a:rPr>
                          <m:t>°</m:t>
                        </m:r>
                      </m:sup>
                    </m:sSup>
                  </m:oMath>
                </a14:m>
                <a:r>
                  <a:rPr lang="en-US" altLang="zh-TW" dirty="0">
                    <a:latin typeface="+mj-lt"/>
                  </a:rPr>
                  <a:t>and </a:t>
                </a:r>
                <a14:m>
                  <m:oMath xmlns:m="http://schemas.openxmlformats.org/officeDocument/2006/math">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22</m:t>
                        </m:r>
                      </m:e>
                      <m:sup>
                        <m:r>
                          <a:rPr lang="en-US" altLang="zh-TW" i="1">
                            <a:latin typeface="Cambria Math" panose="02040503050406030204" pitchFamily="18" charset="0"/>
                            <a:ea typeface="Cambria Math" panose="02040503050406030204" pitchFamily="18" charset="0"/>
                          </a:rPr>
                          <m:t>°</m:t>
                        </m:r>
                      </m:sup>
                    </m:sSup>
                  </m:oMath>
                </a14:m>
                <a:r>
                  <a:rPr lang="en-US" altLang="zh-TW" dirty="0">
                    <a:latin typeface="+mj-lt"/>
                  </a:rPr>
                  <a:t>.</a:t>
                </a:r>
                <a:endParaRPr lang="zh-TW" altLang="en-US" dirty="0">
                  <a:latin typeface="+mj-lt"/>
                </a:endParaRPr>
              </a:p>
            </p:txBody>
          </p:sp>
        </mc:Choice>
        <mc:Fallback xmlns="">
          <p:sp>
            <p:nvSpPr>
              <p:cNvPr id="4" name="矩形 3"/>
              <p:cNvSpPr>
                <a:spLocks noRot="1" noChangeAspect="1" noMove="1" noResize="1" noEditPoints="1" noAdjustHandles="1" noChangeArrowheads="1" noChangeShapeType="1" noTextEdit="1"/>
              </p:cNvSpPr>
              <p:nvPr/>
            </p:nvSpPr>
            <p:spPr>
              <a:xfrm>
                <a:off x="0" y="5952639"/>
                <a:ext cx="9144000" cy="929550"/>
              </a:xfrm>
              <a:prstGeom prst="rect">
                <a:avLst/>
              </a:prstGeom>
              <a:blipFill>
                <a:blip r:embed="rId4"/>
                <a:stretch>
                  <a:fillRect l="-533" t="-3268" r="-533" b="-9150"/>
                </a:stretch>
              </a:blipFill>
            </p:spPr>
            <p:txBody>
              <a:bodyPr/>
              <a:lstStyle/>
              <a:p>
                <a:r>
                  <a:rPr lang="zh-TW" altLang="en-US">
                    <a:noFill/>
                  </a:rPr>
                  <a:t> </a:t>
                </a:r>
              </a:p>
            </p:txBody>
          </p:sp>
        </mc:Fallback>
      </mc:AlternateContent>
      <p:pic>
        <p:nvPicPr>
          <p:cNvPr id="17" name="Picture 5" descr="7"/>
          <p:cNvPicPr>
            <a:picLocks noChangeAspect="1" noChangeArrowheads="1"/>
          </p:cNvPicPr>
          <p:nvPr/>
        </p:nvPicPr>
        <p:blipFill rotWithShape="1">
          <a:blip r:embed="rId3" cstate="print"/>
          <a:srcRect t="47784" b="11192"/>
          <a:stretch/>
        </p:blipFill>
        <p:spPr bwMode="auto">
          <a:xfrm>
            <a:off x="0" y="2852936"/>
            <a:ext cx="9144000" cy="2814762"/>
          </a:xfrm>
          <a:prstGeom prst="rect">
            <a:avLst/>
          </a:prstGeom>
          <a:noFill/>
          <a:ln w="9525">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7.4.2 Zero-Crossing Edge Detectors</a:t>
            </a:r>
          </a:p>
        </p:txBody>
      </p:sp>
      <p:sp>
        <p:nvSpPr>
          <p:cNvPr id="6" name="內容版面配置區 5"/>
          <p:cNvSpPr>
            <a:spLocks noGrp="1"/>
          </p:cNvSpPr>
          <p:nvPr>
            <p:ph idx="1"/>
          </p:nvPr>
        </p:nvSpPr>
        <p:spPr/>
        <p:txBody>
          <a:bodyPr>
            <a:normAutofit/>
          </a:bodyPr>
          <a:lstStyle/>
          <a:p>
            <a:pPr marL="0" indent="0">
              <a:spcBef>
                <a:spcPct val="20000"/>
              </a:spcBef>
              <a:buClr>
                <a:schemeClr val="tx2"/>
              </a:buClr>
              <a:buSzPct val="70000"/>
              <a:buNone/>
            </a:pPr>
            <a:r>
              <a:rPr lang="en-US" altLang="zh-TW" sz="2400" b="1" dirty="0">
                <a:solidFill>
                  <a:schemeClr val="tx1"/>
                </a:solidFill>
              </a:rPr>
              <a:t>First derivative maximum: </a:t>
            </a:r>
            <a:r>
              <a:rPr lang="en-US" altLang="zh-TW" sz="2400" dirty="0">
                <a:solidFill>
                  <a:schemeClr val="tx1"/>
                </a:solidFill>
              </a:rPr>
              <a:t>exactly where second derivative zero crossing.</a:t>
            </a:r>
          </a:p>
        </p:txBody>
      </p:sp>
      <p:sp>
        <p:nvSpPr>
          <p:cNvPr id="4" name="投影片編號版面配置區 3"/>
          <p:cNvSpPr>
            <a:spLocks noGrp="1"/>
          </p:cNvSpPr>
          <p:nvPr>
            <p:ph type="sldNum" sz="quarter" idx="12"/>
          </p:nvPr>
        </p:nvSpPr>
        <p:spPr/>
        <p:txBody>
          <a:bodyPr/>
          <a:lstStyle/>
          <a:p>
            <a:fld id="{028E3F4F-51B2-42EE-AFA2-40C4572185CC}" type="slidenum">
              <a:rPr lang="en-US" dirty="0" smtClean="0"/>
              <a:t>115</a:t>
            </a:fld>
            <a:endParaRPr lang="en-US" dirty="0"/>
          </a:p>
        </p:txBody>
      </p:sp>
      <p:grpSp>
        <p:nvGrpSpPr>
          <p:cNvPr id="2" name="群組 1"/>
          <p:cNvGrpSpPr/>
          <p:nvPr/>
        </p:nvGrpSpPr>
        <p:grpSpPr>
          <a:xfrm>
            <a:off x="3150608" y="2265245"/>
            <a:ext cx="2842785" cy="4110906"/>
            <a:chOff x="5783359" y="2265245"/>
            <a:chExt cx="2842785" cy="4110906"/>
          </a:xfrm>
        </p:grpSpPr>
        <p:pic>
          <p:nvPicPr>
            <p:cNvPr id="152583" name="Picture 5"/>
            <p:cNvPicPr>
              <a:picLocks noChangeAspect="1" noChangeArrowheads="1"/>
            </p:cNvPicPr>
            <p:nvPr/>
          </p:nvPicPr>
          <p:blipFill>
            <a:blip r:embed="rId3" cstate="print"/>
            <a:srcRect/>
            <a:stretch>
              <a:fillRect/>
            </a:stretch>
          </p:blipFill>
          <p:spPr bwMode="auto">
            <a:xfrm>
              <a:off x="6323359" y="2265245"/>
              <a:ext cx="2302785" cy="4110906"/>
            </a:xfrm>
            <a:prstGeom prst="rect">
              <a:avLst/>
            </a:prstGeom>
            <a:noFill/>
            <a:ln w="9525">
              <a:noFill/>
              <a:miter lim="800000"/>
              <a:headEnd/>
              <a:tailEnd/>
            </a:ln>
          </p:spPr>
        </p:pic>
        <p:sp>
          <p:nvSpPr>
            <p:cNvPr id="3" name="文字方塊 2"/>
            <p:cNvSpPr txBox="1"/>
            <p:nvPr/>
          </p:nvSpPr>
          <p:spPr>
            <a:xfrm>
              <a:off x="5783359" y="4059088"/>
              <a:ext cx="540000" cy="523220"/>
            </a:xfrm>
            <a:prstGeom prst="rect">
              <a:avLst/>
            </a:prstGeom>
            <a:noFill/>
          </p:spPr>
          <p:txBody>
            <a:bodyPr wrap="square" rtlCol="0">
              <a:spAutoFit/>
            </a:bodyPr>
            <a:lstStyle/>
            <a:p>
              <a:pPr algn="ctr"/>
              <a:r>
                <a:rPr lang="en-US" altLang="zh-TW" sz="2800" i="1" dirty="0">
                  <a:latin typeface="+mj-lt"/>
                </a:rPr>
                <a:t>f’</a:t>
              </a:r>
              <a:endParaRPr lang="zh-TW" altLang="en-US" sz="2800" i="1" dirty="0">
                <a:latin typeface="+mj-lt"/>
              </a:endParaRPr>
            </a:p>
          </p:txBody>
        </p:sp>
        <p:sp>
          <p:nvSpPr>
            <p:cNvPr id="10" name="文字方塊 9"/>
            <p:cNvSpPr txBox="1"/>
            <p:nvPr/>
          </p:nvSpPr>
          <p:spPr>
            <a:xfrm>
              <a:off x="5783359" y="2730484"/>
              <a:ext cx="540000" cy="523220"/>
            </a:xfrm>
            <a:prstGeom prst="rect">
              <a:avLst/>
            </a:prstGeom>
            <a:noFill/>
          </p:spPr>
          <p:txBody>
            <a:bodyPr wrap="square" rtlCol="0">
              <a:spAutoFit/>
            </a:bodyPr>
            <a:lstStyle/>
            <a:p>
              <a:pPr algn="ctr"/>
              <a:r>
                <a:rPr lang="en-US" altLang="zh-TW" sz="2800" i="1" dirty="0">
                  <a:latin typeface="+mj-lt"/>
                </a:rPr>
                <a:t>f</a:t>
              </a:r>
              <a:endParaRPr lang="zh-TW" altLang="en-US" sz="2800" i="1" dirty="0">
                <a:latin typeface="+mj-lt"/>
              </a:endParaRPr>
            </a:p>
          </p:txBody>
        </p:sp>
        <p:sp>
          <p:nvSpPr>
            <p:cNvPr id="12" name="文字方塊 11"/>
            <p:cNvSpPr txBox="1"/>
            <p:nvPr/>
          </p:nvSpPr>
          <p:spPr>
            <a:xfrm>
              <a:off x="5783359" y="5387692"/>
              <a:ext cx="540000" cy="523220"/>
            </a:xfrm>
            <a:prstGeom prst="rect">
              <a:avLst/>
            </a:prstGeom>
            <a:noFill/>
          </p:spPr>
          <p:txBody>
            <a:bodyPr wrap="square" rtlCol="0">
              <a:spAutoFit/>
            </a:bodyPr>
            <a:lstStyle/>
            <a:p>
              <a:pPr algn="ctr"/>
              <a:r>
                <a:rPr lang="en-US" altLang="zh-TW" sz="2800" i="1" dirty="0">
                  <a:latin typeface="+mj-lt"/>
                </a:rPr>
                <a:t>f’’</a:t>
              </a:r>
              <a:endParaRPr lang="zh-TW" altLang="en-US" sz="2800" i="1" dirty="0">
                <a:latin typeface="+mj-lt"/>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Rectangle 2"/>
          <p:cNvSpPr>
            <a:spLocks noGrp="1" noChangeArrowheads="1"/>
          </p:cNvSpPr>
          <p:nvPr>
            <p:ph type="title"/>
          </p:nvPr>
        </p:nvSpPr>
        <p:spPr/>
        <p:txBody>
          <a:bodyPr/>
          <a:lstStyle/>
          <a:p>
            <a:pPr algn="ctr" eaLnBrk="1" hangingPunct="1"/>
            <a:r>
              <a:rPr lang="en-US" altLang="zh-TW" b="0" dirty="0"/>
              <a:t>7.4.2 Zero-Crossing Edge Detectors</a:t>
            </a:r>
          </a:p>
        </p:txBody>
      </p:sp>
      <p:sp>
        <p:nvSpPr>
          <p:cNvPr id="155652" name="Rectangle 3"/>
          <p:cNvSpPr>
            <a:spLocks noGrp="1" noChangeArrowheads="1"/>
          </p:cNvSpPr>
          <p:nvPr>
            <p:ph idx="1"/>
          </p:nvPr>
        </p:nvSpPr>
        <p:spPr/>
        <p:txBody>
          <a:bodyPr>
            <a:normAutofit/>
          </a:bodyPr>
          <a:lstStyle/>
          <a:p>
            <a:pPr eaLnBrk="1" hangingPunct="1"/>
            <a:r>
              <a:rPr lang="en-US" altLang="zh-TW" sz="2400" dirty="0">
                <a:solidFill>
                  <a:schemeClr val="tx1"/>
                </a:solidFill>
              </a:rPr>
              <a:t>The 3</a:t>
            </a:r>
            <a:r>
              <a:rPr lang="en-US" altLang="zh-TW" sz="2400" dirty="0">
                <a:solidFill>
                  <a:schemeClr val="tx1"/>
                </a:solidFill>
                <a:latin typeface="標楷體" panose="03000509000000000000" pitchFamily="65" charset="-120"/>
                <a:ea typeface="標楷體" panose="03000509000000000000" pitchFamily="65" charset="-120"/>
              </a:rPr>
              <a:t>×</a:t>
            </a:r>
            <a:r>
              <a:rPr lang="en-US" altLang="zh-TW" sz="2400" dirty="0">
                <a:solidFill>
                  <a:schemeClr val="tx1"/>
                </a:solidFill>
              </a:rPr>
              <a:t>3 neighborhood values of an image function.</a:t>
            </a:r>
          </a:p>
        </p:txBody>
      </p:sp>
      <p:sp>
        <p:nvSpPr>
          <p:cNvPr id="5"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dirty="0" smtClean="0"/>
              <a:t>116</a:t>
            </a:fld>
            <a:endParaRPr lang="en-US" dirty="0"/>
          </a:p>
        </p:txBody>
      </p:sp>
      <p:pic>
        <p:nvPicPr>
          <p:cNvPr id="155653" name="Picture 4" descr="7"/>
          <p:cNvPicPr>
            <a:picLocks noChangeAspect="1" noChangeArrowheads="1"/>
          </p:cNvPicPr>
          <p:nvPr/>
        </p:nvPicPr>
        <p:blipFill>
          <a:blip r:embed="rId3" cstate="print"/>
          <a:srcRect b="27789"/>
          <a:stretch>
            <a:fillRect/>
          </a:stretch>
        </p:blipFill>
        <p:spPr bwMode="auto">
          <a:xfrm>
            <a:off x="373698" y="3492984"/>
            <a:ext cx="7993062" cy="1944216"/>
          </a:xfrm>
          <a:prstGeom prst="rect">
            <a:avLst/>
          </a:prstGeom>
          <a:noFill/>
          <a:ln w="9525">
            <a:noFill/>
            <a:miter lim="800000"/>
            <a:headEnd/>
            <a:tailEnd/>
          </a:ln>
        </p:spPr>
      </p:pic>
      <p:pic>
        <p:nvPicPr>
          <p:cNvPr id="6" name="Picture 4" descr="7"/>
          <p:cNvPicPr>
            <a:picLocks noChangeAspect="1" noChangeArrowheads="1"/>
          </p:cNvPicPr>
          <p:nvPr/>
        </p:nvPicPr>
        <p:blipFill>
          <a:blip r:embed="rId3" cstate="print"/>
          <a:srcRect t="74565"/>
          <a:stretch>
            <a:fillRect/>
          </a:stretch>
        </p:blipFill>
        <p:spPr bwMode="auto">
          <a:xfrm>
            <a:off x="598329" y="2690177"/>
            <a:ext cx="7993062" cy="684808"/>
          </a:xfrm>
          <a:prstGeom prst="rect">
            <a:avLst/>
          </a:prstGeom>
          <a:noFill/>
          <a:ln w="9525">
            <a:noFill/>
            <a:miter lim="800000"/>
            <a:headEnd/>
            <a:tailEn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561814" y="1845734"/>
                <a:ext cx="8020372" cy="4023360"/>
              </a:xfrm>
            </p:spPr>
            <p:txBody>
              <a:bodyPr>
                <a:normAutofit/>
              </a:bodyPr>
              <a:lstStyle/>
              <a:p>
                <a:pPr marL="0" indent="0">
                  <a:lnSpc>
                    <a:spcPct val="100000"/>
                  </a:lnSpc>
                  <a:spcBef>
                    <a:spcPts val="0"/>
                  </a:spcBef>
                  <a:spcAft>
                    <a:spcPts val="1800"/>
                  </a:spcAft>
                  <a:buNone/>
                </a:pPr>
                <a:r>
                  <a:rPr lang="en-US" altLang="zh-TW" sz="2800" dirty="0">
                    <a:solidFill>
                      <a:schemeClr val="tx1"/>
                    </a:solidFill>
                  </a:rPr>
                  <a:t>Laplacian of a function </a:t>
                </a:r>
                <a:r>
                  <a:rPr lang="en-US" altLang="zh-TW" sz="2800" i="1" dirty="0">
                    <a:solidFill>
                      <a:schemeClr val="tx1"/>
                    </a:solidFill>
                  </a:rPr>
                  <a:t>I(r, c)</a:t>
                </a:r>
              </a:p>
              <a:p>
                <a:pPr marL="0" indent="0" algn="ctr">
                  <a:lnSpc>
                    <a:spcPct val="100000"/>
                  </a:lnSpc>
                  <a:spcBef>
                    <a:spcPts val="0"/>
                  </a:spcBef>
                  <a:spcAft>
                    <a:spcPts val="1800"/>
                  </a:spcAft>
                  <a:buNone/>
                </a:pPr>
                <a14:m>
                  <m:oMath xmlns:m="http://schemas.openxmlformats.org/officeDocument/2006/math">
                    <m:sSup>
                      <m:sSupPr>
                        <m:ctrlPr>
                          <a:rPr lang="en-US" altLang="zh-TW" sz="2800" i="1" smtClean="0">
                            <a:solidFill>
                              <a:schemeClr val="tx1"/>
                            </a:solidFill>
                            <a:latin typeface="Cambria Math" panose="02040503050406030204" pitchFamily="18" charset="0"/>
                          </a:rPr>
                        </m:ctrlPr>
                      </m:sSupPr>
                      <m:e>
                        <m:r>
                          <a:rPr lang="en-US" altLang="zh-TW" sz="2800" i="1" smtClean="0">
                            <a:solidFill>
                              <a:schemeClr val="tx1"/>
                            </a:solidFill>
                            <a:latin typeface="Cambria Math" panose="02040503050406030204" pitchFamily="18" charset="0"/>
                            <a:ea typeface="Cambria Math" panose="02040503050406030204" pitchFamily="18" charset="0"/>
                          </a:rPr>
                          <m:t>𝛻</m:t>
                        </m:r>
                      </m:e>
                      <m:sup>
                        <m:r>
                          <a:rPr lang="en-US" altLang="zh-TW" sz="2800" b="0" i="1" smtClean="0">
                            <a:solidFill>
                              <a:schemeClr val="tx1"/>
                            </a:solidFill>
                            <a:latin typeface="Cambria Math" panose="02040503050406030204" pitchFamily="18" charset="0"/>
                          </a:rPr>
                          <m:t>2</m:t>
                        </m:r>
                      </m:sup>
                    </m:sSup>
                  </m:oMath>
                </a14:m>
                <a:r>
                  <a:rPr lang="en-US" altLang="zh-TW" sz="2800" i="1" dirty="0">
                    <a:solidFill>
                      <a:schemeClr val="tx1"/>
                    </a:solidFill>
                  </a:rPr>
                  <a:t>I = (</a:t>
                </a:r>
                <a14:m>
                  <m:oMath xmlns:m="http://schemas.openxmlformats.org/officeDocument/2006/math">
                    <m:f>
                      <m:fPr>
                        <m:ctrlPr>
                          <a:rPr lang="en-US" altLang="zh-TW" sz="2800" i="1" smtClean="0">
                            <a:solidFill>
                              <a:schemeClr val="tx1"/>
                            </a:solidFill>
                            <a:latin typeface="Cambria Math" panose="02040503050406030204" pitchFamily="18" charset="0"/>
                          </a:rPr>
                        </m:ctrlPr>
                      </m:fPr>
                      <m:num>
                        <m:sSup>
                          <m:sSupPr>
                            <m:ctrlPr>
                              <a:rPr lang="en-US" altLang="zh-TW" sz="2800" i="1" smtClean="0">
                                <a:solidFill>
                                  <a:schemeClr val="tx1"/>
                                </a:solidFill>
                                <a:latin typeface="Cambria Math" panose="02040503050406030204" pitchFamily="18" charset="0"/>
                              </a:rPr>
                            </m:ctrlPr>
                          </m:sSupPr>
                          <m:e>
                            <m:r>
                              <a:rPr lang="zh-TW" altLang="en-US" sz="2800" i="1" smtClean="0">
                                <a:solidFill>
                                  <a:schemeClr val="tx1"/>
                                </a:solidFill>
                                <a:latin typeface="Cambria Math" panose="02040503050406030204" pitchFamily="18" charset="0"/>
                              </a:rPr>
                              <m:t>𝜕</m:t>
                            </m:r>
                          </m:e>
                          <m:sup>
                            <m:r>
                              <a:rPr lang="en-US" altLang="zh-TW" sz="2800" b="0" i="1" smtClean="0">
                                <a:solidFill>
                                  <a:schemeClr val="tx1"/>
                                </a:solidFill>
                                <a:latin typeface="Cambria Math" panose="02040503050406030204" pitchFamily="18" charset="0"/>
                              </a:rPr>
                              <m:t>2</m:t>
                            </m:r>
                          </m:sup>
                        </m:sSup>
                      </m:num>
                      <m:den>
                        <m:r>
                          <a:rPr lang="zh-TW" altLang="en-US" sz="2800" i="1" smtClean="0">
                            <a:solidFill>
                              <a:schemeClr val="tx1"/>
                            </a:solidFill>
                            <a:latin typeface="Cambria Math" panose="02040503050406030204" pitchFamily="18" charset="0"/>
                          </a:rPr>
                          <m:t>𝜕</m:t>
                        </m:r>
                        <m:sSup>
                          <m:sSupPr>
                            <m:ctrlPr>
                              <a:rPr lang="en-US" altLang="zh-TW" sz="2800" i="1" smtClean="0">
                                <a:solidFill>
                                  <a:schemeClr val="tx1"/>
                                </a:solidFill>
                                <a:latin typeface="Cambria Math" panose="02040503050406030204" pitchFamily="18" charset="0"/>
                              </a:rPr>
                            </m:ctrlPr>
                          </m:sSupPr>
                          <m:e>
                            <m:r>
                              <a:rPr lang="en-US" altLang="zh-TW" sz="2800" b="0" i="1" smtClean="0">
                                <a:solidFill>
                                  <a:schemeClr val="tx1"/>
                                </a:solidFill>
                                <a:latin typeface="Cambria Math" panose="02040503050406030204" pitchFamily="18" charset="0"/>
                              </a:rPr>
                              <m:t>𝑟</m:t>
                            </m:r>
                          </m:e>
                          <m:sup>
                            <m:r>
                              <a:rPr lang="en-US" altLang="zh-TW" sz="2800" b="0" i="1" smtClean="0">
                                <a:solidFill>
                                  <a:schemeClr val="tx1"/>
                                </a:solidFill>
                                <a:latin typeface="Cambria Math" panose="02040503050406030204" pitchFamily="18" charset="0"/>
                              </a:rPr>
                              <m:t>2</m:t>
                            </m:r>
                          </m:sup>
                        </m:sSup>
                      </m:den>
                    </m:f>
                  </m:oMath>
                </a14:m>
                <a:r>
                  <a:rPr lang="en-US" altLang="zh-TW" sz="2800" i="1" dirty="0">
                    <a:solidFill>
                      <a:schemeClr val="tx1"/>
                    </a:solidFill>
                  </a:rPr>
                  <a:t> +</a:t>
                </a:r>
                <a14:m>
                  <m:oMath xmlns:m="http://schemas.openxmlformats.org/officeDocument/2006/math">
                    <m:f>
                      <m:fPr>
                        <m:ctrlPr>
                          <a:rPr lang="en-US" altLang="zh-TW" sz="2800" i="1">
                            <a:solidFill>
                              <a:schemeClr val="tx1"/>
                            </a:solidFill>
                            <a:latin typeface="Cambria Math" panose="02040503050406030204" pitchFamily="18" charset="0"/>
                          </a:rPr>
                        </m:ctrlPr>
                      </m:fPr>
                      <m:num>
                        <m:sSup>
                          <m:sSupPr>
                            <m:ctrlPr>
                              <a:rPr lang="en-US" altLang="zh-TW" sz="2800" i="1">
                                <a:solidFill>
                                  <a:schemeClr val="tx1"/>
                                </a:solidFill>
                                <a:latin typeface="Cambria Math" panose="02040503050406030204" pitchFamily="18" charset="0"/>
                              </a:rPr>
                            </m:ctrlPr>
                          </m:sSupPr>
                          <m:e>
                            <m:r>
                              <a:rPr lang="zh-TW" altLang="en-US" sz="2800" i="1">
                                <a:solidFill>
                                  <a:schemeClr val="tx1"/>
                                </a:solidFill>
                                <a:latin typeface="Cambria Math" panose="02040503050406030204" pitchFamily="18" charset="0"/>
                              </a:rPr>
                              <m:t>𝜕</m:t>
                            </m:r>
                          </m:e>
                          <m:sup>
                            <m:r>
                              <a:rPr lang="en-US" altLang="zh-TW" sz="2800" i="1">
                                <a:solidFill>
                                  <a:schemeClr val="tx1"/>
                                </a:solidFill>
                                <a:latin typeface="Cambria Math" panose="02040503050406030204" pitchFamily="18" charset="0"/>
                              </a:rPr>
                              <m:t>2</m:t>
                            </m:r>
                          </m:sup>
                        </m:sSup>
                      </m:num>
                      <m:den>
                        <m:r>
                          <a:rPr lang="zh-TW" altLang="en-US" sz="2800" i="1">
                            <a:solidFill>
                              <a:schemeClr val="tx1"/>
                            </a:solidFill>
                            <a:latin typeface="Cambria Math" panose="02040503050406030204" pitchFamily="18" charset="0"/>
                          </a:rPr>
                          <m:t>𝜕</m:t>
                        </m:r>
                        <m:sSup>
                          <m:sSupPr>
                            <m:ctrlPr>
                              <a:rPr lang="en-US" altLang="zh-TW" sz="2800" i="1">
                                <a:solidFill>
                                  <a:schemeClr val="tx1"/>
                                </a:solidFill>
                                <a:latin typeface="Cambria Math" panose="02040503050406030204" pitchFamily="18" charset="0"/>
                              </a:rPr>
                            </m:ctrlPr>
                          </m:sSupPr>
                          <m:e>
                            <m:r>
                              <a:rPr lang="en-US" altLang="zh-TW" sz="2800" b="0" i="1" smtClean="0">
                                <a:solidFill>
                                  <a:schemeClr val="tx1"/>
                                </a:solidFill>
                                <a:latin typeface="Cambria Math" panose="02040503050406030204" pitchFamily="18" charset="0"/>
                              </a:rPr>
                              <m:t>𝑐</m:t>
                            </m:r>
                          </m:e>
                          <m:sup>
                            <m:r>
                              <a:rPr lang="en-US" altLang="zh-TW" sz="2800" i="1">
                                <a:solidFill>
                                  <a:schemeClr val="tx1"/>
                                </a:solidFill>
                                <a:latin typeface="Cambria Math" panose="02040503050406030204" pitchFamily="18" charset="0"/>
                              </a:rPr>
                              <m:t>2</m:t>
                            </m:r>
                          </m:sup>
                        </m:sSup>
                      </m:den>
                    </m:f>
                  </m:oMath>
                </a14:m>
                <a:r>
                  <a:rPr lang="en-US" altLang="zh-TW" sz="2800" i="1" dirty="0">
                    <a:solidFill>
                      <a:schemeClr val="tx1"/>
                    </a:solidFill>
                  </a:rPr>
                  <a:t>)I = </a:t>
                </a:r>
                <a14:m>
                  <m:oMath xmlns:m="http://schemas.openxmlformats.org/officeDocument/2006/math">
                    <m:f>
                      <m:fPr>
                        <m:ctrlPr>
                          <a:rPr lang="en-US" altLang="zh-TW" sz="2800" i="1" smtClean="0">
                            <a:solidFill>
                              <a:schemeClr val="tx1"/>
                            </a:solidFill>
                            <a:latin typeface="Cambria Math" panose="02040503050406030204" pitchFamily="18" charset="0"/>
                          </a:rPr>
                        </m:ctrlPr>
                      </m:fPr>
                      <m:num>
                        <m:sSup>
                          <m:sSupPr>
                            <m:ctrlPr>
                              <a:rPr lang="en-US" altLang="zh-TW" sz="2800" i="1" smtClean="0">
                                <a:solidFill>
                                  <a:schemeClr val="tx1"/>
                                </a:solidFill>
                                <a:latin typeface="Cambria Math" panose="02040503050406030204" pitchFamily="18" charset="0"/>
                              </a:rPr>
                            </m:ctrlPr>
                          </m:sSupPr>
                          <m:e>
                            <m:r>
                              <a:rPr lang="zh-TW" altLang="en-US" sz="2800" i="1" smtClean="0">
                                <a:solidFill>
                                  <a:schemeClr val="tx1"/>
                                </a:solidFill>
                                <a:latin typeface="Cambria Math" panose="02040503050406030204" pitchFamily="18" charset="0"/>
                              </a:rPr>
                              <m:t>𝜕</m:t>
                            </m:r>
                          </m:e>
                          <m:sup>
                            <m:r>
                              <a:rPr lang="en-US" altLang="zh-TW" sz="2800" b="0" i="1" smtClean="0">
                                <a:solidFill>
                                  <a:schemeClr val="tx1"/>
                                </a:solidFill>
                                <a:latin typeface="Cambria Math" panose="02040503050406030204" pitchFamily="18" charset="0"/>
                              </a:rPr>
                              <m:t>2</m:t>
                            </m:r>
                          </m:sup>
                        </m:sSup>
                        <m:r>
                          <a:rPr lang="en-US" altLang="zh-TW" sz="2800" b="0" i="1" smtClean="0">
                            <a:solidFill>
                              <a:schemeClr val="tx1"/>
                            </a:solidFill>
                            <a:latin typeface="Cambria Math" panose="02040503050406030204" pitchFamily="18" charset="0"/>
                          </a:rPr>
                          <m:t>𝐼</m:t>
                        </m:r>
                      </m:num>
                      <m:den>
                        <m:r>
                          <a:rPr lang="zh-TW" altLang="en-US" sz="2800" i="1" smtClean="0">
                            <a:solidFill>
                              <a:schemeClr val="tx1"/>
                            </a:solidFill>
                            <a:latin typeface="Cambria Math" panose="02040503050406030204" pitchFamily="18" charset="0"/>
                          </a:rPr>
                          <m:t>𝜕</m:t>
                        </m:r>
                        <m:sSup>
                          <m:sSupPr>
                            <m:ctrlPr>
                              <a:rPr lang="en-US" altLang="zh-TW" sz="2800" i="1" smtClean="0">
                                <a:solidFill>
                                  <a:schemeClr val="tx1"/>
                                </a:solidFill>
                                <a:latin typeface="Cambria Math" panose="02040503050406030204" pitchFamily="18" charset="0"/>
                              </a:rPr>
                            </m:ctrlPr>
                          </m:sSupPr>
                          <m:e>
                            <m:r>
                              <a:rPr lang="en-US" altLang="zh-TW" sz="2800" b="0" i="1" smtClean="0">
                                <a:solidFill>
                                  <a:schemeClr val="tx1"/>
                                </a:solidFill>
                                <a:latin typeface="Cambria Math" panose="02040503050406030204" pitchFamily="18" charset="0"/>
                              </a:rPr>
                              <m:t>𝑟</m:t>
                            </m:r>
                          </m:e>
                          <m:sup>
                            <m:r>
                              <a:rPr lang="en-US" altLang="zh-TW" sz="2800" b="0" i="1" smtClean="0">
                                <a:solidFill>
                                  <a:schemeClr val="tx1"/>
                                </a:solidFill>
                                <a:latin typeface="Cambria Math" panose="02040503050406030204" pitchFamily="18" charset="0"/>
                              </a:rPr>
                              <m:t>2</m:t>
                            </m:r>
                          </m:sup>
                        </m:sSup>
                      </m:den>
                    </m:f>
                  </m:oMath>
                </a14:m>
                <a:r>
                  <a:rPr lang="en-US" altLang="zh-TW" sz="2800" i="1" dirty="0">
                    <a:solidFill>
                      <a:schemeClr val="tx1"/>
                    </a:solidFill>
                  </a:rPr>
                  <a:t> + </a:t>
                </a:r>
                <a14:m>
                  <m:oMath xmlns:m="http://schemas.openxmlformats.org/officeDocument/2006/math">
                    <m:f>
                      <m:fPr>
                        <m:ctrlPr>
                          <a:rPr lang="en-US" altLang="zh-TW" sz="2800" i="1">
                            <a:solidFill>
                              <a:schemeClr val="tx1"/>
                            </a:solidFill>
                            <a:latin typeface="Cambria Math" panose="02040503050406030204" pitchFamily="18" charset="0"/>
                          </a:rPr>
                        </m:ctrlPr>
                      </m:fPr>
                      <m:num>
                        <m:sSup>
                          <m:sSupPr>
                            <m:ctrlPr>
                              <a:rPr lang="en-US" altLang="zh-TW" sz="2800" i="1">
                                <a:solidFill>
                                  <a:schemeClr val="tx1"/>
                                </a:solidFill>
                                <a:latin typeface="Cambria Math" panose="02040503050406030204" pitchFamily="18" charset="0"/>
                              </a:rPr>
                            </m:ctrlPr>
                          </m:sSupPr>
                          <m:e>
                            <m:r>
                              <a:rPr lang="zh-TW" altLang="en-US" sz="2800" i="1">
                                <a:solidFill>
                                  <a:schemeClr val="tx1"/>
                                </a:solidFill>
                                <a:latin typeface="Cambria Math" panose="02040503050406030204" pitchFamily="18" charset="0"/>
                              </a:rPr>
                              <m:t>𝜕</m:t>
                            </m:r>
                          </m:e>
                          <m:sup>
                            <m:r>
                              <a:rPr lang="en-US" altLang="zh-TW" sz="2800" i="1">
                                <a:solidFill>
                                  <a:schemeClr val="tx1"/>
                                </a:solidFill>
                                <a:latin typeface="Cambria Math" panose="02040503050406030204" pitchFamily="18" charset="0"/>
                              </a:rPr>
                              <m:t>2</m:t>
                            </m:r>
                          </m:sup>
                        </m:sSup>
                        <m:r>
                          <a:rPr lang="en-US" altLang="zh-TW" sz="2800" i="1">
                            <a:solidFill>
                              <a:schemeClr val="tx1"/>
                            </a:solidFill>
                            <a:latin typeface="Cambria Math" panose="02040503050406030204" pitchFamily="18" charset="0"/>
                          </a:rPr>
                          <m:t>𝐼</m:t>
                        </m:r>
                      </m:num>
                      <m:den>
                        <m:r>
                          <a:rPr lang="zh-TW" altLang="en-US" sz="2800" i="1">
                            <a:solidFill>
                              <a:schemeClr val="tx1"/>
                            </a:solidFill>
                            <a:latin typeface="Cambria Math" panose="02040503050406030204" pitchFamily="18" charset="0"/>
                          </a:rPr>
                          <m:t>𝜕</m:t>
                        </m:r>
                        <m:sSup>
                          <m:sSupPr>
                            <m:ctrlPr>
                              <a:rPr lang="en-US" altLang="zh-TW" sz="2800" i="1">
                                <a:solidFill>
                                  <a:schemeClr val="tx1"/>
                                </a:solidFill>
                                <a:latin typeface="Cambria Math" panose="02040503050406030204" pitchFamily="18" charset="0"/>
                              </a:rPr>
                            </m:ctrlPr>
                          </m:sSupPr>
                          <m:e>
                            <m:r>
                              <a:rPr lang="en-US" altLang="zh-TW" sz="2800" b="0" i="1" smtClean="0">
                                <a:solidFill>
                                  <a:schemeClr val="tx1"/>
                                </a:solidFill>
                                <a:latin typeface="Cambria Math" panose="02040503050406030204" pitchFamily="18" charset="0"/>
                              </a:rPr>
                              <m:t>𝑐</m:t>
                            </m:r>
                          </m:e>
                          <m:sup>
                            <m:r>
                              <a:rPr lang="en-US" altLang="zh-TW" sz="2800" i="1">
                                <a:solidFill>
                                  <a:schemeClr val="tx1"/>
                                </a:solidFill>
                                <a:latin typeface="Cambria Math" panose="02040503050406030204" pitchFamily="18" charset="0"/>
                              </a:rPr>
                              <m:t>2</m:t>
                            </m:r>
                          </m:sup>
                        </m:sSup>
                      </m:den>
                    </m:f>
                  </m:oMath>
                </a14:m>
                <a:endParaRPr lang="en-US" altLang="zh-TW" sz="2800" i="1" dirty="0">
                  <a:solidFill>
                    <a:schemeClr val="tx1"/>
                  </a:solidFill>
                </a:endParaRPr>
              </a:p>
              <a:p>
                <a:pPr marL="0" indent="0">
                  <a:lnSpc>
                    <a:spcPct val="100000"/>
                  </a:lnSpc>
                  <a:spcBef>
                    <a:spcPts val="0"/>
                  </a:spcBef>
                  <a:spcAft>
                    <a:spcPts val="1800"/>
                  </a:spcAft>
                  <a:buNone/>
                </a:pPr>
                <a:endParaRPr lang="en-US" altLang="zh-TW" sz="2800" dirty="0">
                  <a:solidFill>
                    <a:schemeClr val="tx1"/>
                  </a:solidFill>
                </a:endParaRPr>
              </a:p>
              <a:p>
                <a:pPr marL="0" indent="0">
                  <a:lnSpc>
                    <a:spcPct val="100000"/>
                  </a:lnSpc>
                  <a:spcBef>
                    <a:spcPts val="0"/>
                  </a:spcBef>
                  <a:spcAft>
                    <a:spcPts val="1800"/>
                  </a:spcAft>
                  <a:buNone/>
                </a:pPr>
                <a:r>
                  <a:rPr lang="en-US" altLang="zh-TW" sz="2800" dirty="0">
                    <a:solidFill>
                      <a:schemeClr val="tx1"/>
                    </a:solidFill>
                  </a:rPr>
                  <a:t>Two common 3</a:t>
                </a:r>
                <a:r>
                  <a:rPr lang="en-US" altLang="zh-TW" sz="2800" dirty="0">
                    <a:solidFill>
                      <a:schemeClr val="tx1"/>
                    </a:solidFill>
                    <a:latin typeface="標楷體" panose="03000509000000000000" pitchFamily="65" charset="-120"/>
                    <a:ea typeface="標楷體" panose="03000509000000000000" pitchFamily="65" charset="-120"/>
                  </a:rPr>
                  <a:t>×</a:t>
                </a:r>
                <a:r>
                  <a:rPr lang="en-US" altLang="zh-TW" sz="2800" dirty="0">
                    <a:solidFill>
                      <a:schemeClr val="tx1"/>
                    </a:solidFill>
                  </a:rPr>
                  <a:t>3 masks to calculate digital Laplacian.</a:t>
                </a:r>
              </a:p>
              <a:p>
                <a:pPr marL="0" indent="0">
                  <a:lnSpc>
                    <a:spcPct val="100000"/>
                  </a:lnSpc>
                  <a:spcBef>
                    <a:spcPts val="0"/>
                  </a:spcBef>
                  <a:spcAft>
                    <a:spcPts val="1800"/>
                  </a:spcAft>
                  <a:buNone/>
                </a:pPr>
                <a:endParaRPr lang="en-US" altLang="zh-TW" sz="2800" i="1" dirty="0">
                  <a:solidFill>
                    <a:schemeClr val="tx1"/>
                  </a:solidFill>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561814" y="1845734"/>
                <a:ext cx="8020372" cy="4023360"/>
              </a:xfrm>
              <a:blipFill>
                <a:blip r:embed="rId3"/>
                <a:stretch>
                  <a:fillRect l="-2660" t="-1667" r="-228"/>
                </a:stretch>
              </a:blipFill>
            </p:spPr>
            <p:txBody>
              <a:bodyPr/>
              <a:lstStyle/>
              <a:p>
                <a:r>
                  <a:rPr lang="zh-TW" altLang="en-US">
                    <a:noFill/>
                  </a:rPr>
                  <a:t> </a:t>
                </a:r>
              </a:p>
            </p:txBody>
          </p:sp>
        </mc:Fallback>
      </mc:AlternateContent>
      <p:sp>
        <p:nvSpPr>
          <p:cNvPr id="36869" name="Rectangle 8"/>
          <p:cNvSpPr>
            <a:spLocks noGrp="1" noChangeArrowheads="1"/>
          </p:cNvSpPr>
          <p:nvPr>
            <p:ph type="title"/>
          </p:nvPr>
        </p:nvSpPr>
        <p:spPr/>
        <p:txBody>
          <a:bodyPr>
            <a:normAutofit/>
          </a:bodyPr>
          <a:lstStyle/>
          <a:p>
            <a:pPr eaLnBrk="1" hangingPunct="1"/>
            <a:r>
              <a:rPr lang="en-US" altLang="zh-TW" sz="3600" b="0" dirty="0">
                <a:solidFill>
                  <a:schemeClr val="tx1"/>
                </a:solidFill>
              </a:rPr>
              <a:t>7.4.2 Zero-Crossing Edge Detectors(HW)</a:t>
            </a:r>
          </a:p>
        </p:txBody>
      </p:sp>
      <p:sp>
        <p:nvSpPr>
          <p:cNvPr id="6" name="頁尾版面配置區 4"/>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dirty="0" smtClean="0"/>
              <a:t>117</a:t>
            </a:fld>
            <a:endParaRPr lang="en-US" dirty="0"/>
          </a:p>
        </p:txBody>
      </p:sp>
      <p:sp>
        <p:nvSpPr>
          <p:cNvPr id="36871" name="AutoShape 7">
            <a:hlinkClick r:id="rId4" action="ppaction://hlinksldjump" highlightClick="1"/>
          </p:cNvPr>
          <p:cNvSpPr>
            <a:spLocks noChangeArrowheads="1"/>
          </p:cNvSpPr>
          <p:nvPr/>
        </p:nvSpPr>
        <p:spPr bwMode="auto">
          <a:xfrm>
            <a:off x="7680325" y="217364"/>
            <a:ext cx="863600" cy="431800"/>
          </a:xfrm>
          <a:prstGeom prst="actionButtonForwardNext">
            <a:avLst/>
          </a:prstGeom>
          <a:solidFill>
            <a:schemeClr val="folHlink"/>
          </a:solidFill>
          <a:ln w="9525">
            <a:noFill/>
            <a:miter lim="800000"/>
            <a:headEnd/>
            <a:tailEnd/>
          </a:ln>
        </p:spPr>
        <p:txBody>
          <a:bodyPr wrap="none" anchor="ctr"/>
          <a:lstStyle/>
          <a:p>
            <a:pPr algn="ctr"/>
            <a:endParaRPr lang="zh-TW" altLang="en-US"/>
          </a:p>
        </p:txBody>
      </p:sp>
      <p:pic>
        <p:nvPicPr>
          <p:cNvPr id="10" name="Picture 8" descr="7"/>
          <p:cNvPicPr>
            <a:picLocks noChangeAspect="1" noChangeArrowheads="1"/>
          </p:cNvPicPr>
          <p:nvPr/>
        </p:nvPicPr>
        <p:blipFill>
          <a:blip r:embed="rId5" cstate="print"/>
          <a:srcRect/>
          <a:stretch>
            <a:fillRect/>
          </a:stretch>
        </p:blipFill>
        <p:spPr bwMode="auto">
          <a:xfrm>
            <a:off x="611982" y="4509120"/>
            <a:ext cx="7920037" cy="1801813"/>
          </a:xfrm>
          <a:prstGeom prst="rect">
            <a:avLst/>
          </a:prstGeom>
          <a:noFill/>
          <a:ln w="9525">
            <a:noFill/>
            <a:miter lim="800000"/>
            <a:headEnd/>
            <a:tailEnd/>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20"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7.4.2 Zero-Crossing Edge Detectors</a:t>
            </a:r>
          </a:p>
        </p:txBody>
      </p:sp>
      <p:sp>
        <p:nvSpPr>
          <p:cNvPr id="37939" name="Text Box 30"/>
          <p:cNvSpPr txBox="1">
            <a:spLocks noChangeArrowheads="1"/>
          </p:cNvSpPr>
          <p:nvPr/>
        </p:nvSpPr>
        <p:spPr bwMode="auto">
          <a:xfrm>
            <a:off x="5142283" y="1787258"/>
            <a:ext cx="906181" cy="461665"/>
          </a:xfrm>
          <a:prstGeom prst="rect">
            <a:avLst/>
          </a:prstGeom>
          <a:noFill/>
          <a:ln w="9525" algn="ctr">
            <a:noFill/>
            <a:miter lim="800000"/>
            <a:headEnd/>
            <a:tailEnd/>
          </a:ln>
        </p:spPr>
        <p:txBody>
          <a:bodyPr wrap="square">
            <a:spAutoFit/>
          </a:bodyPr>
          <a:lstStyle/>
          <a:p>
            <a:pPr algn="ctr">
              <a:spcBef>
                <a:spcPct val="50000"/>
              </a:spcBef>
            </a:pPr>
            <a:r>
              <a:rPr lang="en-US" altLang="zh-TW" sz="2400" dirty="0">
                <a:latin typeface="+mj-lt"/>
              </a:rPr>
              <a:t>(r, c)</a:t>
            </a:r>
          </a:p>
        </p:txBody>
      </p:sp>
      <p:graphicFrame>
        <p:nvGraphicFramePr>
          <p:cNvPr id="421082" name="Object 218"/>
          <p:cNvGraphicFramePr>
            <a:graphicFrameLocks noChangeAspect="1"/>
          </p:cNvGraphicFramePr>
          <p:nvPr>
            <p:extLst>
              <p:ext uri="{D42A27DB-BD31-4B8C-83A1-F6EECF244321}">
                <p14:modId xmlns:p14="http://schemas.microsoft.com/office/powerpoint/2010/main" val="1394419467"/>
              </p:ext>
            </p:extLst>
          </p:nvPr>
        </p:nvGraphicFramePr>
        <p:xfrm>
          <a:off x="0" y="3503985"/>
          <a:ext cx="9083675" cy="573087"/>
        </p:xfrm>
        <a:graphic>
          <a:graphicData uri="http://schemas.openxmlformats.org/presentationml/2006/ole">
            <mc:AlternateContent xmlns:mc="http://schemas.openxmlformats.org/markup-compatibility/2006">
              <mc:Choice xmlns:v="urn:schemas-microsoft-com:vml" Requires="v">
                <p:oleObj spid="_x0000_s6191" name="方程式" r:id="rId4" imgW="3822480" imgH="241200" progId="Equation.3">
                  <p:embed/>
                </p:oleObj>
              </mc:Choice>
              <mc:Fallback>
                <p:oleObj name="方程式" r:id="rId4" imgW="3822480" imgH="241200" progId="Equation.3">
                  <p:embed/>
                  <p:pic>
                    <p:nvPicPr>
                      <p:cNvPr id="421082" name="Object 218"/>
                      <p:cNvPicPr>
                        <a:picLocks noChangeAspect="1" noChangeArrowheads="1"/>
                      </p:cNvPicPr>
                      <p:nvPr/>
                    </p:nvPicPr>
                    <p:blipFill>
                      <a:blip r:embed="rId5"/>
                      <a:srcRect/>
                      <a:stretch>
                        <a:fillRect/>
                      </a:stretch>
                    </p:blipFill>
                    <p:spPr bwMode="auto">
                      <a:xfrm>
                        <a:off x="0" y="3503985"/>
                        <a:ext cx="9083675"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1131" name="Object 267"/>
          <p:cNvGraphicFramePr>
            <a:graphicFrameLocks noChangeAspect="1"/>
          </p:cNvGraphicFramePr>
          <p:nvPr>
            <p:extLst>
              <p:ext uri="{D42A27DB-BD31-4B8C-83A1-F6EECF244321}">
                <p14:modId xmlns:p14="http://schemas.microsoft.com/office/powerpoint/2010/main" val="2411420597"/>
              </p:ext>
            </p:extLst>
          </p:nvPr>
        </p:nvGraphicFramePr>
        <p:xfrm>
          <a:off x="0" y="3503984"/>
          <a:ext cx="8389938" cy="573087"/>
        </p:xfrm>
        <a:graphic>
          <a:graphicData uri="http://schemas.openxmlformats.org/presentationml/2006/ole">
            <mc:AlternateContent xmlns:mc="http://schemas.openxmlformats.org/markup-compatibility/2006">
              <mc:Choice xmlns:v="urn:schemas-microsoft-com:vml" Requires="v">
                <p:oleObj spid="_x0000_s6192" name="方程式" r:id="rId6" imgW="3530520" imgH="241200" progId="Equation.3">
                  <p:embed/>
                </p:oleObj>
              </mc:Choice>
              <mc:Fallback>
                <p:oleObj name="方程式" r:id="rId6" imgW="3530520" imgH="241200" progId="Equation.3">
                  <p:embed/>
                  <p:pic>
                    <p:nvPicPr>
                      <p:cNvPr id="421131" name="Object 267"/>
                      <p:cNvPicPr>
                        <a:picLocks noChangeAspect="1" noChangeArrowheads="1"/>
                      </p:cNvPicPr>
                      <p:nvPr/>
                    </p:nvPicPr>
                    <p:blipFill>
                      <a:blip r:embed="rId7"/>
                      <a:srcRect/>
                      <a:stretch>
                        <a:fillRect/>
                      </a:stretch>
                    </p:blipFill>
                    <p:spPr bwMode="auto">
                      <a:xfrm>
                        <a:off x="0" y="3503984"/>
                        <a:ext cx="8389938"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1209" name="Object 345"/>
          <p:cNvGraphicFramePr>
            <a:graphicFrameLocks noChangeAspect="1"/>
          </p:cNvGraphicFramePr>
          <p:nvPr>
            <p:extLst>
              <p:ext uri="{D42A27DB-BD31-4B8C-83A1-F6EECF244321}">
                <p14:modId xmlns:p14="http://schemas.microsoft.com/office/powerpoint/2010/main" val="917893135"/>
              </p:ext>
            </p:extLst>
          </p:nvPr>
        </p:nvGraphicFramePr>
        <p:xfrm>
          <a:off x="0" y="3499332"/>
          <a:ext cx="7426325" cy="573087"/>
        </p:xfrm>
        <a:graphic>
          <a:graphicData uri="http://schemas.openxmlformats.org/presentationml/2006/ole">
            <mc:AlternateContent xmlns:mc="http://schemas.openxmlformats.org/markup-compatibility/2006">
              <mc:Choice xmlns:v="urn:schemas-microsoft-com:vml" Requires="v">
                <p:oleObj spid="_x0000_s6193" name="方程式" r:id="rId8" imgW="3124200" imgH="241300" progId="Equation.3">
                  <p:embed/>
                </p:oleObj>
              </mc:Choice>
              <mc:Fallback>
                <p:oleObj name="方程式" r:id="rId8" imgW="3124200" imgH="241300" progId="Equation.3">
                  <p:embed/>
                  <p:pic>
                    <p:nvPicPr>
                      <p:cNvPr id="421209" name="Object 34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499332"/>
                        <a:ext cx="7426325"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1228" name="Object 364"/>
          <p:cNvGraphicFramePr>
            <a:graphicFrameLocks noChangeAspect="1"/>
          </p:cNvGraphicFramePr>
          <p:nvPr>
            <p:extLst>
              <p:ext uri="{D42A27DB-BD31-4B8C-83A1-F6EECF244321}">
                <p14:modId xmlns:p14="http://schemas.microsoft.com/office/powerpoint/2010/main" val="3529381981"/>
              </p:ext>
            </p:extLst>
          </p:nvPr>
        </p:nvGraphicFramePr>
        <p:xfrm>
          <a:off x="-4143" y="3508630"/>
          <a:ext cx="8121650" cy="573087"/>
        </p:xfrm>
        <a:graphic>
          <a:graphicData uri="http://schemas.openxmlformats.org/presentationml/2006/ole">
            <mc:AlternateContent xmlns:mc="http://schemas.openxmlformats.org/markup-compatibility/2006">
              <mc:Choice xmlns:v="urn:schemas-microsoft-com:vml" Requires="v">
                <p:oleObj spid="_x0000_s6194" name="方程式" r:id="rId10" imgW="3416040" imgH="241200" progId="Equation.3">
                  <p:embed/>
                </p:oleObj>
              </mc:Choice>
              <mc:Fallback>
                <p:oleObj name="方程式" r:id="rId10" imgW="3416040" imgH="241200" progId="Equation.3">
                  <p:embed/>
                  <p:pic>
                    <p:nvPicPr>
                      <p:cNvPr id="421228" name="Object 364"/>
                      <p:cNvPicPr>
                        <a:picLocks noChangeAspect="1" noChangeArrowheads="1"/>
                      </p:cNvPicPr>
                      <p:nvPr/>
                    </p:nvPicPr>
                    <p:blipFill>
                      <a:blip r:embed="rId11"/>
                      <a:srcRect/>
                      <a:stretch>
                        <a:fillRect/>
                      </a:stretch>
                    </p:blipFill>
                    <p:spPr bwMode="auto">
                      <a:xfrm>
                        <a:off x="-4143" y="3508630"/>
                        <a:ext cx="8121650"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1247" name="Object 383"/>
          <p:cNvGraphicFramePr>
            <a:graphicFrameLocks noChangeAspect="1"/>
          </p:cNvGraphicFramePr>
          <p:nvPr>
            <p:extLst>
              <p:ext uri="{D42A27DB-BD31-4B8C-83A1-F6EECF244321}">
                <p14:modId xmlns:p14="http://schemas.microsoft.com/office/powerpoint/2010/main" val="2039767704"/>
              </p:ext>
            </p:extLst>
          </p:nvPr>
        </p:nvGraphicFramePr>
        <p:xfrm>
          <a:off x="-5730" y="3508626"/>
          <a:ext cx="7427912" cy="573087"/>
        </p:xfrm>
        <a:graphic>
          <a:graphicData uri="http://schemas.openxmlformats.org/presentationml/2006/ole">
            <mc:AlternateContent xmlns:mc="http://schemas.openxmlformats.org/markup-compatibility/2006">
              <mc:Choice xmlns:v="urn:schemas-microsoft-com:vml" Requires="v">
                <p:oleObj spid="_x0000_s6195" name="方程式" r:id="rId12" imgW="3124080" imgH="241200" progId="Equation.3">
                  <p:embed/>
                </p:oleObj>
              </mc:Choice>
              <mc:Fallback>
                <p:oleObj name="方程式" r:id="rId12" imgW="3124080" imgH="241200" progId="Equation.3">
                  <p:embed/>
                  <p:pic>
                    <p:nvPicPr>
                      <p:cNvPr id="421247" name="Object 383"/>
                      <p:cNvPicPr>
                        <a:picLocks noChangeAspect="1" noChangeArrowheads="1"/>
                      </p:cNvPicPr>
                      <p:nvPr/>
                    </p:nvPicPr>
                    <p:blipFill>
                      <a:blip r:embed="rId13"/>
                      <a:srcRect/>
                      <a:stretch>
                        <a:fillRect/>
                      </a:stretch>
                    </p:blipFill>
                    <p:spPr bwMode="auto">
                      <a:xfrm>
                        <a:off x="-5730" y="3508626"/>
                        <a:ext cx="7427912"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1269" name="Object 405"/>
          <p:cNvGraphicFramePr>
            <a:graphicFrameLocks noChangeAspect="1"/>
          </p:cNvGraphicFramePr>
          <p:nvPr>
            <p:extLst>
              <p:ext uri="{D42A27DB-BD31-4B8C-83A1-F6EECF244321}">
                <p14:modId xmlns:p14="http://schemas.microsoft.com/office/powerpoint/2010/main" val="3002024249"/>
              </p:ext>
            </p:extLst>
          </p:nvPr>
        </p:nvGraphicFramePr>
        <p:xfrm>
          <a:off x="-1587" y="3503977"/>
          <a:ext cx="7186613" cy="573087"/>
        </p:xfrm>
        <a:graphic>
          <a:graphicData uri="http://schemas.openxmlformats.org/presentationml/2006/ole">
            <mc:AlternateContent xmlns:mc="http://schemas.openxmlformats.org/markup-compatibility/2006">
              <mc:Choice xmlns:v="urn:schemas-microsoft-com:vml" Requires="v">
                <p:oleObj spid="_x0000_s6196" name="方程式" r:id="rId14" imgW="3022600" imgH="241300" progId="Equation.3">
                  <p:embed/>
                </p:oleObj>
              </mc:Choice>
              <mc:Fallback>
                <p:oleObj name="方程式" r:id="rId14" imgW="3022600" imgH="241300" progId="Equation.3">
                  <p:embed/>
                  <p:pic>
                    <p:nvPicPr>
                      <p:cNvPr id="421269" name="Object 40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7" y="3503977"/>
                        <a:ext cx="7186613"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464828055"/>
              </p:ext>
            </p:extLst>
          </p:nvPr>
        </p:nvGraphicFramePr>
        <p:xfrm>
          <a:off x="6048464" y="1791909"/>
          <a:ext cx="2700000" cy="1296000"/>
        </p:xfrm>
        <a:graphic>
          <a:graphicData uri="http://schemas.openxmlformats.org/drawingml/2006/table">
            <a:tbl>
              <a:tblPr>
                <a:tableStyleId>{5C22544A-7EE6-4342-B048-85BDC9FD1C3A}</a:tableStyleId>
              </a:tblPr>
              <a:tblGrid>
                <a:gridCol w="900000">
                  <a:extLst>
                    <a:ext uri="{9D8B030D-6E8A-4147-A177-3AD203B41FA5}">
                      <a16:colId xmlns:a16="http://schemas.microsoft.com/office/drawing/2014/main" val="3196446459"/>
                    </a:ext>
                  </a:extLst>
                </a:gridCol>
                <a:gridCol w="900000">
                  <a:extLst>
                    <a:ext uri="{9D8B030D-6E8A-4147-A177-3AD203B41FA5}">
                      <a16:colId xmlns:a16="http://schemas.microsoft.com/office/drawing/2014/main" val="379025589"/>
                    </a:ext>
                  </a:extLst>
                </a:gridCol>
                <a:gridCol w="900000">
                  <a:extLst>
                    <a:ext uri="{9D8B030D-6E8A-4147-A177-3AD203B41FA5}">
                      <a16:colId xmlns:a16="http://schemas.microsoft.com/office/drawing/2014/main" val="2506841756"/>
                    </a:ext>
                  </a:extLst>
                </a:gridCol>
              </a:tblGrid>
              <a:tr h="432000">
                <a:tc>
                  <a:txBody>
                    <a:bodyPr/>
                    <a:lstStyle/>
                    <a:p>
                      <a:pPr algn="ctr"/>
                      <a:r>
                        <a:rPr lang="en-US" altLang="zh-TW" sz="2000" dirty="0"/>
                        <a:t>(-1, -1)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 0)</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 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71612"/>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(0, -1)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(0, 0)</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(0, 1)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39782"/>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 -1)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(1, 0)</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(1, 1)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8525302"/>
                  </a:ext>
                </a:extLst>
              </a:tr>
            </a:tbl>
          </a:graphicData>
        </a:graphic>
      </p:graphicFrame>
      <mc:AlternateContent xmlns:mc="http://schemas.openxmlformats.org/markup-compatibility/2006" xmlns:a14="http://schemas.microsoft.com/office/drawing/2010/main">
        <mc:Choice Requires="a14">
          <p:graphicFrame>
            <p:nvGraphicFramePr>
              <p:cNvPr id="49" name="表格 48"/>
              <p:cNvGraphicFramePr>
                <a:graphicFrameLocks noGrp="1"/>
              </p:cNvGraphicFramePr>
              <p:nvPr>
                <p:extLst>
                  <p:ext uri="{D42A27DB-BD31-4B8C-83A1-F6EECF244321}">
                    <p14:modId xmlns:p14="http://schemas.microsoft.com/office/powerpoint/2010/main" val="3116526014"/>
                  </p:ext>
                </p:extLst>
              </p:nvPr>
            </p:nvGraphicFramePr>
            <p:xfrm>
              <a:off x="3570269" y="4518568"/>
              <a:ext cx="5400000" cy="2185920"/>
            </p:xfrm>
            <a:graphic>
              <a:graphicData uri="http://schemas.openxmlformats.org/drawingml/2006/table">
                <a:tbl>
                  <a:tblPr>
                    <a:tableStyleId>{5C22544A-7EE6-4342-B048-85BDC9FD1C3A}</a:tableStyleId>
                  </a:tblPr>
                  <a:tblGrid>
                    <a:gridCol w="1800000">
                      <a:extLst>
                        <a:ext uri="{9D8B030D-6E8A-4147-A177-3AD203B41FA5}">
                          <a16:colId xmlns:a16="http://schemas.microsoft.com/office/drawing/2014/main" val="3196446459"/>
                        </a:ext>
                      </a:extLst>
                    </a:gridCol>
                    <a:gridCol w="1800000">
                      <a:extLst>
                        <a:ext uri="{9D8B030D-6E8A-4147-A177-3AD203B41FA5}">
                          <a16:colId xmlns:a16="http://schemas.microsoft.com/office/drawing/2014/main" val="379025589"/>
                        </a:ext>
                      </a:extLst>
                    </a:gridCol>
                    <a:gridCol w="1800000">
                      <a:extLst>
                        <a:ext uri="{9D8B030D-6E8A-4147-A177-3AD203B41FA5}">
                          <a16:colId xmlns:a16="http://schemas.microsoft.com/office/drawing/2014/main" val="2506841756"/>
                        </a:ext>
                      </a:extLst>
                    </a:gridCol>
                  </a:tblGrid>
                  <a:tr h="54000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1</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2</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3</m:t>
                                    </m:r>
                                  </m:sub>
                                </m:sSub>
                              </m:oMath>
                            </m:oMathPara>
                          </a14:m>
                          <a:endParaRPr lang="en-US" altLang="zh-TW" sz="2400" dirty="0">
                            <a:latin typeface="+mj-lt"/>
                          </a:endParaRPr>
                        </a:p>
                        <a:p>
                          <a:pPr algn="ctr"/>
                          <a:r>
                            <a:rPr lang="en-US" altLang="zh-TW" sz="2400" dirty="0">
                              <a:latin typeface="+mj-lt"/>
                            </a:rPr>
                            <a:t>+</a:t>
                          </a: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4</m:t>
                                  </m:r>
                                </m:sub>
                              </m:sSub>
                            </m:oMath>
                          </a14:m>
                          <a:r>
                            <a:rPr lang="en-US" altLang="zh-TW" sz="2400" dirty="0">
                              <a:latin typeface="+mj-lt"/>
                            </a:rPr>
                            <a:t>+</a:t>
                          </a: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5</m:t>
                                  </m:r>
                                </m:sub>
                              </m:sSub>
                            </m:oMath>
                          </a14:m>
                          <a:r>
                            <a:rPr lang="en-US" altLang="zh-TW" sz="2400" dirty="0">
                              <a:latin typeface="+mj-lt"/>
                            </a:rPr>
                            <a:t>+</a:t>
                          </a: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6</m:t>
                                  </m:r>
                                </m:sub>
                              </m:sSub>
                            </m:oMath>
                          </a14:m>
                          <a:endParaRPr lang="zh-TW" altLang="en-US"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1</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2</m:t>
                                  </m:r>
                                </m:sub>
                              </m:sSub>
                            </m:oMath>
                          </a14:m>
                          <a:r>
                            <a:rPr lang="en-US" altLang="zh-TW" sz="2400" kern="1200" dirty="0">
                              <a:solidFill>
                                <a:schemeClr val="dk1"/>
                              </a:solidFill>
                              <a:latin typeface="+mn-lt"/>
                              <a:ea typeface="+mn-ea"/>
                              <a:cs typeface="+mn-cs"/>
                            </a:rPr>
                            <a:t>+</a:t>
                          </a: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4</m:t>
                                  </m:r>
                                </m:sub>
                              </m:sSub>
                            </m:oMath>
                          </a14:m>
                          <a:endParaRPr lang="zh-TW" altLang="en-US"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1</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2</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3</m:t>
                                    </m:r>
                                  </m:sub>
                                </m:sSub>
                              </m:oMath>
                            </m:oMathPara>
                          </a14:m>
                          <a:endParaRPr lang="en-US" altLang="zh-TW" sz="24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nor/>
                                  </m:rPr>
                                  <a:rPr lang="en-US" altLang="zh-TW" sz="240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4</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5</m:t>
                                    </m:r>
                                  </m:sub>
                                </m:sSub>
                                <m:r>
                                  <m:rPr>
                                    <m:nor/>
                                  </m:rPr>
                                  <a:rPr lang="en-US" altLang="zh-TW" sz="240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6</m:t>
                                    </m:r>
                                  </m:sub>
                                </m:sSub>
                              </m:oMath>
                            </m:oMathPara>
                          </a14:m>
                          <a:endParaRPr lang="zh-TW" altLang="en-US" sz="2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71612"/>
                      </a:ext>
                    </a:extLst>
                  </a:tr>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1</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3</m:t>
                                  </m:r>
                                </m:sub>
                              </m:sSub>
                            </m:oMath>
                          </a14:m>
                          <a:r>
                            <a:rPr lang="en-US" altLang="zh-TW" sz="2400" kern="1200" dirty="0">
                              <a:solidFill>
                                <a:schemeClr val="dk1"/>
                              </a:solidFill>
                              <a:latin typeface="+mn-lt"/>
                              <a:ea typeface="+mn-ea"/>
                              <a:cs typeface="+mn-cs"/>
                            </a:rPr>
                            <a:t>+</a:t>
                          </a: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6</m:t>
                                  </m:r>
                                </m:sub>
                              </m:sSub>
                            </m:oMath>
                          </a14:m>
                          <a:endParaRPr lang="zh-TW" altLang="en-US" sz="2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1</m:t>
                                    </m:r>
                                  </m:sub>
                                </m:sSub>
                              </m:oMath>
                            </m:oMathPara>
                          </a14:m>
                          <a:endParaRPr lang="zh-TW" altLang="en-US" sz="2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1</m:t>
                                  </m:r>
                                </m:sub>
                              </m:sSub>
                            </m:oMath>
                          </a14:m>
                          <a:r>
                            <a:rPr lang="en-US" altLang="zh-TW" sz="2400" kern="1200" dirty="0">
                              <a:solidFill>
                                <a:schemeClr val="dk1"/>
                              </a:solidFill>
                              <a:latin typeface="+mn-lt"/>
                              <a:ea typeface="+mn-ea"/>
                              <a:cs typeface="+mn-cs"/>
                            </a:rPr>
                            <a:t>+</a:t>
                          </a: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3</m:t>
                                  </m:r>
                                </m:sub>
                              </m:sSub>
                            </m:oMath>
                          </a14:m>
                          <a:r>
                            <a:rPr lang="en-US" altLang="zh-TW" sz="2400" kern="1200" dirty="0">
                              <a:solidFill>
                                <a:schemeClr val="dk1"/>
                              </a:solidFill>
                              <a:latin typeface="+mn-lt"/>
                              <a:ea typeface="+mn-ea"/>
                              <a:cs typeface="+mn-cs"/>
                            </a:rPr>
                            <a:t>+</a:t>
                          </a: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6</m:t>
                                  </m:r>
                                </m:sub>
                              </m:sSub>
                            </m:oMath>
                          </a14:m>
                          <a:endParaRPr lang="zh-TW" altLang="en-US" sz="2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39782"/>
                      </a:ext>
                    </a:extLst>
                  </a:tr>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1</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2</m:t>
                                        </m:r>
                                      </m:sub>
                                    </m:sSub>
                                    <m:r>
                                      <m:rPr>
                                        <m:nor/>
                                      </m:rPr>
                                      <a:rPr lang="en-US" altLang="zh-TW" sz="2400" b="0" i="0" kern="1200" dirty="0" smtClean="0">
                                        <a:solidFill>
                                          <a:schemeClr val="dk1"/>
                                        </a:solidFill>
                                        <a:latin typeface="+mn-lt"/>
                                        <a:ea typeface="+mn-ea"/>
                                        <a:cs typeface="+mn-cs"/>
                                      </a:rPr>
                                      <m:t>−</m:t>
                                    </m:r>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3</m:t>
                                    </m:r>
                                  </m:sub>
                                </m:sSub>
                              </m:oMath>
                            </m:oMathPara>
                          </a14:m>
                          <a:endParaRPr lang="en-US" altLang="zh-TW" sz="2400" b="0" i="1" dirty="0">
                            <a:latin typeface="Cambria Math" panose="020405030504060302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TW" sz="240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4</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5</m:t>
                                    </m:r>
                                  </m:sub>
                                </m:sSub>
                                <m:r>
                                  <m:rPr>
                                    <m:nor/>
                                  </m:rPr>
                                  <a:rPr lang="en-US" altLang="zh-TW" sz="240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6</m:t>
                                    </m:r>
                                  </m:sub>
                                </m:sSub>
                              </m:oMath>
                            </m:oMathPara>
                          </a14:m>
                          <a:endParaRPr lang="zh-TW" altLang="en-US"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1</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2</m:t>
                                    </m:r>
                                  </m:sub>
                                </m:sSub>
                                <m:r>
                                  <m:rPr>
                                    <m:nor/>
                                  </m:rPr>
                                  <a:rPr lang="en-US" altLang="zh-TW" sz="240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4</m:t>
                                    </m:r>
                                  </m:sub>
                                </m:sSub>
                              </m:oMath>
                            </m:oMathPara>
                          </a14:m>
                          <a:endParaRPr lang="zh-TW" altLang="en-US"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1</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2</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3</m:t>
                                    </m:r>
                                  </m:sub>
                                </m:sSub>
                              </m:oMath>
                            </m:oMathPara>
                          </a14:m>
                          <a:endParaRPr lang="en-US" altLang="zh-TW" sz="2400" b="0" i="1" dirty="0">
                            <a:latin typeface="Cambria Math" panose="020405030504060302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TW" sz="240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4</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5</m:t>
                                    </m:r>
                                  </m:sub>
                                </m:sSub>
                                <m:r>
                                  <m:rPr>
                                    <m:nor/>
                                  </m:rPr>
                                  <a:rPr lang="en-US" altLang="zh-TW" sz="240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6</m:t>
                                    </m:r>
                                  </m:sub>
                                </m:sSub>
                              </m:oMath>
                            </m:oMathPara>
                          </a14:m>
                          <a:endParaRPr lang="zh-TW" altLang="en-US"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8525302"/>
                      </a:ext>
                    </a:extLst>
                  </a:tr>
                </a:tbl>
              </a:graphicData>
            </a:graphic>
          </p:graphicFrame>
        </mc:Choice>
        <mc:Fallback xmlns="">
          <p:graphicFrame>
            <p:nvGraphicFramePr>
              <p:cNvPr id="49" name="表格 48"/>
              <p:cNvGraphicFramePr>
                <a:graphicFrameLocks noGrp="1"/>
              </p:cNvGraphicFramePr>
              <p:nvPr>
                <p:extLst>
                  <p:ext uri="{D42A27DB-BD31-4B8C-83A1-F6EECF244321}">
                    <p14:modId xmlns:p14="http://schemas.microsoft.com/office/powerpoint/2010/main" val="3116526014"/>
                  </p:ext>
                </p:extLst>
              </p:nvPr>
            </p:nvGraphicFramePr>
            <p:xfrm>
              <a:off x="3570269" y="4518568"/>
              <a:ext cx="5400000" cy="2185920"/>
            </p:xfrm>
            <a:graphic>
              <a:graphicData uri="http://schemas.openxmlformats.org/drawingml/2006/table">
                <a:tbl>
                  <a:tblPr>
                    <a:tableStyleId>{5C22544A-7EE6-4342-B048-85BDC9FD1C3A}</a:tableStyleId>
                  </a:tblPr>
                  <a:tblGrid>
                    <a:gridCol w="1800000">
                      <a:extLst>
                        <a:ext uri="{9D8B030D-6E8A-4147-A177-3AD203B41FA5}">
                          <a16:colId xmlns:a16="http://schemas.microsoft.com/office/drawing/2014/main" val="3196446459"/>
                        </a:ext>
                      </a:extLst>
                    </a:gridCol>
                    <a:gridCol w="1800000">
                      <a:extLst>
                        <a:ext uri="{9D8B030D-6E8A-4147-A177-3AD203B41FA5}">
                          <a16:colId xmlns:a16="http://schemas.microsoft.com/office/drawing/2014/main" val="379025589"/>
                        </a:ext>
                      </a:extLst>
                    </a:gridCol>
                    <a:gridCol w="1800000">
                      <a:extLst>
                        <a:ext uri="{9D8B030D-6E8A-4147-A177-3AD203B41FA5}">
                          <a16:colId xmlns:a16="http://schemas.microsoft.com/office/drawing/2014/main" val="2506841756"/>
                        </a:ext>
                      </a:extLst>
                    </a:gridCol>
                  </a:tblGrid>
                  <a:tr h="82296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38" t="-741" r="-200338" b="-168148"/>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100678" t="-741" r="-101017" b="-168148"/>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200000" t="-741" r="-676" b="-168148"/>
                          </a:stretch>
                        </a:blipFill>
                      </a:tcPr>
                    </a:tc>
                    <a:extLst>
                      <a:ext uri="{0D108BD9-81ED-4DB2-BD59-A6C34878D82A}">
                        <a16:rowId xmlns:a16="http://schemas.microsoft.com/office/drawing/2014/main" val="41871612"/>
                      </a:ext>
                    </a:extLst>
                  </a:tr>
                  <a:tr h="54000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38" t="-152809" r="-200338" b="-155056"/>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100678" t="-152809" r="-101017" b="-155056"/>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200000" t="-152809" r="-676" b="-155056"/>
                          </a:stretch>
                        </a:blipFill>
                      </a:tcPr>
                    </a:tc>
                    <a:extLst>
                      <a:ext uri="{0D108BD9-81ED-4DB2-BD59-A6C34878D82A}">
                        <a16:rowId xmlns:a16="http://schemas.microsoft.com/office/drawing/2014/main" val="35639782"/>
                      </a:ext>
                    </a:extLst>
                  </a:tr>
                  <a:tr h="82296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38" t="-166667" r="-200338" b="-222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100678" t="-166667" r="-101017" b="-222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200000" t="-166667" r="-676" b="-2222"/>
                          </a:stretch>
                        </a:blipFill>
                      </a:tcPr>
                    </a:tc>
                    <a:extLst>
                      <a:ext uri="{0D108BD9-81ED-4DB2-BD59-A6C34878D82A}">
                        <a16:rowId xmlns:a16="http://schemas.microsoft.com/office/drawing/2014/main" val="1228525302"/>
                      </a:ext>
                    </a:extLst>
                  </a:tr>
                </a:tbl>
              </a:graphicData>
            </a:graphic>
          </p:graphicFrame>
        </mc:Fallback>
      </mc:AlternateContent>
      <mc:AlternateContent xmlns:mc="http://schemas.openxmlformats.org/markup-compatibility/2006" xmlns:a14="http://schemas.microsoft.com/office/drawing/2010/main">
        <mc:Choice Requires="a14">
          <p:sp>
            <p:nvSpPr>
              <p:cNvPr id="6" name="文字方塊 5"/>
              <p:cNvSpPr txBox="1"/>
              <p:nvPr/>
            </p:nvSpPr>
            <p:spPr>
              <a:xfrm>
                <a:off x="0" y="2613256"/>
                <a:ext cx="5978806" cy="461665"/>
              </a:xfrm>
              <a:prstGeom prst="rect">
                <a:avLst/>
              </a:prstGeom>
              <a:noFill/>
            </p:spPr>
            <p:txBody>
              <a:bodyPr wrap="square" rtlCol="0">
                <a:spAutoFit/>
              </a:bodyPr>
              <a:lstStyle/>
              <a:p>
                <a:r>
                  <a:rPr lang="en-US" altLang="zh-TW" sz="2400" i="1" dirty="0">
                    <a:latin typeface="+mj-lt"/>
                  </a:rPr>
                  <a:t>I(r, c) =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𝑘</m:t>
                        </m:r>
                      </m:e>
                      <m:sub>
                        <m:r>
                          <a:rPr lang="en-US" altLang="zh-TW" sz="2400" b="0" i="1" smtClean="0">
                            <a:latin typeface="Cambria Math" panose="02040503050406030204" pitchFamily="18" charset="0"/>
                          </a:rPr>
                          <m:t>1</m:t>
                        </m:r>
                      </m:sub>
                    </m:sSub>
                  </m:oMath>
                </a14:m>
                <a:r>
                  <a:rPr lang="en-US" altLang="zh-TW" sz="2400" i="1" dirty="0">
                    <a:latin typeface="+mj-lt"/>
                  </a:rPr>
                  <a:t>+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b="0" i="1" smtClean="0">
                            <a:latin typeface="Cambria Math" panose="02040503050406030204" pitchFamily="18" charset="0"/>
                          </a:rPr>
                          <m:t>2</m:t>
                        </m:r>
                      </m:sub>
                    </m:sSub>
                  </m:oMath>
                </a14:m>
                <a:r>
                  <a:rPr lang="en-US" altLang="zh-TW" sz="2400" i="1" dirty="0">
                    <a:latin typeface="+mj-lt"/>
                  </a:rPr>
                  <a:t>r +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b="0" i="1" smtClean="0">
                            <a:latin typeface="Cambria Math" panose="02040503050406030204" pitchFamily="18" charset="0"/>
                          </a:rPr>
                          <m:t>3</m:t>
                        </m:r>
                      </m:sub>
                    </m:sSub>
                  </m:oMath>
                </a14:m>
                <a:r>
                  <a:rPr lang="en-US" altLang="zh-TW" sz="2400" i="1" dirty="0">
                    <a:latin typeface="+mj-lt"/>
                  </a:rPr>
                  <a:t>c +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𝑘</m:t>
                        </m:r>
                      </m:e>
                      <m:sub>
                        <m:r>
                          <a:rPr lang="en-US" altLang="zh-TW" sz="2400" b="0" i="1" smtClean="0">
                            <a:latin typeface="Cambria Math" panose="02040503050406030204" pitchFamily="18" charset="0"/>
                          </a:rPr>
                          <m:t>4</m:t>
                        </m:r>
                      </m:sub>
                    </m:sSub>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𝑟</m:t>
                        </m:r>
                      </m:e>
                      <m:sup>
                        <m:r>
                          <a:rPr lang="en-US" altLang="zh-TW" sz="2400" b="0" i="1" smtClean="0">
                            <a:latin typeface="Cambria Math" panose="02040503050406030204" pitchFamily="18" charset="0"/>
                          </a:rPr>
                          <m:t>2</m:t>
                        </m:r>
                      </m:sup>
                    </m:sSup>
                  </m:oMath>
                </a14:m>
                <a:r>
                  <a:rPr lang="zh-TW" altLang="en-US" sz="2400" i="1" dirty="0">
                    <a:latin typeface="+mj-lt"/>
                  </a:rPr>
                  <a:t> </a:t>
                </a:r>
                <a:r>
                  <a:rPr lang="en-US" altLang="zh-TW" sz="2400" i="1" dirty="0">
                    <a:latin typeface="+mj-lt"/>
                  </a:rPr>
                  <a:t>+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b="0" i="1" smtClean="0">
                            <a:latin typeface="Cambria Math" panose="02040503050406030204" pitchFamily="18" charset="0"/>
                          </a:rPr>
                          <m:t>5</m:t>
                        </m:r>
                      </m:sub>
                    </m:sSub>
                  </m:oMath>
                </a14:m>
                <a:r>
                  <a:rPr lang="en-US" altLang="zh-TW" sz="2400" i="1" dirty="0" err="1">
                    <a:latin typeface="+mj-lt"/>
                  </a:rPr>
                  <a:t>rc</a:t>
                </a:r>
                <a:r>
                  <a:rPr lang="en-US" altLang="zh-TW" sz="2400" i="1" dirty="0">
                    <a:latin typeface="+mj-lt"/>
                  </a:rPr>
                  <a:t> +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b="0" i="1" smtClean="0">
                            <a:latin typeface="Cambria Math" panose="02040503050406030204" pitchFamily="18" charset="0"/>
                          </a:rPr>
                          <m:t>6</m:t>
                        </m:r>
                      </m:sub>
                    </m:sSub>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𝑐</m:t>
                        </m:r>
                      </m:e>
                      <m:sup>
                        <m:r>
                          <a:rPr lang="en-US" altLang="zh-TW" sz="2400" i="1">
                            <a:latin typeface="Cambria Math" panose="02040503050406030204" pitchFamily="18" charset="0"/>
                          </a:rPr>
                          <m:t>2</m:t>
                        </m:r>
                      </m:sup>
                    </m:sSup>
                  </m:oMath>
                </a14:m>
                <a:endParaRPr lang="zh-TW" altLang="en-US" sz="2400" i="1" dirty="0">
                  <a:latin typeface="+mj-lt"/>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0" y="2613256"/>
                <a:ext cx="5978806" cy="461665"/>
              </a:xfrm>
              <a:prstGeom prst="rect">
                <a:avLst/>
              </a:prstGeom>
              <a:blipFill>
                <a:blip r:embed="rId21"/>
                <a:stretch>
                  <a:fillRect l="-1699" t="-8108" b="-29730"/>
                </a:stretch>
              </a:blipFill>
            </p:spPr>
            <p:txBody>
              <a:bodyPr/>
              <a:lstStyle/>
              <a:p>
                <a:r>
                  <a:rPr lang="zh-TW" altLang="en-US">
                    <a:noFill/>
                  </a:rPr>
                  <a:t> </a:t>
                </a:r>
              </a:p>
            </p:txBody>
          </p:sp>
        </mc:Fallback>
      </mc:AlternateContent>
      <p:graphicFrame>
        <p:nvGraphicFramePr>
          <p:cNvPr id="52" name="Object 287"/>
          <p:cNvGraphicFramePr>
            <a:graphicFrameLocks noChangeAspect="1"/>
          </p:cNvGraphicFramePr>
          <p:nvPr>
            <p:extLst>
              <p:ext uri="{D42A27DB-BD31-4B8C-83A1-F6EECF244321}">
                <p14:modId xmlns:p14="http://schemas.microsoft.com/office/powerpoint/2010/main" val="110132472"/>
              </p:ext>
            </p:extLst>
          </p:nvPr>
        </p:nvGraphicFramePr>
        <p:xfrm>
          <a:off x="0" y="3499332"/>
          <a:ext cx="8118475" cy="573087"/>
        </p:xfrm>
        <a:graphic>
          <a:graphicData uri="http://schemas.openxmlformats.org/presentationml/2006/ole">
            <mc:AlternateContent xmlns:mc="http://schemas.openxmlformats.org/markup-compatibility/2006">
              <mc:Choice xmlns:v="urn:schemas-microsoft-com:vml" Requires="v">
                <p:oleObj spid="_x0000_s6197" name="方程式" r:id="rId22" imgW="3416300" imgH="241300" progId="Equation.3">
                  <p:embed/>
                </p:oleObj>
              </mc:Choice>
              <mc:Fallback>
                <p:oleObj name="方程式" r:id="rId22" imgW="3416300" imgH="241300" progId="Equation.3">
                  <p:embed/>
                  <p:pic>
                    <p:nvPicPr>
                      <p:cNvPr id="52" name="Object 28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3499332"/>
                        <a:ext cx="8118475"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 name="Object 306"/>
          <p:cNvGraphicFramePr>
            <a:graphicFrameLocks noChangeAspect="1"/>
          </p:cNvGraphicFramePr>
          <p:nvPr>
            <p:extLst>
              <p:ext uri="{D42A27DB-BD31-4B8C-83A1-F6EECF244321}">
                <p14:modId xmlns:p14="http://schemas.microsoft.com/office/powerpoint/2010/main" val="801339616"/>
              </p:ext>
            </p:extLst>
          </p:nvPr>
        </p:nvGraphicFramePr>
        <p:xfrm>
          <a:off x="0" y="3503983"/>
          <a:ext cx="8391525" cy="573087"/>
        </p:xfrm>
        <a:graphic>
          <a:graphicData uri="http://schemas.openxmlformats.org/presentationml/2006/ole">
            <mc:AlternateContent xmlns:mc="http://schemas.openxmlformats.org/markup-compatibility/2006">
              <mc:Choice xmlns:v="urn:schemas-microsoft-com:vml" Requires="v">
                <p:oleObj spid="_x0000_s6198" name="方程式" r:id="rId24" imgW="3530600" imgH="241300" progId="Equation.3">
                  <p:embed/>
                </p:oleObj>
              </mc:Choice>
              <mc:Fallback>
                <p:oleObj name="方程式" r:id="rId24" imgW="3530600" imgH="241300" progId="Equation.3">
                  <p:embed/>
                  <p:pic>
                    <p:nvPicPr>
                      <p:cNvPr id="53" name="Object 30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3503983"/>
                        <a:ext cx="8391525"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 name="Object 326"/>
          <p:cNvGraphicFramePr>
            <a:graphicFrameLocks noChangeAspect="1"/>
          </p:cNvGraphicFramePr>
          <p:nvPr>
            <p:extLst>
              <p:ext uri="{D42A27DB-BD31-4B8C-83A1-F6EECF244321}">
                <p14:modId xmlns:p14="http://schemas.microsoft.com/office/powerpoint/2010/main" val="398918021"/>
              </p:ext>
            </p:extLst>
          </p:nvPr>
        </p:nvGraphicFramePr>
        <p:xfrm>
          <a:off x="1772" y="3503981"/>
          <a:ext cx="7667625" cy="573087"/>
        </p:xfrm>
        <a:graphic>
          <a:graphicData uri="http://schemas.openxmlformats.org/presentationml/2006/ole">
            <mc:AlternateContent xmlns:mc="http://schemas.openxmlformats.org/markup-compatibility/2006">
              <mc:Choice xmlns:v="urn:schemas-microsoft-com:vml" Requires="v">
                <p:oleObj spid="_x0000_s6199" name="方程式" r:id="rId26" imgW="3225800" imgH="241300" progId="Equation.3">
                  <p:embed/>
                </p:oleObj>
              </mc:Choice>
              <mc:Fallback>
                <p:oleObj name="方程式" r:id="rId26" imgW="3225800" imgH="241300" progId="Equation.3">
                  <p:embed/>
                  <p:pic>
                    <p:nvPicPr>
                      <p:cNvPr id="54" name="Object 32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72" y="3503981"/>
                        <a:ext cx="7667625"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21082"/>
                                        </p:tgtEl>
                                        <p:attrNameLst>
                                          <p:attrName>style.visibility</p:attrName>
                                        </p:attrNameLst>
                                      </p:cBhvr>
                                      <p:to>
                                        <p:strVal val="visible"/>
                                      </p:to>
                                    </p:set>
                                  </p:childTnLst>
                                  <p:subTnLst>
                                    <p:set>
                                      <p:cBhvr override="childStyle">
                                        <p:cTn dur="1" fill="hold" display="0" masterRel="nextClick" afterEffect="1"/>
                                        <p:tgtEl>
                                          <p:spTgt spid="42108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1131"/>
                                        </p:tgtEl>
                                        <p:attrNameLst>
                                          <p:attrName>style.visibility</p:attrName>
                                        </p:attrNameLst>
                                      </p:cBhvr>
                                      <p:to>
                                        <p:strVal val="visible"/>
                                      </p:to>
                                    </p:set>
                                  </p:childTnLst>
                                  <p:subTnLst>
                                    <p:set>
                                      <p:cBhvr override="childStyle">
                                        <p:cTn dur="1" fill="hold" display="0" masterRel="nextClick" afterEffect="1"/>
                                        <p:tgtEl>
                                          <p:spTgt spid="42113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subTnLst>
                                    <p:set>
                                      <p:cBhvr override="childStyle">
                                        <p:cTn dur="1" fill="hold" display="0" masterRel="nextClick" afterEffect="1"/>
                                        <p:tgtEl>
                                          <p:spTgt spid="5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subTnLst>
                                    <p:set>
                                      <p:cBhvr override="childStyle">
                                        <p:cTn dur="1" fill="hold" display="0" masterRel="nextClick" afterEffect="1"/>
                                        <p:tgtEl>
                                          <p:spTgt spid="5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subTnLst>
                                    <p:set>
                                      <p:cBhvr override="childStyle">
                                        <p:cTn dur="1" fill="hold" display="0" masterRel="nextClick" afterEffect="1"/>
                                        <p:tgtEl>
                                          <p:spTgt spid="54"/>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1209"/>
                                        </p:tgtEl>
                                        <p:attrNameLst>
                                          <p:attrName>style.visibility</p:attrName>
                                        </p:attrNameLst>
                                      </p:cBhvr>
                                      <p:to>
                                        <p:strVal val="visible"/>
                                      </p:to>
                                    </p:set>
                                  </p:childTnLst>
                                  <p:subTnLst>
                                    <p:set>
                                      <p:cBhvr override="childStyle">
                                        <p:cTn dur="1" fill="hold" display="0" masterRel="nextClick" afterEffect="1"/>
                                        <p:tgtEl>
                                          <p:spTgt spid="42120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1228"/>
                                        </p:tgtEl>
                                        <p:attrNameLst>
                                          <p:attrName>style.visibility</p:attrName>
                                        </p:attrNameLst>
                                      </p:cBhvr>
                                      <p:to>
                                        <p:strVal val="visible"/>
                                      </p:to>
                                    </p:set>
                                  </p:childTnLst>
                                  <p:subTnLst>
                                    <p:set>
                                      <p:cBhvr override="childStyle">
                                        <p:cTn dur="1" fill="hold" display="0" masterRel="nextClick" afterEffect="1"/>
                                        <p:tgtEl>
                                          <p:spTgt spid="421228"/>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1247"/>
                                        </p:tgtEl>
                                        <p:attrNameLst>
                                          <p:attrName>style.visibility</p:attrName>
                                        </p:attrNameLst>
                                      </p:cBhvr>
                                      <p:to>
                                        <p:strVal val="visible"/>
                                      </p:to>
                                    </p:set>
                                  </p:childTnLst>
                                  <p:subTnLst>
                                    <p:set>
                                      <p:cBhvr override="childStyle">
                                        <p:cTn dur="1" fill="hold" display="0" masterRel="nextClick" afterEffect="1"/>
                                        <p:tgtEl>
                                          <p:spTgt spid="421247"/>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1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2"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7.4.2 Zero-Crossing Edge Detectors</a:t>
            </a:r>
          </a:p>
        </p:txBody>
      </p:sp>
      <p:sp>
        <p:nvSpPr>
          <p:cNvPr id="11" name="頁尾版面配置區 6"/>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graphicFrame>
        <p:nvGraphicFramePr>
          <p:cNvPr id="427018" name="Object 10"/>
          <p:cNvGraphicFramePr>
            <a:graphicFrameLocks noGrp="1" noChangeAspect="1"/>
          </p:cNvGraphicFramePr>
          <p:nvPr>
            <p:ph sz="quarter" idx="4294967295"/>
            <p:extLst>
              <p:ext uri="{D42A27DB-BD31-4B8C-83A1-F6EECF244321}">
                <p14:modId xmlns:p14="http://schemas.microsoft.com/office/powerpoint/2010/main" val="2425873692"/>
              </p:ext>
            </p:extLst>
          </p:nvPr>
        </p:nvGraphicFramePr>
        <p:xfrm>
          <a:off x="1332433" y="2825553"/>
          <a:ext cx="2303463" cy="768350"/>
        </p:xfrm>
        <a:graphic>
          <a:graphicData uri="http://schemas.openxmlformats.org/presentationml/2006/ole">
            <mc:AlternateContent xmlns:mc="http://schemas.openxmlformats.org/markup-compatibility/2006">
              <mc:Choice xmlns:v="urn:schemas-microsoft-com:vml" Requires="v">
                <p:oleObj spid="_x0000_s7195" name="方程式" r:id="rId4" imgW="1180588" imgH="393529" progId="Equation.3">
                  <p:embed/>
                </p:oleObj>
              </mc:Choice>
              <mc:Fallback>
                <p:oleObj name="方程式" r:id="rId4" imgW="1180588" imgH="393529" progId="Equation.3">
                  <p:embed/>
                  <p:pic>
                    <p:nvPicPr>
                      <p:cNvPr id="427018" name="Object 1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2433" y="2825553"/>
                        <a:ext cx="2303463"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7020" name="Object 12"/>
          <p:cNvGraphicFramePr>
            <a:graphicFrameLocks noGrp="1" noChangeAspect="1"/>
          </p:cNvGraphicFramePr>
          <p:nvPr>
            <p:ph sz="quarter" idx="4294967295"/>
            <p:extLst>
              <p:ext uri="{D42A27DB-BD31-4B8C-83A1-F6EECF244321}">
                <p14:modId xmlns:p14="http://schemas.microsoft.com/office/powerpoint/2010/main" val="3571393286"/>
              </p:ext>
            </p:extLst>
          </p:nvPr>
        </p:nvGraphicFramePr>
        <p:xfrm>
          <a:off x="1332433" y="3593903"/>
          <a:ext cx="1325563" cy="874713"/>
        </p:xfrm>
        <a:graphic>
          <a:graphicData uri="http://schemas.openxmlformats.org/presentationml/2006/ole">
            <mc:AlternateContent xmlns:mc="http://schemas.openxmlformats.org/markup-compatibility/2006">
              <mc:Choice xmlns:v="urn:schemas-microsoft-com:vml" Requires="v">
                <p:oleObj spid="_x0000_s7196" name="方程式" r:id="rId6" imgW="634725" imgH="418918" progId="Equation.3">
                  <p:embed/>
                </p:oleObj>
              </mc:Choice>
              <mc:Fallback>
                <p:oleObj name="方程式" r:id="rId6" imgW="634725" imgH="418918" progId="Equation.3">
                  <p:embed/>
                  <p:pic>
                    <p:nvPicPr>
                      <p:cNvPr id="427020" name="Object 12"/>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2433" y="3593903"/>
                        <a:ext cx="1325563" cy="874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9" name="Object 14"/>
          <p:cNvGraphicFramePr>
            <a:graphicFrameLocks noChangeAspect="1"/>
          </p:cNvGraphicFramePr>
          <p:nvPr>
            <p:extLst>
              <p:ext uri="{D42A27DB-BD31-4B8C-83A1-F6EECF244321}">
                <p14:modId xmlns:p14="http://schemas.microsoft.com/office/powerpoint/2010/main" val="3896908166"/>
              </p:ext>
            </p:extLst>
          </p:nvPr>
        </p:nvGraphicFramePr>
        <p:xfrm>
          <a:off x="4644008" y="2780928"/>
          <a:ext cx="2403475" cy="768350"/>
        </p:xfrm>
        <a:graphic>
          <a:graphicData uri="http://schemas.openxmlformats.org/presentationml/2006/ole">
            <mc:AlternateContent xmlns:mc="http://schemas.openxmlformats.org/markup-compatibility/2006">
              <mc:Choice xmlns:v="urn:schemas-microsoft-com:vml" Requires="v">
                <p:oleObj spid="_x0000_s7197" name="方程式" r:id="rId8" imgW="1231366" imgH="393529" progId="Equation.3">
                  <p:embed/>
                </p:oleObj>
              </mc:Choice>
              <mc:Fallback>
                <p:oleObj name="方程式" r:id="rId8" imgW="1231366" imgH="393529" progId="Equation.3">
                  <p:embed/>
                  <p:pic>
                    <p:nvPicPr>
                      <p:cNvPr id="38919"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4008" y="2780928"/>
                        <a:ext cx="2403475"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20" name="Object 15"/>
          <p:cNvGraphicFramePr>
            <a:graphicFrameLocks noChangeAspect="1"/>
          </p:cNvGraphicFramePr>
          <p:nvPr>
            <p:extLst>
              <p:ext uri="{D42A27DB-BD31-4B8C-83A1-F6EECF244321}">
                <p14:modId xmlns:p14="http://schemas.microsoft.com/office/powerpoint/2010/main" val="1293387483"/>
              </p:ext>
            </p:extLst>
          </p:nvPr>
        </p:nvGraphicFramePr>
        <p:xfrm>
          <a:off x="4644008" y="3593902"/>
          <a:ext cx="1325563" cy="874713"/>
        </p:xfrm>
        <a:graphic>
          <a:graphicData uri="http://schemas.openxmlformats.org/presentationml/2006/ole">
            <mc:AlternateContent xmlns:mc="http://schemas.openxmlformats.org/markup-compatibility/2006">
              <mc:Choice xmlns:v="urn:schemas-microsoft-com:vml" Requires="v">
                <p:oleObj spid="_x0000_s7198" name="方程式" r:id="rId10" imgW="634725" imgH="418918" progId="Equation.3">
                  <p:embed/>
                </p:oleObj>
              </mc:Choice>
              <mc:Fallback>
                <p:oleObj name="方程式" r:id="rId10" imgW="634725" imgH="418918" progId="Equation.3">
                  <p:embed/>
                  <p:pic>
                    <p:nvPicPr>
                      <p:cNvPr id="3892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4008" y="3593902"/>
                        <a:ext cx="1325563" cy="874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7024" name="Object 16"/>
          <p:cNvGraphicFramePr>
            <a:graphicFrameLocks noChangeAspect="1"/>
          </p:cNvGraphicFramePr>
          <p:nvPr>
            <p:extLst>
              <p:ext uri="{D42A27DB-BD31-4B8C-83A1-F6EECF244321}">
                <p14:modId xmlns:p14="http://schemas.microsoft.com/office/powerpoint/2010/main" val="2291499856"/>
              </p:ext>
            </p:extLst>
          </p:nvPr>
        </p:nvGraphicFramePr>
        <p:xfrm>
          <a:off x="1403350" y="4901638"/>
          <a:ext cx="6337300" cy="992188"/>
        </p:xfrm>
        <a:graphic>
          <a:graphicData uri="http://schemas.openxmlformats.org/presentationml/2006/ole">
            <mc:AlternateContent xmlns:mc="http://schemas.openxmlformats.org/markup-compatibility/2006">
              <mc:Choice xmlns:v="urn:schemas-microsoft-com:vml" Requires="v">
                <p:oleObj spid="_x0000_s7199" name="方程式" r:id="rId12" imgW="2679700" imgH="419100" progId="Equation.3">
                  <p:embed/>
                </p:oleObj>
              </mc:Choice>
              <mc:Fallback>
                <p:oleObj name="方程式" r:id="rId12" imgW="2679700" imgH="419100" progId="Equation.3">
                  <p:embed/>
                  <p:pic>
                    <p:nvPicPr>
                      <p:cNvPr id="427024"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03350" y="4901638"/>
                        <a:ext cx="6337300" cy="992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7" name="文字方塊 6"/>
              <p:cNvSpPr txBox="1"/>
              <p:nvPr/>
            </p:nvSpPr>
            <p:spPr>
              <a:xfrm>
                <a:off x="303026" y="1997747"/>
                <a:ext cx="3384376" cy="583045"/>
              </a:xfrm>
              <a:prstGeom prst="rect">
                <a:avLst/>
              </a:prstGeom>
              <a:noFill/>
            </p:spPr>
            <p:txBody>
              <a:bodyPr wrap="square" rtlCol="0">
                <a:spAutoFit/>
              </a:bodyPr>
              <a:lstStyle/>
              <a:p>
                <a:pPr algn="ctr"/>
                <a14:m>
                  <m:oMath xmlns:m="http://schemas.openxmlformats.org/officeDocument/2006/math">
                    <m:sSup>
                      <m:sSupPr>
                        <m:ctrlPr>
                          <a:rPr lang="en-US" altLang="zh-TW" sz="2000" i="1" smtClean="0">
                            <a:latin typeface="Cambria Math" panose="02040503050406030204" pitchFamily="18" charset="0"/>
                          </a:rPr>
                        </m:ctrlPr>
                      </m:sSupPr>
                      <m:e>
                        <m:r>
                          <a:rPr lang="en-US" altLang="zh-TW" sz="2000" i="1" smtClean="0">
                            <a:latin typeface="Cambria Math" panose="02040503050406030204" pitchFamily="18" charset="0"/>
                            <a:ea typeface="Cambria Math" panose="02040503050406030204" pitchFamily="18" charset="0"/>
                          </a:rPr>
                          <m:t>𝛻</m:t>
                        </m:r>
                      </m:e>
                      <m:sup>
                        <m:r>
                          <a:rPr lang="en-US" altLang="zh-TW" sz="2000" b="0" i="1" smtClean="0">
                            <a:latin typeface="Cambria Math" panose="02040503050406030204" pitchFamily="18" charset="0"/>
                          </a:rPr>
                          <m:t>2</m:t>
                        </m:r>
                      </m:sup>
                    </m:sSup>
                  </m:oMath>
                </a14:m>
                <a:r>
                  <a:rPr lang="en-US" altLang="zh-TW" sz="2000" i="1" dirty="0">
                    <a:latin typeface="+mj-lt"/>
                  </a:rPr>
                  <a:t>I = (</a:t>
                </a:r>
                <a14:m>
                  <m:oMath xmlns:m="http://schemas.openxmlformats.org/officeDocument/2006/math">
                    <m:f>
                      <m:fPr>
                        <m:ctrlPr>
                          <a:rPr lang="en-US" altLang="zh-TW" sz="2000" i="1" smtClean="0">
                            <a:latin typeface="Cambria Math" panose="02040503050406030204" pitchFamily="18" charset="0"/>
                          </a:rPr>
                        </m:ctrlPr>
                      </m:fPr>
                      <m:num>
                        <m:sSup>
                          <m:sSupPr>
                            <m:ctrlPr>
                              <a:rPr lang="en-US" altLang="zh-TW" sz="2000" i="1" smtClean="0">
                                <a:latin typeface="Cambria Math" panose="02040503050406030204" pitchFamily="18" charset="0"/>
                              </a:rPr>
                            </m:ctrlPr>
                          </m:sSupPr>
                          <m:e>
                            <m:r>
                              <a:rPr lang="zh-TW" altLang="en-US" sz="2000" i="1" smtClean="0">
                                <a:latin typeface="Cambria Math" panose="02040503050406030204" pitchFamily="18" charset="0"/>
                              </a:rPr>
                              <m:t>𝜕</m:t>
                            </m:r>
                          </m:e>
                          <m:sup>
                            <m:r>
                              <a:rPr lang="en-US" altLang="zh-TW" sz="2000" b="0" i="1" smtClean="0">
                                <a:latin typeface="Cambria Math" panose="02040503050406030204" pitchFamily="18" charset="0"/>
                              </a:rPr>
                              <m:t>2</m:t>
                            </m:r>
                          </m:sup>
                        </m:sSup>
                      </m:num>
                      <m:den>
                        <m:r>
                          <a:rPr lang="zh-TW" altLang="en-US" sz="2000" i="1" smtClean="0">
                            <a:latin typeface="Cambria Math" panose="02040503050406030204" pitchFamily="18" charset="0"/>
                          </a:rPr>
                          <m:t>𝜕</m:t>
                        </m:r>
                        <m:sSup>
                          <m:sSupPr>
                            <m:ctrlPr>
                              <a:rPr lang="en-US" altLang="zh-TW" sz="2000" i="1" smtClean="0">
                                <a:latin typeface="Cambria Math" panose="02040503050406030204" pitchFamily="18" charset="0"/>
                              </a:rPr>
                            </m:ctrlPr>
                          </m:sSupPr>
                          <m:e>
                            <m:r>
                              <a:rPr lang="en-US" altLang="zh-TW" sz="2000" b="0" i="1" smtClean="0">
                                <a:latin typeface="Cambria Math" panose="02040503050406030204" pitchFamily="18" charset="0"/>
                              </a:rPr>
                              <m:t>𝑟</m:t>
                            </m:r>
                          </m:e>
                          <m:sup>
                            <m:r>
                              <a:rPr lang="en-US" altLang="zh-TW" sz="2000" b="0" i="1" smtClean="0">
                                <a:latin typeface="Cambria Math" panose="02040503050406030204" pitchFamily="18" charset="0"/>
                              </a:rPr>
                              <m:t>2</m:t>
                            </m:r>
                          </m:sup>
                        </m:sSup>
                      </m:den>
                    </m:f>
                  </m:oMath>
                </a14:m>
                <a:r>
                  <a:rPr lang="en-US" altLang="zh-TW" sz="2000" i="1" dirty="0">
                    <a:latin typeface="+mj-lt"/>
                  </a:rPr>
                  <a:t> + </a:t>
                </a:r>
                <a14:m>
                  <m:oMath xmlns:m="http://schemas.openxmlformats.org/officeDocument/2006/math">
                    <m:f>
                      <m:fPr>
                        <m:ctrlPr>
                          <a:rPr lang="en-US" altLang="zh-TW" sz="2000" i="1">
                            <a:latin typeface="Cambria Math" panose="02040503050406030204" pitchFamily="18" charset="0"/>
                          </a:rPr>
                        </m:ctrlPr>
                      </m:fPr>
                      <m:num>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m:t>
                            </m:r>
                          </m:e>
                          <m:sup>
                            <m:r>
                              <a:rPr lang="en-US" altLang="zh-TW" sz="2000" i="1">
                                <a:latin typeface="Cambria Math" panose="02040503050406030204" pitchFamily="18" charset="0"/>
                              </a:rPr>
                              <m:t>2</m:t>
                            </m:r>
                          </m:sup>
                        </m:sSup>
                      </m:num>
                      <m:den>
                        <m:r>
                          <a:rPr lang="zh-TW" altLang="en-US"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b="0" i="1" smtClean="0">
                                <a:latin typeface="Cambria Math" panose="02040503050406030204" pitchFamily="18" charset="0"/>
                              </a:rPr>
                              <m:t>𝑐</m:t>
                            </m:r>
                          </m:e>
                          <m:sup>
                            <m:r>
                              <a:rPr lang="en-US" altLang="zh-TW" sz="2000" i="1">
                                <a:latin typeface="Cambria Math" panose="02040503050406030204" pitchFamily="18" charset="0"/>
                              </a:rPr>
                              <m:t>2</m:t>
                            </m:r>
                          </m:sup>
                        </m:sSup>
                      </m:den>
                    </m:f>
                  </m:oMath>
                </a14:m>
                <a:r>
                  <a:rPr lang="en-US" altLang="zh-TW" sz="2000" i="1" dirty="0">
                    <a:latin typeface="+mj-lt"/>
                  </a:rPr>
                  <a:t>)I = </a:t>
                </a:r>
                <a14:m>
                  <m:oMath xmlns:m="http://schemas.openxmlformats.org/officeDocument/2006/math">
                    <m:f>
                      <m:fPr>
                        <m:ctrlPr>
                          <a:rPr lang="en-US" altLang="zh-TW" sz="2000" i="1">
                            <a:latin typeface="Cambria Math" panose="02040503050406030204" pitchFamily="18" charset="0"/>
                          </a:rPr>
                        </m:ctrlPr>
                      </m:fPr>
                      <m:num>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m:t>
                            </m:r>
                          </m:e>
                          <m:sup>
                            <m:r>
                              <a:rPr lang="en-US" altLang="zh-TW" sz="2000" i="1">
                                <a:latin typeface="Cambria Math" panose="02040503050406030204" pitchFamily="18" charset="0"/>
                              </a:rPr>
                              <m:t>2</m:t>
                            </m:r>
                          </m:sup>
                        </m:sSup>
                        <m:r>
                          <a:rPr lang="en-US" altLang="zh-TW" sz="2000" b="0" i="1" smtClean="0">
                            <a:latin typeface="Cambria Math" panose="02040503050406030204" pitchFamily="18" charset="0"/>
                          </a:rPr>
                          <m:t>𝐼</m:t>
                        </m:r>
                      </m:num>
                      <m:den>
                        <m:r>
                          <a:rPr lang="zh-TW" altLang="en-US"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𝑟</m:t>
                            </m:r>
                          </m:e>
                          <m:sup>
                            <m:r>
                              <a:rPr lang="en-US" altLang="zh-TW" sz="2000" i="1">
                                <a:latin typeface="Cambria Math" panose="02040503050406030204" pitchFamily="18" charset="0"/>
                              </a:rPr>
                              <m:t>2</m:t>
                            </m:r>
                          </m:sup>
                        </m:sSup>
                      </m:den>
                    </m:f>
                  </m:oMath>
                </a14:m>
                <a:r>
                  <a:rPr lang="en-US" altLang="zh-TW" sz="2000" i="1" dirty="0">
                    <a:latin typeface="+mj-lt"/>
                  </a:rPr>
                  <a:t> + </a:t>
                </a:r>
                <a14:m>
                  <m:oMath xmlns:m="http://schemas.openxmlformats.org/officeDocument/2006/math">
                    <m:f>
                      <m:fPr>
                        <m:ctrlPr>
                          <a:rPr lang="en-US" altLang="zh-TW" sz="2000" i="1">
                            <a:latin typeface="Cambria Math" panose="02040503050406030204" pitchFamily="18" charset="0"/>
                          </a:rPr>
                        </m:ctrlPr>
                      </m:fPr>
                      <m:num>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m:t>
                            </m:r>
                          </m:e>
                          <m:sup>
                            <m:r>
                              <a:rPr lang="en-US" altLang="zh-TW" sz="2000" i="1">
                                <a:latin typeface="Cambria Math" panose="02040503050406030204" pitchFamily="18" charset="0"/>
                              </a:rPr>
                              <m:t>2</m:t>
                            </m:r>
                          </m:sup>
                        </m:sSup>
                        <m:r>
                          <a:rPr lang="en-US" altLang="zh-TW" sz="2000" b="0" i="1" smtClean="0">
                            <a:latin typeface="Cambria Math" panose="02040503050406030204" pitchFamily="18" charset="0"/>
                          </a:rPr>
                          <m:t>𝐼</m:t>
                        </m:r>
                      </m:num>
                      <m:den>
                        <m:r>
                          <a:rPr lang="zh-TW" altLang="en-US"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𝑐</m:t>
                            </m:r>
                          </m:e>
                          <m:sup>
                            <m:r>
                              <a:rPr lang="en-US" altLang="zh-TW" sz="2000" i="1">
                                <a:latin typeface="Cambria Math" panose="02040503050406030204" pitchFamily="18" charset="0"/>
                              </a:rPr>
                              <m:t>2</m:t>
                            </m:r>
                          </m:sup>
                        </m:sSup>
                      </m:den>
                    </m:f>
                  </m:oMath>
                </a14:m>
                <a:endParaRPr lang="zh-TW" altLang="en-US" sz="2000" i="1" dirty="0">
                  <a:latin typeface="+mj-lt"/>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303026" y="1997747"/>
                <a:ext cx="3384376" cy="583045"/>
              </a:xfrm>
              <a:prstGeom prst="rect">
                <a:avLst/>
              </a:prstGeom>
              <a:blipFill>
                <a:blip r:embed="rId14"/>
                <a:stretch>
                  <a:fillRect b="-526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p:cNvSpPr txBox="1"/>
              <p:nvPr/>
            </p:nvSpPr>
            <p:spPr>
              <a:xfrm>
                <a:off x="3897466" y="2085721"/>
                <a:ext cx="4968552" cy="400110"/>
              </a:xfrm>
              <a:prstGeom prst="rect">
                <a:avLst/>
              </a:prstGeom>
              <a:noFill/>
            </p:spPr>
            <p:txBody>
              <a:bodyPr wrap="square" rtlCol="0">
                <a:spAutoFit/>
              </a:bodyPr>
              <a:lstStyle/>
              <a:p>
                <a:pPr algn="ctr"/>
                <a:r>
                  <a:rPr lang="en-US" altLang="zh-TW" sz="2000" i="1" dirty="0">
                    <a:latin typeface="+mj-lt"/>
                  </a:rPr>
                  <a:t>I(r, c) = </a:t>
                </a:r>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𝑘</m:t>
                        </m:r>
                      </m:e>
                      <m:sub>
                        <m:r>
                          <a:rPr lang="en-US" altLang="zh-TW" sz="2000" b="0" i="1" smtClean="0">
                            <a:latin typeface="Cambria Math" panose="02040503050406030204" pitchFamily="18" charset="0"/>
                          </a:rPr>
                          <m:t>1</m:t>
                        </m:r>
                      </m:sub>
                    </m:sSub>
                  </m:oMath>
                </a14:m>
                <a:r>
                  <a:rPr lang="en-US" altLang="zh-TW" sz="2000" i="1" dirty="0">
                    <a:latin typeface="+mj-lt"/>
                  </a:rPr>
                  <a:t>+ </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b="0" i="1" smtClean="0">
                            <a:latin typeface="Cambria Math" panose="02040503050406030204" pitchFamily="18" charset="0"/>
                          </a:rPr>
                          <m:t>2</m:t>
                        </m:r>
                      </m:sub>
                    </m:sSub>
                  </m:oMath>
                </a14:m>
                <a:r>
                  <a:rPr lang="en-US" altLang="zh-TW" sz="2000" i="1" dirty="0">
                    <a:latin typeface="+mj-lt"/>
                  </a:rPr>
                  <a:t>r + </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b="0" i="1" smtClean="0">
                            <a:latin typeface="Cambria Math" panose="02040503050406030204" pitchFamily="18" charset="0"/>
                          </a:rPr>
                          <m:t>3</m:t>
                        </m:r>
                      </m:sub>
                    </m:sSub>
                  </m:oMath>
                </a14:m>
                <a:r>
                  <a:rPr lang="en-US" altLang="zh-TW" sz="2000" i="1" dirty="0">
                    <a:latin typeface="+mj-lt"/>
                  </a:rPr>
                  <a:t>c + </a:t>
                </a:r>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𝑘</m:t>
                        </m:r>
                      </m:e>
                      <m:sub>
                        <m:r>
                          <a:rPr lang="en-US" altLang="zh-TW" sz="2000" b="0" i="1" smtClean="0">
                            <a:latin typeface="Cambria Math" panose="02040503050406030204" pitchFamily="18" charset="0"/>
                          </a:rPr>
                          <m:t>4</m:t>
                        </m:r>
                      </m:sub>
                    </m:sSub>
                    <m:sSup>
                      <m:sSupPr>
                        <m:ctrlPr>
                          <a:rPr lang="en-US" altLang="zh-TW" sz="2000" i="1" smtClean="0">
                            <a:latin typeface="Cambria Math" panose="02040503050406030204" pitchFamily="18" charset="0"/>
                          </a:rPr>
                        </m:ctrlPr>
                      </m:sSupPr>
                      <m:e>
                        <m:r>
                          <a:rPr lang="en-US" altLang="zh-TW" sz="2000" b="0" i="1" smtClean="0">
                            <a:latin typeface="Cambria Math" panose="02040503050406030204" pitchFamily="18" charset="0"/>
                          </a:rPr>
                          <m:t>𝑟</m:t>
                        </m:r>
                      </m:e>
                      <m:sup>
                        <m:r>
                          <a:rPr lang="en-US" altLang="zh-TW" sz="2000" b="0" i="1" smtClean="0">
                            <a:latin typeface="Cambria Math" panose="02040503050406030204" pitchFamily="18" charset="0"/>
                          </a:rPr>
                          <m:t>2</m:t>
                        </m:r>
                      </m:sup>
                    </m:sSup>
                  </m:oMath>
                </a14:m>
                <a:r>
                  <a:rPr lang="zh-TW" altLang="en-US" sz="2000" i="1" dirty="0">
                    <a:latin typeface="+mj-lt"/>
                  </a:rPr>
                  <a:t> </a:t>
                </a:r>
                <a:r>
                  <a:rPr lang="en-US" altLang="zh-TW" sz="2000" i="1" dirty="0">
                    <a:latin typeface="+mj-lt"/>
                  </a:rPr>
                  <a:t>+ </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b="0" i="1" smtClean="0">
                            <a:latin typeface="Cambria Math" panose="02040503050406030204" pitchFamily="18" charset="0"/>
                          </a:rPr>
                          <m:t>5</m:t>
                        </m:r>
                      </m:sub>
                    </m:sSub>
                  </m:oMath>
                </a14:m>
                <a:r>
                  <a:rPr lang="en-US" altLang="zh-TW" sz="2000" i="1" dirty="0" err="1">
                    <a:latin typeface="+mj-lt"/>
                  </a:rPr>
                  <a:t>rc</a:t>
                </a:r>
                <a:r>
                  <a:rPr lang="en-US" altLang="zh-TW" sz="2000" i="1" dirty="0">
                    <a:latin typeface="+mj-lt"/>
                  </a:rPr>
                  <a:t> + </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b="0" i="1" smtClean="0">
                            <a:latin typeface="Cambria Math" panose="02040503050406030204" pitchFamily="18" charset="0"/>
                          </a:rPr>
                          <m:t>6</m:t>
                        </m:r>
                      </m:sub>
                    </m:sSub>
                    <m:sSup>
                      <m:sSupPr>
                        <m:ctrlPr>
                          <a:rPr lang="en-US" altLang="zh-TW" sz="2000" i="1">
                            <a:latin typeface="Cambria Math" panose="02040503050406030204" pitchFamily="18" charset="0"/>
                          </a:rPr>
                        </m:ctrlPr>
                      </m:sSupPr>
                      <m:e>
                        <m:r>
                          <a:rPr lang="en-US" altLang="zh-TW" sz="2000" b="0" i="1" smtClean="0">
                            <a:latin typeface="Cambria Math" panose="02040503050406030204" pitchFamily="18" charset="0"/>
                          </a:rPr>
                          <m:t>𝑐</m:t>
                        </m:r>
                      </m:e>
                      <m:sup>
                        <m:r>
                          <a:rPr lang="en-US" altLang="zh-TW" sz="2000" i="1">
                            <a:latin typeface="Cambria Math" panose="02040503050406030204" pitchFamily="18" charset="0"/>
                          </a:rPr>
                          <m:t>2</m:t>
                        </m:r>
                      </m:sup>
                    </m:sSup>
                  </m:oMath>
                </a14:m>
                <a:endParaRPr lang="zh-TW" altLang="en-US" sz="2000" i="1" dirty="0">
                  <a:latin typeface="+mj-lt"/>
                </a:endParaRPr>
              </a:p>
            </p:txBody>
          </p:sp>
        </mc:Choice>
        <mc:Fallback xmlns="">
          <p:sp>
            <p:nvSpPr>
              <p:cNvPr id="21" name="文字方塊 20"/>
              <p:cNvSpPr txBox="1">
                <a:spLocks noRot="1" noChangeAspect="1" noMove="1" noResize="1" noEditPoints="1" noAdjustHandles="1" noChangeArrowheads="1" noChangeShapeType="1" noTextEdit="1"/>
              </p:cNvSpPr>
              <p:nvPr/>
            </p:nvSpPr>
            <p:spPr>
              <a:xfrm>
                <a:off x="3897466" y="2085721"/>
                <a:ext cx="4968552" cy="400110"/>
              </a:xfrm>
              <a:prstGeom prst="rect">
                <a:avLst/>
              </a:prstGeom>
              <a:blipFill>
                <a:blip r:embed="rId15"/>
                <a:stretch>
                  <a:fillRect l="-765" t="-9375" b="-28125"/>
                </a:stretch>
              </a:blipFill>
            </p:spPr>
            <p:txBody>
              <a:bodyPr/>
              <a:lstStyle/>
              <a:p>
                <a:r>
                  <a:rPr lang="zh-TW"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a:solidFill>
                  <a:schemeClr val="tx1"/>
                </a:solidFill>
              </a:rPr>
              <a:t>7.2 Noise Cleaning</a:t>
            </a:r>
            <a:r>
              <a:rPr lang="zh-TW" altLang="en-US" sz="4000" dirty="0">
                <a:solidFill>
                  <a:schemeClr val="tx1"/>
                </a:solidFill>
              </a:rPr>
              <a:t> </a:t>
            </a:r>
            <a:br>
              <a:rPr lang="en-US" altLang="zh-TW" sz="4000" dirty="0">
                <a:solidFill>
                  <a:schemeClr val="tx1"/>
                </a:solidFill>
              </a:rPr>
            </a:br>
            <a:r>
              <a:rPr lang="en-US" altLang="zh-TW" sz="4000" dirty="0">
                <a:solidFill>
                  <a:schemeClr val="tx1"/>
                </a:solidFill>
              </a:rPr>
              <a:t>-box filter: recursive implementation</a:t>
            </a:r>
            <a:endParaRPr lang="zh-TW" altLang="en-US" sz="5400" dirty="0">
              <a:solidFill>
                <a:schemeClr val="tx1"/>
              </a:solidFill>
            </a:endParaRPr>
          </a:p>
        </p:txBody>
      </p:sp>
      <p:pic>
        <p:nvPicPr>
          <p:cNvPr id="5" name="內容版面配置區 4"/>
          <p:cNvPicPr>
            <a:picLocks noGrp="1" noChangeAspect="1"/>
          </p:cNvPicPr>
          <p:nvPr>
            <p:ph idx="4294967295"/>
          </p:nvPr>
        </p:nvPicPr>
        <p:blipFill>
          <a:blip r:embed="rId3" cstate="print"/>
          <a:stretch>
            <a:fillRect/>
          </a:stretch>
        </p:blipFill>
        <p:spPr>
          <a:xfrm>
            <a:off x="5137348" y="2074863"/>
            <a:ext cx="3467100" cy="3876675"/>
          </a:xfrm>
          <a:prstGeom prst="rect">
            <a:avLst/>
          </a:prstGeom>
        </p:spPr>
      </p:pic>
      <p:grpSp>
        <p:nvGrpSpPr>
          <p:cNvPr id="26" name="群組 25"/>
          <p:cNvGrpSpPr/>
          <p:nvPr/>
        </p:nvGrpSpPr>
        <p:grpSpPr>
          <a:xfrm>
            <a:off x="6597792" y="3725168"/>
            <a:ext cx="576000" cy="576064"/>
            <a:chOff x="5469064" y="3415845"/>
            <a:chExt cx="864096" cy="851056"/>
          </a:xfrm>
        </p:grpSpPr>
        <p:grpSp>
          <p:nvGrpSpPr>
            <p:cNvPr id="27" name="群組 26"/>
            <p:cNvGrpSpPr/>
            <p:nvPr/>
          </p:nvGrpSpPr>
          <p:grpSpPr>
            <a:xfrm>
              <a:off x="5469064" y="3419233"/>
              <a:ext cx="288032" cy="847668"/>
              <a:chOff x="3923928" y="3646272"/>
              <a:chExt cx="288032" cy="847668"/>
            </a:xfrm>
          </p:grpSpPr>
          <p:sp>
            <p:nvSpPr>
              <p:cNvPr id="36" name="矩形 35"/>
              <p:cNvSpPr/>
              <p:nvPr/>
            </p:nvSpPr>
            <p:spPr bwMode="auto">
              <a:xfrm>
                <a:off x="3923928" y="3646272"/>
                <a:ext cx="288032" cy="286784"/>
              </a:xfrm>
              <a:prstGeom prst="rect">
                <a:avLst/>
              </a:prstGeom>
              <a:solidFill>
                <a:schemeClr val="folHlink">
                  <a:alpha val="0"/>
                </a:schemeClr>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37" name="矩形 36"/>
              <p:cNvSpPr/>
              <p:nvPr/>
            </p:nvSpPr>
            <p:spPr bwMode="auto">
              <a:xfrm>
                <a:off x="3923928" y="3933056"/>
                <a:ext cx="288032" cy="286784"/>
              </a:xfrm>
              <a:prstGeom prst="rect">
                <a:avLst/>
              </a:prstGeom>
              <a:solidFill>
                <a:schemeClr val="folHlink">
                  <a:alpha val="0"/>
                </a:schemeClr>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38" name="矩形 37"/>
              <p:cNvSpPr/>
              <p:nvPr/>
            </p:nvSpPr>
            <p:spPr bwMode="auto">
              <a:xfrm>
                <a:off x="3923928" y="4207156"/>
                <a:ext cx="288032" cy="286784"/>
              </a:xfrm>
              <a:prstGeom prst="rect">
                <a:avLst/>
              </a:prstGeom>
              <a:solidFill>
                <a:schemeClr val="folHlink">
                  <a:alpha val="0"/>
                </a:schemeClr>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grpSp>
        <p:grpSp>
          <p:nvGrpSpPr>
            <p:cNvPr id="28" name="群組 27"/>
            <p:cNvGrpSpPr/>
            <p:nvPr/>
          </p:nvGrpSpPr>
          <p:grpSpPr>
            <a:xfrm>
              <a:off x="5757096" y="3415845"/>
              <a:ext cx="288032" cy="847668"/>
              <a:chOff x="3923928" y="3646272"/>
              <a:chExt cx="288032" cy="847668"/>
            </a:xfrm>
          </p:grpSpPr>
          <p:sp>
            <p:nvSpPr>
              <p:cNvPr id="33" name="矩形 32"/>
              <p:cNvSpPr/>
              <p:nvPr/>
            </p:nvSpPr>
            <p:spPr bwMode="auto">
              <a:xfrm>
                <a:off x="3923928" y="3646272"/>
                <a:ext cx="288032" cy="286784"/>
              </a:xfrm>
              <a:prstGeom prst="rect">
                <a:avLst/>
              </a:prstGeom>
              <a:solidFill>
                <a:schemeClr val="folHlink">
                  <a:alpha val="0"/>
                </a:schemeClr>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34" name="矩形 33"/>
              <p:cNvSpPr/>
              <p:nvPr/>
            </p:nvSpPr>
            <p:spPr bwMode="auto">
              <a:xfrm>
                <a:off x="3923928" y="3933056"/>
                <a:ext cx="288032" cy="286784"/>
              </a:xfrm>
              <a:prstGeom prst="rect">
                <a:avLst/>
              </a:prstGeom>
              <a:solidFill>
                <a:schemeClr val="folHlink">
                  <a:alpha val="0"/>
                </a:schemeClr>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35" name="矩形 34"/>
              <p:cNvSpPr/>
              <p:nvPr/>
            </p:nvSpPr>
            <p:spPr bwMode="auto">
              <a:xfrm>
                <a:off x="3923928" y="4207156"/>
                <a:ext cx="288032" cy="286784"/>
              </a:xfrm>
              <a:prstGeom prst="rect">
                <a:avLst/>
              </a:prstGeom>
              <a:solidFill>
                <a:schemeClr val="folHlink">
                  <a:alpha val="0"/>
                </a:schemeClr>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grpSp>
        <p:grpSp>
          <p:nvGrpSpPr>
            <p:cNvPr id="29" name="群組 28"/>
            <p:cNvGrpSpPr/>
            <p:nvPr/>
          </p:nvGrpSpPr>
          <p:grpSpPr>
            <a:xfrm>
              <a:off x="6045128" y="3415845"/>
              <a:ext cx="288032" cy="847668"/>
              <a:chOff x="3923928" y="3646272"/>
              <a:chExt cx="288032" cy="847668"/>
            </a:xfrm>
          </p:grpSpPr>
          <p:sp>
            <p:nvSpPr>
              <p:cNvPr id="30" name="矩形 29"/>
              <p:cNvSpPr/>
              <p:nvPr/>
            </p:nvSpPr>
            <p:spPr bwMode="auto">
              <a:xfrm>
                <a:off x="3923928" y="3646272"/>
                <a:ext cx="288032" cy="286784"/>
              </a:xfrm>
              <a:prstGeom prst="rect">
                <a:avLst/>
              </a:prstGeom>
              <a:solidFill>
                <a:schemeClr val="folHlink">
                  <a:alpha val="0"/>
                </a:schemeClr>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31" name="矩形 30"/>
              <p:cNvSpPr/>
              <p:nvPr/>
            </p:nvSpPr>
            <p:spPr bwMode="auto">
              <a:xfrm>
                <a:off x="3923928" y="3933056"/>
                <a:ext cx="288032" cy="286784"/>
              </a:xfrm>
              <a:prstGeom prst="rect">
                <a:avLst/>
              </a:prstGeom>
              <a:solidFill>
                <a:schemeClr val="folHlink">
                  <a:alpha val="0"/>
                </a:schemeClr>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32" name="矩形 31"/>
              <p:cNvSpPr/>
              <p:nvPr/>
            </p:nvSpPr>
            <p:spPr bwMode="auto">
              <a:xfrm>
                <a:off x="3923928" y="4207156"/>
                <a:ext cx="288032" cy="286784"/>
              </a:xfrm>
              <a:prstGeom prst="rect">
                <a:avLst/>
              </a:prstGeom>
              <a:solidFill>
                <a:schemeClr val="folHlink">
                  <a:alpha val="0"/>
                </a:schemeClr>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grpSp>
      </p:grpSp>
      <mc:AlternateContent xmlns:mc="http://schemas.openxmlformats.org/markup-compatibility/2006" xmlns:a14="http://schemas.microsoft.com/office/drawing/2010/main">
        <mc:Choice Requires="a14">
          <p:sp>
            <p:nvSpPr>
              <p:cNvPr id="45" name="TextBox 38"/>
              <p:cNvSpPr txBox="1"/>
              <p:nvPr/>
            </p:nvSpPr>
            <p:spPr>
              <a:xfrm>
                <a:off x="852428" y="1737361"/>
                <a:ext cx="4274346" cy="4332148"/>
              </a:xfrm>
              <a:prstGeom prst="rect">
                <a:avLst/>
              </a:prstGeom>
              <a:noFill/>
            </p:spPr>
            <p:txBody>
              <a:bodyPr wrap="square" rtlCol="0">
                <a:spAutoFit/>
              </a:bodyPr>
              <a:lstStyle/>
              <a:p>
                <a:pPr>
                  <a:lnSpc>
                    <a:spcPct val="150000"/>
                  </a:lnSpc>
                </a:pPr>
                <a:r>
                  <a:rPr lang="zh-TW" altLang="en-US" sz="2400" b="1" dirty="0">
                    <a:latin typeface="+mj-lt"/>
                    <a:ea typeface="+mj-ea"/>
                  </a:rPr>
                  <a:t>原始形式：</a:t>
                </a:r>
                <a:endParaRPr lang="en-US" altLang="zh-TW" sz="2400" b="1" dirty="0">
                  <a:latin typeface="+mj-lt"/>
                  <a:ea typeface="+mj-ea"/>
                </a:endParaRPr>
              </a:p>
              <a:p>
                <a:pPr>
                  <a:lnSpc>
                    <a:spcPct val="150000"/>
                  </a:lnSpc>
                </a:pPr>
                <a:r>
                  <a:rPr lang="zh-TW" altLang="en-US" sz="2400" dirty="0">
                    <a:latin typeface="+mj-lt"/>
                    <a:ea typeface="+mj-ea"/>
                  </a:rPr>
                  <a:t>雙層</a:t>
                </a:r>
                <a:r>
                  <a:rPr lang="en-US" altLang="zh-TW" sz="2400" dirty="0">
                    <a:latin typeface="+mj-lt"/>
                    <a:ea typeface="+mj-ea"/>
                  </a:rPr>
                  <a:t>Loop</a:t>
                </a:r>
                <a:r>
                  <a:rPr lang="zh-TW" altLang="en-US" sz="2400" dirty="0">
                    <a:latin typeface="+mj-lt"/>
                    <a:ea typeface="+mj-ea"/>
                  </a:rPr>
                  <a:t> 一個 </a:t>
                </a:r>
                <a:r>
                  <a:rPr lang="en-US" altLang="zh-TW" sz="2400" dirty="0">
                    <a:latin typeface="+mj-lt"/>
                    <a:ea typeface="+mj-ea"/>
                  </a:rPr>
                  <a:t>pixel</a:t>
                </a:r>
                <a:r>
                  <a:rPr lang="zh-TW" altLang="en-US" sz="2400" dirty="0">
                    <a:latin typeface="+mj-lt"/>
                    <a:ea typeface="+mj-ea"/>
                  </a:rPr>
                  <a:t> 一個 </a:t>
                </a:r>
                <a:r>
                  <a:rPr lang="en-US" altLang="zh-TW" sz="2400" dirty="0">
                    <a:latin typeface="+mj-lt"/>
                    <a:ea typeface="+mj-ea"/>
                  </a:rPr>
                  <a:t>pixel </a:t>
                </a:r>
              </a:p>
              <a:p>
                <a:pPr>
                  <a:lnSpc>
                    <a:spcPct val="150000"/>
                  </a:lnSpc>
                </a:pPr>
                <a:r>
                  <a:rPr lang="zh-TW" altLang="en-US" sz="2400" dirty="0">
                    <a:latin typeface="+mj-lt"/>
                    <a:ea typeface="+mj-ea"/>
                  </a:rPr>
                  <a:t>累加每個像素值。</a:t>
                </a:r>
                <a:endParaRPr lang="en-US" altLang="zh-TW" sz="2400" dirty="0">
                  <a:latin typeface="+mj-lt"/>
                  <a:ea typeface="+mj-ea"/>
                </a:endParaRPr>
              </a:p>
              <a:p>
                <a:pPr>
                  <a:lnSpc>
                    <a:spcPct val="150000"/>
                  </a:lnSpc>
                </a:pPr>
                <a:r>
                  <a:rPr lang="zh-TW" altLang="en-US" sz="2400" dirty="0">
                    <a:latin typeface="+mj-lt"/>
                    <a:ea typeface="+mj-ea"/>
                  </a:rPr>
                  <a:t>最後除以總像素個數</a:t>
                </a:r>
                <a:r>
                  <a:rPr lang="en-US" altLang="zh-TW" sz="2400" dirty="0">
                    <a:latin typeface="+mj-lt"/>
                    <a:ea typeface="+mj-ea"/>
                  </a:rPr>
                  <a:t>(2</a:t>
                </a:r>
                <a:r>
                  <a:rPr lang="en-US" altLang="zh-TW" sz="2400" i="1" dirty="0">
                    <a:latin typeface="+mj-lt"/>
                    <a:ea typeface="+mj-ea"/>
                  </a:rPr>
                  <a:t>K</a:t>
                </a:r>
                <a:r>
                  <a:rPr lang="en-US" altLang="zh-TW" sz="2400" dirty="0">
                    <a:latin typeface="+mj-lt"/>
                    <a:ea typeface="+mj-ea"/>
                  </a:rPr>
                  <a:t>+1)(2</a:t>
                </a:r>
                <a:r>
                  <a:rPr lang="en-US" altLang="zh-TW" sz="2400" i="1" dirty="0">
                    <a:latin typeface="+mj-lt"/>
                    <a:ea typeface="+mj-ea"/>
                  </a:rPr>
                  <a:t>L</a:t>
                </a:r>
                <a:r>
                  <a:rPr lang="en-US" altLang="zh-TW" sz="2400" dirty="0">
                    <a:latin typeface="+mj-lt"/>
                    <a:ea typeface="+mj-ea"/>
                  </a:rPr>
                  <a:t>+1)</a:t>
                </a:r>
                <a:r>
                  <a:rPr lang="zh-TW" altLang="en-US" sz="2400" dirty="0">
                    <a:latin typeface="+mj-lt"/>
                    <a:ea typeface="+mj-ea"/>
                  </a:rPr>
                  <a:t>。</a:t>
                </a:r>
                <a:endParaRPr lang="en-US" altLang="zh-TW" sz="2400" dirty="0">
                  <a:latin typeface="+mj-lt"/>
                  <a:ea typeface="+mj-ea"/>
                </a:endParaRPr>
              </a:p>
              <a:p>
                <a:pPr algn="ctr">
                  <a:lnSpc>
                    <a:spcPct val="150000"/>
                  </a:lnSpc>
                </a:pPr>
                <a14:m>
                  <m:oMath xmlns:m="http://schemas.openxmlformats.org/officeDocument/2006/math">
                    <m:sSub>
                      <m:sSubPr>
                        <m:ctrlPr>
                          <a:rPr lang="en-US" altLang="zh-TW" sz="3200" i="1" smtClean="0">
                            <a:latin typeface="Cambria Math" panose="02040503050406030204" pitchFamily="18" charset="0"/>
                            <a:ea typeface="+mj-ea"/>
                          </a:rPr>
                        </m:ctrlPr>
                      </m:sSubPr>
                      <m:e>
                        <m:r>
                          <a:rPr lang="en-US" altLang="zh-TW" sz="3200" b="0" i="1" smtClean="0">
                            <a:latin typeface="Cambria Math" panose="02040503050406030204" pitchFamily="18" charset="0"/>
                            <a:ea typeface="+mj-ea"/>
                          </a:rPr>
                          <m:t>𝑏</m:t>
                        </m:r>
                      </m:e>
                      <m:sub>
                        <m:r>
                          <a:rPr lang="en-US" altLang="zh-TW" sz="3200" b="0" i="1" smtClean="0">
                            <a:latin typeface="Cambria Math" panose="02040503050406030204" pitchFamily="18" charset="0"/>
                            <a:ea typeface="+mj-ea"/>
                          </a:rPr>
                          <m:t>𝑖𝑗</m:t>
                        </m:r>
                      </m:sub>
                    </m:sSub>
                  </m:oMath>
                </a14:m>
                <a:r>
                  <a:rPr lang="en-US" altLang="zh-TW" sz="3200" dirty="0">
                    <a:latin typeface="+mj-lt"/>
                    <a:ea typeface="+mj-ea"/>
                  </a:rPr>
                  <a:t> = </a:t>
                </a:r>
                <a14:m>
                  <m:oMath xmlns:m="http://schemas.openxmlformats.org/officeDocument/2006/math">
                    <m:f>
                      <m:fPr>
                        <m:ctrlPr>
                          <a:rPr lang="en-US" altLang="zh-TW" sz="3200" i="1" smtClean="0">
                            <a:latin typeface="Cambria Math" panose="02040503050406030204" pitchFamily="18" charset="0"/>
                            <a:ea typeface="+mj-ea"/>
                          </a:rPr>
                        </m:ctrlPr>
                      </m:fPr>
                      <m:num>
                        <m:nary>
                          <m:naryPr>
                            <m:chr m:val="∑"/>
                            <m:ctrlPr>
                              <a:rPr lang="en-US" altLang="zh-TW" sz="3200" i="1" smtClean="0">
                                <a:latin typeface="Cambria Math" panose="02040503050406030204" pitchFamily="18" charset="0"/>
                                <a:ea typeface="+mj-ea"/>
                              </a:rPr>
                            </m:ctrlPr>
                          </m:naryPr>
                          <m:sub>
                            <m:r>
                              <m:rPr>
                                <m:brk m:alnAt="23"/>
                              </m:rPr>
                              <a:rPr lang="en-US" altLang="zh-TW" sz="3200" b="0" i="1" smtClean="0">
                                <a:latin typeface="Cambria Math" panose="02040503050406030204" pitchFamily="18" charset="0"/>
                                <a:ea typeface="+mj-ea"/>
                              </a:rPr>
                              <m:t>𝑚</m:t>
                            </m:r>
                            <m:r>
                              <a:rPr lang="en-US" altLang="zh-TW" sz="3200" b="0" i="1" smtClean="0">
                                <a:latin typeface="Cambria Math" panose="02040503050406030204" pitchFamily="18" charset="0"/>
                                <a:ea typeface="+mj-ea"/>
                              </a:rPr>
                              <m:t>=</m:t>
                            </m:r>
                            <m:r>
                              <a:rPr lang="en-US" altLang="zh-TW" sz="3200" b="0" i="1" smtClean="0">
                                <a:latin typeface="Cambria Math" panose="02040503050406030204" pitchFamily="18" charset="0"/>
                                <a:ea typeface="+mj-ea"/>
                              </a:rPr>
                              <m:t>𝑖</m:t>
                            </m:r>
                            <m:r>
                              <a:rPr lang="en-US" altLang="zh-TW" sz="3200" b="0" i="1" smtClean="0">
                                <a:latin typeface="Cambria Math" panose="02040503050406030204" pitchFamily="18" charset="0"/>
                                <a:ea typeface="+mj-ea"/>
                              </a:rPr>
                              <m:t>−</m:t>
                            </m:r>
                            <m:r>
                              <a:rPr lang="en-US" altLang="zh-TW" sz="3200" b="0" i="1" smtClean="0">
                                <a:latin typeface="Cambria Math" panose="02040503050406030204" pitchFamily="18" charset="0"/>
                                <a:ea typeface="+mj-ea"/>
                              </a:rPr>
                              <m:t>𝐾</m:t>
                            </m:r>
                          </m:sub>
                          <m:sup>
                            <m:r>
                              <a:rPr lang="en-US" altLang="zh-TW" sz="3200" b="0" i="1" smtClean="0">
                                <a:latin typeface="Cambria Math" panose="02040503050406030204" pitchFamily="18" charset="0"/>
                                <a:ea typeface="+mj-ea"/>
                              </a:rPr>
                              <m:t>𝑖</m:t>
                            </m:r>
                            <m:r>
                              <a:rPr lang="en-US" altLang="zh-TW" sz="3200" b="0" i="1" smtClean="0">
                                <a:latin typeface="Cambria Math" panose="02040503050406030204" pitchFamily="18" charset="0"/>
                                <a:ea typeface="+mj-ea"/>
                              </a:rPr>
                              <m:t>+</m:t>
                            </m:r>
                            <m:r>
                              <a:rPr lang="en-US" altLang="zh-TW" sz="3200" b="0" i="1" smtClean="0">
                                <a:latin typeface="Cambria Math" panose="02040503050406030204" pitchFamily="18" charset="0"/>
                                <a:ea typeface="+mj-ea"/>
                              </a:rPr>
                              <m:t>𝐾</m:t>
                            </m:r>
                          </m:sup>
                          <m:e>
                            <m:nary>
                              <m:naryPr>
                                <m:chr m:val="∑"/>
                                <m:ctrlPr>
                                  <a:rPr lang="en-US" altLang="zh-TW" sz="3200" i="1" smtClean="0">
                                    <a:latin typeface="Cambria Math" panose="02040503050406030204" pitchFamily="18" charset="0"/>
                                    <a:ea typeface="+mj-ea"/>
                                  </a:rPr>
                                </m:ctrlPr>
                              </m:naryPr>
                              <m:sub>
                                <m:r>
                                  <m:rPr>
                                    <m:brk m:alnAt="23"/>
                                  </m:rPr>
                                  <a:rPr lang="en-US" altLang="zh-TW" sz="3200" b="0" i="1" smtClean="0">
                                    <a:latin typeface="Cambria Math" panose="02040503050406030204" pitchFamily="18" charset="0"/>
                                    <a:ea typeface="+mj-ea"/>
                                  </a:rPr>
                                  <m:t>𝑛</m:t>
                                </m:r>
                                <m:r>
                                  <a:rPr lang="en-US" altLang="zh-TW" sz="3200" b="0" i="1" smtClean="0">
                                    <a:latin typeface="Cambria Math" panose="02040503050406030204" pitchFamily="18" charset="0"/>
                                    <a:ea typeface="+mj-ea"/>
                                  </a:rPr>
                                  <m:t>=</m:t>
                                </m:r>
                                <m:r>
                                  <a:rPr lang="en-US" altLang="zh-TW" sz="3200" b="0" i="1" smtClean="0">
                                    <a:latin typeface="Cambria Math" panose="02040503050406030204" pitchFamily="18" charset="0"/>
                                    <a:ea typeface="+mj-ea"/>
                                  </a:rPr>
                                  <m:t>𝑗</m:t>
                                </m:r>
                                <m:r>
                                  <a:rPr lang="en-US" altLang="zh-TW" sz="3200" b="0" i="1" smtClean="0">
                                    <a:latin typeface="Cambria Math" panose="02040503050406030204" pitchFamily="18" charset="0"/>
                                    <a:ea typeface="+mj-ea"/>
                                  </a:rPr>
                                  <m:t>−</m:t>
                                </m:r>
                                <m:r>
                                  <a:rPr lang="en-US" altLang="zh-TW" sz="3200" b="0" i="1" smtClean="0">
                                    <a:latin typeface="Cambria Math" panose="02040503050406030204" pitchFamily="18" charset="0"/>
                                    <a:ea typeface="+mj-ea"/>
                                  </a:rPr>
                                  <m:t>𝐿</m:t>
                                </m:r>
                              </m:sub>
                              <m:sup>
                                <m:r>
                                  <a:rPr lang="en-US" altLang="zh-TW" sz="3200" b="0" i="1" smtClean="0">
                                    <a:latin typeface="Cambria Math" panose="02040503050406030204" pitchFamily="18" charset="0"/>
                                    <a:ea typeface="+mj-ea"/>
                                  </a:rPr>
                                  <m:t>𝑗</m:t>
                                </m:r>
                                <m:r>
                                  <a:rPr lang="en-US" altLang="zh-TW" sz="3200" b="0" i="1" smtClean="0">
                                    <a:latin typeface="Cambria Math" panose="02040503050406030204" pitchFamily="18" charset="0"/>
                                    <a:ea typeface="+mj-ea"/>
                                  </a:rPr>
                                  <m:t>+</m:t>
                                </m:r>
                                <m:r>
                                  <a:rPr lang="en-US" altLang="zh-TW" sz="3200" b="0" i="1" smtClean="0">
                                    <a:latin typeface="Cambria Math" panose="02040503050406030204" pitchFamily="18" charset="0"/>
                                    <a:ea typeface="+mj-ea"/>
                                  </a:rPr>
                                  <m:t>𝐿</m:t>
                                </m:r>
                              </m:sup>
                              <m:e>
                                <m:sSub>
                                  <m:sSubPr>
                                    <m:ctrlPr>
                                      <a:rPr lang="en-US" altLang="zh-TW" sz="3200" i="1" smtClean="0">
                                        <a:latin typeface="Cambria Math" panose="02040503050406030204" pitchFamily="18" charset="0"/>
                                        <a:ea typeface="+mj-ea"/>
                                      </a:rPr>
                                    </m:ctrlPr>
                                  </m:sSubPr>
                                  <m:e>
                                    <m:r>
                                      <a:rPr lang="en-US" altLang="zh-TW" sz="3200" b="0" i="1" smtClean="0">
                                        <a:latin typeface="Cambria Math" panose="02040503050406030204" pitchFamily="18" charset="0"/>
                                        <a:ea typeface="+mj-ea"/>
                                      </a:rPr>
                                      <m:t>𝑓</m:t>
                                    </m:r>
                                  </m:e>
                                  <m:sub>
                                    <m:r>
                                      <a:rPr lang="en-US" altLang="zh-TW" sz="3200" b="0" i="1" smtClean="0">
                                        <a:latin typeface="Cambria Math" panose="02040503050406030204" pitchFamily="18" charset="0"/>
                                        <a:ea typeface="+mj-ea"/>
                                      </a:rPr>
                                      <m:t>𝑚𝑛</m:t>
                                    </m:r>
                                  </m:sub>
                                </m:sSub>
                              </m:e>
                            </m:nary>
                          </m:e>
                        </m:nary>
                      </m:num>
                      <m:den>
                        <m:r>
                          <a:rPr lang="en-US" altLang="zh-TW" sz="3200" b="0" i="1" smtClean="0">
                            <a:latin typeface="Cambria Math" panose="02040503050406030204" pitchFamily="18" charset="0"/>
                            <a:ea typeface="+mj-ea"/>
                          </a:rPr>
                          <m:t>(2</m:t>
                        </m:r>
                        <m:r>
                          <a:rPr lang="en-US" altLang="zh-TW" sz="3200" b="0" i="1" smtClean="0">
                            <a:latin typeface="Cambria Math" panose="02040503050406030204" pitchFamily="18" charset="0"/>
                            <a:ea typeface="+mj-ea"/>
                          </a:rPr>
                          <m:t>𝐾</m:t>
                        </m:r>
                        <m:r>
                          <a:rPr lang="en-US" altLang="zh-TW" sz="3200" b="0" i="1" smtClean="0">
                            <a:latin typeface="Cambria Math" panose="02040503050406030204" pitchFamily="18" charset="0"/>
                            <a:ea typeface="+mj-ea"/>
                          </a:rPr>
                          <m:t>+1)(2</m:t>
                        </m:r>
                        <m:r>
                          <a:rPr lang="en-US" altLang="zh-TW" sz="3200" b="0" i="1" smtClean="0">
                            <a:latin typeface="Cambria Math" panose="02040503050406030204" pitchFamily="18" charset="0"/>
                            <a:ea typeface="+mj-ea"/>
                          </a:rPr>
                          <m:t>𝐿</m:t>
                        </m:r>
                        <m:r>
                          <a:rPr lang="en-US" altLang="zh-TW" sz="3200" b="0" i="1" smtClean="0">
                            <a:latin typeface="Cambria Math" panose="02040503050406030204" pitchFamily="18" charset="0"/>
                            <a:ea typeface="+mj-ea"/>
                          </a:rPr>
                          <m:t>+1)</m:t>
                        </m:r>
                      </m:den>
                    </m:f>
                  </m:oMath>
                </a14:m>
                <a:endParaRPr lang="en-US" altLang="zh-TW" sz="2400" dirty="0">
                  <a:latin typeface="+mj-lt"/>
                  <a:ea typeface="+mj-ea"/>
                </a:endParaRPr>
              </a:p>
            </p:txBody>
          </p:sp>
        </mc:Choice>
        <mc:Fallback xmlns="">
          <p:sp>
            <p:nvSpPr>
              <p:cNvPr id="45" name="TextBox 38"/>
              <p:cNvSpPr txBox="1">
                <a:spLocks noRot="1" noChangeAspect="1" noMove="1" noResize="1" noEditPoints="1" noAdjustHandles="1" noChangeArrowheads="1" noChangeShapeType="1" noTextEdit="1"/>
              </p:cNvSpPr>
              <p:nvPr/>
            </p:nvSpPr>
            <p:spPr>
              <a:xfrm>
                <a:off x="852428" y="1737361"/>
                <a:ext cx="4274346" cy="4332148"/>
              </a:xfrm>
              <a:prstGeom prst="rect">
                <a:avLst/>
              </a:prstGeom>
              <a:blipFill>
                <a:blip r:embed="rId4"/>
                <a:stretch>
                  <a:fillRect l="-2282" r="-1569"/>
                </a:stretch>
              </a:blipFill>
            </p:spPr>
            <p:txBody>
              <a:bodyPr/>
              <a:lstStyle/>
              <a:p>
                <a:r>
                  <a:rPr lang="zh-TW" altLang="en-US">
                    <a:noFill/>
                  </a:rPr>
                  <a:t> </a:t>
                </a:r>
              </a:p>
            </p:txBody>
          </p:sp>
        </mc:Fallback>
      </mc:AlternateContent>
      <p:sp>
        <p:nvSpPr>
          <p:cNvPr id="21"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3" name="投影片編號版面配置區 2"/>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9168007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3" name="Rectangle 2"/>
          <p:cNvSpPr>
            <a:spLocks noGrp="1" noChangeArrowheads="1"/>
          </p:cNvSpPr>
          <p:nvPr>
            <p:ph type="title"/>
          </p:nvPr>
        </p:nvSpPr>
        <p:spPr/>
        <p:txBody>
          <a:bodyPr/>
          <a:lstStyle/>
          <a:p>
            <a:pPr algn="ctr" eaLnBrk="1" hangingPunct="1"/>
            <a:r>
              <a:rPr lang="en-US" altLang="zh-TW" b="0" dirty="0">
                <a:solidFill>
                  <a:schemeClr val="tx1"/>
                </a:solidFill>
              </a:rPr>
              <a:t>Zero-Crossing Edge Detectors</a:t>
            </a:r>
          </a:p>
        </p:txBody>
      </p:sp>
      <p:sp>
        <p:nvSpPr>
          <p:cNvPr id="6" name="頁尾版面配置區 5"/>
          <p:cNvSpPr>
            <a:spLocks noGrp="1"/>
          </p:cNvSpPr>
          <p:nvPr>
            <p:ph type="ftr" sz="quarter" idx="11"/>
          </p:nvPr>
        </p:nvSpPr>
        <p:spPr/>
        <p:txBody>
          <a:bodyPr/>
          <a:lstStyle/>
          <a:p>
            <a:pPr>
              <a:defRPr/>
            </a:pPr>
            <a:r>
              <a:rPr lang="pl-PL" altLang="zh-TW" dirty="0"/>
              <a:t>DC &amp; CV Lab. CSIE NTU</a:t>
            </a:r>
            <a:endParaRPr lang="en-US" altLang="zh-TW" dirty="0"/>
          </a:p>
        </p:txBody>
      </p:sp>
      <p:sp>
        <p:nvSpPr>
          <p:cNvPr id="225282" name="投影片編號版面配置區 7"/>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kumimoji="1" sz="3000">
                <a:solidFill>
                  <a:schemeClr val="tx1"/>
                </a:solidFill>
                <a:latin typeface="Arial" charset="0"/>
                <a:ea typeface="新細明體" pitchFamily="18" charset="-120"/>
              </a:defRPr>
            </a:lvl1pPr>
            <a:lvl2pPr marL="742950" indent="-285750">
              <a:spcBef>
                <a:spcPct val="20000"/>
              </a:spcBef>
              <a:buClr>
                <a:schemeClr val="accent2"/>
              </a:buClr>
              <a:buSzPct val="70000"/>
              <a:buFont typeface="Wingdings" pitchFamily="2" charset="2"/>
              <a:buChar char="l"/>
              <a:defRPr kumimoji="1" sz="2600">
                <a:solidFill>
                  <a:schemeClr val="tx1"/>
                </a:solidFill>
                <a:latin typeface="Arial" charset="0"/>
                <a:ea typeface="新細明體" pitchFamily="18" charset="-120"/>
              </a:defRPr>
            </a:lvl2pPr>
            <a:lvl3pPr marL="1143000" indent="-228600">
              <a:spcBef>
                <a:spcPct val="20000"/>
              </a:spcBef>
              <a:buClr>
                <a:schemeClr val="accent1"/>
              </a:buClr>
              <a:buSzPct val="70000"/>
              <a:buFont typeface="Wingdings" pitchFamily="2" charset="2"/>
              <a:buChar char="l"/>
              <a:defRPr kumimoji="1" sz="2300">
                <a:solidFill>
                  <a:schemeClr val="tx1"/>
                </a:solidFill>
                <a:latin typeface="Arial" charset="0"/>
                <a:ea typeface="新細明體" pitchFamily="18" charset="-120"/>
              </a:defRPr>
            </a:lvl3pPr>
            <a:lvl4pPr marL="1600200" indent="-228600">
              <a:spcBef>
                <a:spcPct val="20000"/>
              </a:spcBef>
              <a:buClr>
                <a:schemeClr val="tx2"/>
              </a:buClr>
              <a:buSzPct val="75000"/>
              <a:buFont typeface="Wingdings" pitchFamily="2" charset="2"/>
              <a:buChar char="§"/>
              <a:defRPr kumimoji="1" sz="2000">
                <a:solidFill>
                  <a:schemeClr val="tx1"/>
                </a:solidFill>
                <a:latin typeface="Arial" charset="0"/>
                <a:ea typeface="新細明體" pitchFamily="18" charset="-120"/>
              </a:defRPr>
            </a:lvl4pPr>
            <a:lvl5pPr marL="2057400" indent="-228600">
              <a:spcBef>
                <a:spcPct val="20000"/>
              </a:spcBef>
              <a:buClr>
                <a:schemeClr val="folHlink"/>
              </a:buClr>
              <a:buSzPct val="80000"/>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folHlink"/>
              </a:buClr>
              <a:buSzPct val="80000"/>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folHlink"/>
              </a:buClr>
              <a:buSzPct val="80000"/>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folHlink"/>
              </a:buClr>
              <a:buSzPct val="80000"/>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folHlink"/>
              </a:buClr>
              <a:buSzPct val="80000"/>
              <a:buFont typeface="Wingdings" pitchFamily="2" charset="2"/>
              <a:buChar char="§"/>
              <a:defRPr kumimoji="1" sz="2000">
                <a:solidFill>
                  <a:schemeClr val="tx1"/>
                </a:solidFill>
                <a:latin typeface="Arial" charset="0"/>
                <a:ea typeface="新細明體" pitchFamily="18" charset="-120"/>
              </a:defRPr>
            </a:lvl9pPr>
          </a:lstStyle>
          <a:p>
            <a:pPr>
              <a:spcBef>
                <a:spcPct val="0"/>
              </a:spcBef>
              <a:buClrTx/>
              <a:buSzTx/>
              <a:buFontTx/>
              <a:buNone/>
            </a:pPr>
            <a:fld id="{9E7EACB3-BAEA-4358-A080-77F151394F76}" type="slidenum">
              <a:rPr lang="en-US" altLang="zh-TW" sz="1400" dirty="0"/>
              <a:pPr>
                <a:spcBef>
                  <a:spcPct val="0"/>
                </a:spcBef>
                <a:buClrTx/>
                <a:buSzTx/>
                <a:buFontTx/>
                <a:buNone/>
              </a:pPr>
              <a:t>120</a:t>
            </a:fld>
            <a:r>
              <a:rPr lang="en-US" altLang="zh-TW" sz="1400" dirty="0"/>
              <a:t>/118</a:t>
            </a:r>
          </a:p>
        </p:txBody>
      </p:sp>
      <p:pic>
        <p:nvPicPr>
          <p:cNvPr id="6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879" y="1772673"/>
            <a:ext cx="327977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2788" y="1793999"/>
            <a:ext cx="3925217" cy="12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群組 4"/>
          <p:cNvGrpSpPr/>
          <p:nvPr/>
        </p:nvGrpSpPr>
        <p:grpSpPr>
          <a:xfrm>
            <a:off x="201087" y="2981003"/>
            <a:ext cx="8744205" cy="1168077"/>
            <a:chOff x="199898" y="1862992"/>
            <a:chExt cx="8744205" cy="1168077"/>
          </a:xfrm>
        </p:grpSpPr>
        <mc:AlternateContent xmlns:mc="http://schemas.openxmlformats.org/markup-compatibility/2006" xmlns:a14="http://schemas.microsoft.com/office/drawing/2010/main">
          <mc:Choice Requires="a14">
            <p:sp>
              <p:nvSpPr>
                <p:cNvPr id="51" name="文字方塊 50"/>
                <p:cNvSpPr txBox="1"/>
                <p:nvPr/>
              </p:nvSpPr>
              <p:spPr>
                <a:xfrm>
                  <a:off x="199898" y="1862992"/>
                  <a:ext cx="8744205" cy="1168077"/>
                </a:xfrm>
                <a:prstGeom prst="rect">
                  <a:avLst/>
                </a:prstGeom>
                <a:noFill/>
              </p:spPr>
              <p:txBody>
                <a:bodyPr wrap="square" rtlCol="0">
                  <a:spAutoFit/>
                </a:bodyPr>
                <a:lstStyle/>
                <a:p>
                  <a:pPr>
                    <a:lnSpc>
                      <a:spcPct val="120000"/>
                    </a:lnSpc>
                  </a:pPr>
                  <a:r>
                    <a:rPr lang="en-US" altLang="zh-TW" sz="2000" i="1" dirty="0">
                      <a:latin typeface="+mj-lt"/>
                    </a:rPr>
                    <a:t>I(r, c) =</a:t>
                  </a:r>
                  <a:r>
                    <a:rPr lang="zh-TW" altLang="en-US" sz="2000" i="1" dirty="0">
                      <a:latin typeface="+mj-lt"/>
                    </a:rPr>
                    <a:t> </a:t>
                  </a:r>
                  <a:endParaRPr lang="en-US" altLang="zh-TW" sz="2000" i="1" dirty="0">
                    <a:latin typeface="+mj-lt"/>
                  </a:endParaRPr>
                </a:p>
                <a:p>
                  <a:pPr>
                    <a:lnSpc>
                      <a:spcPct val="120000"/>
                    </a:lnSpc>
                  </a:pPr>
                  <a:r>
                    <a:rPr lang="en-US" altLang="zh-TW" sz="2000" i="1" dirty="0">
                      <a:latin typeface="+mj-lt"/>
                    </a:rPr>
                    <a:t>1</a:t>
                  </a:r>
                  <a:r>
                    <a:rPr lang="en-US" altLang="zh-TW" sz="2000" i="1" dirty="0">
                      <a:latin typeface="+mj-lt"/>
                      <a:ea typeface="標楷體" panose="03000509000000000000" pitchFamily="65" charset="-120"/>
                    </a:rPr>
                    <a:t>×</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smtClean="0">
                              <a:latin typeface="Cambria Math" panose="02040503050406030204" pitchFamily="18" charset="0"/>
                            </a:rPr>
                            <m:t>2</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smtClean="0">
                              <a:latin typeface="Cambria Math" panose="02040503050406030204" pitchFamily="18" charset="0"/>
                            </a:rPr>
                            <m:t>4</m:t>
                          </m:r>
                        </m:sub>
                      </m:sSub>
                    </m:oMath>
                  </a14:m>
                  <a:r>
                    <a:rPr lang="en-US" altLang="zh-TW" sz="2000" i="1" dirty="0">
                      <a:latin typeface="+mj-lt"/>
                    </a:rPr>
                    <a:t>)</a:t>
                  </a:r>
                  <a:r>
                    <a:rPr lang="zh-TW" altLang="en-US" sz="2000" i="1" dirty="0">
                      <a:latin typeface="+mj-lt"/>
                    </a:rPr>
                    <a:t> </a:t>
                  </a:r>
                  <a:r>
                    <a:rPr lang="en-US" altLang="zh-TW" sz="2000" i="1" dirty="0">
                      <a:latin typeface="+mj-lt"/>
                    </a:rPr>
                    <a:t>+</a:t>
                  </a:r>
                  <a:r>
                    <a:rPr lang="zh-TW" altLang="en-US" sz="2000" i="1" dirty="0">
                      <a:latin typeface="+mj-lt"/>
                    </a:rPr>
                    <a:t> </a:t>
                  </a:r>
                  <a:r>
                    <a:rPr lang="en-US" altLang="zh-TW" sz="2000" i="1" dirty="0">
                      <a:latin typeface="+mj-lt"/>
                    </a:rPr>
                    <a:t>1</a:t>
                  </a:r>
                  <a:r>
                    <a:rPr lang="en-US" altLang="zh-TW" sz="2000" i="1" dirty="0">
                      <a:latin typeface="+mj-lt"/>
                      <a:ea typeface="標楷體" panose="03000509000000000000" pitchFamily="65" charset="-120"/>
                    </a:rPr>
                    <a:t>× </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3</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r>
                    <a:rPr lang="en-US" altLang="zh-TW" sz="2000" i="1" dirty="0">
                      <a:latin typeface="+mj-lt"/>
                    </a:rPr>
                    <a:t>)</a:t>
                  </a:r>
                  <a:r>
                    <a:rPr lang="zh-TW" altLang="en-US" sz="2000" i="1" dirty="0">
                      <a:latin typeface="+mj-lt"/>
                    </a:rPr>
                    <a:t> </a:t>
                  </a:r>
                  <a:r>
                    <a:rPr lang="en-US" altLang="zh-TW" sz="2000" i="1" dirty="0">
                      <a:latin typeface="+mj-lt"/>
                    </a:rPr>
                    <a:t>+</a:t>
                  </a:r>
                  <a:r>
                    <a:rPr lang="zh-TW" altLang="en-US" sz="2000" i="1" dirty="0">
                      <a:latin typeface="+mj-lt"/>
                    </a:rPr>
                    <a:t> </a:t>
                  </a:r>
                  <a:r>
                    <a:rPr lang="en-US" altLang="zh-TW" sz="2000" i="1" dirty="0">
                      <a:latin typeface="+mj-lt"/>
                    </a:rPr>
                    <a:t>1</a:t>
                  </a:r>
                  <a:r>
                    <a:rPr lang="en-US" altLang="zh-TW" sz="2000" i="1" dirty="0">
                      <a:latin typeface="+mj-lt"/>
                      <a:ea typeface="標楷體" panose="03000509000000000000" pitchFamily="65" charset="-120"/>
                    </a:rPr>
                    <a:t>× </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2</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4</m:t>
                          </m:r>
                        </m:sub>
                      </m:sSub>
                    </m:oMath>
                  </a14:m>
                  <a:r>
                    <a:rPr lang="en-US" altLang="zh-TW" sz="2000" i="1" dirty="0">
                      <a:latin typeface="+mj-lt"/>
                    </a:rPr>
                    <a:t>)</a:t>
                  </a:r>
                  <a:r>
                    <a:rPr lang="zh-TW" altLang="en-US" sz="2000" i="1" dirty="0">
                      <a:latin typeface="+mj-lt"/>
                    </a:rPr>
                    <a:t> </a:t>
                  </a:r>
                  <a:r>
                    <a:rPr lang="en-US" altLang="zh-TW" sz="2000" i="1" dirty="0">
                      <a:latin typeface="+mj-lt"/>
                    </a:rPr>
                    <a:t>+</a:t>
                  </a:r>
                  <a:r>
                    <a:rPr lang="zh-TW" altLang="en-US" sz="2000" i="1" dirty="0">
                      <a:latin typeface="+mj-lt"/>
                    </a:rPr>
                    <a:t> </a:t>
                  </a:r>
                  <a:r>
                    <a:rPr lang="en-US" altLang="zh-TW" sz="2000" i="1" dirty="0">
                      <a:latin typeface="+mj-lt"/>
                    </a:rPr>
                    <a:t>1</a:t>
                  </a:r>
                  <a:r>
                    <a:rPr lang="en-US" altLang="zh-TW" sz="2000" i="1" dirty="0">
                      <a:latin typeface="+mj-lt"/>
                      <a:ea typeface="標楷體" panose="03000509000000000000" pitchFamily="65" charset="-120"/>
                    </a:rPr>
                    <a:t>× </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3</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r>
                    <a:rPr lang="en-US" altLang="zh-TW" sz="2000" i="1" dirty="0">
                      <a:latin typeface="+mj-lt"/>
                    </a:rPr>
                    <a:t>)</a:t>
                  </a:r>
                  <a:r>
                    <a:rPr lang="zh-TW" altLang="en-US" sz="2000" i="1" dirty="0">
                      <a:latin typeface="+mj-lt"/>
                    </a:rPr>
                    <a:t> </a:t>
                  </a:r>
                  <a:r>
                    <a:rPr lang="en-US" altLang="zh-TW" sz="2000" i="1" dirty="0">
                      <a:latin typeface="+mj-lt"/>
                    </a:rPr>
                    <a:t>–</a:t>
                  </a:r>
                  <a:r>
                    <a:rPr lang="zh-TW" altLang="en-US" sz="2000" i="1" dirty="0">
                      <a:latin typeface="+mj-lt"/>
                    </a:rPr>
                    <a:t> </a:t>
                  </a:r>
                  <a:r>
                    <a:rPr lang="en-US" altLang="zh-TW" sz="2000" i="1" dirty="0">
                      <a:latin typeface="+mj-lt"/>
                    </a:rPr>
                    <a:t>4</a:t>
                  </a:r>
                  <a:r>
                    <a:rPr lang="en-US" altLang="zh-TW" sz="2000" i="1" dirty="0">
                      <a:latin typeface="+mj-lt"/>
                      <a:ea typeface="標楷體" panose="03000509000000000000" pitchFamily="65" charset="-120"/>
                    </a:rPr>
                    <a:t>× </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p>
                <a:p>
                  <a:pPr>
                    <a:lnSpc>
                      <a:spcPct val="120000"/>
                    </a:lnSpc>
                  </a:pPr>
                  <a:r>
                    <a:rPr lang="en-US" altLang="zh-TW" sz="2000" i="1" dirty="0">
                      <a:latin typeface="+mj-lt"/>
                    </a:rPr>
                    <a:t>=</a:t>
                  </a:r>
                  <a:r>
                    <a:rPr lang="zh-TW" altLang="en-US" sz="2000" i="1" dirty="0">
                      <a:latin typeface="+mj-lt"/>
                    </a:rPr>
                    <a:t> </a:t>
                  </a:r>
                  <a:r>
                    <a:rPr lang="en-US" altLang="zh-TW" sz="2000" i="1" dirty="0">
                      <a:latin typeface="+mj-lt"/>
                    </a:rPr>
                    <a:t>2</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4</m:t>
                          </m:r>
                        </m:sub>
                      </m:sSub>
                    </m:oMath>
                  </a14:m>
                  <a:r>
                    <a:rPr lang="en-US" altLang="zh-TW" sz="2000" i="1" dirty="0">
                      <a:latin typeface="+mj-lt"/>
                    </a:rPr>
                    <a:t>+2</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endParaRPr lang="zh-TW" altLang="en-US" sz="2000" i="1" dirty="0">
                    <a:latin typeface="+mj-lt"/>
                  </a:endParaRPr>
                </a:p>
              </p:txBody>
            </p:sp>
          </mc:Choice>
          <mc:Fallback xmlns="">
            <p:sp>
              <p:nvSpPr>
                <p:cNvPr id="51" name="文字方塊 50"/>
                <p:cNvSpPr txBox="1">
                  <a:spLocks noRot="1" noChangeAspect="1" noMove="1" noResize="1" noEditPoints="1" noAdjustHandles="1" noChangeArrowheads="1" noChangeShapeType="1" noTextEdit="1"/>
                </p:cNvSpPr>
                <p:nvPr/>
              </p:nvSpPr>
              <p:spPr>
                <a:xfrm>
                  <a:off x="199898" y="1862992"/>
                  <a:ext cx="8744205" cy="1168077"/>
                </a:xfrm>
                <a:prstGeom prst="rect">
                  <a:avLst/>
                </a:prstGeom>
                <a:blipFill>
                  <a:blip r:embed="rId5"/>
                  <a:stretch>
                    <a:fillRect l="-767" b="-8333"/>
                  </a:stretch>
                </a:blipFill>
              </p:spPr>
              <p:txBody>
                <a:bodyPr/>
                <a:lstStyle/>
                <a:p>
                  <a:r>
                    <a:rPr lang="zh-TW" altLang="en-US">
                      <a:noFill/>
                    </a:rPr>
                    <a:t> </a:t>
                  </a:r>
                </a:p>
              </p:txBody>
            </p:sp>
          </mc:Fallback>
        </mc:AlternateContent>
        <p:cxnSp>
          <p:nvCxnSpPr>
            <p:cNvPr id="52" name="直線接點 51"/>
            <p:cNvCxnSpPr/>
            <p:nvPr/>
          </p:nvCxnSpPr>
          <p:spPr bwMode="auto">
            <a:xfrm flipH="1">
              <a:off x="582933" y="2370950"/>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線接點 52"/>
            <p:cNvCxnSpPr/>
            <p:nvPr/>
          </p:nvCxnSpPr>
          <p:spPr bwMode="auto">
            <a:xfrm flipH="1">
              <a:off x="2444128" y="2364506"/>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線接點 53"/>
            <p:cNvCxnSpPr/>
            <p:nvPr/>
          </p:nvCxnSpPr>
          <p:spPr bwMode="auto">
            <a:xfrm flipH="1">
              <a:off x="4337283" y="2348879"/>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線接點 54"/>
            <p:cNvCxnSpPr/>
            <p:nvPr/>
          </p:nvCxnSpPr>
          <p:spPr bwMode="auto">
            <a:xfrm flipH="1">
              <a:off x="6185582" y="2348879"/>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線接點 55"/>
            <p:cNvCxnSpPr/>
            <p:nvPr/>
          </p:nvCxnSpPr>
          <p:spPr bwMode="auto">
            <a:xfrm flipH="1">
              <a:off x="7672538" y="2326810"/>
              <a:ext cx="802540" cy="332171"/>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線接點 102"/>
            <p:cNvCxnSpPr/>
            <p:nvPr/>
          </p:nvCxnSpPr>
          <p:spPr bwMode="auto">
            <a:xfrm flipH="1" flipV="1">
              <a:off x="899592" y="2370950"/>
              <a:ext cx="288031" cy="288032"/>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線接點 103"/>
            <p:cNvCxnSpPr/>
            <p:nvPr/>
          </p:nvCxnSpPr>
          <p:spPr bwMode="auto">
            <a:xfrm flipH="1" flipV="1">
              <a:off x="4752579" y="2364506"/>
              <a:ext cx="288031" cy="288032"/>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直線接點 109"/>
            <p:cNvCxnSpPr/>
            <p:nvPr/>
          </p:nvCxnSpPr>
          <p:spPr bwMode="auto">
            <a:xfrm flipH="1" flipV="1">
              <a:off x="2855229" y="2370949"/>
              <a:ext cx="288031" cy="288032"/>
            </a:xfrm>
            <a:prstGeom prst="line">
              <a:avLst/>
            </a:prstGeom>
            <a:solidFill>
              <a:schemeClr val="folHlink">
                <a:alpha val="0"/>
              </a:schemeClr>
            </a:solidFill>
            <a:ln w="381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線接點 110"/>
            <p:cNvCxnSpPr/>
            <p:nvPr/>
          </p:nvCxnSpPr>
          <p:spPr bwMode="auto">
            <a:xfrm flipH="1" flipV="1">
              <a:off x="6545434" y="2348879"/>
              <a:ext cx="288031" cy="288032"/>
            </a:xfrm>
            <a:prstGeom prst="line">
              <a:avLst/>
            </a:prstGeom>
            <a:solidFill>
              <a:schemeClr val="folHlink">
                <a:alpha val="0"/>
              </a:schemeClr>
            </a:solidFill>
            <a:ln w="381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mc:AlternateContent xmlns:mc="http://schemas.openxmlformats.org/markup-compatibility/2006" xmlns:a14="http://schemas.microsoft.com/office/drawing/2010/main">
        <mc:Choice Requires="a14">
          <p:sp>
            <p:nvSpPr>
              <p:cNvPr id="112" name="文字方塊 111"/>
              <p:cNvSpPr txBox="1"/>
              <p:nvPr/>
            </p:nvSpPr>
            <p:spPr>
              <a:xfrm>
                <a:off x="222757" y="4149080"/>
                <a:ext cx="8744205" cy="1875898"/>
              </a:xfrm>
              <a:prstGeom prst="rect">
                <a:avLst/>
              </a:prstGeom>
              <a:noFill/>
            </p:spPr>
            <p:txBody>
              <a:bodyPr wrap="square" rtlCol="0">
                <a:spAutoFit/>
              </a:bodyPr>
              <a:lstStyle/>
              <a:p>
                <a:pPr>
                  <a:lnSpc>
                    <a:spcPct val="120000"/>
                  </a:lnSpc>
                </a:pPr>
                <a:r>
                  <a:rPr lang="en-US" altLang="zh-TW" sz="2000" i="1" dirty="0">
                    <a:latin typeface="+mj-lt"/>
                  </a:rPr>
                  <a:t>I(r, c) =</a:t>
                </a:r>
                <a:r>
                  <a:rPr lang="zh-TW" altLang="en-US" sz="2000" i="1" dirty="0">
                    <a:latin typeface="+mj-lt"/>
                  </a:rPr>
                  <a:t> </a:t>
                </a:r>
                <a14:m>
                  <m:oMath xmlns:m="http://schemas.openxmlformats.org/officeDocument/2006/math">
                    <m:f>
                      <m:fPr>
                        <m:ctrlPr>
                          <a:rPr lang="en-US" altLang="zh-TW" sz="2000" i="1" smtClean="0">
                            <a:latin typeface="Cambria Math" panose="02040503050406030204" pitchFamily="18" charset="0"/>
                          </a:rPr>
                        </m:ctrlPr>
                      </m:fPr>
                      <m:num>
                        <m:r>
                          <a:rPr lang="en-US" altLang="zh-TW" sz="2000" b="0" i="1" smtClean="0">
                            <a:latin typeface="Cambria Math" panose="02040503050406030204" pitchFamily="18" charset="0"/>
                          </a:rPr>
                          <m:t>1</m:t>
                        </m:r>
                      </m:num>
                      <m:den>
                        <m:r>
                          <a:rPr lang="en-US" altLang="zh-TW" sz="2000" b="0" i="1" smtClean="0">
                            <a:latin typeface="Cambria Math" panose="02040503050406030204" pitchFamily="18" charset="0"/>
                          </a:rPr>
                          <m:t>3</m:t>
                        </m:r>
                      </m:den>
                    </m:f>
                  </m:oMath>
                </a14:m>
                <a:r>
                  <a:rPr lang="en-US" altLang="zh-TW" sz="2000" i="1" dirty="0">
                    <a:latin typeface="+mj-lt"/>
                    <a:ea typeface="標楷體" panose="03000509000000000000" pitchFamily="65" charset="-120"/>
                  </a:rPr>
                  <a:t>×</a:t>
                </a:r>
                <a:r>
                  <a:rPr lang="en-US" altLang="zh-TW" sz="2000" i="1" dirty="0">
                    <a:latin typeface="+mj-lt"/>
                  </a:rPr>
                  <a:t>[1</a:t>
                </a:r>
                <a:r>
                  <a:rPr lang="en-US" altLang="zh-TW" sz="2000" i="1" dirty="0">
                    <a:latin typeface="+mj-lt"/>
                    <a:ea typeface="標楷體" panose="03000509000000000000" pitchFamily="65" charset="-120"/>
                  </a:rPr>
                  <a:t>×</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smtClean="0">
                            <a:latin typeface="Cambria Math" panose="02040503050406030204" pitchFamily="18" charset="0"/>
                          </a:rPr>
                          <m:t>2</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3</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smtClean="0">
                            <a:latin typeface="Cambria Math" panose="02040503050406030204" pitchFamily="18" charset="0"/>
                          </a:rPr>
                          <m:t>4</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5</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r>
                  <a:rPr lang="en-US" altLang="zh-TW" sz="2000" i="1" dirty="0">
                    <a:latin typeface="+mj-lt"/>
                  </a:rPr>
                  <a:t>)</a:t>
                </a:r>
                <a:r>
                  <a:rPr lang="zh-TW" altLang="en-US" sz="2000" i="1" dirty="0">
                    <a:latin typeface="+mj-lt"/>
                  </a:rPr>
                  <a:t> </a:t>
                </a:r>
                <a:r>
                  <a:rPr lang="en-US" altLang="zh-TW" sz="2000" i="1" dirty="0">
                    <a:latin typeface="+mj-lt"/>
                  </a:rPr>
                  <a:t>+</a:t>
                </a:r>
                <a:r>
                  <a:rPr lang="zh-TW" altLang="en-US" sz="2000" i="1" dirty="0">
                    <a:latin typeface="+mj-lt"/>
                  </a:rPr>
                  <a:t> </a:t>
                </a:r>
                <a:r>
                  <a:rPr lang="en-US" altLang="zh-TW" sz="2000" i="1" dirty="0">
                    <a:latin typeface="+mj-lt"/>
                  </a:rPr>
                  <a:t>1</a:t>
                </a:r>
                <a:r>
                  <a:rPr lang="en-US" altLang="zh-TW" sz="2000" i="1" dirty="0">
                    <a:latin typeface="+mj-lt"/>
                    <a:ea typeface="標楷體" panose="03000509000000000000" pitchFamily="65" charset="-120"/>
                  </a:rPr>
                  <a:t>× </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2</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4</m:t>
                        </m:r>
                      </m:sub>
                    </m:sSub>
                  </m:oMath>
                </a14:m>
                <a:r>
                  <a:rPr lang="en-US" altLang="zh-TW" sz="2000" i="1" dirty="0">
                    <a:latin typeface="+mj-lt"/>
                  </a:rPr>
                  <a:t>) +1</a:t>
                </a:r>
                <a:r>
                  <a:rPr lang="en-US" altLang="zh-TW" sz="2000" i="1" dirty="0">
                    <a:latin typeface="+mj-lt"/>
                    <a:ea typeface="標楷體" panose="03000509000000000000" pitchFamily="65" charset="-120"/>
                  </a:rPr>
                  <a:t>×</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2</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3</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4</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5</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r>
                  <a:rPr lang="en-US" altLang="zh-TW" sz="2000" i="1" dirty="0">
                    <a:latin typeface="+mj-lt"/>
                  </a:rPr>
                  <a:t>)</a:t>
                </a:r>
                <a:r>
                  <a:rPr lang="zh-TW" altLang="en-US" sz="2000" i="1" dirty="0">
                    <a:latin typeface="+mj-lt"/>
                  </a:rPr>
                  <a:t> </a:t>
                </a:r>
                <a:endParaRPr lang="en-US" altLang="zh-TW" sz="2000" i="1" dirty="0">
                  <a:latin typeface="+mj-lt"/>
                </a:endParaRPr>
              </a:p>
              <a:p>
                <a:pPr>
                  <a:lnSpc>
                    <a:spcPct val="120000"/>
                  </a:lnSpc>
                </a:pPr>
                <a:r>
                  <a:rPr lang="en-US" altLang="zh-TW" sz="2000" i="1" dirty="0">
                    <a:latin typeface="+mj-lt"/>
                  </a:rPr>
                  <a:t>+</a:t>
                </a:r>
                <a:r>
                  <a:rPr lang="zh-TW" altLang="en-US" sz="2000" i="1" dirty="0">
                    <a:latin typeface="+mj-lt"/>
                  </a:rPr>
                  <a:t> </a:t>
                </a:r>
                <a:r>
                  <a:rPr lang="en-US" altLang="zh-TW" sz="2000" i="1" dirty="0">
                    <a:latin typeface="+mj-lt"/>
                  </a:rPr>
                  <a:t>1</a:t>
                </a:r>
                <a:r>
                  <a:rPr lang="en-US" altLang="zh-TW" sz="2000" i="1" dirty="0">
                    <a:latin typeface="+mj-lt"/>
                    <a:ea typeface="標楷體" panose="03000509000000000000" pitchFamily="65" charset="-120"/>
                  </a:rPr>
                  <a:t>× </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3</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r>
                  <a:rPr lang="en-US" altLang="zh-TW" sz="2000" i="1" dirty="0">
                    <a:latin typeface="+mj-lt"/>
                  </a:rPr>
                  <a:t>)</a:t>
                </a:r>
                <a:r>
                  <a:rPr lang="zh-TW" altLang="en-US" sz="2000" i="1" dirty="0">
                    <a:latin typeface="+mj-lt"/>
                  </a:rPr>
                  <a:t> </a:t>
                </a:r>
                <a:r>
                  <a:rPr lang="en-US" altLang="zh-TW" sz="2000" i="1" dirty="0">
                    <a:latin typeface="+mj-lt"/>
                  </a:rPr>
                  <a:t>+ 1</a:t>
                </a:r>
                <a:r>
                  <a:rPr lang="en-US" altLang="zh-TW" sz="2000" i="1" dirty="0">
                    <a:latin typeface="+mj-lt"/>
                    <a:ea typeface="標楷體" panose="03000509000000000000" pitchFamily="65" charset="-120"/>
                  </a:rPr>
                  <a:t>×</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2</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3</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4</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5</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r>
                  <a:rPr lang="en-US" altLang="zh-TW" sz="2000" i="1" dirty="0">
                    <a:latin typeface="+mj-lt"/>
                  </a:rPr>
                  <a:t>) +</a:t>
                </a:r>
                <a:r>
                  <a:rPr lang="zh-TW" altLang="en-US" sz="2000" i="1" dirty="0">
                    <a:latin typeface="+mj-lt"/>
                  </a:rPr>
                  <a:t> </a:t>
                </a:r>
                <a:r>
                  <a:rPr lang="en-US" altLang="zh-TW" sz="2000" i="1" dirty="0">
                    <a:latin typeface="+mj-lt"/>
                  </a:rPr>
                  <a:t>1</a:t>
                </a:r>
                <a:r>
                  <a:rPr lang="en-US" altLang="zh-TW" sz="2000" i="1" dirty="0">
                    <a:latin typeface="+mj-lt"/>
                    <a:ea typeface="標楷體" panose="03000509000000000000" pitchFamily="65" charset="-120"/>
                  </a:rPr>
                  <a:t>× </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2</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4</m:t>
                        </m:r>
                      </m:sub>
                    </m:sSub>
                  </m:oMath>
                </a14:m>
                <a:r>
                  <a:rPr lang="en-US" altLang="zh-TW" sz="2000" i="1" dirty="0">
                    <a:latin typeface="+mj-lt"/>
                  </a:rPr>
                  <a:t>)</a:t>
                </a:r>
                <a:r>
                  <a:rPr lang="zh-TW" altLang="en-US" sz="2000" i="1" dirty="0">
                    <a:latin typeface="+mj-lt"/>
                  </a:rPr>
                  <a:t> </a:t>
                </a:r>
                <a:endParaRPr lang="en-US" altLang="zh-TW" sz="2000" i="1" dirty="0">
                  <a:latin typeface="+mj-lt"/>
                </a:endParaRPr>
              </a:p>
              <a:p>
                <a:pPr>
                  <a:lnSpc>
                    <a:spcPct val="120000"/>
                  </a:lnSpc>
                </a:pPr>
                <a:r>
                  <a:rPr lang="en-US" altLang="zh-TW" sz="2000" i="1" dirty="0">
                    <a:latin typeface="+mj-lt"/>
                  </a:rPr>
                  <a:t>+ 1</a:t>
                </a:r>
                <a:r>
                  <a:rPr lang="en-US" altLang="zh-TW" sz="2000" i="1" dirty="0">
                    <a:latin typeface="+mj-lt"/>
                    <a:ea typeface="標楷體" panose="03000509000000000000" pitchFamily="65" charset="-120"/>
                  </a:rPr>
                  <a:t>×</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2</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3</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4</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5</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r>
                  <a:rPr lang="en-US" altLang="zh-TW" sz="2000" i="1" dirty="0">
                    <a:latin typeface="+mj-lt"/>
                  </a:rPr>
                  <a:t>) +</a:t>
                </a:r>
                <a:r>
                  <a:rPr lang="zh-TW" altLang="en-US" sz="2000" i="1" dirty="0">
                    <a:latin typeface="+mj-lt"/>
                  </a:rPr>
                  <a:t> </a:t>
                </a:r>
                <a:r>
                  <a:rPr lang="en-US" altLang="zh-TW" sz="2000" i="1" dirty="0">
                    <a:latin typeface="+mj-lt"/>
                  </a:rPr>
                  <a:t>1</a:t>
                </a:r>
                <a:r>
                  <a:rPr lang="en-US" altLang="zh-TW" sz="2000" i="1" dirty="0">
                    <a:latin typeface="+mj-lt"/>
                    <a:ea typeface="標楷體" panose="03000509000000000000" pitchFamily="65" charset="-120"/>
                  </a:rPr>
                  <a:t>× </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3</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r>
                  <a:rPr lang="en-US" altLang="zh-TW" sz="2000" i="1" dirty="0">
                    <a:latin typeface="+mj-lt"/>
                  </a:rPr>
                  <a:t>)</a:t>
                </a:r>
                <a:r>
                  <a:rPr lang="zh-TW" altLang="en-US" sz="2000" i="1" dirty="0">
                    <a:latin typeface="+mj-lt"/>
                  </a:rPr>
                  <a:t> </a:t>
                </a:r>
                <a:r>
                  <a:rPr lang="en-US" altLang="zh-TW" sz="2000" i="1" dirty="0">
                    <a:latin typeface="+mj-lt"/>
                  </a:rPr>
                  <a:t>–</a:t>
                </a:r>
                <a:r>
                  <a:rPr lang="zh-TW" altLang="en-US" sz="2000" i="1" dirty="0">
                    <a:latin typeface="+mj-lt"/>
                  </a:rPr>
                  <a:t> </a:t>
                </a:r>
                <a:r>
                  <a:rPr lang="en-US" altLang="zh-TW" sz="2000" i="1" dirty="0">
                    <a:latin typeface="+mj-lt"/>
                  </a:rPr>
                  <a:t>8</a:t>
                </a:r>
                <a:r>
                  <a:rPr lang="en-US" altLang="zh-TW" sz="2000" i="1" dirty="0">
                    <a:latin typeface="+mj-lt"/>
                    <a:ea typeface="標楷體" panose="03000509000000000000" pitchFamily="65" charset="-120"/>
                  </a:rPr>
                  <a:t>× </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p>
              <a:p>
                <a:pPr>
                  <a:lnSpc>
                    <a:spcPct val="120000"/>
                  </a:lnSpc>
                </a:pPr>
                <a:r>
                  <a:rPr lang="en-US" altLang="zh-TW" sz="2000" i="1" dirty="0">
                    <a:latin typeface="+mj-lt"/>
                  </a:rPr>
                  <a:t>=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i="1">
                            <a:latin typeface="Cambria Math" panose="02040503050406030204" pitchFamily="18" charset="0"/>
                          </a:rPr>
                          <m:t>3</m:t>
                        </m:r>
                      </m:den>
                    </m:f>
                  </m:oMath>
                </a14:m>
                <a:r>
                  <a:rPr lang="en-US" altLang="zh-TW" sz="2000" i="1" dirty="0">
                    <a:latin typeface="+mj-lt"/>
                    <a:ea typeface="標楷體" panose="03000509000000000000" pitchFamily="65" charset="-120"/>
                  </a:rPr>
                  <a:t>×[6</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4</m:t>
                        </m:r>
                      </m:sub>
                    </m:sSub>
                  </m:oMath>
                </a14:m>
                <a:r>
                  <a:rPr lang="en-US" altLang="zh-TW" sz="2000" i="1" dirty="0">
                    <a:latin typeface="+mj-lt"/>
                  </a:rPr>
                  <a:t>+6</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r>
                  <a:rPr lang="en-US" altLang="zh-TW" sz="2000" i="1" dirty="0">
                    <a:latin typeface="+mj-lt"/>
                    <a:ea typeface="標楷體" panose="03000509000000000000" pitchFamily="65" charset="-120"/>
                  </a:rPr>
                  <a:t>] =</a:t>
                </a:r>
                <a:r>
                  <a:rPr lang="zh-TW" altLang="en-US" sz="2000" i="1" dirty="0">
                    <a:latin typeface="+mj-lt"/>
                  </a:rPr>
                  <a:t> </a:t>
                </a:r>
                <a:r>
                  <a:rPr lang="en-US" altLang="zh-TW" sz="2000" i="1" dirty="0">
                    <a:latin typeface="+mj-lt"/>
                  </a:rPr>
                  <a:t>2</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4</m:t>
                        </m:r>
                      </m:sub>
                    </m:sSub>
                  </m:oMath>
                </a14:m>
                <a:r>
                  <a:rPr lang="en-US" altLang="zh-TW" sz="2000" i="1" dirty="0">
                    <a:latin typeface="+mj-lt"/>
                  </a:rPr>
                  <a:t>+2</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endParaRPr lang="zh-TW" altLang="en-US" sz="2000" i="1" dirty="0">
                  <a:latin typeface="+mj-lt"/>
                </a:endParaRPr>
              </a:p>
            </p:txBody>
          </p:sp>
        </mc:Choice>
        <mc:Fallback xmlns="">
          <p:sp>
            <p:nvSpPr>
              <p:cNvPr id="112" name="文字方塊 111"/>
              <p:cNvSpPr txBox="1">
                <a:spLocks noRot="1" noChangeAspect="1" noMove="1" noResize="1" noEditPoints="1" noAdjustHandles="1" noChangeArrowheads="1" noChangeShapeType="1" noTextEdit="1"/>
              </p:cNvSpPr>
              <p:nvPr/>
            </p:nvSpPr>
            <p:spPr>
              <a:xfrm>
                <a:off x="222757" y="4149080"/>
                <a:ext cx="8744205" cy="1875898"/>
              </a:xfrm>
              <a:prstGeom prst="rect">
                <a:avLst/>
              </a:prstGeom>
              <a:blipFill>
                <a:blip r:embed="rId6"/>
                <a:stretch>
                  <a:fillRect l="-767" r="-70" b="-1629"/>
                </a:stretch>
              </a:blipFill>
            </p:spPr>
            <p:txBody>
              <a:bodyPr/>
              <a:lstStyle/>
              <a:p>
                <a:r>
                  <a:rPr lang="zh-TW" altLang="en-US">
                    <a:noFill/>
                  </a:rPr>
                  <a:t> </a:t>
                </a:r>
              </a:p>
            </p:txBody>
          </p:sp>
        </mc:Fallback>
      </mc:AlternateContent>
      <p:cxnSp>
        <p:nvCxnSpPr>
          <p:cNvPr id="113" name="直線接點 112"/>
          <p:cNvCxnSpPr/>
          <p:nvPr/>
        </p:nvCxnSpPr>
        <p:spPr bwMode="auto">
          <a:xfrm flipH="1">
            <a:off x="2770389" y="4797860"/>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 name="直線接點 113"/>
          <p:cNvCxnSpPr/>
          <p:nvPr/>
        </p:nvCxnSpPr>
        <p:spPr bwMode="auto">
          <a:xfrm flipH="1">
            <a:off x="4801772" y="4377151"/>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直線接點 114"/>
          <p:cNvCxnSpPr/>
          <p:nvPr/>
        </p:nvCxnSpPr>
        <p:spPr bwMode="auto">
          <a:xfrm flipH="1">
            <a:off x="6450611" y="4377151"/>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直線接點 115"/>
          <p:cNvCxnSpPr/>
          <p:nvPr/>
        </p:nvCxnSpPr>
        <p:spPr bwMode="auto">
          <a:xfrm flipH="1">
            <a:off x="924782" y="4798997"/>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 name="直線接點 116"/>
          <p:cNvCxnSpPr/>
          <p:nvPr/>
        </p:nvCxnSpPr>
        <p:spPr bwMode="auto">
          <a:xfrm flipH="1">
            <a:off x="924782" y="5160417"/>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 name="直線接點 117"/>
          <p:cNvCxnSpPr/>
          <p:nvPr/>
        </p:nvCxnSpPr>
        <p:spPr bwMode="auto">
          <a:xfrm flipH="1">
            <a:off x="5946744" y="4801296"/>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直線接點 118"/>
          <p:cNvCxnSpPr/>
          <p:nvPr/>
        </p:nvCxnSpPr>
        <p:spPr bwMode="auto">
          <a:xfrm flipH="1">
            <a:off x="3899622" y="5160417"/>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 name="直線接點 119"/>
          <p:cNvCxnSpPr/>
          <p:nvPr/>
        </p:nvCxnSpPr>
        <p:spPr bwMode="auto">
          <a:xfrm flipH="1">
            <a:off x="5292081" y="5160417"/>
            <a:ext cx="576063" cy="371737"/>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直線接點 120"/>
          <p:cNvCxnSpPr/>
          <p:nvPr/>
        </p:nvCxnSpPr>
        <p:spPr bwMode="auto">
          <a:xfrm flipH="1" flipV="1">
            <a:off x="2193722" y="4383595"/>
            <a:ext cx="288031" cy="288032"/>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直線接點 121"/>
          <p:cNvCxnSpPr/>
          <p:nvPr/>
        </p:nvCxnSpPr>
        <p:spPr bwMode="auto">
          <a:xfrm flipH="1">
            <a:off x="1872637" y="4380882"/>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 name="直線接點 123"/>
          <p:cNvCxnSpPr/>
          <p:nvPr/>
        </p:nvCxnSpPr>
        <p:spPr bwMode="auto">
          <a:xfrm flipH="1" flipV="1">
            <a:off x="5170861" y="4383595"/>
            <a:ext cx="288031" cy="288032"/>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直線接點 124"/>
          <p:cNvCxnSpPr/>
          <p:nvPr/>
        </p:nvCxnSpPr>
        <p:spPr bwMode="auto">
          <a:xfrm flipH="1" flipV="1">
            <a:off x="6834654" y="4387326"/>
            <a:ext cx="288031" cy="288032"/>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 name="直線接點 125"/>
          <p:cNvCxnSpPr/>
          <p:nvPr/>
        </p:nvCxnSpPr>
        <p:spPr bwMode="auto">
          <a:xfrm flipH="1" flipV="1">
            <a:off x="6381742" y="4798269"/>
            <a:ext cx="288031" cy="288032"/>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7" name="直線接點 126"/>
          <p:cNvCxnSpPr/>
          <p:nvPr/>
        </p:nvCxnSpPr>
        <p:spPr bwMode="auto">
          <a:xfrm flipH="1" flipV="1">
            <a:off x="1309887" y="5160417"/>
            <a:ext cx="288031" cy="288032"/>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直線接點 127"/>
          <p:cNvCxnSpPr/>
          <p:nvPr/>
        </p:nvCxnSpPr>
        <p:spPr bwMode="auto">
          <a:xfrm flipH="1" flipV="1">
            <a:off x="3168611" y="4797860"/>
            <a:ext cx="288031" cy="288032"/>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9" name="直線接點 128"/>
          <p:cNvCxnSpPr/>
          <p:nvPr/>
        </p:nvCxnSpPr>
        <p:spPr bwMode="auto">
          <a:xfrm flipH="1">
            <a:off x="2560395" y="4377975"/>
            <a:ext cx="240027" cy="288032"/>
          </a:xfrm>
          <a:prstGeom prst="line">
            <a:avLst/>
          </a:prstGeom>
          <a:solidFill>
            <a:schemeClr val="folHlink">
              <a:alpha val="0"/>
            </a:schemeClr>
          </a:solidFill>
          <a:ln w="38100" cap="flat" cmpd="sng" algn="ctr">
            <a:solidFill>
              <a:schemeClr val="accent5">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直線接點 129"/>
          <p:cNvCxnSpPr/>
          <p:nvPr/>
        </p:nvCxnSpPr>
        <p:spPr bwMode="auto">
          <a:xfrm flipH="1">
            <a:off x="7256624" y="4383595"/>
            <a:ext cx="240027" cy="288032"/>
          </a:xfrm>
          <a:prstGeom prst="line">
            <a:avLst/>
          </a:prstGeom>
          <a:solidFill>
            <a:schemeClr val="folHlink">
              <a:alpha val="0"/>
            </a:schemeClr>
          </a:solidFill>
          <a:ln w="38100" cap="flat" cmpd="sng" algn="ctr">
            <a:solidFill>
              <a:schemeClr val="accent5">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1" name="直線接點 130"/>
          <p:cNvCxnSpPr/>
          <p:nvPr/>
        </p:nvCxnSpPr>
        <p:spPr bwMode="auto">
          <a:xfrm flipH="1">
            <a:off x="1309887" y="4797860"/>
            <a:ext cx="240027" cy="288032"/>
          </a:xfrm>
          <a:prstGeom prst="line">
            <a:avLst/>
          </a:prstGeom>
          <a:solidFill>
            <a:schemeClr val="folHlink">
              <a:alpha val="0"/>
            </a:schemeClr>
          </a:solidFill>
          <a:ln w="38100" cap="flat" cmpd="sng" algn="ctr">
            <a:solidFill>
              <a:schemeClr val="accent5">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 name="直線接點 131"/>
          <p:cNvCxnSpPr/>
          <p:nvPr/>
        </p:nvCxnSpPr>
        <p:spPr bwMode="auto">
          <a:xfrm flipH="1">
            <a:off x="3648934" y="4798096"/>
            <a:ext cx="240027" cy="288032"/>
          </a:xfrm>
          <a:prstGeom prst="line">
            <a:avLst/>
          </a:prstGeom>
          <a:solidFill>
            <a:schemeClr val="folHlink">
              <a:alpha val="0"/>
            </a:schemeClr>
          </a:solidFill>
          <a:ln w="38100" cap="flat" cmpd="sng" algn="ctr">
            <a:solidFill>
              <a:schemeClr val="accent5">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 name="直線接點 132"/>
          <p:cNvCxnSpPr/>
          <p:nvPr/>
        </p:nvCxnSpPr>
        <p:spPr bwMode="auto">
          <a:xfrm flipH="1">
            <a:off x="1628070" y="5160417"/>
            <a:ext cx="240027" cy="288032"/>
          </a:xfrm>
          <a:prstGeom prst="line">
            <a:avLst/>
          </a:prstGeom>
          <a:solidFill>
            <a:schemeClr val="folHlink">
              <a:alpha val="0"/>
            </a:schemeClr>
          </a:solidFill>
          <a:ln w="38100" cap="flat" cmpd="sng" algn="ctr">
            <a:solidFill>
              <a:schemeClr val="accent5">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 name="直線接點 133"/>
          <p:cNvCxnSpPr/>
          <p:nvPr/>
        </p:nvCxnSpPr>
        <p:spPr bwMode="auto">
          <a:xfrm flipH="1">
            <a:off x="4161319" y="5160417"/>
            <a:ext cx="240027" cy="288032"/>
          </a:xfrm>
          <a:prstGeom prst="line">
            <a:avLst/>
          </a:prstGeom>
          <a:solidFill>
            <a:schemeClr val="folHlink">
              <a:alpha val="0"/>
            </a:schemeClr>
          </a:solidFill>
          <a:ln w="38100" cap="flat" cmpd="sng" algn="ctr">
            <a:solidFill>
              <a:schemeClr val="accent5">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 name="直線接點 134"/>
          <p:cNvCxnSpPr/>
          <p:nvPr/>
        </p:nvCxnSpPr>
        <p:spPr bwMode="auto">
          <a:xfrm flipH="1" flipV="1">
            <a:off x="3353731" y="4377151"/>
            <a:ext cx="288031" cy="288032"/>
          </a:xfrm>
          <a:prstGeom prst="line">
            <a:avLst/>
          </a:prstGeom>
          <a:solidFill>
            <a:schemeClr val="folHlink">
              <a:alpha val="0"/>
            </a:schemeClr>
          </a:solidFill>
          <a:ln w="38100" cap="flat" cmpd="sng" algn="ctr">
            <a:solidFill>
              <a:schemeClr val="tx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6" name="直線接點 135"/>
          <p:cNvCxnSpPr/>
          <p:nvPr/>
        </p:nvCxnSpPr>
        <p:spPr bwMode="auto">
          <a:xfrm flipH="1" flipV="1">
            <a:off x="7955434" y="4377151"/>
            <a:ext cx="288031" cy="288032"/>
          </a:xfrm>
          <a:prstGeom prst="line">
            <a:avLst/>
          </a:prstGeom>
          <a:solidFill>
            <a:schemeClr val="folHlink">
              <a:alpha val="0"/>
            </a:schemeClr>
          </a:solidFill>
          <a:ln w="38100" cap="flat" cmpd="sng" algn="ctr">
            <a:solidFill>
              <a:schemeClr val="tx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直線接點 136"/>
          <p:cNvCxnSpPr/>
          <p:nvPr/>
        </p:nvCxnSpPr>
        <p:spPr bwMode="auto">
          <a:xfrm flipH="1" flipV="1">
            <a:off x="4450843" y="4793228"/>
            <a:ext cx="288031" cy="288032"/>
          </a:xfrm>
          <a:prstGeom prst="line">
            <a:avLst/>
          </a:prstGeom>
          <a:solidFill>
            <a:schemeClr val="folHlink">
              <a:alpha val="0"/>
            </a:schemeClr>
          </a:solidFill>
          <a:ln w="38100" cap="flat" cmpd="sng" algn="ctr">
            <a:solidFill>
              <a:schemeClr val="tx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8" name="直線接點 137"/>
          <p:cNvCxnSpPr/>
          <p:nvPr/>
        </p:nvCxnSpPr>
        <p:spPr bwMode="auto">
          <a:xfrm flipH="1" flipV="1">
            <a:off x="2355748" y="5155785"/>
            <a:ext cx="288031" cy="288032"/>
          </a:xfrm>
          <a:prstGeom prst="line">
            <a:avLst/>
          </a:prstGeom>
          <a:solidFill>
            <a:schemeClr val="folHlink">
              <a:alpha val="0"/>
            </a:schemeClr>
          </a:solidFill>
          <a:ln w="38100" cap="flat" cmpd="sng" algn="ctr">
            <a:solidFill>
              <a:schemeClr val="tx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262264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marL="0" indent="0">
              <a:buNone/>
            </a:pPr>
            <a:r>
              <a:rPr lang="en-US" altLang="zh-TW" sz="2400" dirty="0">
                <a:solidFill>
                  <a:schemeClr val="tx1"/>
                </a:solidFill>
              </a:rPr>
              <a:t>3</a:t>
            </a:r>
            <a:r>
              <a:rPr lang="en-US" altLang="zh-TW" sz="2400" dirty="0">
                <a:solidFill>
                  <a:schemeClr val="tx1"/>
                </a:solidFill>
                <a:latin typeface="標楷體" panose="03000509000000000000" pitchFamily="65" charset="-120"/>
                <a:ea typeface="標楷體" panose="03000509000000000000" pitchFamily="65" charset="-120"/>
              </a:rPr>
              <a:t>×</a:t>
            </a:r>
            <a:r>
              <a:rPr lang="en-US" altLang="zh-TW" sz="2400" dirty="0">
                <a:solidFill>
                  <a:schemeClr val="tx1"/>
                </a:solidFill>
              </a:rPr>
              <a:t>3 mask computing a digital Laplacian.</a:t>
            </a:r>
          </a:p>
          <a:p>
            <a:pPr algn="ctr"/>
            <a:r>
              <a:rPr lang="en-US" altLang="zh-TW" sz="3200" i="1" dirty="0">
                <a:solidFill>
                  <a:schemeClr val="tx1"/>
                </a:solidFill>
              </a:rPr>
              <a:t>e</a:t>
            </a:r>
            <a:r>
              <a:rPr lang="en-US" altLang="zh-TW" sz="3200" dirty="0">
                <a:solidFill>
                  <a:schemeClr val="tx1"/>
                </a:solidFill>
              </a:rPr>
              <a:t> = -(4</a:t>
            </a:r>
            <a:r>
              <a:rPr lang="en-US" altLang="zh-TW" sz="3200" i="1" dirty="0">
                <a:solidFill>
                  <a:schemeClr val="tx1"/>
                </a:solidFill>
              </a:rPr>
              <a:t>a </a:t>
            </a:r>
            <a:r>
              <a:rPr lang="en-US" altLang="zh-TW" sz="3200" dirty="0">
                <a:solidFill>
                  <a:schemeClr val="tx1"/>
                </a:solidFill>
              </a:rPr>
              <a:t>+ 4</a:t>
            </a:r>
            <a:r>
              <a:rPr lang="en-US" altLang="zh-TW" sz="3200" i="1" dirty="0">
                <a:solidFill>
                  <a:schemeClr val="tx1"/>
                </a:solidFill>
              </a:rPr>
              <a:t>b</a:t>
            </a:r>
            <a:r>
              <a:rPr lang="en-US" altLang="zh-TW" sz="3200" dirty="0">
                <a:solidFill>
                  <a:schemeClr val="tx1"/>
                </a:solidFill>
              </a:rPr>
              <a:t>), 2</a:t>
            </a:r>
            <a:r>
              <a:rPr lang="en-US" altLang="zh-TW" sz="3200" i="1" dirty="0">
                <a:solidFill>
                  <a:schemeClr val="tx1"/>
                </a:solidFill>
              </a:rPr>
              <a:t>a </a:t>
            </a:r>
            <a:r>
              <a:rPr lang="en-US" altLang="zh-TW" sz="3200" dirty="0">
                <a:solidFill>
                  <a:schemeClr val="tx1"/>
                </a:solidFill>
              </a:rPr>
              <a:t>+ </a:t>
            </a:r>
            <a:r>
              <a:rPr lang="en-US" altLang="zh-TW" sz="3200" i="1" dirty="0">
                <a:solidFill>
                  <a:schemeClr val="tx1"/>
                </a:solidFill>
              </a:rPr>
              <a:t>b </a:t>
            </a:r>
            <a:r>
              <a:rPr lang="en-US" altLang="zh-TW" sz="3200" dirty="0">
                <a:solidFill>
                  <a:schemeClr val="tx1"/>
                </a:solidFill>
              </a:rPr>
              <a:t>= 1</a:t>
            </a:r>
          </a:p>
          <a:p>
            <a:pPr marL="0" indent="0">
              <a:buNone/>
            </a:pPr>
            <a:endParaRPr lang="zh-TW" altLang="en-US" sz="2400" dirty="0">
              <a:solidFill>
                <a:schemeClr val="tx1"/>
              </a:solidFill>
            </a:endParaRPr>
          </a:p>
        </p:txBody>
      </p:sp>
      <p:sp>
        <p:nvSpPr>
          <p:cNvPr id="227331" name="Rectangle 2"/>
          <p:cNvSpPr>
            <a:spLocks noGrp="1" noChangeArrowheads="1"/>
          </p:cNvSpPr>
          <p:nvPr>
            <p:ph type="title"/>
          </p:nvPr>
        </p:nvSpPr>
        <p:spPr/>
        <p:txBody>
          <a:bodyPr/>
          <a:lstStyle/>
          <a:p>
            <a:pPr algn="ctr" eaLnBrk="1" hangingPunct="1"/>
            <a:r>
              <a:rPr lang="en-US" altLang="zh-TW" b="0" dirty="0"/>
              <a:t>Zero-Crossing Edge Detectors</a:t>
            </a:r>
          </a:p>
        </p:txBody>
      </p:sp>
      <p:pic>
        <p:nvPicPr>
          <p:cNvPr id="227334" name="Picture 6" descr="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1521" y="3356992"/>
            <a:ext cx="7686675" cy="197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線接點 4"/>
          <p:cNvCxnSpPr/>
          <p:nvPr/>
        </p:nvCxnSpPr>
        <p:spPr bwMode="auto">
          <a:xfrm>
            <a:off x="2627784" y="5301208"/>
            <a:ext cx="1584176" cy="0"/>
          </a:xfrm>
          <a:prstGeom prst="line">
            <a:avLst/>
          </a:prstGeom>
          <a:solidFill>
            <a:schemeClr val="folHlink">
              <a:alpha val="0"/>
            </a:schemeClr>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線接點 10"/>
          <p:cNvCxnSpPr/>
          <p:nvPr/>
        </p:nvCxnSpPr>
        <p:spPr bwMode="auto">
          <a:xfrm>
            <a:off x="5076056" y="5295640"/>
            <a:ext cx="1296144" cy="0"/>
          </a:xfrm>
          <a:prstGeom prst="line">
            <a:avLst/>
          </a:prstGeom>
          <a:solidFill>
            <a:schemeClr val="folHlink">
              <a:alpha val="0"/>
            </a:schemeClr>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6089" b="4036"/>
          <a:stretch/>
        </p:blipFill>
        <p:spPr bwMode="auto">
          <a:xfrm>
            <a:off x="395536" y="3141393"/>
            <a:ext cx="1440160" cy="863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03665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0" name="Rectangle 2"/>
          <p:cNvSpPr>
            <a:spLocks noGrp="1" noChangeArrowheads="1"/>
          </p:cNvSpPr>
          <p:nvPr>
            <p:ph type="title"/>
          </p:nvPr>
        </p:nvSpPr>
        <p:spPr/>
        <p:txBody>
          <a:bodyPr>
            <a:normAutofit/>
          </a:bodyPr>
          <a:lstStyle/>
          <a:p>
            <a:pPr algn="ctr" eaLnBrk="1" hangingPunct="1"/>
            <a:r>
              <a:rPr lang="en-US" altLang="zh-TW" sz="4000" b="0" dirty="0">
                <a:solidFill>
                  <a:schemeClr val="tx1"/>
                </a:solidFill>
              </a:rPr>
              <a:t>7.4.2 Zero-Crossing Edge Detectors</a:t>
            </a:r>
          </a:p>
        </p:txBody>
      </p:sp>
      <p:sp>
        <p:nvSpPr>
          <p:cNvPr id="9" name="頁尾版面配置區 5"/>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pic>
        <p:nvPicPr>
          <p:cNvPr id="41993" name="Picture 5"/>
          <p:cNvPicPr>
            <a:picLocks noChangeAspect="1" noChangeArrowheads="1"/>
          </p:cNvPicPr>
          <p:nvPr/>
        </p:nvPicPr>
        <p:blipFill>
          <a:blip r:embed="rId3" cstate="print"/>
          <a:srcRect/>
          <a:stretch>
            <a:fillRect/>
          </a:stretch>
        </p:blipFill>
        <p:spPr bwMode="auto">
          <a:xfrm>
            <a:off x="827762" y="1796760"/>
            <a:ext cx="1728788" cy="1366837"/>
          </a:xfrm>
          <a:prstGeom prst="rect">
            <a:avLst/>
          </a:prstGeom>
          <a:noFill/>
          <a:ln w="9525">
            <a:noFill/>
            <a:miter lim="800000"/>
            <a:headEnd/>
            <a:tailEnd/>
          </a:ln>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9557" y="1828895"/>
            <a:ext cx="4248150" cy="1363662"/>
          </a:xfrm>
          <a:prstGeom prst="rect">
            <a:avLst/>
          </a:prstGeom>
          <a:noFill/>
          <a:ln>
            <a:noFill/>
          </a:ln>
          <a:scene3d>
            <a:camera prst="orthographicFront">
              <a:rot lat="0" lon="0" rev="2154000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群組 10"/>
          <p:cNvGrpSpPr/>
          <p:nvPr/>
        </p:nvGrpSpPr>
        <p:grpSpPr>
          <a:xfrm>
            <a:off x="4807629" y="1900903"/>
            <a:ext cx="3312368" cy="1152128"/>
            <a:chOff x="4788024" y="2060848"/>
            <a:chExt cx="3312368" cy="1152128"/>
          </a:xfrm>
        </p:grpSpPr>
        <p:grpSp>
          <p:nvGrpSpPr>
            <p:cNvPr id="12" name="群組 11"/>
            <p:cNvGrpSpPr/>
            <p:nvPr/>
          </p:nvGrpSpPr>
          <p:grpSpPr>
            <a:xfrm>
              <a:off x="5220072" y="2060848"/>
              <a:ext cx="2880320" cy="936104"/>
              <a:chOff x="5220072" y="2060848"/>
              <a:chExt cx="2880320" cy="936104"/>
            </a:xfrm>
          </p:grpSpPr>
          <p:cxnSp>
            <p:nvCxnSpPr>
              <p:cNvPr id="27" name="直線接點 26"/>
              <p:cNvCxnSpPr/>
              <p:nvPr/>
            </p:nvCxnSpPr>
            <p:spPr bwMode="auto">
              <a:xfrm flipH="1">
                <a:off x="5220072" y="2060848"/>
                <a:ext cx="216024" cy="216024"/>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線接點 27"/>
              <p:cNvCxnSpPr/>
              <p:nvPr/>
            </p:nvCxnSpPr>
            <p:spPr bwMode="auto">
              <a:xfrm flipH="1">
                <a:off x="7884368" y="2060848"/>
                <a:ext cx="216024" cy="216024"/>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線接點 28"/>
              <p:cNvCxnSpPr/>
              <p:nvPr/>
            </p:nvCxnSpPr>
            <p:spPr bwMode="auto">
              <a:xfrm flipH="1">
                <a:off x="5220072" y="2780928"/>
                <a:ext cx="216024" cy="216024"/>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線接點 29"/>
              <p:cNvCxnSpPr/>
              <p:nvPr/>
            </p:nvCxnSpPr>
            <p:spPr bwMode="auto">
              <a:xfrm flipH="1">
                <a:off x="7884368" y="2780928"/>
                <a:ext cx="216024" cy="216024"/>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3" name="群組 12"/>
            <p:cNvGrpSpPr/>
            <p:nvPr/>
          </p:nvGrpSpPr>
          <p:grpSpPr>
            <a:xfrm>
              <a:off x="4860032" y="2276872"/>
              <a:ext cx="2880320" cy="936104"/>
              <a:chOff x="5220072" y="2060848"/>
              <a:chExt cx="2880320" cy="936104"/>
            </a:xfrm>
          </p:grpSpPr>
          <p:cxnSp>
            <p:nvCxnSpPr>
              <p:cNvPr id="23" name="直線接點 22"/>
              <p:cNvCxnSpPr/>
              <p:nvPr/>
            </p:nvCxnSpPr>
            <p:spPr bwMode="auto">
              <a:xfrm flipH="1">
                <a:off x="5220072" y="2060848"/>
                <a:ext cx="216024" cy="216024"/>
              </a:xfrm>
              <a:prstGeom prst="line">
                <a:avLst/>
              </a:prstGeom>
              <a:solidFill>
                <a:schemeClr val="folHlink">
                  <a:alpha val="0"/>
                </a:schemeClr>
              </a:solidFill>
              <a:ln w="381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線接點 23"/>
              <p:cNvCxnSpPr/>
              <p:nvPr/>
            </p:nvCxnSpPr>
            <p:spPr bwMode="auto">
              <a:xfrm flipH="1">
                <a:off x="7884368" y="2060848"/>
                <a:ext cx="216024" cy="216024"/>
              </a:xfrm>
              <a:prstGeom prst="line">
                <a:avLst/>
              </a:prstGeom>
              <a:solidFill>
                <a:schemeClr val="folHlink">
                  <a:alpha val="0"/>
                </a:schemeClr>
              </a:solidFill>
              <a:ln w="381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線接點 24"/>
              <p:cNvCxnSpPr/>
              <p:nvPr/>
            </p:nvCxnSpPr>
            <p:spPr bwMode="auto">
              <a:xfrm flipH="1">
                <a:off x="5220072" y="2780928"/>
                <a:ext cx="216024" cy="216024"/>
              </a:xfrm>
              <a:prstGeom prst="line">
                <a:avLst/>
              </a:prstGeom>
              <a:solidFill>
                <a:schemeClr val="folHlink">
                  <a:alpha val="0"/>
                </a:schemeClr>
              </a:solidFill>
              <a:ln w="381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線接點 25"/>
              <p:cNvCxnSpPr/>
              <p:nvPr/>
            </p:nvCxnSpPr>
            <p:spPr bwMode="auto">
              <a:xfrm flipH="1">
                <a:off x="7884368" y="2780928"/>
                <a:ext cx="216024" cy="216024"/>
              </a:xfrm>
              <a:prstGeom prst="line">
                <a:avLst/>
              </a:prstGeom>
              <a:solidFill>
                <a:schemeClr val="folHlink">
                  <a:alpha val="0"/>
                </a:schemeClr>
              </a:solidFill>
              <a:ln w="381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4" name="群組 13"/>
            <p:cNvGrpSpPr/>
            <p:nvPr/>
          </p:nvGrpSpPr>
          <p:grpSpPr>
            <a:xfrm>
              <a:off x="4788024" y="2060848"/>
              <a:ext cx="2880320" cy="936104"/>
              <a:chOff x="4788024" y="2060848"/>
              <a:chExt cx="2880320" cy="936104"/>
            </a:xfrm>
          </p:grpSpPr>
          <p:grpSp>
            <p:nvGrpSpPr>
              <p:cNvPr id="15" name="群組 14"/>
              <p:cNvGrpSpPr/>
              <p:nvPr/>
            </p:nvGrpSpPr>
            <p:grpSpPr>
              <a:xfrm>
                <a:off x="4788024" y="2060848"/>
                <a:ext cx="2880320" cy="936104"/>
                <a:chOff x="5220072" y="2060848"/>
                <a:chExt cx="2880320" cy="936104"/>
              </a:xfrm>
            </p:grpSpPr>
            <p:cxnSp>
              <p:nvCxnSpPr>
                <p:cNvPr id="19" name="直線接點 18"/>
                <p:cNvCxnSpPr/>
                <p:nvPr/>
              </p:nvCxnSpPr>
              <p:spPr bwMode="auto">
                <a:xfrm flipH="1">
                  <a:off x="5220072" y="2060848"/>
                  <a:ext cx="216024" cy="216024"/>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線接點 19"/>
                <p:cNvCxnSpPr/>
                <p:nvPr/>
              </p:nvCxnSpPr>
              <p:spPr bwMode="auto">
                <a:xfrm flipH="1">
                  <a:off x="7884368" y="2060848"/>
                  <a:ext cx="216024" cy="216024"/>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線接點 20"/>
                <p:cNvCxnSpPr/>
                <p:nvPr/>
              </p:nvCxnSpPr>
              <p:spPr bwMode="auto">
                <a:xfrm flipH="1">
                  <a:off x="5220072" y="2780928"/>
                  <a:ext cx="216024" cy="216024"/>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線接點 21"/>
                <p:cNvCxnSpPr/>
                <p:nvPr/>
              </p:nvCxnSpPr>
              <p:spPr bwMode="auto">
                <a:xfrm flipH="1">
                  <a:off x="7884368" y="2780928"/>
                  <a:ext cx="216024" cy="216024"/>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 name="群組 15"/>
              <p:cNvGrpSpPr/>
              <p:nvPr/>
            </p:nvGrpSpPr>
            <p:grpSpPr>
              <a:xfrm>
                <a:off x="6156176" y="2060848"/>
                <a:ext cx="216024" cy="936104"/>
                <a:chOff x="5940152" y="3573016"/>
                <a:chExt cx="216024" cy="936104"/>
              </a:xfrm>
            </p:grpSpPr>
            <p:cxnSp>
              <p:nvCxnSpPr>
                <p:cNvPr id="17" name="直線接點 16"/>
                <p:cNvCxnSpPr/>
                <p:nvPr/>
              </p:nvCxnSpPr>
              <p:spPr bwMode="auto">
                <a:xfrm flipH="1">
                  <a:off x="5940152" y="3573016"/>
                  <a:ext cx="216024" cy="216024"/>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線接點 17"/>
                <p:cNvCxnSpPr/>
                <p:nvPr/>
              </p:nvCxnSpPr>
              <p:spPr bwMode="auto">
                <a:xfrm flipH="1">
                  <a:off x="5940152" y="4293096"/>
                  <a:ext cx="216024" cy="216024"/>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sp>
        <p:nvSpPr>
          <p:cNvPr id="31" name="橢圓 30"/>
          <p:cNvSpPr/>
          <p:nvPr/>
        </p:nvSpPr>
        <p:spPr bwMode="auto">
          <a:xfrm>
            <a:off x="4316315" y="1901647"/>
            <a:ext cx="288032" cy="216024"/>
          </a:xfrm>
          <a:prstGeom prst="ellipse">
            <a:avLst/>
          </a:prstGeom>
          <a:solidFill>
            <a:schemeClr val="folHlink">
              <a:alpha val="0"/>
            </a:scheme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32" name="橢圓 31"/>
          <p:cNvSpPr/>
          <p:nvPr/>
        </p:nvSpPr>
        <p:spPr bwMode="auto">
          <a:xfrm>
            <a:off x="5671725" y="1900903"/>
            <a:ext cx="288032" cy="216024"/>
          </a:xfrm>
          <a:prstGeom prst="ellipse">
            <a:avLst/>
          </a:prstGeom>
          <a:solidFill>
            <a:schemeClr val="folHlink">
              <a:alpha val="0"/>
            </a:scheme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33" name="橢圓 32"/>
          <p:cNvSpPr/>
          <p:nvPr/>
        </p:nvSpPr>
        <p:spPr bwMode="auto">
          <a:xfrm>
            <a:off x="7051048" y="1927708"/>
            <a:ext cx="288032" cy="216024"/>
          </a:xfrm>
          <a:prstGeom prst="ellipse">
            <a:avLst/>
          </a:prstGeom>
          <a:solidFill>
            <a:schemeClr val="folHlink">
              <a:alpha val="0"/>
            </a:scheme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34" name="橢圓 33"/>
          <p:cNvSpPr/>
          <p:nvPr/>
        </p:nvSpPr>
        <p:spPr bwMode="auto">
          <a:xfrm>
            <a:off x="4328974" y="2376442"/>
            <a:ext cx="288032" cy="216024"/>
          </a:xfrm>
          <a:prstGeom prst="ellipse">
            <a:avLst/>
          </a:prstGeom>
          <a:solidFill>
            <a:schemeClr val="folHlink">
              <a:alpha val="0"/>
            </a:scheme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35" name="橢圓 34"/>
          <p:cNvSpPr/>
          <p:nvPr/>
        </p:nvSpPr>
        <p:spPr bwMode="auto">
          <a:xfrm>
            <a:off x="6094232" y="2372167"/>
            <a:ext cx="288032" cy="216024"/>
          </a:xfrm>
          <a:prstGeom prst="ellipse">
            <a:avLst/>
          </a:prstGeom>
          <a:solidFill>
            <a:schemeClr val="folHlink">
              <a:alpha val="0"/>
            </a:scheme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36" name="橢圓 35"/>
          <p:cNvSpPr/>
          <p:nvPr/>
        </p:nvSpPr>
        <p:spPr bwMode="auto">
          <a:xfrm>
            <a:off x="7017099" y="2384908"/>
            <a:ext cx="288032" cy="216024"/>
          </a:xfrm>
          <a:prstGeom prst="ellipse">
            <a:avLst/>
          </a:prstGeom>
          <a:solidFill>
            <a:schemeClr val="folHlink">
              <a:alpha val="0"/>
            </a:scheme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37" name="橢圓 36"/>
          <p:cNvSpPr/>
          <p:nvPr/>
        </p:nvSpPr>
        <p:spPr bwMode="auto">
          <a:xfrm>
            <a:off x="4320507" y="2621975"/>
            <a:ext cx="288032" cy="216024"/>
          </a:xfrm>
          <a:prstGeom prst="ellipse">
            <a:avLst/>
          </a:prstGeom>
          <a:solidFill>
            <a:schemeClr val="folHlink">
              <a:alpha val="0"/>
            </a:scheme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38" name="橢圓 37"/>
          <p:cNvSpPr/>
          <p:nvPr/>
        </p:nvSpPr>
        <p:spPr bwMode="auto">
          <a:xfrm>
            <a:off x="5700574" y="2621975"/>
            <a:ext cx="288032" cy="216024"/>
          </a:xfrm>
          <a:prstGeom prst="ellipse">
            <a:avLst/>
          </a:prstGeom>
          <a:solidFill>
            <a:schemeClr val="folHlink">
              <a:alpha val="0"/>
            </a:scheme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39" name="橢圓 38"/>
          <p:cNvSpPr/>
          <p:nvPr/>
        </p:nvSpPr>
        <p:spPr bwMode="auto">
          <a:xfrm>
            <a:off x="7025566" y="2638908"/>
            <a:ext cx="288032" cy="216024"/>
          </a:xfrm>
          <a:prstGeom prst="ellipse">
            <a:avLst/>
          </a:prstGeom>
          <a:solidFill>
            <a:schemeClr val="folHlink">
              <a:alpha val="0"/>
            </a:scheme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mc:AlternateContent xmlns:mc="http://schemas.openxmlformats.org/markup-compatibility/2006" xmlns:a14="http://schemas.microsoft.com/office/drawing/2010/main">
        <mc:Choice Requires="a14">
          <p:sp>
            <p:nvSpPr>
              <p:cNvPr id="4" name="文字方塊 3"/>
              <p:cNvSpPr txBox="1"/>
              <p:nvPr/>
            </p:nvSpPr>
            <p:spPr>
              <a:xfrm>
                <a:off x="822961" y="3481677"/>
                <a:ext cx="2164864" cy="2751522"/>
              </a:xfrm>
              <a:prstGeom prst="rect">
                <a:avLst/>
              </a:prstGeom>
              <a:noFill/>
            </p:spPr>
            <p:txBody>
              <a:bodyPr wrap="square" rtlCol="0" anchor="ctr">
                <a:spAutoFit/>
              </a:bodyPr>
              <a:lstStyle/>
              <a:p>
                <a:pPr>
                  <a:lnSpc>
                    <a:spcPct val="120000"/>
                  </a:lnSpc>
                </a:pP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𝑘</m:t>
                        </m:r>
                      </m:e>
                      <m:sub>
                        <m:r>
                          <a:rPr lang="en-US" altLang="zh-TW" sz="2400" b="0" i="1" smtClean="0">
                            <a:latin typeface="Cambria Math" panose="02040503050406030204" pitchFamily="18" charset="0"/>
                          </a:rPr>
                          <m:t>1</m:t>
                        </m:r>
                      </m:sub>
                    </m:sSub>
                  </m:oMath>
                </a14:m>
                <a:r>
                  <a:rPr lang="en-US" altLang="zh-TW" sz="2400" i="1" dirty="0">
                    <a:latin typeface="+mj-lt"/>
                  </a:rPr>
                  <a:t>(4a+4b+e) +</a:t>
                </a:r>
              </a:p>
              <a:p>
                <a:pPr>
                  <a:lnSpc>
                    <a:spcPct val="120000"/>
                  </a:lnSpc>
                </a:pP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b="0" i="1" smtClean="0">
                            <a:latin typeface="Cambria Math" panose="02040503050406030204" pitchFamily="18" charset="0"/>
                          </a:rPr>
                          <m:t>2</m:t>
                        </m:r>
                      </m:sub>
                    </m:sSub>
                  </m:oMath>
                </a14:m>
                <a:r>
                  <a:rPr lang="en-US" altLang="zh-TW" sz="2400" i="1" dirty="0">
                    <a:latin typeface="+mj-lt"/>
                  </a:rPr>
                  <a:t>(0) +</a:t>
                </a:r>
              </a:p>
              <a:p>
                <a:pPr>
                  <a:lnSpc>
                    <a:spcPct val="120000"/>
                  </a:lnSpc>
                </a:pP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b="0" i="1" smtClean="0">
                            <a:latin typeface="Cambria Math" panose="02040503050406030204" pitchFamily="18" charset="0"/>
                          </a:rPr>
                          <m:t>3</m:t>
                        </m:r>
                      </m:sub>
                    </m:sSub>
                  </m:oMath>
                </a14:m>
                <a:r>
                  <a:rPr lang="en-US" altLang="zh-TW" sz="2400" i="1" dirty="0">
                    <a:latin typeface="+mj-lt"/>
                  </a:rPr>
                  <a:t>(0) +</a:t>
                </a:r>
              </a:p>
              <a:p>
                <a:pPr>
                  <a:lnSpc>
                    <a:spcPct val="120000"/>
                  </a:lnSpc>
                </a:pP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b="0" i="1" smtClean="0">
                            <a:latin typeface="Cambria Math" panose="02040503050406030204" pitchFamily="18" charset="0"/>
                          </a:rPr>
                          <m:t>4</m:t>
                        </m:r>
                      </m:sub>
                    </m:sSub>
                  </m:oMath>
                </a14:m>
                <a:r>
                  <a:rPr lang="en-US" altLang="zh-TW" sz="2400" i="1" dirty="0">
                    <a:latin typeface="+mj-lt"/>
                  </a:rPr>
                  <a:t>(4a+2b) +</a:t>
                </a:r>
              </a:p>
              <a:p>
                <a:pPr>
                  <a:lnSpc>
                    <a:spcPct val="120000"/>
                  </a:lnSpc>
                </a:pP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b="0" i="1" smtClean="0">
                            <a:latin typeface="Cambria Math" panose="02040503050406030204" pitchFamily="18" charset="0"/>
                          </a:rPr>
                          <m:t>5</m:t>
                        </m:r>
                      </m:sub>
                    </m:sSub>
                  </m:oMath>
                </a14:m>
                <a:r>
                  <a:rPr lang="en-US" altLang="zh-TW" sz="2400" i="1" dirty="0">
                    <a:latin typeface="+mj-lt"/>
                  </a:rPr>
                  <a:t>(0) +</a:t>
                </a:r>
              </a:p>
              <a:p>
                <a:pPr>
                  <a:lnSpc>
                    <a:spcPct val="120000"/>
                  </a:lnSpc>
                </a:pP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b="0" i="1" smtClean="0">
                            <a:latin typeface="Cambria Math" panose="02040503050406030204" pitchFamily="18" charset="0"/>
                          </a:rPr>
                          <m:t>6</m:t>
                        </m:r>
                      </m:sub>
                    </m:sSub>
                  </m:oMath>
                </a14:m>
                <a:r>
                  <a:rPr lang="en-US" altLang="zh-TW" sz="2400" i="1" dirty="0">
                    <a:latin typeface="+mj-lt"/>
                  </a:rPr>
                  <a:t>(4a+2b)</a:t>
                </a:r>
              </a:p>
            </p:txBody>
          </p:sp>
        </mc:Choice>
        <mc:Fallback xmlns="">
          <p:sp>
            <p:nvSpPr>
              <p:cNvPr id="4" name="文字方塊 3"/>
              <p:cNvSpPr txBox="1">
                <a:spLocks noRot="1" noChangeAspect="1" noMove="1" noResize="1" noEditPoints="1" noAdjustHandles="1" noChangeArrowheads="1" noChangeShapeType="1" noTextEdit="1"/>
              </p:cNvSpPr>
              <p:nvPr/>
            </p:nvSpPr>
            <p:spPr>
              <a:xfrm>
                <a:off x="822961" y="3481677"/>
                <a:ext cx="2164864" cy="2751522"/>
              </a:xfrm>
              <a:prstGeom prst="rect">
                <a:avLst/>
              </a:prstGeom>
              <a:blipFill>
                <a:blip r:embed="rId5"/>
                <a:stretch>
                  <a:fillRect l="-845" r="-2817" b="-30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3095836" y="4316970"/>
                <a:ext cx="4484101" cy="1080937"/>
              </a:xfrm>
              <a:prstGeom prst="rect">
                <a:avLst/>
              </a:prstGeom>
              <a:noFill/>
            </p:spPr>
            <p:txBody>
              <a:bodyPr wrap="square" rtlCol="0" anchor="ctr">
                <a:spAutoFit/>
              </a:bodyPr>
              <a:lstStyle/>
              <a:p>
                <a:pPr>
                  <a:lnSpc>
                    <a:spcPct val="120000"/>
                  </a:lnSpc>
                </a:pPr>
                <a:r>
                  <a:rPr lang="en-US" altLang="zh-TW" sz="2400" i="1" dirty="0">
                    <a:latin typeface="+mj-lt"/>
                  </a:rPr>
                  <a:t>= 2</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i="1">
                            <a:latin typeface="Cambria Math" panose="02040503050406030204" pitchFamily="18" charset="0"/>
                          </a:rPr>
                          <m:t>4</m:t>
                        </m:r>
                      </m:sub>
                    </m:sSub>
                  </m:oMath>
                </a14:m>
                <a:r>
                  <a:rPr lang="zh-TW" altLang="en-US" sz="2400" i="1" dirty="0">
                    <a:latin typeface="+mj-lt"/>
                  </a:rPr>
                  <a:t> </a:t>
                </a:r>
                <a:r>
                  <a:rPr lang="en-US" altLang="zh-TW" sz="2400" i="1" dirty="0">
                    <a:latin typeface="+mj-lt"/>
                  </a:rPr>
                  <a:t>+ 2</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i="1">
                            <a:latin typeface="Cambria Math" panose="02040503050406030204" pitchFamily="18" charset="0"/>
                          </a:rPr>
                          <m:t>6</m:t>
                        </m:r>
                      </m:sub>
                    </m:sSub>
                  </m:oMath>
                </a14:m>
                <a:r>
                  <a:rPr lang="zh-TW" altLang="en-US" sz="2400" i="1" dirty="0">
                    <a:latin typeface="+mj-lt"/>
                  </a:rPr>
                  <a:t> </a:t>
                </a:r>
                <a:r>
                  <a:rPr lang="en-US" altLang="zh-TW" sz="2400" i="1" dirty="0">
                    <a:latin typeface="+mj-lt"/>
                    <a:cs typeface="Times New Roman" panose="02020603050405020304" pitchFamily="18" charset="0"/>
                  </a:rPr>
                  <a:t>→ </a:t>
                </a:r>
                <a14:m>
                  <m:oMath xmlns:m="http://schemas.openxmlformats.org/officeDocument/2006/math">
                    <m:d>
                      <m:dPr>
                        <m:begChr m:val="{"/>
                        <m:endChr m:val=""/>
                        <m:ctrlPr>
                          <a:rPr lang="en-US" altLang="zh-TW" sz="2400" i="1" dirty="0" smtClean="0">
                            <a:latin typeface="Cambria Math" panose="02040503050406030204" pitchFamily="18" charset="0"/>
                            <a:cs typeface="Times New Roman" panose="02020603050405020304" pitchFamily="18" charset="0"/>
                          </a:rPr>
                        </m:ctrlPr>
                      </m:dPr>
                      <m:e>
                        <m:eqArr>
                          <m:eqArrPr>
                            <m:ctrlPr>
                              <a:rPr lang="en-US" altLang="zh-TW" sz="2400" i="1" dirty="0" smtClean="0">
                                <a:latin typeface="Cambria Math" panose="02040503050406030204" pitchFamily="18" charset="0"/>
                                <a:cs typeface="Times New Roman" panose="02020603050405020304" pitchFamily="18" charset="0"/>
                              </a:rPr>
                            </m:ctrlPr>
                          </m:eqArrPr>
                          <m:e>
                            <m:r>
                              <a:rPr lang="en-US" altLang="zh-TW" sz="2400" b="0" i="1" dirty="0" smtClean="0">
                                <a:latin typeface="Cambria Math" panose="02040503050406030204" pitchFamily="18" charset="0"/>
                                <a:cs typeface="Times New Roman" panose="02020603050405020304" pitchFamily="18" charset="0"/>
                              </a:rPr>
                              <m:t>𝑒</m:t>
                            </m:r>
                            <m:r>
                              <a:rPr lang="en-US" altLang="zh-TW" sz="2400" b="0" i="1" dirty="0" smtClean="0">
                                <a:latin typeface="Cambria Math" panose="02040503050406030204" pitchFamily="18" charset="0"/>
                                <a:cs typeface="Times New Roman" panose="02020603050405020304" pitchFamily="18" charset="0"/>
                              </a:rPr>
                              <m:t>=−(4</m:t>
                            </m:r>
                            <m:r>
                              <a:rPr lang="en-US" altLang="zh-TW" sz="2400" b="0" i="1" dirty="0" smtClean="0">
                                <a:latin typeface="Cambria Math" panose="02040503050406030204" pitchFamily="18" charset="0"/>
                                <a:cs typeface="Times New Roman" panose="02020603050405020304" pitchFamily="18" charset="0"/>
                              </a:rPr>
                              <m:t>𝑎</m:t>
                            </m:r>
                            <m:r>
                              <a:rPr lang="en-US" altLang="zh-TW" sz="2400" b="0" i="1" dirty="0" smtClean="0">
                                <a:latin typeface="Cambria Math" panose="02040503050406030204" pitchFamily="18" charset="0"/>
                                <a:cs typeface="Times New Roman" panose="02020603050405020304" pitchFamily="18" charset="0"/>
                              </a:rPr>
                              <m:t>+4</m:t>
                            </m:r>
                            <m:r>
                              <a:rPr lang="en-US" altLang="zh-TW" sz="2400" b="0" i="1" dirty="0" smtClean="0">
                                <a:latin typeface="Cambria Math" panose="02040503050406030204" pitchFamily="18" charset="0"/>
                                <a:cs typeface="Times New Roman" panose="02020603050405020304" pitchFamily="18" charset="0"/>
                              </a:rPr>
                              <m:t>𝑏</m:t>
                            </m:r>
                            <m:r>
                              <a:rPr lang="en-US" altLang="zh-TW" sz="2400" b="0" i="1" dirty="0" smtClean="0">
                                <a:latin typeface="Cambria Math" panose="02040503050406030204" pitchFamily="18" charset="0"/>
                                <a:cs typeface="Times New Roman" panose="02020603050405020304" pitchFamily="18" charset="0"/>
                              </a:rPr>
                              <m:t>)</m:t>
                            </m:r>
                          </m:e>
                          <m:e>
                            <m:r>
                              <a:rPr lang="en-US" altLang="zh-TW" sz="2400" b="0" i="1" dirty="0" smtClean="0">
                                <a:latin typeface="Cambria Math" panose="02040503050406030204" pitchFamily="18" charset="0"/>
                                <a:cs typeface="Times New Roman" panose="02020603050405020304" pitchFamily="18" charset="0"/>
                              </a:rPr>
                              <m:t>2</m:t>
                            </m:r>
                            <m:r>
                              <a:rPr lang="en-US" altLang="zh-TW" sz="2400" b="0" i="1" dirty="0" smtClean="0">
                                <a:latin typeface="Cambria Math" panose="02040503050406030204" pitchFamily="18" charset="0"/>
                                <a:cs typeface="Times New Roman" panose="02020603050405020304" pitchFamily="18" charset="0"/>
                              </a:rPr>
                              <m:t>𝑎</m:t>
                            </m:r>
                            <m:r>
                              <a:rPr lang="en-US" altLang="zh-TW" sz="2400" b="0" i="1" dirty="0" smtClean="0">
                                <a:latin typeface="Cambria Math" panose="02040503050406030204" pitchFamily="18" charset="0"/>
                                <a:cs typeface="Times New Roman" panose="02020603050405020304" pitchFamily="18" charset="0"/>
                              </a:rPr>
                              <m:t>+</m:t>
                            </m:r>
                            <m:r>
                              <a:rPr lang="en-US" altLang="zh-TW" sz="2400" b="0" i="1" dirty="0" smtClean="0">
                                <a:latin typeface="Cambria Math" panose="02040503050406030204" pitchFamily="18" charset="0"/>
                                <a:cs typeface="Times New Roman" panose="02020603050405020304" pitchFamily="18" charset="0"/>
                              </a:rPr>
                              <m:t>𝑏</m:t>
                            </m:r>
                            <m:r>
                              <a:rPr lang="en-US" altLang="zh-TW" sz="2400" b="0" i="1" dirty="0" smtClean="0">
                                <a:latin typeface="Cambria Math" panose="02040503050406030204" pitchFamily="18" charset="0"/>
                                <a:cs typeface="Times New Roman" panose="02020603050405020304" pitchFamily="18" charset="0"/>
                              </a:rPr>
                              <m:t>=1         </m:t>
                            </m:r>
                          </m:e>
                        </m:eqArr>
                      </m:e>
                    </m:d>
                  </m:oMath>
                </a14:m>
                <a:r>
                  <a:rPr lang="en-US" altLang="zh-TW" sz="2400" i="1" dirty="0">
                    <a:latin typeface="+mj-lt"/>
                  </a:rPr>
                  <a:t> </a:t>
                </a:r>
                <a:endParaRPr lang="zh-TW" altLang="en-US" sz="2400" i="1" dirty="0">
                  <a:latin typeface="+mj-lt"/>
                </a:endParaRPr>
              </a:p>
            </p:txBody>
          </p:sp>
        </mc:Choice>
        <mc:Fallback xmlns="">
          <p:sp>
            <p:nvSpPr>
              <p:cNvPr id="5" name="文字方塊 4"/>
              <p:cNvSpPr txBox="1">
                <a:spLocks noRot="1" noChangeAspect="1" noMove="1" noResize="1" noEditPoints="1" noAdjustHandles="1" noChangeArrowheads="1" noChangeShapeType="1" noTextEdit="1"/>
              </p:cNvSpPr>
              <p:nvPr/>
            </p:nvSpPr>
            <p:spPr>
              <a:xfrm>
                <a:off x="3095836" y="4316970"/>
                <a:ext cx="4484101" cy="1080937"/>
              </a:xfrm>
              <a:prstGeom prst="rect">
                <a:avLst/>
              </a:prstGeom>
              <a:blipFill>
                <a:blip r:embed="rId6"/>
                <a:stretch>
                  <a:fillRect l="-2177"/>
                </a:stretch>
              </a:blipFill>
            </p:spPr>
            <p:txBody>
              <a:bodyPr/>
              <a:lstStyle/>
              <a:p>
                <a:r>
                  <a:rPr lang="zh-TW"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7" name="Rectangle 2"/>
          <p:cNvSpPr>
            <a:spLocks noGrp="1" noChangeArrowheads="1"/>
          </p:cNvSpPr>
          <p:nvPr>
            <p:ph type="title"/>
          </p:nvPr>
        </p:nvSpPr>
        <p:spPr/>
        <p:txBody>
          <a:bodyPr>
            <a:normAutofit/>
          </a:bodyPr>
          <a:lstStyle/>
          <a:p>
            <a:pPr algn="ctr" eaLnBrk="1" hangingPunct="1"/>
            <a:r>
              <a:rPr lang="en-US" altLang="zh-TW" sz="4400" b="0" dirty="0">
                <a:solidFill>
                  <a:schemeClr val="tx1"/>
                </a:solidFill>
              </a:rPr>
              <a:t>Zero-Crossing Edge Detectors</a:t>
            </a:r>
          </a:p>
        </p:txBody>
      </p:sp>
      <p:sp>
        <p:nvSpPr>
          <p:cNvPr id="231428" name="Rectangle 3"/>
          <p:cNvSpPr>
            <a:spLocks noGrp="1" noChangeArrowheads="1"/>
          </p:cNvSpPr>
          <p:nvPr>
            <p:ph idx="1"/>
          </p:nvPr>
        </p:nvSpPr>
        <p:spPr>
          <a:xfrm>
            <a:off x="514380" y="1845734"/>
            <a:ext cx="8115240" cy="4023360"/>
          </a:xfrm>
        </p:spPr>
        <p:txBody>
          <a:bodyPr>
            <a:normAutofit/>
          </a:bodyPr>
          <a:lstStyle/>
          <a:p>
            <a:pPr eaLnBrk="1" hangingPunct="1"/>
            <a:r>
              <a:rPr lang="en-US" altLang="zh-TW" sz="2400" dirty="0">
                <a:solidFill>
                  <a:schemeClr val="tx1"/>
                </a:solidFill>
              </a:rPr>
              <a:t>3</a:t>
            </a:r>
            <a:r>
              <a:rPr lang="en-US" altLang="zh-TW" sz="2400" dirty="0">
                <a:solidFill>
                  <a:schemeClr val="tx1"/>
                </a:solidFill>
                <a:latin typeface="標楷體" panose="03000509000000000000" pitchFamily="65" charset="-120"/>
                <a:ea typeface="標楷體" panose="03000509000000000000" pitchFamily="65" charset="-120"/>
              </a:rPr>
              <a:t>×</a:t>
            </a:r>
            <a:r>
              <a:rPr lang="en-US" altLang="zh-TW" sz="2400" dirty="0">
                <a:solidFill>
                  <a:schemeClr val="tx1"/>
                </a:solidFill>
              </a:rPr>
              <a:t>3 mask for computing minimum-variance digital Laplacian.</a:t>
            </a:r>
          </a:p>
        </p:txBody>
      </p:sp>
      <p:sp>
        <p:nvSpPr>
          <p:cNvPr id="4" name="頁尾版面配置區 3"/>
          <p:cNvSpPr>
            <a:spLocks noGrp="1"/>
          </p:cNvSpPr>
          <p:nvPr>
            <p:ph type="ftr" sz="quarter" idx="11"/>
          </p:nvPr>
        </p:nvSpPr>
        <p:spPr/>
        <p:txBody>
          <a:bodyPr/>
          <a:lstStyle/>
          <a:p>
            <a:pPr>
              <a:defRPr/>
            </a:pPr>
            <a:r>
              <a:rPr lang="pl-PL" altLang="zh-TW" dirty="0"/>
              <a:t>DC &amp; CV Lab. CSIE NTU</a:t>
            </a:r>
            <a:endParaRPr lang="en-US" altLang="zh-TW" dirty="0"/>
          </a:p>
        </p:txBody>
      </p:sp>
      <p:sp>
        <p:nvSpPr>
          <p:cNvPr id="231426" name="投影片編號版面配置區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kumimoji="1" sz="3000">
                <a:solidFill>
                  <a:schemeClr val="tx1"/>
                </a:solidFill>
                <a:latin typeface="Arial" charset="0"/>
                <a:ea typeface="新細明體" pitchFamily="18" charset="-120"/>
              </a:defRPr>
            </a:lvl1pPr>
            <a:lvl2pPr marL="742950" indent="-285750">
              <a:spcBef>
                <a:spcPct val="20000"/>
              </a:spcBef>
              <a:buClr>
                <a:schemeClr val="accent2"/>
              </a:buClr>
              <a:buSzPct val="70000"/>
              <a:buFont typeface="Wingdings" pitchFamily="2" charset="2"/>
              <a:buChar char="l"/>
              <a:defRPr kumimoji="1" sz="2600">
                <a:solidFill>
                  <a:schemeClr val="tx1"/>
                </a:solidFill>
                <a:latin typeface="Arial" charset="0"/>
                <a:ea typeface="新細明體" pitchFamily="18" charset="-120"/>
              </a:defRPr>
            </a:lvl2pPr>
            <a:lvl3pPr marL="1143000" indent="-228600">
              <a:spcBef>
                <a:spcPct val="20000"/>
              </a:spcBef>
              <a:buClr>
                <a:schemeClr val="accent1"/>
              </a:buClr>
              <a:buSzPct val="70000"/>
              <a:buFont typeface="Wingdings" pitchFamily="2" charset="2"/>
              <a:buChar char="l"/>
              <a:defRPr kumimoji="1" sz="2300">
                <a:solidFill>
                  <a:schemeClr val="tx1"/>
                </a:solidFill>
                <a:latin typeface="Arial" charset="0"/>
                <a:ea typeface="新細明體" pitchFamily="18" charset="-120"/>
              </a:defRPr>
            </a:lvl3pPr>
            <a:lvl4pPr marL="1600200" indent="-228600">
              <a:spcBef>
                <a:spcPct val="20000"/>
              </a:spcBef>
              <a:buClr>
                <a:schemeClr val="tx2"/>
              </a:buClr>
              <a:buSzPct val="75000"/>
              <a:buFont typeface="Wingdings" pitchFamily="2" charset="2"/>
              <a:buChar char="§"/>
              <a:defRPr kumimoji="1" sz="2000">
                <a:solidFill>
                  <a:schemeClr val="tx1"/>
                </a:solidFill>
                <a:latin typeface="Arial" charset="0"/>
                <a:ea typeface="新細明體" pitchFamily="18" charset="-120"/>
              </a:defRPr>
            </a:lvl4pPr>
            <a:lvl5pPr marL="2057400" indent="-228600">
              <a:spcBef>
                <a:spcPct val="20000"/>
              </a:spcBef>
              <a:buClr>
                <a:schemeClr val="folHlink"/>
              </a:buClr>
              <a:buSzPct val="80000"/>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folHlink"/>
              </a:buClr>
              <a:buSzPct val="80000"/>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folHlink"/>
              </a:buClr>
              <a:buSzPct val="80000"/>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folHlink"/>
              </a:buClr>
              <a:buSzPct val="80000"/>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folHlink"/>
              </a:buClr>
              <a:buSzPct val="80000"/>
              <a:buFont typeface="Wingdings" pitchFamily="2" charset="2"/>
              <a:buChar char="§"/>
              <a:defRPr kumimoji="1" sz="2000">
                <a:solidFill>
                  <a:schemeClr val="tx1"/>
                </a:solidFill>
                <a:latin typeface="Arial" charset="0"/>
                <a:ea typeface="新細明體" pitchFamily="18" charset="-120"/>
              </a:defRPr>
            </a:lvl9pPr>
          </a:lstStyle>
          <a:p>
            <a:pPr>
              <a:spcBef>
                <a:spcPct val="0"/>
              </a:spcBef>
              <a:buClrTx/>
              <a:buSzTx/>
              <a:buFontTx/>
              <a:buNone/>
            </a:pPr>
            <a:fld id="{D6764B23-2F5E-472F-B066-5B3884B9A0B2}" type="slidenum">
              <a:rPr lang="en-US" altLang="zh-TW" sz="1400" dirty="0"/>
              <a:pPr>
                <a:spcBef>
                  <a:spcPct val="0"/>
                </a:spcBef>
                <a:buClrTx/>
                <a:buSzTx/>
                <a:buFontTx/>
                <a:buNone/>
              </a:pPr>
              <a:t>123</a:t>
            </a:fld>
            <a:r>
              <a:rPr lang="en-US" altLang="zh-TW" sz="1400" dirty="0"/>
              <a:t>/118</a:t>
            </a:r>
          </a:p>
        </p:txBody>
      </p:sp>
      <p:pic>
        <p:nvPicPr>
          <p:cNvPr id="231429" name="Picture 4" descr="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19" y="4365104"/>
            <a:ext cx="8208962"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6"/>
          <p:cNvSpPr txBox="1"/>
          <p:nvPr/>
        </p:nvSpPr>
        <p:spPr>
          <a:xfrm>
            <a:off x="1679862" y="2372509"/>
            <a:ext cx="1403648" cy="461665"/>
          </a:xfrm>
          <a:prstGeom prst="rect">
            <a:avLst/>
          </a:prstGeom>
          <a:noFill/>
        </p:spPr>
        <p:txBody>
          <a:bodyPr wrap="square" rtlCol="0">
            <a:spAutoFit/>
          </a:bodyPr>
          <a:lstStyle/>
          <a:p>
            <a:pPr algn="ctr"/>
            <a:r>
              <a:rPr lang="en-US" altLang="zh-TW" sz="2400" dirty="0">
                <a:latin typeface="+mj-lt"/>
              </a:rPr>
              <a:t>First type</a:t>
            </a:r>
            <a:endParaRPr lang="zh-TW" altLang="en-US" sz="2400" dirty="0">
              <a:latin typeface="+mj-lt"/>
            </a:endParaRPr>
          </a:p>
        </p:txBody>
      </p:sp>
      <p:cxnSp>
        <p:nvCxnSpPr>
          <p:cNvPr id="5" name="直線接點 4"/>
          <p:cNvCxnSpPr/>
          <p:nvPr/>
        </p:nvCxnSpPr>
        <p:spPr>
          <a:xfrm>
            <a:off x="3707904" y="2276872"/>
            <a:ext cx="43924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4" name="表格 13"/>
          <p:cNvGraphicFramePr>
            <a:graphicFrameLocks noGrp="1"/>
          </p:cNvGraphicFramePr>
          <p:nvPr>
            <p:extLst>
              <p:ext uri="{D42A27DB-BD31-4B8C-83A1-F6EECF244321}">
                <p14:modId xmlns:p14="http://schemas.microsoft.com/office/powerpoint/2010/main" val="391625976"/>
              </p:ext>
            </p:extLst>
          </p:nvPr>
        </p:nvGraphicFramePr>
        <p:xfrm>
          <a:off x="1733686" y="2853080"/>
          <a:ext cx="1296000" cy="1296000"/>
        </p:xfrm>
        <a:graphic>
          <a:graphicData uri="http://schemas.openxmlformats.org/drawingml/2006/table">
            <a:tbl>
              <a:tblPr>
                <a:tableStyleId>{5C22544A-7EE6-4342-B048-85BDC9FD1C3A}</a:tableStyleId>
              </a:tblPr>
              <a:tblGrid>
                <a:gridCol w="432000">
                  <a:extLst>
                    <a:ext uri="{9D8B030D-6E8A-4147-A177-3AD203B41FA5}">
                      <a16:colId xmlns:a16="http://schemas.microsoft.com/office/drawing/2014/main" val="3196446459"/>
                    </a:ext>
                  </a:extLst>
                </a:gridCol>
                <a:gridCol w="432000">
                  <a:extLst>
                    <a:ext uri="{9D8B030D-6E8A-4147-A177-3AD203B41FA5}">
                      <a16:colId xmlns:a16="http://schemas.microsoft.com/office/drawing/2014/main" val="379025589"/>
                    </a:ext>
                  </a:extLst>
                </a:gridCol>
                <a:gridCol w="432000">
                  <a:extLst>
                    <a:ext uri="{9D8B030D-6E8A-4147-A177-3AD203B41FA5}">
                      <a16:colId xmlns:a16="http://schemas.microsoft.com/office/drawing/2014/main" val="2506841756"/>
                    </a:ext>
                  </a:extLst>
                </a:gridCol>
              </a:tblGrid>
              <a:tr h="432000">
                <a:tc>
                  <a:txBody>
                    <a:bodyPr/>
                    <a:lstStyle/>
                    <a:p>
                      <a:pPr algn="ct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71612"/>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-4</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39782"/>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8525302"/>
                  </a:ext>
                </a:extLst>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4010622060"/>
              </p:ext>
            </p:extLst>
          </p:nvPr>
        </p:nvGraphicFramePr>
        <p:xfrm>
          <a:off x="3850085" y="2853080"/>
          <a:ext cx="1296000" cy="1296000"/>
        </p:xfrm>
        <a:graphic>
          <a:graphicData uri="http://schemas.openxmlformats.org/drawingml/2006/table">
            <a:tbl>
              <a:tblPr>
                <a:tableStyleId>{5C22544A-7EE6-4342-B048-85BDC9FD1C3A}</a:tableStyleId>
              </a:tblPr>
              <a:tblGrid>
                <a:gridCol w="432000">
                  <a:extLst>
                    <a:ext uri="{9D8B030D-6E8A-4147-A177-3AD203B41FA5}">
                      <a16:colId xmlns:a16="http://schemas.microsoft.com/office/drawing/2014/main" val="3196446459"/>
                    </a:ext>
                  </a:extLst>
                </a:gridCol>
                <a:gridCol w="432000">
                  <a:extLst>
                    <a:ext uri="{9D8B030D-6E8A-4147-A177-3AD203B41FA5}">
                      <a16:colId xmlns:a16="http://schemas.microsoft.com/office/drawing/2014/main" val="379025589"/>
                    </a:ext>
                  </a:extLst>
                </a:gridCol>
                <a:gridCol w="432000">
                  <a:extLst>
                    <a:ext uri="{9D8B030D-6E8A-4147-A177-3AD203B41FA5}">
                      <a16:colId xmlns:a16="http://schemas.microsoft.com/office/drawing/2014/main" val="2506841756"/>
                    </a:ext>
                  </a:extLst>
                </a:gridCol>
              </a:tblGrid>
              <a:tr h="432000">
                <a:tc>
                  <a:txBody>
                    <a:bodyPr/>
                    <a:lstStyle/>
                    <a:p>
                      <a:pPr algn="ct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71612"/>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-4</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39782"/>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8525302"/>
                  </a:ext>
                </a:extLst>
              </a:tr>
            </a:tbl>
          </a:graphicData>
        </a:graphic>
      </p:graphicFrame>
      <p:sp>
        <p:nvSpPr>
          <p:cNvPr id="6" name="文字方塊 5"/>
          <p:cNvSpPr txBox="1"/>
          <p:nvPr/>
        </p:nvSpPr>
        <p:spPr>
          <a:xfrm>
            <a:off x="1373686" y="3270247"/>
            <a:ext cx="360000" cy="461665"/>
          </a:xfrm>
          <a:prstGeom prst="rect">
            <a:avLst/>
          </a:prstGeom>
          <a:noFill/>
        </p:spPr>
        <p:txBody>
          <a:bodyPr wrap="square" rtlCol="0">
            <a:spAutoFit/>
          </a:bodyPr>
          <a:lstStyle/>
          <a:p>
            <a:pPr algn="ctr"/>
            <a:r>
              <a:rPr lang="en-US" altLang="zh-TW" sz="2400" dirty="0">
                <a:latin typeface="+mj-lt"/>
              </a:rPr>
              <a:t>-</a:t>
            </a:r>
            <a:endParaRPr lang="zh-TW" altLang="en-US" sz="2400" dirty="0">
              <a:latin typeface="+mj-lt"/>
            </a:endParaRPr>
          </a:p>
        </p:txBody>
      </p:sp>
      <p:sp>
        <p:nvSpPr>
          <p:cNvPr id="17" name="文字方塊 16"/>
          <p:cNvSpPr txBox="1"/>
          <p:nvPr/>
        </p:nvSpPr>
        <p:spPr>
          <a:xfrm>
            <a:off x="3025102" y="3267285"/>
            <a:ext cx="829567" cy="461665"/>
          </a:xfrm>
          <a:prstGeom prst="rect">
            <a:avLst/>
          </a:prstGeom>
          <a:noFill/>
        </p:spPr>
        <p:txBody>
          <a:bodyPr wrap="square" rtlCol="0" anchor="ctr">
            <a:spAutoFit/>
          </a:bodyPr>
          <a:lstStyle/>
          <a:p>
            <a:pPr algn="ctr"/>
            <a:r>
              <a:rPr lang="en-US" altLang="zh-TW" sz="2400" dirty="0">
                <a:latin typeface="+mj-lt"/>
              </a:rPr>
              <a:t>+ 2</a:t>
            </a:r>
            <a:r>
              <a:rPr lang="en-US" altLang="zh-TW" sz="2400" dirty="0">
                <a:latin typeface="+mj-lt"/>
                <a:ea typeface="標楷體" panose="03000509000000000000" pitchFamily="65" charset="-120"/>
              </a:rPr>
              <a:t>×</a:t>
            </a:r>
            <a:endParaRPr lang="zh-TW" altLang="en-US" sz="2400" dirty="0">
              <a:latin typeface="+mj-lt"/>
            </a:endParaRPr>
          </a:p>
        </p:txBody>
      </p:sp>
      <p:graphicFrame>
        <p:nvGraphicFramePr>
          <p:cNvPr id="18" name="表格 17"/>
          <p:cNvGraphicFramePr>
            <a:graphicFrameLocks noGrp="1"/>
          </p:cNvGraphicFramePr>
          <p:nvPr>
            <p:extLst>
              <p:ext uri="{D42A27DB-BD31-4B8C-83A1-F6EECF244321}">
                <p14:modId xmlns:p14="http://schemas.microsoft.com/office/powerpoint/2010/main" val="136911798"/>
              </p:ext>
            </p:extLst>
          </p:nvPr>
        </p:nvGraphicFramePr>
        <p:xfrm>
          <a:off x="5965714" y="2850116"/>
          <a:ext cx="1296000" cy="1296000"/>
        </p:xfrm>
        <a:graphic>
          <a:graphicData uri="http://schemas.openxmlformats.org/drawingml/2006/table">
            <a:tbl>
              <a:tblPr>
                <a:tableStyleId>{5C22544A-7EE6-4342-B048-85BDC9FD1C3A}</a:tableStyleId>
              </a:tblPr>
              <a:tblGrid>
                <a:gridCol w="432000">
                  <a:extLst>
                    <a:ext uri="{9D8B030D-6E8A-4147-A177-3AD203B41FA5}">
                      <a16:colId xmlns:a16="http://schemas.microsoft.com/office/drawing/2014/main" val="3196446459"/>
                    </a:ext>
                  </a:extLst>
                </a:gridCol>
                <a:gridCol w="432000">
                  <a:extLst>
                    <a:ext uri="{9D8B030D-6E8A-4147-A177-3AD203B41FA5}">
                      <a16:colId xmlns:a16="http://schemas.microsoft.com/office/drawing/2014/main" val="379025589"/>
                    </a:ext>
                  </a:extLst>
                </a:gridCol>
                <a:gridCol w="432000">
                  <a:extLst>
                    <a:ext uri="{9D8B030D-6E8A-4147-A177-3AD203B41FA5}">
                      <a16:colId xmlns:a16="http://schemas.microsoft.com/office/drawing/2014/main" val="2506841756"/>
                    </a:ext>
                  </a:extLst>
                </a:gridCol>
              </a:tblGrid>
              <a:tr h="432000">
                <a:tc>
                  <a:txBody>
                    <a:bodyPr/>
                    <a:lstStyle/>
                    <a:p>
                      <a:pPr algn="ctr"/>
                      <a:r>
                        <a:rPr lang="en-US" altLang="zh-TW" sz="2000" dirty="0"/>
                        <a:t>2</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2</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71612"/>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-4</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39782"/>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2</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2</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8525302"/>
                  </a:ext>
                </a:extLst>
              </a:tr>
            </a:tbl>
          </a:graphicData>
        </a:graphic>
      </p:graphicFrame>
      <p:sp>
        <p:nvSpPr>
          <p:cNvPr id="19" name="文字方塊 18"/>
          <p:cNvSpPr txBox="1"/>
          <p:nvPr/>
        </p:nvSpPr>
        <p:spPr>
          <a:xfrm>
            <a:off x="5146085" y="3267284"/>
            <a:ext cx="829567" cy="461665"/>
          </a:xfrm>
          <a:prstGeom prst="rect">
            <a:avLst/>
          </a:prstGeom>
          <a:noFill/>
        </p:spPr>
        <p:txBody>
          <a:bodyPr wrap="square" rtlCol="0" anchor="ctr">
            <a:spAutoFit/>
          </a:bodyPr>
          <a:lstStyle/>
          <a:p>
            <a:pPr algn="ctr"/>
            <a:r>
              <a:rPr lang="en-US" altLang="zh-TW" sz="2400" dirty="0">
                <a:latin typeface="+mj-lt"/>
              </a:rPr>
              <a:t>=</a:t>
            </a:r>
            <a:endParaRPr lang="zh-TW" altLang="en-US" sz="2400" dirty="0">
              <a:latin typeface="+mj-lt"/>
            </a:endParaRPr>
          </a:p>
        </p:txBody>
      </p:sp>
    </p:spTree>
    <p:extLst>
      <p:ext uri="{BB962C8B-B14F-4D97-AF65-F5344CB8AC3E}">
        <p14:creationId xmlns:p14="http://schemas.microsoft.com/office/powerpoint/2010/main" val="25563257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ChangeArrowheads="1"/>
          </p:cNvSpPr>
          <p:nvPr>
            <p:ph type="title"/>
          </p:nvPr>
        </p:nvSpPr>
        <p:spPr/>
        <p:txBody>
          <a:bodyPr/>
          <a:lstStyle/>
          <a:p>
            <a:pPr eaLnBrk="1" hangingPunct="1"/>
            <a:r>
              <a:rPr lang="en-US" altLang="zh-TW" dirty="0">
                <a:solidFill>
                  <a:schemeClr val="tx1"/>
                </a:solidFill>
              </a:rPr>
              <a:t>Fun Time 11</a:t>
            </a:r>
            <a:endParaRPr lang="zh-TW" altLang="zh-TW" dirty="0">
              <a:solidFill>
                <a:schemeClr val="tx1"/>
              </a:solidFill>
            </a:endParaRPr>
          </a:p>
        </p:txBody>
      </p:sp>
      <p:sp>
        <p:nvSpPr>
          <p:cNvPr id="3" name="頁尾版面配置區 2"/>
          <p:cNvSpPr>
            <a:spLocks noGrp="1"/>
          </p:cNvSpPr>
          <p:nvPr>
            <p:ph type="ftr" sz="quarter" idx="11"/>
          </p:nvPr>
        </p:nvSpPr>
        <p:spPr/>
        <p:txBody>
          <a:bodyPr/>
          <a:lstStyle/>
          <a:p>
            <a:pPr>
              <a:defRPr/>
            </a:pPr>
            <a:r>
              <a:rPr lang="pl-PL" altLang="zh-TW" dirty="0"/>
              <a:t>DC &amp; CV Lab. CSIE NTU</a:t>
            </a:r>
            <a:endParaRPr lang="en-US" altLang="zh-TW" dirty="0"/>
          </a:p>
        </p:txBody>
      </p:sp>
      <p:sp>
        <p:nvSpPr>
          <p:cNvPr id="5" name="投影片編號版面配置區 4"/>
          <p:cNvSpPr>
            <a:spLocks noGrp="1"/>
          </p:cNvSpPr>
          <p:nvPr>
            <p:ph type="sldNum" sz="quarter" idx="12"/>
          </p:nvPr>
        </p:nvSpPr>
        <p:spPr/>
        <p:txBody>
          <a:bodyPr/>
          <a:lstStyle/>
          <a:p>
            <a:fld id="{028E3F4F-51B2-42EE-AFA2-40C4572185CC}" type="slidenum">
              <a:rPr lang="en-US" dirty="0" smtClean="0"/>
              <a:t>124</a:t>
            </a:fld>
            <a:endParaRPr lang="en-US" dirty="0"/>
          </a:p>
        </p:txBody>
      </p:sp>
    </p:spTree>
    <p:extLst>
      <p:ext uri="{BB962C8B-B14F-4D97-AF65-F5344CB8AC3E}">
        <p14:creationId xmlns:p14="http://schemas.microsoft.com/office/powerpoint/2010/main" val="2656022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400" dirty="0">
                <a:solidFill>
                  <a:schemeClr val="tx1"/>
                </a:solidFill>
              </a:rPr>
              <a:t>Laplacian of the Gaussian kernel</a:t>
            </a:r>
            <a:endParaRPr lang="zh-TW" altLang="en-US" sz="4400" dirty="0"/>
          </a:p>
        </p:txBody>
      </p:sp>
      <p:pic>
        <p:nvPicPr>
          <p:cNvPr id="20" name="Picture 4" descr="7"/>
          <p:cNvPicPr>
            <a:picLocks noChangeAspect="1" noChangeArrowheads="1"/>
          </p:cNvPicPr>
          <p:nvPr/>
        </p:nvPicPr>
        <p:blipFill>
          <a:blip r:embed="rId3" cstate="print"/>
          <a:srcRect/>
          <a:stretch>
            <a:fillRect/>
          </a:stretch>
        </p:blipFill>
        <p:spPr bwMode="auto">
          <a:xfrm>
            <a:off x="0" y="2019922"/>
            <a:ext cx="5867400" cy="3681412"/>
          </a:xfrm>
          <a:prstGeom prst="rect">
            <a:avLst/>
          </a:prstGeom>
          <a:noFill/>
          <a:ln w="9525">
            <a:noFill/>
            <a:miter lim="800000"/>
            <a:headEnd/>
            <a:tailEnd/>
          </a:ln>
        </p:spPr>
      </p:pic>
      <p:sp>
        <p:nvSpPr>
          <p:cNvPr id="21" name="AutoShape 6"/>
          <p:cNvSpPr>
            <a:spLocks noChangeArrowheads="1"/>
          </p:cNvSpPr>
          <p:nvPr/>
        </p:nvSpPr>
        <p:spPr bwMode="auto">
          <a:xfrm>
            <a:off x="822960" y="3429000"/>
            <a:ext cx="4392612" cy="288925"/>
          </a:xfrm>
          <a:prstGeom prst="roundRect">
            <a:avLst>
              <a:gd name="adj" fmla="val 16667"/>
            </a:avLst>
          </a:prstGeom>
          <a:solidFill>
            <a:srgbClr val="FFFF00"/>
          </a:solidFill>
          <a:ln w="9525" algn="ctr">
            <a:solidFill>
              <a:schemeClr val="tx1"/>
            </a:solidFill>
            <a:round/>
            <a:headEnd/>
            <a:tailEnd/>
          </a:ln>
        </p:spPr>
        <p:txBody>
          <a:bodyPr wrap="none" anchor="ctr"/>
          <a:lstStyle/>
          <a:p>
            <a:pPr algn="ctr"/>
            <a:r>
              <a:rPr lang="en-US" altLang="zh-TW" dirty="0">
                <a:latin typeface="+mj-lt"/>
              </a:rPr>
              <a:t>-2  -9  -23  -1  103 178 103   -1  -23   -9  -2 </a:t>
            </a:r>
          </a:p>
        </p:txBody>
      </p:sp>
      <p:pic>
        <p:nvPicPr>
          <p:cNvPr id="22" name="Picture 13" descr="LoG_2D"/>
          <p:cNvPicPr>
            <a:picLocks noChangeAspect="1" noChangeArrowheads="1"/>
          </p:cNvPicPr>
          <p:nvPr/>
        </p:nvPicPr>
        <p:blipFill>
          <a:blip r:embed="rId4" cstate="print"/>
          <a:srcRect/>
          <a:stretch>
            <a:fillRect/>
          </a:stretch>
        </p:blipFill>
        <p:spPr bwMode="auto">
          <a:xfrm>
            <a:off x="5966148" y="2132017"/>
            <a:ext cx="3177852" cy="3457223"/>
          </a:xfrm>
          <a:prstGeom prst="rect">
            <a:avLst/>
          </a:prstGeom>
          <a:noFill/>
          <a:ln w="9525">
            <a:noFill/>
            <a:miter lim="800000"/>
            <a:headEnd/>
            <a:tailEnd/>
          </a:ln>
        </p:spPr>
      </p:pic>
      <p:sp>
        <p:nvSpPr>
          <p:cNvPr id="8" name="向右箭號 7"/>
          <p:cNvSpPr/>
          <p:nvPr/>
        </p:nvSpPr>
        <p:spPr>
          <a:xfrm>
            <a:off x="5360233" y="3246699"/>
            <a:ext cx="678299" cy="647652"/>
          </a:xfrm>
          <a:prstGeom prst="rightArrow">
            <a:avLst>
              <a:gd name="adj1" fmla="val 35703"/>
              <a:gd name="adj2" fmla="val 410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347104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6ADB65-6027-49AB-8ADF-F08523C6B161}"/>
              </a:ext>
            </a:extLst>
          </p:cNvPr>
          <p:cNvSpPr>
            <a:spLocks noGrp="1"/>
          </p:cNvSpPr>
          <p:nvPr>
            <p:ph type="title"/>
          </p:nvPr>
        </p:nvSpPr>
        <p:spPr/>
        <p:txBody>
          <a:bodyPr/>
          <a:lstStyle/>
          <a:p>
            <a:br>
              <a:rPr lang="en-US" altLang="zh-TW" dirty="0"/>
            </a:br>
            <a:r>
              <a:rPr lang="en-US" altLang="zh-TW" dirty="0"/>
              <a:t>Review</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64CB21D-6FCA-4FCD-9FE5-70B87FC9295E}"/>
                  </a:ext>
                </a:extLst>
              </p:cNvPr>
              <p:cNvSpPr>
                <a:spLocks noGrp="1"/>
              </p:cNvSpPr>
              <p:nvPr>
                <p:ph idx="1"/>
              </p:nvPr>
            </p:nvSpPr>
            <p:spPr>
              <a:xfrm>
                <a:off x="467545" y="1845734"/>
                <a:ext cx="8280920" cy="4023360"/>
              </a:xfrm>
            </p:spPr>
            <p:txBody>
              <a:bodyPr/>
              <a:lstStyle/>
              <a:p>
                <a14:m>
                  <m:oMath xmlns:m="http://schemas.openxmlformats.org/officeDocument/2006/math">
                    <m:sSup>
                      <m:sSupPr>
                        <m:ctrlPr>
                          <a:rPr lang="zh-TW" altLang="en-US" sz="3200" i="1" smtClean="0">
                            <a:solidFill>
                              <a:srgbClr val="000000"/>
                            </a:solidFill>
                            <a:latin typeface="Cambria Math" panose="02040503050406030204" pitchFamily="18" charset="0"/>
                          </a:rPr>
                        </m:ctrlPr>
                      </m:sSupPr>
                      <m:e>
                        <m:r>
                          <a:rPr lang="en-US" altLang="zh-TW" sz="3200" b="0" i="1" smtClean="0">
                            <a:solidFill>
                              <a:srgbClr val="000000"/>
                            </a:solidFill>
                            <a:latin typeface="Cambria Math" panose="02040503050406030204" pitchFamily="18" charset="0"/>
                          </a:rPr>
                          <m:t>𝑑𝑥</m:t>
                        </m:r>
                        <m:r>
                          <a:rPr lang="zh-TW" altLang="en-US" sz="3200" i="1" smtClean="0">
                            <a:solidFill>
                              <a:srgbClr val="000000"/>
                            </a:solidFill>
                            <a:latin typeface="Cambria Math" panose="02040503050406030204" pitchFamily="18" charset="0"/>
                          </a:rPr>
                          <m:t>𝑒</m:t>
                        </m:r>
                      </m:e>
                      <m:sup>
                        <m:r>
                          <a:rPr lang="en-US" altLang="zh-TW" sz="3200" b="0" i="1" smtClean="0">
                            <a:solidFill>
                              <a:srgbClr val="000000"/>
                            </a:solidFill>
                            <a:latin typeface="Cambria Math" panose="02040503050406030204" pitchFamily="18" charset="0"/>
                          </a:rPr>
                          <m:t>𝑎𝑥</m:t>
                        </m:r>
                      </m:sup>
                    </m:sSup>
                  </m:oMath>
                </a14:m>
                <a:r>
                  <a:rPr lang="zh-TW" altLang="en-US" sz="3200" dirty="0"/>
                  <a:t> </a:t>
                </a:r>
                <a:r>
                  <a:rPr lang="en-US" altLang="zh-TW" sz="3200" dirty="0"/>
                  <a:t>= </a:t>
                </a:r>
                <a14:m>
                  <m:oMath xmlns:m="http://schemas.openxmlformats.org/officeDocument/2006/math">
                    <m:sSup>
                      <m:sSupPr>
                        <m:ctrlPr>
                          <a:rPr lang="zh-TW" altLang="en-US" sz="3200" i="1">
                            <a:solidFill>
                              <a:srgbClr val="000000"/>
                            </a:solidFill>
                            <a:latin typeface="Cambria Math" panose="02040503050406030204" pitchFamily="18" charset="0"/>
                          </a:rPr>
                        </m:ctrlPr>
                      </m:sSupPr>
                      <m:e>
                        <m:r>
                          <a:rPr lang="zh-TW" altLang="en-US" sz="3200" i="1">
                            <a:solidFill>
                              <a:srgbClr val="000000"/>
                            </a:solidFill>
                            <a:latin typeface="Cambria Math" panose="02040503050406030204" pitchFamily="18" charset="0"/>
                          </a:rPr>
                          <m:t>𝑒</m:t>
                        </m:r>
                      </m:e>
                      <m:sup>
                        <m:r>
                          <a:rPr lang="en-US" altLang="zh-TW" sz="3200" i="1">
                            <a:solidFill>
                              <a:srgbClr val="000000"/>
                            </a:solidFill>
                            <a:latin typeface="Cambria Math" panose="02040503050406030204" pitchFamily="18" charset="0"/>
                          </a:rPr>
                          <m:t>𝑎𝑥</m:t>
                        </m:r>
                      </m:sup>
                    </m:sSup>
                  </m:oMath>
                </a14:m>
                <a:r>
                  <a:rPr lang="zh-TW" altLang="en-US" sz="3200" dirty="0"/>
                  <a:t> </a:t>
                </a:r>
                <a:r>
                  <a:rPr lang="en-US" altLang="zh-TW" sz="3200" dirty="0"/>
                  <a:t>* a = a</a:t>
                </a:r>
                <a:r>
                  <a:rPr lang="zh-TW" altLang="en-US" sz="3200" dirty="0">
                    <a:solidFill>
                      <a:srgbClr val="000000"/>
                    </a:solidFill>
                  </a:rPr>
                  <a:t> </a:t>
                </a:r>
                <a14:m>
                  <m:oMath xmlns:m="http://schemas.openxmlformats.org/officeDocument/2006/math">
                    <m:sSup>
                      <m:sSupPr>
                        <m:ctrlPr>
                          <a:rPr lang="zh-TW" altLang="en-US" sz="3200" i="1">
                            <a:solidFill>
                              <a:srgbClr val="000000"/>
                            </a:solidFill>
                            <a:latin typeface="Cambria Math" panose="02040503050406030204" pitchFamily="18" charset="0"/>
                          </a:rPr>
                        </m:ctrlPr>
                      </m:sSupPr>
                      <m:e>
                        <m:r>
                          <a:rPr lang="zh-TW" altLang="en-US" sz="3200" i="1">
                            <a:solidFill>
                              <a:srgbClr val="000000"/>
                            </a:solidFill>
                            <a:latin typeface="Cambria Math" panose="02040503050406030204" pitchFamily="18" charset="0"/>
                          </a:rPr>
                          <m:t>𝑒</m:t>
                        </m:r>
                      </m:e>
                      <m:sup>
                        <m:r>
                          <a:rPr lang="en-US" altLang="zh-TW" sz="3200" i="1">
                            <a:solidFill>
                              <a:srgbClr val="000000"/>
                            </a:solidFill>
                            <a:latin typeface="Cambria Math" panose="02040503050406030204" pitchFamily="18" charset="0"/>
                          </a:rPr>
                          <m:t>𝑎𝑥</m:t>
                        </m:r>
                      </m:sup>
                    </m:sSup>
                  </m:oMath>
                </a14:m>
                <a:endParaRPr lang="en-US" altLang="zh-TW" dirty="0"/>
              </a:p>
              <a:p>
                <a:endParaRPr lang="en-US" altLang="zh-TW" dirty="0"/>
              </a:p>
              <a:p>
                <a:r>
                  <a:rPr lang="en-US" altLang="zh-TW" sz="2400" dirty="0"/>
                  <a:t>dx(3x * </a:t>
                </a:r>
                <a:r>
                  <a:rPr lang="zh-TW" altLang="en-US" sz="2400" dirty="0">
                    <a:solidFill>
                      <a:srgbClr val="000000"/>
                    </a:solidFill>
                  </a:rPr>
                  <a:t> </a:t>
                </a:r>
                <a14:m>
                  <m:oMath xmlns:m="http://schemas.openxmlformats.org/officeDocument/2006/math">
                    <m:sSup>
                      <m:sSupPr>
                        <m:ctrlPr>
                          <a:rPr lang="zh-TW" altLang="en-US" sz="2400" i="1">
                            <a:solidFill>
                              <a:srgbClr val="000000"/>
                            </a:solidFill>
                            <a:latin typeface="Cambria Math" panose="02040503050406030204" pitchFamily="18" charset="0"/>
                          </a:rPr>
                        </m:ctrlPr>
                      </m:sSupPr>
                      <m:e>
                        <m:r>
                          <a:rPr lang="en-US" altLang="zh-TW" sz="2400" b="0" i="1" smtClean="0">
                            <a:solidFill>
                              <a:srgbClr val="000000"/>
                            </a:solidFill>
                            <a:latin typeface="Cambria Math" panose="02040503050406030204" pitchFamily="18" charset="0"/>
                          </a:rPr>
                          <m:t>5</m:t>
                        </m:r>
                        <m:r>
                          <a:rPr lang="en-US" altLang="zh-TW" sz="2400" b="0" i="1" smtClean="0">
                            <a:solidFill>
                              <a:srgbClr val="000000"/>
                            </a:solidFill>
                            <a:latin typeface="Cambria Math" panose="02040503050406030204" pitchFamily="18" charset="0"/>
                          </a:rPr>
                          <m:t>𝑥</m:t>
                        </m:r>
                      </m:e>
                      <m:sup>
                        <m:r>
                          <a:rPr lang="en-US" altLang="zh-TW" sz="2400" b="0" i="1" smtClean="0">
                            <a:solidFill>
                              <a:srgbClr val="000000"/>
                            </a:solidFill>
                            <a:latin typeface="Cambria Math" panose="02040503050406030204" pitchFamily="18" charset="0"/>
                          </a:rPr>
                          <m:t>2</m:t>
                        </m:r>
                      </m:sup>
                    </m:sSup>
                    <m:r>
                      <a:rPr lang="en-US" altLang="zh-TW" sz="2400" i="1">
                        <a:solidFill>
                          <a:srgbClr val="000000"/>
                        </a:solidFill>
                        <a:latin typeface="Cambria Math" panose="02040503050406030204" pitchFamily="18" charset="0"/>
                      </a:rPr>
                      <m:t>)</m:t>
                    </m:r>
                  </m:oMath>
                </a14:m>
                <a:r>
                  <a:rPr lang="zh-TW" altLang="en-US" sz="2400" dirty="0"/>
                  <a:t> </a:t>
                </a:r>
                <a:r>
                  <a:rPr lang="en-US" altLang="zh-TW" sz="2400" dirty="0"/>
                  <a:t>= (3)*(</a:t>
                </a:r>
                <a14:m>
                  <m:oMath xmlns:m="http://schemas.openxmlformats.org/officeDocument/2006/math">
                    <m:sSup>
                      <m:sSupPr>
                        <m:ctrlPr>
                          <a:rPr lang="zh-TW" altLang="en-US" sz="2400" i="1">
                            <a:solidFill>
                              <a:srgbClr val="000000"/>
                            </a:solidFill>
                            <a:latin typeface="Cambria Math" panose="02040503050406030204" pitchFamily="18" charset="0"/>
                          </a:rPr>
                        </m:ctrlPr>
                      </m:sSupPr>
                      <m:e>
                        <m:r>
                          <a:rPr lang="en-US" altLang="zh-TW" sz="2400" i="1">
                            <a:solidFill>
                              <a:srgbClr val="000000"/>
                            </a:solidFill>
                            <a:latin typeface="Cambria Math" panose="02040503050406030204" pitchFamily="18" charset="0"/>
                          </a:rPr>
                          <m:t>5</m:t>
                        </m:r>
                        <m:r>
                          <a:rPr lang="en-US" altLang="zh-TW" sz="2400" i="1">
                            <a:solidFill>
                              <a:srgbClr val="000000"/>
                            </a:solidFill>
                            <a:latin typeface="Cambria Math" panose="02040503050406030204" pitchFamily="18" charset="0"/>
                          </a:rPr>
                          <m:t>𝑥</m:t>
                        </m:r>
                      </m:e>
                      <m:sup>
                        <m:r>
                          <a:rPr lang="en-US" altLang="zh-TW" sz="2400" i="1">
                            <a:solidFill>
                              <a:srgbClr val="000000"/>
                            </a:solidFill>
                            <a:latin typeface="Cambria Math" panose="02040503050406030204" pitchFamily="18" charset="0"/>
                          </a:rPr>
                          <m:t>2</m:t>
                        </m:r>
                      </m:sup>
                    </m:sSup>
                  </m:oMath>
                </a14:m>
                <a:r>
                  <a:rPr lang="en-US" altLang="zh-TW" sz="2400" dirty="0"/>
                  <a:t>) + (3x)*(10x) = </a:t>
                </a:r>
                <a14:m>
                  <m:oMath xmlns:m="http://schemas.openxmlformats.org/officeDocument/2006/math">
                    <m:sSup>
                      <m:sSupPr>
                        <m:ctrlPr>
                          <a:rPr lang="zh-TW" altLang="en-US" sz="2400" i="1">
                            <a:solidFill>
                              <a:srgbClr val="000000"/>
                            </a:solidFill>
                            <a:latin typeface="Cambria Math" panose="02040503050406030204" pitchFamily="18" charset="0"/>
                          </a:rPr>
                        </m:ctrlPr>
                      </m:sSupPr>
                      <m:e>
                        <m:r>
                          <a:rPr lang="en-US" altLang="zh-TW" sz="2400" b="0" i="1" smtClean="0">
                            <a:solidFill>
                              <a:srgbClr val="000000"/>
                            </a:solidFill>
                            <a:latin typeface="Cambria Math" panose="02040503050406030204" pitchFamily="18" charset="0"/>
                          </a:rPr>
                          <m:t>1</m:t>
                        </m:r>
                        <m:r>
                          <a:rPr lang="en-US" altLang="zh-TW" sz="2400" i="1">
                            <a:solidFill>
                              <a:srgbClr val="000000"/>
                            </a:solidFill>
                            <a:latin typeface="Cambria Math" panose="02040503050406030204" pitchFamily="18" charset="0"/>
                          </a:rPr>
                          <m:t>5</m:t>
                        </m:r>
                        <m:r>
                          <a:rPr lang="en-US" altLang="zh-TW" sz="2400" i="1">
                            <a:solidFill>
                              <a:srgbClr val="000000"/>
                            </a:solidFill>
                            <a:latin typeface="Cambria Math" panose="02040503050406030204" pitchFamily="18" charset="0"/>
                          </a:rPr>
                          <m:t>𝑥</m:t>
                        </m:r>
                      </m:e>
                      <m:sup>
                        <m:r>
                          <a:rPr lang="en-US" altLang="zh-TW" sz="2400" i="1">
                            <a:solidFill>
                              <a:srgbClr val="000000"/>
                            </a:solidFill>
                            <a:latin typeface="Cambria Math" panose="02040503050406030204" pitchFamily="18" charset="0"/>
                          </a:rPr>
                          <m:t>2</m:t>
                        </m:r>
                      </m:sup>
                    </m:sSup>
                  </m:oMath>
                </a14:m>
                <a:r>
                  <a:rPr lang="zh-TW" altLang="en-US" sz="2400" dirty="0"/>
                  <a:t> </a:t>
                </a:r>
                <a:r>
                  <a:rPr lang="en-US" altLang="zh-TW" sz="2400" dirty="0"/>
                  <a:t>+ </a:t>
                </a:r>
                <a14:m>
                  <m:oMath xmlns:m="http://schemas.openxmlformats.org/officeDocument/2006/math">
                    <m:sSup>
                      <m:sSupPr>
                        <m:ctrlPr>
                          <a:rPr lang="zh-TW" altLang="en-US" sz="2400" i="1">
                            <a:solidFill>
                              <a:srgbClr val="000000"/>
                            </a:solidFill>
                            <a:latin typeface="Cambria Math" panose="02040503050406030204" pitchFamily="18" charset="0"/>
                          </a:rPr>
                        </m:ctrlPr>
                      </m:sSupPr>
                      <m:e>
                        <m:r>
                          <a:rPr lang="en-US" altLang="zh-TW" sz="2400" b="0" i="1" smtClean="0">
                            <a:solidFill>
                              <a:srgbClr val="000000"/>
                            </a:solidFill>
                            <a:latin typeface="Cambria Math" panose="02040503050406030204" pitchFamily="18" charset="0"/>
                          </a:rPr>
                          <m:t>30</m:t>
                        </m:r>
                        <m:r>
                          <a:rPr lang="en-US" altLang="zh-TW" sz="2400" i="1">
                            <a:solidFill>
                              <a:srgbClr val="000000"/>
                            </a:solidFill>
                            <a:latin typeface="Cambria Math" panose="02040503050406030204" pitchFamily="18" charset="0"/>
                          </a:rPr>
                          <m:t>𝑥</m:t>
                        </m:r>
                      </m:e>
                      <m:sup>
                        <m:r>
                          <a:rPr lang="en-US" altLang="zh-TW" sz="2400" i="1">
                            <a:solidFill>
                              <a:srgbClr val="000000"/>
                            </a:solidFill>
                            <a:latin typeface="Cambria Math" panose="02040503050406030204" pitchFamily="18" charset="0"/>
                          </a:rPr>
                          <m:t>2</m:t>
                        </m:r>
                      </m:sup>
                    </m:sSup>
                    <m:r>
                      <a:rPr lang="en-US" altLang="zh-TW" sz="2400" b="0" i="1" smtClean="0">
                        <a:solidFill>
                          <a:srgbClr val="000000"/>
                        </a:solidFill>
                        <a:latin typeface="Cambria Math" panose="02040503050406030204" pitchFamily="18" charset="0"/>
                      </a:rPr>
                      <m:t>=</m:t>
                    </m:r>
                    <m:sSup>
                      <m:sSupPr>
                        <m:ctrlPr>
                          <a:rPr lang="zh-TW" altLang="en-US" sz="2400" i="1">
                            <a:solidFill>
                              <a:srgbClr val="000000"/>
                            </a:solidFill>
                            <a:latin typeface="Cambria Math" panose="02040503050406030204" pitchFamily="18" charset="0"/>
                          </a:rPr>
                        </m:ctrlPr>
                      </m:sSupPr>
                      <m:e>
                        <m:r>
                          <a:rPr lang="en-US" altLang="zh-TW" sz="2400" b="0" i="1" smtClean="0">
                            <a:solidFill>
                              <a:srgbClr val="000000"/>
                            </a:solidFill>
                            <a:latin typeface="Cambria Math" panose="02040503050406030204" pitchFamily="18" charset="0"/>
                          </a:rPr>
                          <m:t>4</m:t>
                        </m:r>
                        <m:r>
                          <a:rPr lang="en-US" altLang="zh-TW" sz="2400" i="1">
                            <a:solidFill>
                              <a:srgbClr val="000000"/>
                            </a:solidFill>
                            <a:latin typeface="Cambria Math" panose="02040503050406030204" pitchFamily="18" charset="0"/>
                          </a:rPr>
                          <m:t>5</m:t>
                        </m:r>
                        <m:r>
                          <a:rPr lang="en-US" altLang="zh-TW" sz="2400" i="1">
                            <a:solidFill>
                              <a:srgbClr val="000000"/>
                            </a:solidFill>
                            <a:latin typeface="Cambria Math" panose="02040503050406030204" pitchFamily="18" charset="0"/>
                          </a:rPr>
                          <m:t>𝑥</m:t>
                        </m:r>
                      </m:e>
                      <m:sup>
                        <m:r>
                          <a:rPr lang="en-US" altLang="zh-TW" sz="2400" i="1">
                            <a:solidFill>
                              <a:srgbClr val="000000"/>
                            </a:solidFill>
                            <a:latin typeface="Cambria Math" panose="02040503050406030204" pitchFamily="18" charset="0"/>
                          </a:rPr>
                          <m:t>2</m:t>
                        </m:r>
                      </m:sup>
                    </m:sSup>
                  </m:oMath>
                </a14:m>
                <a:endParaRPr lang="zh-TW" altLang="en-US" dirty="0"/>
              </a:p>
            </p:txBody>
          </p:sp>
        </mc:Choice>
        <mc:Fallback xmlns="">
          <p:sp>
            <p:nvSpPr>
              <p:cNvPr id="3" name="內容版面配置區 2">
                <a:extLst>
                  <a:ext uri="{FF2B5EF4-FFF2-40B4-BE49-F238E27FC236}">
                    <a16:creationId xmlns:a16="http://schemas.microsoft.com/office/drawing/2014/main" id="{B64CB21D-6FCA-4FCD-9FE5-70B87FC9295E}"/>
                  </a:ext>
                </a:extLst>
              </p:cNvPr>
              <p:cNvSpPr>
                <a:spLocks noGrp="1" noRot="1" noChangeAspect="1" noMove="1" noResize="1" noEditPoints="1" noAdjustHandles="1" noChangeArrowheads="1" noChangeShapeType="1" noTextEdit="1"/>
              </p:cNvSpPr>
              <p:nvPr>
                <p:ph idx="1"/>
              </p:nvPr>
            </p:nvSpPr>
            <p:spPr>
              <a:xfrm>
                <a:off x="467545" y="1845734"/>
                <a:ext cx="8280920" cy="4023360"/>
              </a:xfrm>
              <a:blipFill>
                <a:blip r:embed="rId2"/>
                <a:stretch>
                  <a:fillRect l="-1178" t="-3333"/>
                </a:stretch>
              </a:blipFill>
            </p:spPr>
            <p:txBody>
              <a:bodyPr/>
              <a:lstStyle/>
              <a:p>
                <a:r>
                  <a:rPr lang="zh-TW" altLang="en-US">
                    <a:noFill/>
                  </a:rPr>
                  <a:t> </a:t>
                </a:r>
              </a:p>
            </p:txBody>
          </p:sp>
        </mc:Fallback>
      </mc:AlternateContent>
      <p:sp>
        <p:nvSpPr>
          <p:cNvPr id="4" name="頁尾版面配置區 3">
            <a:extLst>
              <a:ext uri="{FF2B5EF4-FFF2-40B4-BE49-F238E27FC236}">
                <a16:creationId xmlns:a16="http://schemas.microsoft.com/office/drawing/2014/main" id="{CDBAFF92-9156-4DB1-8A65-B876A30EF837}"/>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4C68A083-F304-4D75-B68A-D5C358795F35}"/>
              </a:ext>
            </a:extLst>
          </p:cNvPr>
          <p:cNvSpPr>
            <a:spLocks noGrp="1"/>
          </p:cNvSpPr>
          <p:nvPr>
            <p:ph type="sldNum" sz="quarter" idx="12"/>
          </p:nvPr>
        </p:nvSpPr>
        <p:spPr/>
        <p:txBody>
          <a:bodyPr/>
          <a:lstStyle/>
          <a:p>
            <a:fld id="{028E3F4F-51B2-42EE-AFA2-40C4572185CC}" type="slidenum">
              <a:rPr lang="en-US" smtClean="0"/>
              <a:t>126</a:t>
            </a:fld>
            <a:endParaRPr lang="en-US" dirty="0"/>
          </a:p>
        </p:txBody>
      </p:sp>
    </p:spTree>
    <p:extLst>
      <p:ext uri="{BB962C8B-B14F-4D97-AF65-F5344CB8AC3E}">
        <p14:creationId xmlns:p14="http://schemas.microsoft.com/office/powerpoint/2010/main" val="40557579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3010" name="Object 4"/>
          <p:cNvGraphicFramePr>
            <a:graphicFrameLocks noGrp="1" noChangeAspect="1"/>
          </p:cNvGraphicFramePr>
          <p:nvPr>
            <p:ph sz="quarter" idx="1"/>
            <p:extLst>
              <p:ext uri="{D42A27DB-BD31-4B8C-83A1-F6EECF244321}">
                <p14:modId xmlns:p14="http://schemas.microsoft.com/office/powerpoint/2010/main" val="1002738045"/>
              </p:ext>
            </p:extLst>
          </p:nvPr>
        </p:nvGraphicFramePr>
        <p:xfrm>
          <a:off x="252413" y="0"/>
          <a:ext cx="2878137" cy="822325"/>
        </p:xfrm>
        <a:graphic>
          <a:graphicData uri="http://schemas.openxmlformats.org/presentationml/2006/ole">
            <mc:AlternateContent xmlns:mc="http://schemas.openxmlformats.org/markup-compatibility/2006">
              <mc:Choice xmlns:v="urn:schemas-microsoft-com:vml" Requires="v">
                <p:oleObj spid="_x0000_s8239" name="方程式" r:id="rId4" imgW="1600200" imgH="457200" progId="Equation.3">
                  <p:embed/>
                </p:oleObj>
              </mc:Choice>
              <mc:Fallback>
                <p:oleObj name="方程式" r:id="rId4" imgW="1600200" imgH="457200" progId="Equation.3">
                  <p:embed/>
                  <p:pic>
                    <p:nvPicPr>
                      <p:cNvPr id="43010" name="Object 4"/>
                      <p:cNvPicPr>
                        <a:picLocks noGrp="1" noChangeAspect="1" noChangeArrowheads="1"/>
                      </p:cNvPicPr>
                      <p:nvPr/>
                    </p:nvPicPr>
                    <p:blipFill>
                      <a:blip r:embed="rId5"/>
                      <a:srcRect/>
                      <a:stretch>
                        <a:fillRect/>
                      </a:stretch>
                    </p:blipFill>
                    <p:spPr bwMode="auto">
                      <a:xfrm>
                        <a:off x="252413" y="0"/>
                        <a:ext cx="2878137"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11" name="Object 6"/>
          <p:cNvGraphicFramePr>
            <a:graphicFrameLocks noGrp="1" noChangeAspect="1"/>
          </p:cNvGraphicFramePr>
          <p:nvPr>
            <p:ph sz="quarter" idx="2"/>
          </p:nvPr>
        </p:nvGraphicFramePr>
        <p:xfrm>
          <a:off x="6699250" y="2735263"/>
          <a:ext cx="390525" cy="739775"/>
        </p:xfrm>
        <a:graphic>
          <a:graphicData uri="http://schemas.openxmlformats.org/presentationml/2006/ole">
            <mc:AlternateContent xmlns:mc="http://schemas.openxmlformats.org/markup-compatibility/2006">
              <mc:Choice xmlns:v="urn:schemas-microsoft-com:vml" Requires="v">
                <p:oleObj spid="_x0000_s8240" name="方程式" r:id="rId6" imgW="391303" imgH="739129" progId="Equation.3">
                  <p:embed/>
                </p:oleObj>
              </mc:Choice>
              <mc:Fallback>
                <p:oleObj name="方程式" r:id="rId6" imgW="391303" imgH="739129" progId="Equation.3">
                  <p:embed/>
                  <p:pic>
                    <p:nvPicPr>
                      <p:cNvPr id="43011" name="Object 6"/>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9250" y="2735263"/>
                        <a:ext cx="390525" cy="739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12" name="Object 9"/>
          <p:cNvGraphicFramePr>
            <a:graphicFrameLocks noGrp="1" noChangeAspect="1"/>
          </p:cNvGraphicFramePr>
          <p:nvPr>
            <p:ph sz="quarter" idx="3"/>
            <p:extLst>
              <p:ext uri="{D42A27DB-BD31-4B8C-83A1-F6EECF244321}">
                <p14:modId xmlns:p14="http://schemas.microsoft.com/office/powerpoint/2010/main" val="3821090215"/>
              </p:ext>
            </p:extLst>
          </p:nvPr>
        </p:nvGraphicFramePr>
        <p:xfrm>
          <a:off x="250825" y="1051719"/>
          <a:ext cx="2663825" cy="814387"/>
        </p:xfrm>
        <a:graphic>
          <a:graphicData uri="http://schemas.openxmlformats.org/presentationml/2006/ole">
            <mc:AlternateContent xmlns:mc="http://schemas.openxmlformats.org/markup-compatibility/2006">
              <mc:Choice xmlns:v="urn:schemas-microsoft-com:vml" Requires="v">
                <p:oleObj spid="_x0000_s8241" name="方程式" r:id="rId8" imgW="1371600" imgH="419100" progId="Equation.3">
                  <p:embed/>
                </p:oleObj>
              </mc:Choice>
              <mc:Fallback>
                <p:oleObj name="方程式" r:id="rId8" imgW="1371600" imgH="419100" progId="Equation.3">
                  <p:embed/>
                  <p:pic>
                    <p:nvPicPr>
                      <p:cNvPr id="43012" name="Object 9"/>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825" y="1051719"/>
                        <a:ext cx="2663825" cy="814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6479" name="Object 15"/>
          <p:cNvGraphicFramePr>
            <a:graphicFrameLocks noChangeAspect="1"/>
          </p:cNvGraphicFramePr>
          <p:nvPr>
            <p:extLst>
              <p:ext uri="{D42A27DB-BD31-4B8C-83A1-F6EECF244321}">
                <p14:modId xmlns:p14="http://schemas.microsoft.com/office/powerpoint/2010/main" val="3927736310"/>
              </p:ext>
            </p:extLst>
          </p:nvPr>
        </p:nvGraphicFramePr>
        <p:xfrm>
          <a:off x="3877929" y="461368"/>
          <a:ext cx="3240088" cy="906463"/>
        </p:xfrm>
        <a:graphic>
          <a:graphicData uri="http://schemas.openxmlformats.org/presentationml/2006/ole">
            <mc:AlternateContent xmlns:mc="http://schemas.openxmlformats.org/markup-compatibility/2006">
              <mc:Choice xmlns:v="urn:schemas-microsoft-com:vml" Requires="v">
                <p:oleObj spid="_x0000_s8242" name="方程式" r:id="rId10" imgW="1498600" imgH="419100" progId="Equation.3">
                  <p:embed/>
                </p:oleObj>
              </mc:Choice>
              <mc:Fallback>
                <p:oleObj name="方程式" r:id="rId10" imgW="1498600" imgH="419100" progId="Equation.3">
                  <p:embed/>
                  <p:pic>
                    <p:nvPicPr>
                      <p:cNvPr id="446479"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77929" y="461368"/>
                        <a:ext cx="3240088" cy="906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6484" name="Object 20"/>
          <p:cNvGraphicFramePr>
            <a:graphicFrameLocks noChangeAspect="1"/>
          </p:cNvGraphicFramePr>
          <p:nvPr>
            <p:extLst>
              <p:ext uri="{D42A27DB-BD31-4B8C-83A1-F6EECF244321}">
                <p14:modId xmlns:p14="http://schemas.microsoft.com/office/powerpoint/2010/main" val="3010646182"/>
              </p:ext>
            </p:extLst>
          </p:nvPr>
        </p:nvGraphicFramePr>
        <p:xfrm>
          <a:off x="250825" y="2124075"/>
          <a:ext cx="5543550" cy="3932238"/>
        </p:xfrm>
        <a:graphic>
          <a:graphicData uri="http://schemas.openxmlformats.org/presentationml/2006/ole">
            <mc:AlternateContent xmlns:mc="http://schemas.openxmlformats.org/markup-compatibility/2006">
              <mc:Choice xmlns:v="urn:schemas-microsoft-com:vml" Requires="v">
                <p:oleObj spid="_x0000_s8243" name="方程式" r:id="rId12" imgW="2616200" imgH="1854200" progId="Equation.3">
                  <p:embed/>
                </p:oleObj>
              </mc:Choice>
              <mc:Fallback>
                <p:oleObj name="方程式" r:id="rId12" imgW="2616200" imgH="1854200" progId="Equation.3">
                  <p:embed/>
                  <p:pic>
                    <p:nvPicPr>
                      <p:cNvPr id="446484"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0825" y="2124075"/>
                        <a:ext cx="5543550" cy="39322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6485" name="Object 21"/>
          <p:cNvGraphicFramePr>
            <a:graphicFrameLocks noChangeAspect="1"/>
          </p:cNvGraphicFramePr>
          <p:nvPr>
            <p:extLst>
              <p:ext uri="{D42A27DB-BD31-4B8C-83A1-F6EECF244321}">
                <p14:modId xmlns:p14="http://schemas.microsoft.com/office/powerpoint/2010/main" val="4246369563"/>
              </p:ext>
            </p:extLst>
          </p:nvPr>
        </p:nvGraphicFramePr>
        <p:xfrm>
          <a:off x="3275966" y="727868"/>
          <a:ext cx="503238" cy="403225"/>
        </p:xfrm>
        <a:graphic>
          <a:graphicData uri="http://schemas.openxmlformats.org/presentationml/2006/ole">
            <mc:AlternateContent xmlns:mc="http://schemas.openxmlformats.org/markup-compatibility/2006">
              <mc:Choice xmlns:v="urn:schemas-microsoft-com:vml" Requires="v">
                <p:oleObj spid="_x0000_s8244" name="方程式" r:id="rId14" imgW="190417" imgH="152334" progId="Equation.3">
                  <p:embed/>
                </p:oleObj>
              </mc:Choice>
              <mc:Fallback>
                <p:oleObj name="方程式" r:id="rId14" imgW="190417" imgH="152334" progId="Equation.3">
                  <p:embed/>
                  <p:pic>
                    <p:nvPicPr>
                      <p:cNvPr id="446485" name="Object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75966" y="727868"/>
                        <a:ext cx="503238"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28"/>
          <p:cNvGrpSpPr>
            <a:grpSpLocks/>
          </p:cNvGrpSpPr>
          <p:nvPr/>
        </p:nvGrpSpPr>
        <p:grpSpPr bwMode="auto">
          <a:xfrm>
            <a:off x="250825" y="2124634"/>
            <a:ext cx="4356100" cy="2051050"/>
            <a:chOff x="3" y="1396"/>
            <a:chExt cx="2744" cy="1292"/>
          </a:xfrm>
        </p:grpSpPr>
        <p:graphicFrame>
          <p:nvGraphicFramePr>
            <p:cNvPr id="43017" name="Object 23"/>
            <p:cNvGraphicFramePr>
              <a:graphicFrameLocks noChangeAspect="1"/>
            </p:cNvGraphicFramePr>
            <p:nvPr>
              <p:extLst>
                <p:ext uri="{D42A27DB-BD31-4B8C-83A1-F6EECF244321}">
                  <p14:modId xmlns:p14="http://schemas.microsoft.com/office/powerpoint/2010/main" val="2880104668"/>
                </p:ext>
              </p:extLst>
            </p:nvPr>
          </p:nvGraphicFramePr>
          <p:xfrm>
            <a:off x="3" y="2073"/>
            <a:ext cx="2744" cy="615"/>
          </p:xfrm>
          <a:graphic>
            <a:graphicData uri="http://schemas.openxmlformats.org/presentationml/2006/ole">
              <mc:AlternateContent xmlns:mc="http://schemas.openxmlformats.org/markup-compatibility/2006">
                <mc:Choice xmlns:v="urn:schemas-microsoft-com:vml" Requires="v">
                  <p:oleObj spid="_x0000_s8245" name="方程式" r:id="rId16" imgW="1968480" imgH="457200" progId="Equation.3">
                    <p:embed/>
                  </p:oleObj>
                </mc:Choice>
                <mc:Fallback>
                  <p:oleObj name="方程式" r:id="rId16" imgW="1968480" imgH="457200" progId="Equation.3">
                    <p:embed/>
                    <p:pic>
                      <p:nvPicPr>
                        <p:cNvPr id="43017" name="Object 23"/>
                        <p:cNvPicPr>
                          <a:picLocks noChangeAspect="1" noChangeArrowheads="1"/>
                        </p:cNvPicPr>
                        <p:nvPr/>
                      </p:nvPicPr>
                      <p:blipFill>
                        <a:blip r:embed="rId17"/>
                        <a:srcRect/>
                        <a:stretch>
                          <a:fillRect/>
                        </a:stretch>
                      </p:blipFill>
                      <p:spPr bwMode="auto">
                        <a:xfrm>
                          <a:off x="3" y="2073"/>
                          <a:ext cx="2744" cy="6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18" name="Object 26"/>
            <p:cNvGraphicFramePr>
              <a:graphicFrameLocks noChangeAspect="1"/>
            </p:cNvGraphicFramePr>
            <p:nvPr>
              <p:extLst>
                <p:ext uri="{D42A27DB-BD31-4B8C-83A1-F6EECF244321}">
                  <p14:modId xmlns:p14="http://schemas.microsoft.com/office/powerpoint/2010/main" val="4096007076"/>
                </p:ext>
              </p:extLst>
            </p:nvPr>
          </p:nvGraphicFramePr>
          <p:xfrm>
            <a:off x="3" y="1396"/>
            <a:ext cx="2608" cy="609"/>
          </p:xfrm>
          <a:graphic>
            <a:graphicData uri="http://schemas.openxmlformats.org/presentationml/2006/ole">
              <mc:AlternateContent xmlns:mc="http://schemas.openxmlformats.org/markup-compatibility/2006">
                <mc:Choice xmlns:v="urn:schemas-microsoft-com:vml" Requires="v">
                  <p:oleObj spid="_x0000_s8246" name="方程式" r:id="rId18" imgW="1968500" imgH="457200" progId="Equation.3">
                    <p:embed/>
                  </p:oleObj>
                </mc:Choice>
                <mc:Fallback>
                  <p:oleObj name="方程式" r:id="rId18" imgW="1968500" imgH="457200" progId="Equation.3">
                    <p:embed/>
                    <p:pic>
                      <p:nvPicPr>
                        <p:cNvPr id="43018" name="Object 2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 y="1396"/>
                          <a:ext cx="2608" cy="6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46496" name="Object 32"/>
          <p:cNvGraphicFramePr>
            <a:graphicFrameLocks noChangeAspect="1"/>
          </p:cNvGraphicFramePr>
          <p:nvPr>
            <p:extLst>
              <p:ext uri="{D42A27DB-BD31-4B8C-83A1-F6EECF244321}">
                <p14:modId xmlns:p14="http://schemas.microsoft.com/office/powerpoint/2010/main" val="1345275655"/>
              </p:ext>
            </p:extLst>
          </p:nvPr>
        </p:nvGraphicFramePr>
        <p:xfrm>
          <a:off x="250825" y="4283635"/>
          <a:ext cx="8280400" cy="1933575"/>
        </p:xfrm>
        <a:graphic>
          <a:graphicData uri="http://schemas.openxmlformats.org/presentationml/2006/ole">
            <mc:AlternateContent xmlns:mc="http://schemas.openxmlformats.org/markup-compatibility/2006">
              <mc:Choice xmlns:v="urn:schemas-microsoft-com:vml" Requires="v">
                <p:oleObj spid="_x0000_s8247" name="方程式" r:id="rId20" imgW="3937000" imgH="914400" progId="Equation.3">
                  <p:embed/>
                </p:oleObj>
              </mc:Choice>
              <mc:Fallback>
                <p:oleObj name="方程式" r:id="rId20" imgW="3937000" imgH="914400" progId="Equation.3">
                  <p:embed/>
                  <p:pic>
                    <p:nvPicPr>
                      <p:cNvPr id="446496" name="Object 3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0825" y="4283635"/>
                        <a:ext cx="8280400" cy="1933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頁尾版面配置區 2"/>
          <p:cNvSpPr>
            <a:spLocks noGrp="1"/>
          </p:cNvSpPr>
          <p:nvPr>
            <p:ph type="ftr" sz="quarter" idx="10"/>
          </p:nvPr>
        </p:nvSpPr>
        <p:spPr/>
        <p:txBody>
          <a:bodyPr/>
          <a:lstStyle/>
          <a:p>
            <a:pPr>
              <a:defRPr/>
            </a:pPr>
            <a:r>
              <a:rPr lang="pl-PL" altLang="zh-TW" dirty="0"/>
              <a:t>DC &amp; CV Lab. CSIE NTU</a:t>
            </a:r>
            <a:endParaRPr lang="en-US" altLang="zh-TW"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64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4647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46484"/>
                                        </p:tgtEl>
                                        <p:attrNameLst>
                                          <p:attrName>style.visibility</p:attrName>
                                        </p:attrNameLst>
                                      </p:cBhvr>
                                      <p:to>
                                        <p:strVal val="visible"/>
                                      </p:to>
                                    </p:set>
                                  </p:childTnLst>
                                  <p:subTnLst>
                                    <p:set>
                                      <p:cBhvr override="childStyle">
                                        <p:cTn dur="1" fill="hold" display="0" masterRel="nextClick" afterEffect="1"/>
                                        <p:tgtEl>
                                          <p:spTgt spid="446484"/>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464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頁尾版面配置區 3"/>
          <p:cNvSpPr>
            <a:spLocks noGrp="1"/>
          </p:cNvSpPr>
          <p:nvPr>
            <p:ph type="ftr" sz="quarter" idx="11"/>
          </p:nvPr>
        </p:nvSpPr>
        <p:spPr>
          <a:xfrm>
            <a:off x="0" y="6500813"/>
            <a:ext cx="2895600" cy="457200"/>
          </a:xfrm>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6" name="文字方塊 5"/>
          <p:cNvSpPr txBox="1">
            <a:spLocks noRot="1" noChangeAspect="1" noMove="1" noResize="1" noEditPoints="1" noAdjustHandles="1" noChangeArrowheads="1" noChangeShapeType="1" noTextEdit="1"/>
          </p:cNvSpPr>
          <p:nvPr/>
        </p:nvSpPr>
        <p:spPr>
          <a:xfrm>
            <a:off x="6228184" y="3207784"/>
            <a:ext cx="1694566" cy="681084"/>
          </a:xfrm>
          <a:prstGeom prst="rect">
            <a:avLst/>
          </a:prstGeom>
          <a:blipFill rotWithShape="1">
            <a:blip r:embed="rId3" cstate="print"/>
            <a:stretch>
              <a:fillRect l="-3957" b="-4464"/>
            </a:stretch>
          </a:blipFill>
        </p:spPr>
        <p:txBody>
          <a:bodyPr/>
          <a:lstStyle/>
          <a:p>
            <a:pPr>
              <a:defRPr/>
            </a:pPr>
            <a:r>
              <a:rPr lang="zh-TW" altLang="en-US">
                <a:noFill/>
              </a:rPr>
              <a:t> </a:t>
            </a:r>
          </a:p>
        </p:txBody>
      </p:sp>
      <p:cxnSp>
        <p:nvCxnSpPr>
          <p:cNvPr id="44038" name="直線單箭頭接點 7"/>
          <p:cNvCxnSpPr>
            <a:cxnSpLocks noChangeShapeType="1"/>
          </p:cNvCxnSpPr>
          <p:nvPr/>
        </p:nvCxnSpPr>
        <p:spPr bwMode="auto">
          <a:xfrm flipH="1">
            <a:off x="1908175" y="3068638"/>
            <a:ext cx="1871663" cy="288925"/>
          </a:xfrm>
          <a:prstGeom prst="straightConnector1">
            <a:avLst/>
          </a:prstGeom>
          <a:noFill/>
          <a:ln w="38100" algn="ctr">
            <a:solidFill>
              <a:srgbClr val="FF3300"/>
            </a:solidFill>
            <a:round/>
            <a:headEnd/>
            <a:tailEnd type="arrow" w="med" len="med"/>
          </a:ln>
        </p:spPr>
      </p:cxnSp>
      <p:sp>
        <p:nvSpPr>
          <p:cNvPr id="44039" name="橢圓 8"/>
          <p:cNvSpPr>
            <a:spLocks noChangeArrowheads="1"/>
          </p:cNvSpPr>
          <p:nvPr/>
        </p:nvSpPr>
        <p:spPr bwMode="auto">
          <a:xfrm>
            <a:off x="3851275" y="2420938"/>
            <a:ext cx="720725" cy="787400"/>
          </a:xfrm>
          <a:prstGeom prst="ellipse">
            <a:avLst/>
          </a:prstGeom>
          <a:solidFill>
            <a:schemeClr val="folHlink">
              <a:alpha val="0"/>
            </a:schemeClr>
          </a:solidFill>
          <a:ln w="9525" algn="ctr">
            <a:solidFill>
              <a:srgbClr val="FF3300"/>
            </a:solidFill>
            <a:round/>
            <a:headEnd/>
            <a:tailEnd/>
          </a:ln>
        </p:spPr>
        <p:txBody>
          <a:bodyPr wrap="none" anchor="ctr"/>
          <a:lstStyle/>
          <a:p>
            <a:pPr algn="ctr"/>
            <a:endParaRPr lang="zh-TW" altLang="en-US"/>
          </a:p>
        </p:txBody>
      </p:sp>
      <p:sp>
        <p:nvSpPr>
          <p:cNvPr id="44040" name="矩形 9"/>
          <p:cNvSpPr>
            <a:spLocks noChangeArrowheads="1"/>
          </p:cNvSpPr>
          <p:nvPr/>
        </p:nvSpPr>
        <p:spPr bwMode="auto">
          <a:xfrm>
            <a:off x="4572000" y="2276475"/>
            <a:ext cx="1152525" cy="576263"/>
          </a:xfrm>
          <a:prstGeom prst="rect">
            <a:avLst/>
          </a:prstGeom>
          <a:solidFill>
            <a:schemeClr val="folHlink">
              <a:alpha val="0"/>
            </a:schemeClr>
          </a:solidFill>
          <a:ln w="28575" algn="ctr">
            <a:solidFill>
              <a:srgbClr val="000066"/>
            </a:solidFill>
            <a:round/>
            <a:headEnd/>
            <a:tailEnd/>
          </a:ln>
        </p:spPr>
        <p:txBody>
          <a:bodyPr wrap="none" anchor="ctr"/>
          <a:lstStyle/>
          <a:p>
            <a:pPr algn="ctr"/>
            <a:endParaRPr lang="zh-TW" altLang="en-US"/>
          </a:p>
        </p:txBody>
      </p:sp>
      <p:cxnSp>
        <p:nvCxnSpPr>
          <p:cNvPr id="44041" name="直線單箭頭接點 11"/>
          <p:cNvCxnSpPr>
            <a:cxnSpLocks noChangeShapeType="1"/>
          </p:cNvCxnSpPr>
          <p:nvPr/>
        </p:nvCxnSpPr>
        <p:spPr bwMode="auto">
          <a:xfrm>
            <a:off x="5435600" y="2852738"/>
            <a:ext cx="1081088" cy="360362"/>
          </a:xfrm>
          <a:prstGeom prst="straightConnector1">
            <a:avLst/>
          </a:prstGeom>
          <a:noFill/>
          <a:ln w="38100" algn="ctr">
            <a:solidFill>
              <a:srgbClr val="FF0000"/>
            </a:solidFill>
            <a:round/>
            <a:headEnd/>
            <a:tailEnd type="arrow" w="med" len="med"/>
          </a:ln>
        </p:spPr>
      </p:cxnSp>
      <p:graphicFrame>
        <p:nvGraphicFramePr>
          <p:cNvPr id="44034" name="物件 4"/>
          <p:cNvGraphicFramePr>
            <a:graphicFrameLocks noChangeAspect="1"/>
          </p:cNvGraphicFramePr>
          <p:nvPr/>
        </p:nvGraphicFramePr>
        <p:xfrm>
          <a:off x="468313" y="2205038"/>
          <a:ext cx="5543550" cy="3932237"/>
        </p:xfrm>
        <a:graphic>
          <a:graphicData uri="http://schemas.openxmlformats.org/presentationml/2006/ole">
            <mc:AlternateContent xmlns:mc="http://schemas.openxmlformats.org/markup-compatibility/2006">
              <mc:Choice xmlns:v="urn:schemas-microsoft-com:vml" Requires="v">
                <p:oleObj spid="_x0000_s9223" name="方程式" r:id="rId4" imgW="2616200" imgH="1854200" progId="Equation.3">
                  <p:embed/>
                </p:oleObj>
              </mc:Choice>
              <mc:Fallback>
                <p:oleObj name="方程式" r:id="rId4" imgW="2616200" imgH="1854200" progId="Equation.3">
                  <p:embed/>
                  <p:pic>
                    <p:nvPicPr>
                      <p:cNvPr id="44034" name="物件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2205038"/>
                        <a:ext cx="5543550" cy="39322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文字方塊 1"/>
          <p:cNvSpPr txBox="1">
            <a:spLocks noRot="1" noChangeAspect="1" noMove="1" noResize="1" noEditPoints="1" noAdjustHandles="1" noChangeArrowheads="1" noChangeShapeType="1" noTextEdit="1"/>
          </p:cNvSpPr>
          <p:nvPr/>
        </p:nvSpPr>
        <p:spPr>
          <a:xfrm>
            <a:off x="6070302" y="2413903"/>
            <a:ext cx="491096" cy="619016"/>
          </a:xfrm>
          <a:prstGeom prst="rect">
            <a:avLst/>
          </a:prstGeom>
          <a:blipFill rotWithShape="1">
            <a:blip r:embed="rId6" cstate="print"/>
            <a:stretch>
              <a:fillRect/>
            </a:stretch>
          </a:blipFill>
        </p:spPr>
        <p:txBody>
          <a:bodyPr/>
          <a:lstStyle/>
          <a:p>
            <a:pPr>
              <a:defRPr/>
            </a:pPr>
            <a:r>
              <a:rPr lang="zh-TW" altLang="en-US">
                <a:noFill/>
              </a:rPr>
              <a:t> </a:t>
            </a:r>
          </a:p>
        </p:txBody>
      </p:sp>
      <p:sp>
        <p:nvSpPr>
          <p:cNvPr id="3" name="投影片編號版面配置區 2"/>
          <p:cNvSpPr>
            <a:spLocks noGrp="1"/>
          </p:cNvSpPr>
          <p:nvPr>
            <p:ph type="sldNum" sz="quarter" idx="12"/>
          </p:nvPr>
        </p:nvSpPr>
        <p:spPr/>
        <p:txBody>
          <a:bodyPr/>
          <a:lstStyle/>
          <a:p>
            <a:fld id="{028E3F4F-51B2-42EE-AFA2-40C4572185CC}" type="slidenum">
              <a:rPr lang="en-US" dirty="0" smtClean="0"/>
              <a:t>128</a:t>
            </a:fld>
            <a:endParaRPr lang="en-US" dirty="0"/>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4" name="Rectangle 5"/>
          <p:cNvSpPr>
            <a:spLocks noGrp="1" noChangeArrowheads="1"/>
          </p:cNvSpPr>
          <p:nvPr>
            <p:ph type="title"/>
          </p:nvPr>
        </p:nvSpPr>
        <p:spPr/>
        <p:txBody>
          <a:bodyPr>
            <a:normAutofit/>
          </a:bodyPr>
          <a:lstStyle/>
          <a:p>
            <a:pPr eaLnBrk="1" hangingPunct="1"/>
            <a:r>
              <a:rPr lang="en-US" altLang="zh-TW" sz="4000" b="0" dirty="0">
                <a:solidFill>
                  <a:schemeClr val="tx1"/>
                </a:solidFill>
              </a:rPr>
              <a:t>7.4.2 Zero-Crossing Edge Detectors</a:t>
            </a:r>
          </a:p>
        </p:txBody>
      </p:sp>
      <p:sp>
        <p:nvSpPr>
          <p:cNvPr id="4" name="頁尾版面配置區 3"/>
          <p:cNvSpPr>
            <a:spLocks noGrp="1"/>
          </p:cNvSpPr>
          <p:nvPr>
            <p:ph type="ftr" sz="quarter" idx="11"/>
          </p:nvPr>
        </p:nvSpPr>
        <p:spPr>
          <a:xfrm>
            <a:off x="0" y="6500813"/>
            <a:ext cx="2895600" cy="457200"/>
          </a:xfrm>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pic>
        <p:nvPicPr>
          <p:cNvPr id="158723" name="Picture 4" descr="7"/>
          <p:cNvPicPr>
            <a:picLocks noChangeAspect="1" noChangeArrowheads="1"/>
          </p:cNvPicPr>
          <p:nvPr/>
        </p:nvPicPr>
        <p:blipFill>
          <a:blip r:embed="rId3" cstate="print"/>
          <a:srcRect/>
          <a:stretch>
            <a:fillRect/>
          </a:stretch>
        </p:blipFill>
        <p:spPr bwMode="auto">
          <a:xfrm>
            <a:off x="250825" y="2060575"/>
            <a:ext cx="8677275" cy="4060825"/>
          </a:xfrm>
          <a:prstGeom prst="rect">
            <a:avLst/>
          </a:prstGeom>
          <a:noFill/>
          <a:ln w="9525">
            <a:noFill/>
            <a:miter lim="800000"/>
            <a:headEnd/>
            <a:tailEnd/>
          </a:ln>
        </p:spPr>
      </p:pic>
      <p:sp>
        <p:nvSpPr>
          <p:cNvPr id="2" name="投影片編號版面配置區 1"/>
          <p:cNvSpPr>
            <a:spLocks noGrp="1"/>
          </p:cNvSpPr>
          <p:nvPr>
            <p:ph type="sldNum" sz="quarter" idx="12"/>
          </p:nvPr>
        </p:nvSpPr>
        <p:spPr/>
        <p:txBody>
          <a:bodyPr/>
          <a:lstStyle/>
          <a:p>
            <a:fld id="{028E3F4F-51B2-42EE-AFA2-40C4572185CC}" type="slidenum">
              <a:rPr lang="en-US" dirty="0" smtClean="0"/>
              <a:t>129</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a:solidFill>
                  <a:schemeClr val="tx1"/>
                </a:solidFill>
              </a:rPr>
              <a:t>7.2 Noise Cleaning </a:t>
            </a:r>
            <a:br>
              <a:rPr lang="en-US" altLang="zh-TW" sz="4000" dirty="0">
                <a:solidFill>
                  <a:schemeClr val="tx1"/>
                </a:solidFill>
              </a:rPr>
            </a:br>
            <a:r>
              <a:rPr lang="en-US" altLang="zh-TW" sz="4000" dirty="0">
                <a:solidFill>
                  <a:schemeClr val="tx1"/>
                </a:solidFill>
              </a:rPr>
              <a:t>-box filter: recursive implementation</a:t>
            </a:r>
            <a:endParaRPr lang="zh-TW" altLang="en-US" sz="4000" dirty="0">
              <a:solidFill>
                <a:schemeClr val="tx1"/>
              </a:solidFill>
            </a:endParaRPr>
          </a:p>
        </p:txBody>
      </p:sp>
      <p:sp>
        <p:nvSpPr>
          <p:cNvPr id="13" name="內容版面配置區 12"/>
          <p:cNvSpPr>
            <a:spLocks noGrp="1"/>
          </p:cNvSpPr>
          <p:nvPr>
            <p:ph sz="half" idx="2"/>
          </p:nvPr>
        </p:nvSpPr>
        <p:spPr>
          <a:xfrm>
            <a:off x="3849068" y="2011928"/>
            <a:ext cx="5112568" cy="3815514"/>
          </a:xfrm>
        </p:spPr>
        <p:txBody>
          <a:bodyPr>
            <a:noAutofit/>
          </a:bodyPr>
          <a:lstStyle/>
          <a:p>
            <a:pPr>
              <a:lnSpc>
                <a:spcPct val="100000"/>
              </a:lnSpc>
              <a:spcBef>
                <a:spcPts val="0"/>
              </a:spcBef>
              <a:spcAft>
                <a:spcPts val="0"/>
              </a:spcAft>
            </a:pPr>
            <a:r>
              <a:rPr lang="en-US" altLang="zh-TW" b="1" dirty="0">
                <a:solidFill>
                  <a:schemeClr val="tx1"/>
                </a:solidFill>
                <a:latin typeface="+mj-lt"/>
                <a:ea typeface="+mj-ea"/>
              </a:rPr>
              <a:t>Recursive</a:t>
            </a:r>
            <a:r>
              <a:rPr lang="zh-TW" altLang="en-US" b="1" dirty="0">
                <a:solidFill>
                  <a:schemeClr val="tx1"/>
                </a:solidFill>
                <a:latin typeface="+mj-lt"/>
                <a:ea typeface="+mj-ea"/>
              </a:rPr>
              <a:t>形式：</a:t>
            </a:r>
            <a:endParaRPr lang="en-US" altLang="zh-TW" b="1" dirty="0">
              <a:solidFill>
                <a:schemeClr val="tx1"/>
              </a:solidFill>
              <a:latin typeface="+mj-lt"/>
              <a:ea typeface="+mj-ea"/>
            </a:endParaRPr>
          </a:p>
          <a:p>
            <a:pPr>
              <a:lnSpc>
                <a:spcPct val="100000"/>
              </a:lnSpc>
              <a:spcBef>
                <a:spcPts val="0"/>
              </a:spcBef>
              <a:spcAft>
                <a:spcPts val="0"/>
              </a:spcAft>
            </a:pPr>
            <a:r>
              <a:rPr lang="zh-TW" altLang="en-US" dirty="0">
                <a:solidFill>
                  <a:schemeClr val="tx1"/>
                </a:solidFill>
                <a:latin typeface="+mj-lt"/>
                <a:ea typeface="+mj-ea"/>
              </a:rPr>
              <a:t>避免內部</a:t>
            </a:r>
            <a:r>
              <a:rPr lang="en-US" altLang="zh-TW" dirty="0">
                <a:solidFill>
                  <a:schemeClr val="tx1"/>
                </a:solidFill>
                <a:latin typeface="+mj-lt"/>
                <a:ea typeface="+mj-ea"/>
              </a:rPr>
              <a:t>Nested loop</a:t>
            </a:r>
            <a:r>
              <a:rPr lang="zh-TW" altLang="en-US" dirty="0">
                <a:solidFill>
                  <a:schemeClr val="tx1"/>
                </a:solidFill>
                <a:latin typeface="+mj-lt"/>
                <a:ea typeface="+mj-ea"/>
              </a:rPr>
              <a:t>。</a:t>
            </a:r>
            <a:endParaRPr lang="en-US" altLang="zh-TW" dirty="0">
              <a:solidFill>
                <a:schemeClr val="tx1"/>
              </a:solidFill>
              <a:latin typeface="+mj-lt"/>
              <a:ea typeface="+mj-ea"/>
            </a:endParaRPr>
          </a:p>
          <a:p>
            <a:pPr>
              <a:lnSpc>
                <a:spcPct val="100000"/>
              </a:lnSpc>
              <a:spcBef>
                <a:spcPts val="0"/>
              </a:spcBef>
              <a:spcAft>
                <a:spcPts val="0"/>
              </a:spcAft>
            </a:pPr>
            <a:endParaRPr lang="en-US" altLang="zh-TW" dirty="0">
              <a:solidFill>
                <a:schemeClr val="tx1"/>
              </a:solidFill>
              <a:latin typeface="+mj-lt"/>
              <a:ea typeface="+mj-ea"/>
            </a:endParaRPr>
          </a:p>
          <a:p>
            <a:pPr>
              <a:lnSpc>
                <a:spcPct val="100000"/>
              </a:lnSpc>
              <a:spcBef>
                <a:spcPts val="0"/>
              </a:spcBef>
              <a:spcAft>
                <a:spcPts val="0"/>
              </a:spcAft>
            </a:pPr>
            <a:r>
              <a:rPr lang="zh-TW" altLang="en-US" dirty="0">
                <a:solidFill>
                  <a:schemeClr val="tx1"/>
                </a:solidFill>
                <a:latin typeface="+mj-lt"/>
                <a:ea typeface="+mj-ea"/>
              </a:rPr>
              <a:t>對每個</a:t>
            </a:r>
            <a:r>
              <a:rPr lang="en-US" altLang="zh-TW" dirty="0">
                <a:solidFill>
                  <a:schemeClr val="tx1"/>
                </a:solidFill>
                <a:latin typeface="+mj-lt"/>
                <a:ea typeface="+mj-ea"/>
              </a:rPr>
              <a:t>pixel</a:t>
            </a:r>
            <a:r>
              <a:rPr lang="zh-TW" altLang="en-US" dirty="0">
                <a:solidFill>
                  <a:schemeClr val="tx1"/>
                </a:solidFill>
                <a:latin typeface="+mj-lt"/>
                <a:ea typeface="+mj-ea"/>
              </a:rPr>
              <a:t>而言，直接拿 </a:t>
            </a:r>
            <a:r>
              <a:rPr lang="en-US" altLang="zh-TW" i="1" dirty="0">
                <a:solidFill>
                  <a:schemeClr val="tx1"/>
                </a:solidFill>
                <a:latin typeface="+mj-lt"/>
                <a:ea typeface="+mj-ea"/>
              </a:rPr>
              <a:t>IBUF</a:t>
            </a:r>
            <a:r>
              <a:rPr lang="zh-TW" altLang="en-US" dirty="0">
                <a:solidFill>
                  <a:schemeClr val="tx1"/>
                </a:solidFill>
                <a:latin typeface="+mj-lt"/>
                <a:ea typeface="+mj-ea"/>
              </a:rPr>
              <a:t> </a:t>
            </a:r>
            <a:r>
              <a:rPr lang="en-US" altLang="zh-TW" dirty="0">
                <a:solidFill>
                  <a:schemeClr val="tx1"/>
                </a:solidFill>
                <a:latin typeface="+mj-lt"/>
                <a:ea typeface="+mj-ea"/>
              </a:rPr>
              <a:t>(</a:t>
            </a:r>
            <a:r>
              <a:rPr lang="zh-TW" altLang="en-US" dirty="0">
                <a:solidFill>
                  <a:schemeClr val="tx1"/>
                </a:solidFill>
                <a:latin typeface="+mj-lt"/>
                <a:ea typeface="+mj-ea"/>
              </a:rPr>
              <a:t>小</a:t>
            </a:r>
            <a:r>
              <a:rPr lang="en-US" altLang="zh-TW" dirty="0">
                <a:solidFill>
                  <a:schemeClr val="tx1"/>
                </a:solidFill>
                <a:latin typeface="+mj-lt"/>
                <a:ea typeface="+mj-ea"/>
              </a:rPr>
              <a:t>Column )</a:t>
            </a:r>
            <a:r>
              <a:rPr lang="zh-TW" altLang="en-US" dirty="0">
                <a:solidFill>
                  <a:schemeClr val="tx1"/>
                </a:solidFill>
                <a:latin typeface="+mj-lt"/>
                <a:ea typeface="+mj-ea"/>
              </a:rPr>
              <a:t>。</a:t>
            </a:r>
            <a:endParaRPr lang="en-US" altLang="zh-TW" dirty="0">
              <a:solidFill>
                <a:schemeClr val="tx1"/>
              </a:solidFill>
              <a:latin typeface="+mj-lt"/>
              <a:ea typeface="+mj-ea"/>
            </a:endParaRPr>
          </a:p>
          <a:p>
            <a:pPr>
              <a:lnSpc>
                <a:spcPct val="100000"/>
              </a:lnSpc>
              <a:spcBef>
                <a:spcPts val="0"/>
              </a:spcBef>
              <a:spcAft>
                <a:spcPts val="0"/>
              </a:spcAft>
            </a:pPr>
            <a:r>
              <a:rPr lang="zh-TW" altLang="en-US" dirty="0">
                <a:solidFill>
                  <a:schemeClr val="tx1"/>
                </a:solidFill>
                <a:latin typeface="+mj-lt"/>
                <a:ea typeface="+mj-ea"/>
              </a:rPr>
              <a:t>一次拿三個 </a:t>
            </a:r>
            <a:r>
              <a:rPr lang="en-US" altLang="zh-TW" i="1" dirty="0">
                <a:solidFill>
                  <a:schemeClr val="tx1"/>
                </a:solidFill>
                <a:latin typeface="+mj-lt"/>
                <a:ea typeface="+mj-ea"/>
              </a:rPr>
              <a:t>IBUF</a:t>
            </a:r>
            <a:r>
              <a:rPr lang="zh-TW" altLang="en-US" dirty="0">
                <a:solidFill>
                  <a:schemeClr val="tx1"/>
                </a:solidFill>
                <a:latin typeface="+mj-lt"/>
                <a:ea typeface="+mj-ea"/>
              </a:rPr>
              <a:t>：</a:t>
            </a:r>
            <a:endParaRPr lang="en-US" altLang="zh-TW" dirty="0">
              <a:solidFill>
                <a:schemeClr val="tx1"/>
              </a:solidFill>
              <a:latin typeface="+mj-lt"/>
              <a:ea typeface="+mj-ea"/>
            </a:endParaRPr>
          </a:p>
          <a:p>
            <a:pPr algn="ctr">
              <a:lnSpc>
                <a:spcPct val="100000"/>
              </a:lnSpc>
              <a:spcBef>
                <a:spcPts val="0"/>
              </a:spcBef>
              <a:spcAft>
                <a:spcPts val="0"/>
              </a:spcAft>
            </a:pPr>
            <a:r>
              <a:rPr lang="en-US" altLang="zh-TW" i="1" dirty="0">
                <a:solidFill>
                  <a:schemeClr val="tx1"/>
                </a:solidFill>
                <a:latin typeface="+mj-lt"/>
                <a:ea typeface="+mj-ea"/>
              </a:rPr>
              <a:t>ISUM</a:t>
            </a:r>
            <a:r>
              <a:rPr lang="zh-TW" altLang="en-US" i="1" dirty="0">
                <a:solidFill>
                  <a:schemeClr val="tx1"/>
                </a:solidFill>
                <a:latin typeface="+mj-lt"/>
                <a:ea typeface="+mj-ea"/>
              </a:rPr>
              <a:t> </a:t>
            </a:r>
            <a:r>
              <a:rPr lang="en-US" altLang="zh-TW" i="1" dirty="0">
                <a:solidFill>
                  <a:schemeClr val="tx1"/>
                </a:solidFill>
                <a:latin typeface="+mj-lt"/>
                <a:ea typeface="+mj-ea"/>
              </a:rPr>
              <a:t>=</a:t>
            </a:r>
            <a:r>
              <a:rPr lang="zh-TW" altLang="en-US" i="1" dirty="0">
                <a:solidFill>
                  <a:schemeClr val="tx1"/>
                </a:solidFill>
                <a:latin typeface="+mj-lt"/>
                <a:ea typeface="+mj-ea"/>
              </a:rPr>
              <a:t> </a:t>
            </a:r>
            <a:r>
              <a:rPr lang="en-US" altLang="zh-TW" i="1" dirty="0">
                <a:solidFill>
                  <a:schemeClr val="tx1"/>
                </a:solidFill>
                <a:latin typeface="+mj-lt"/>
                <a:ea typeface="+mj-ea"/>
              </a:rPr>
              <a:t>IBUF(j-1) + IBUF(j) + IBUF(j+1)</a:t>
            </a:r>
          </a:p>
          <a:p>
            <a:pPr>
              <a:lnSpc>
                <a:spcPct val="100000"/>
              </a:lnSpc>
              <a:spcBef>
                <a:spcPts val="0"/>
              </a:spcBef>
              <a:spcAft>
                <a:spcPts val="0"/>
              </a:spcAft>
            </a:pPr>
            <a:endParaRPr lang="en-US" altLang="zh-TW" i="1" dirty="0">
              <a:solidFill>
                <a:schemeClr val="tx1"/>
              </a:solidFill>
              <a:latin typeface="+mj-lt"/>
              <a:ea typeface="+mj-ea"/>
            </a:endParaRPr>
          </a:p>
          <a:p>
            <a:pPr>
              <a:lnSpc>
                <a:spcPct val="100000"/>
              </a:lnSpc>
              <a:spcBef>
                <a:spcPts val="0"/>
              </a:spcBef>
              <a:spcAft>
                <a:spcPts val="0"/>
              </a:spcAft>
            </a:pPr>
            <a:r>
              <a:rPr lang="zh-TW" altLang="en-US" dirty="0">
                <a:solidFill>
                  <a:schemeClr val="tx1"/>
                </a:solidFill>
                <a:latin typeface="+mj-lt"/>
                <a:ea typeface="+mj-ea"/>
              </a:rPr>
              <a:t>輪到下一個</a:t>
            </a:r>
            <a:r>
              <a:rPr lang="en-US" altLang="zh-TW" dirty="0">
                <a:solidFill>
                  <a:schemeClr val="tx1"/>
                </a:solidFill>
                <a:latin typeface="+mj-lt"/>
                <a:ea typeface="+mj-ea"/>
              </a:rPr>
              <a:t>(</a:t>
            </a:r>
            <a:r>
              <a:rPr lang="zh-TW" altLang="en-US" dirty="0">
                <a:solidFill>
                  <a:schemeClr val="tx1"/>
                </a:solidFill>
                <a:latin typeface="+mj-lt"/>
                <a:ea typeface="+mj-ea"/>
              </a:rPr>
              <a:t>右邊</a:t>
            </a:r>
            <a:r>
              <a:rPr lang="en-US" altLang="zh-TW" dirty="0">
                <a:solidFill>
                  <a:schemeClr val="tx1"/>
                </a:solidFill>
                <a:latin typeface="+mj-lt"/>
                <a:ea typeface="+mj-ea"/>
              </a:rPr>
              <a:t>)</a:t>
            </a:r>
            <a:r>
              <a:rPr lang="zh-TW" altLang="en-US" dirty="0">
                <a:solidFill>
                  <a:schemeClr val="tx1"/>
                </a:solidFill>
                <a:latin typeface="+mj-lt"/>
                <a:ea typeface="+mj-ea"/>
              </a:rPr>
              <a:t>的</a:t>
            </a:r>
            <a:r>
              <a:rPr lang="en-US" altLang="zh-TW" dirty="0">
                <a:solidFill>
                  <a:schemeClr val="tx1"/>
                </a:solidFill>
                <a:latin typeface="+mj-lt"/>
                <a:ea typeface="+mj-ea"/>
              </a:rPr>
              <a:t>pixel</a:t>
            </a:r>
            <a:r>
              <a:rPr lang="zh-TW" altLang="en-US" dirty="0">
                <a:solidFill>
                  <a:schemeClr val="tx1"/>
                </a:solidFill>
                <a:latin typeface="+mj-lt"/>
                <a:ea typeface="+mj-ea"/>
              </a:rPr>
              <a:t>時，</a:t>
            </a:r>
            <a:endParaRPr lang="en-US" altLang="zh-TW" dirty="0">
              <a:solidFill>
                <a:schemeClr val="tx1"/>
              </a:solidFill>
              <a:latin typeface="+mj-lt"/>
              <a:ea typeface="+mj-ea"/>
            </a:endParaRPr>
          </a:p>
          <a:p>
            <a:pPr>
              <a:lnSpc>
                <a:spcPct val="100000"/>
              </a:lnSpc>
              <a:spcBef>
                <a:spcPts val="0"/>
              </a:spcBef>
              <a:spcAft>
                <a:spcPts val="0"/>
              </a:spcAft>
            </a:pPr>
            <a:r>
              <a:rPr lang="zh-TW" altLang="en-US" dirty="0">
                <a:solidFill>
                  <a:schemeClr val="tx1"/>
                </a:solidFill>
                <a:latin typeface="+mj-lt"/>
                <a:ea typeface="+mj-ea"/>
              </a:rPr>
              <a:t>新的</a:t>
            </a:r>
            <a:r>
              <a:rPr lang="en-US" altLang="zh-TW" dirty="0">
                <a:solidFill>
                  <a:schemeClr val="tx1"/>
                </a:solidFill>
                <a:latin typeface="+mj-lt"/>
                <a:ea typeface="+mj-ea"/>
              </a:rPr>
              <a:t>ISUM</a:t>
            </a:r>
            <a:r>
              <a:rPr lang="zh-TW" altLang="en-US" dirty="0">
                <a:solidFill>
                  <a:schemeClr val="tx1"/>
                </a:solidFill>
                <a:latin typeface="+mj-lt"/>
                <a:ea typeface="+mj-ea"/>
              </a:rPr>
              <a:t> </a:t>
            </a:r>
            <a:r>
              <a:rPr lang="en-US" altLang="zh-TW" dirty="0">
                <a:solidFill>
                  <a:schemeClr val="tx1"/>
                </a:solidFill>
                <a:latin typeface="+mj-lt"/>
                <a:ea typeface="+mj-ea"/>
              </a:rPr>
              <a:t>=</a:t>
            </a:r>
          </a:p>
          <a:p>
            <a:pPr algn="ctr">
              <a:lnSpc>
                <a:spcPct val="100000"/>
              </a:lnSpc>
              <a:spcBef>
                <a:spcPts val="0"/>
              </a:spcBef>
              <a:spcAft>
                <a:spcPts val="0"/>
              </a:spcAft>
            </a:pPr>
            <a:r>
              <a:rPr lang="zh-TW" altLang="en-US" dirty="0">
                <a:solidFill>
                  <a:schemeClr val="tx1"/>
                </a:solidFill>
                <a:latin typeface="+mj-lt"/>
                <a:ea typeface="+mj-ea"/>
              </a:rPr>
              <a:t>舊的 </a:t>
            </a:r>
            <a:r>
              <a:rPr lang="en-US" altLang="zh-TW" i="1" dirty="0">
                <a:solidFill>
                  <a:schemeClr val="tx1"/>
                </a:solidFill>
                <a:latin typeface="+mj-lt"/>
                <a:ea typeface="+mj-ea"/>
              </a:rPr>
              <a:t>ISUM</a:t>
            </a:r>
            <a:r>
              <a:rPr lang="zh-TW" altLang="en-US" dirty="0">
                <a:solidFill>
                  <a:schemeClr val="tx1"/>
                </a:solidFill>
                <a:latin typeface="+mj-lt"/>
                <a:ea typeface="+mj-ea"/>
              </a:rPr>
              <a:t> </a:t>
            </a:r>
            <a:r>
              <a:rPr lang="en-US" altLang="zh-TW" dirty="0">
                <a:solidFill>
                  <a:schemeClr val="tx1"/>
                </a:solidFill>
                <a:latin typeface="+mj-lt"/>
                <a:ea typeface="+mj-ea"/>
              </a:rPr>
              <a:t>+</a:t>
            </a:r>
            <a:r>
              <a:rPr lang="zh-TW" altLang="en-US" dirty="0">
                <a:solidFill>
                  <a:schemeClr val="tx1"/>
                </a:solidFill>
                <a:latin typeface="+mj-lt"/>
                <a:ea typeface="+mj-ea"/>
              </a:rPr>
              <a:t> 新的 </a:t>
            </a:r>
            <a:r>
              <a:rPr lang="en-US" altLang="zh-TW" i="1" dirty="0">
                <a:solidFill>
                  <a:schemeClr val="tx1"/>
                </a:solidFill>
                <a:latin typeface="+mj-lt"/>
                <a:ea typeface="+mj-ea"/>
              </a:rPr>
              <a:t>IBUF</a:t>
            </a:r>
            <a:r>
              <a:rPr lang="en-US" altLang="zh-TW" dirty="0">
                <a:solidFill>
                  <a:schemeClr val="tx1"/>
                </a:solidFill>
                <a:latin typeface="+mj-lt"/>
                <a:ea typeface="+mj-ea"/>
              </a:rPr>
              <a:t> – </a:t>
            </a:r>
            <a:r>
              <a:rPr lang="zh-TW" altLang="en-US" dirty="0">
                <a:solidFill>
                  <a:schemeClr val="tx1"/>
                </a:solidFill>
                <a:latin typeface="+mj-lt"/>
                <a:ea typeface="+mj-ea"/>
              </a:rPr>
              <a:t>舊的 </a:t>
            </a:r>
            <a:r>
              <a:rPr lang="en-US" altLang="zh-TW" i="1" dirty="0">
                <a:solidFill>
                  <a:schemeClr val="tx1"/>
                </a:solidFill>
                <a:latin typeface="+mj-lt"/>
                <a:ea typeface="+mj-ea"/>
              </a:rPr>
              <a:t>IBUF</a:t>
            </a:r>
          </a:p>
          <a:p>
            <a:pPr>
              <a:lnSpc>
                <a:spcPct val="100000"/>
              </a:lnSpc>
              <a:spcBef>
                <a:spcPts val="0"/>
              </a:spcBef>
              <a:spcAft>
                <a:spcPts val="0"/>
              </a:spcAft>
            </a:pPr>
            <a:endParaRPr lang="en-US" altLang="zh-TW" dirty="0">
              <a:solidFill>
                <a:schemeClr val="tx1"/>
              </a:solidFill>
              <a:latin typeface="+mj-lt"/>
              <a:ea typeface="+mj-ea"/>
            </a:endParaRPr>
          </a:p>
          <a:p>
            <a:pPr>
              <a:lnSpc>
                <a:spcPct val="100000"/>
              </a:lnSpc>
              <a:spcBef>
                <a:spcPts val="0"/>
              </a:spcBef>
              <a:spcAft>
                <a:spcPts val="0"/>
              </a:spcAft>
            </a:pPr>
            <a:r>
              <a:rPr lang="zh-TW" altLang="en-US" dirty="0">
                <a:solidFill>
                  <a:schemeClr val="tx1"/>
                </a:solidFill>
                <a:latin typeface="+mj-lt"/>
                <a:ea typeface="+mj-ea"/>
              </a:rPr>
              <a:t>輪到下一行時，</a:t>
            </a:r>
            <a:r>
              <a:rPr lang="en-US" altLang="zh-TW" dirty="0">
                <a:solidFill>
                  <a:schemeClr val="tx1"/>
                </a:solidFill>
                <a:latin typeface="+mj-lt"/>
                <a:ea typeface="+mj-ea"/>
              </a:rPr>
              <a:t>update</a:t>
            </a:r>
            <a:r>
              <a:rPr lang="zh-TW" altLang="en-US" dirty="0">
                <a:solidFill>
                  <a:schemeClr val="tx1"/>
                </a:solidFill>
                <a:latin typeface="+mj-lt"/>
                <a:ea typeface="+mj-ea"/>
              </a:rPr>
              <a:t> </a:t>
            </a:r>
            <a:r>
              <a:rPr lang="en-US" altLang="zh-TW" i="1" dirty="0">
                <a:solidFill>
                  <a:schemeClr val="tx1"/>
                </a:solidFill>
                <a:latin typeface="+mj-lt"/>
                <a:ea typeface="+mj-ea"/>
              </a:rPr>
              <a:t>IBUF</a:t>
            </a:r>
            <a:r>
              <a:rPr lang="zh-TW" altLang="en-US" i="1" dirty="0">
                <a:solidFill>
                  <a:schemeClr val="tx1"/>
                </a:solidFill>
                <a:latin typeface="+mj-lt"/>
                <a:ea typeface="+mj-ea"/>
              </a:rPr>
              <a:t>。</a:t>
            </a:r>
            <a:endParaRPr lang="en-US" altLang="zh-TW" i="1" dirty="0">
              <a:solidFill>
                <a:schemeClr val="tx1"/>
              </a:solidFill>
              <a:latin typeface="+mj-lt"/>
              <a:ea typeface="+mj-ea"/>
            </a:endParaRPr>
          </a:p>
        </p:txBody>
      </p:sp>
      <p:sp>
        <p:nvSpPr>
          <p:cNvPr id="11"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mc:AlternateContent xmlns:mc="http://schemas.openxmlformats.org/markup-compatibility/2006" xmlns:a14="http://schemas.microsoft.com/office/drawing/2010/main">
        <mc:Choice Requires="a14">
          <p:sp>
            <p:nvSpPr>
              <p:cNvPr id="3" name="文字方塊 2"/>
              <p:cNvSpPr txBox="1"/>
              <p:nvPr/>
            </p:nvSpPr>
            <p:spPr>
              <a:xfrm>
                <a:off x="323528" y="1791359"/>
                <a:ext cx="3525540" cy="2370008"/>
              </a:xfrm>
              <a:prstGeom prst="rect">
                <a:avLst/>
              </a:prstGeom>
              <a:noFill/>
            </p:spPr>
            <p:txBody>
              <a:bodyPr wrap="square" rtlCol="0" anchor="ctr">
                <a:spAutoFit/>
              </a:bodyPr>
              <a:lstStyle/>
              <a:p>
                <a:pPr>
                  <a:lnSpc>
                    <a:spcPct val="150000"/>
                  </a:lnSpc>
                </a:pPr>
                <a:r>
                  <a:rPr lang="en-US" altLang="zh-TW" sz="2400" i="1" dirty="0">
                    <a:latin typeface="+mj-lt"/>
                  </a:rPr>
                  <a:t>IBUF(j) = </a:t>
                </a:r>
                <a14:m>
                  <m:oMath xmlns:m="http://schemas.openxmlformats.org/officeDocument/2006/math">
                    <m:nary>
                      <m:naryPr>
                        <m:chr m:val="∑"/>
                        <m:limLoc m:val="subSup"/>
                        <m:ctrlPr>
                          <a:rPr lang="en-US" altLang="zh-TW" sz="2400" b="0" i="1" smtClean="0">
                            <a:latin typeface="Cambria Math" panose="02040503050406030204" pitchFamily="18" charset="0"/>
                          </a:rPr>
                        </m:ctrlPr>
                      </m:naryPr>
                      <m:sub>
                        <m:r>
                          <m:rPr>
                            <m:brk m:alnAt="25"/>
                          </m:rPr>
                          <a:rPr lang="en-US" altLang="zh-TW" sz="2400" b="0" i="1" smtClean="0">
                            <a:latin typeface="Cambria Math" panose="02040503050406030204" pitchFamily="18" charset="0"/>
                          </a:rPr>
                          <m:t>𝑚</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𝐾</m:t>
                        </m:r>
                      </m:sub>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𝐾</m:t>
                        </m:r>
                      </m:sup>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𝑚𝑗</m:t>
                            </m:r>
                          </m:sub>
                        </m:sSub>
                      </m:e>
                    </m:nary>
                  </m:oMath>
                </a14:m>
                <a:r>
                  <a:rPr lang="en-US" altLang="zh-TW" sz="2400" i="1" dirty="0">
                    <a:latin typeface="+mj-lt"/>
                  </a:rPr>
                  <a:t>.</a:t>
                </a:r>
              </a:p>
              <a:p>
                <a:pPr>
                  <a:lnSpc>
                    <a:spcPct val="150000"/>
                  </a:lnSpc>
                </a:pPr>
                <a:r>
                  <a:rPr lang="en-US" altLang="zh-TW" sz="2400" i="1" dirty="0">
                    <a:latin typeface="+mj-lt"/>
                  </a:rPr>
                  <a:t>ISUM = </a:t>
                </a:r>
                <a14:m>
                  <m:oMath xmlns:m="http://schemas.openxmlformats.org/officeDocument/2006/math">
                    <m:nary>
                      <m:naryPr>
                        <m:chr m:val="∑"/>
                        <m:limLoc m:val="subSup"/>
                        <m:ctrlPr>
                          <a:rPr lang="en-US" altLang="zh-TW" sz="2400" i="1">
                            <a:latin typeface="Cambria Math" panose="02040503050406030204" pitchFamily="18" charset="0"/>
                          </a:rPr>
                        </m:ctrlPr>
                      </m:naryPr>
                      <m:sub>
                        <m:r>
                          <m:rPr>
                            <m:brk m:alnAt="25"/>
                          </m:rPr>
                          <a:rPr lang="en-US" altLang="zh-TW" sz="2400" i="1">
                            <a:latin typeface="Cambria Math" panose="02040503050406030204" pitchFamily="18" charset="0"/>
                          </a:rPr>
                          <m:t>𝑛</m:t>
                        </m:r>
                        <m:r>
                          <a:rPr lang="en-US" altLang="zh-TW" sz="2400" i="1">
                            <a:latin typeface="Cambria Math" panose="02040503050406030204" pitchFamily="18" charset="0"/>
                          </a:rPr>
                          <m:t>=</m:t>
                        </m:r>
                        <m:r>
                          <a:rPr lang="en-US" altLang="zh-TW" sz="2400" i="1">
                            <a:latin typeface="Cambria Math" panose="02040503050406030204" pitchFamily="18" charset="0"/>
                          </a:rPr>
                          <m:t>𝑗</m:t>
                        </m:r>
                        <m:r>
                          <a:rPr lang="en-US" altLang="zh-TW" sz="2400" i="1">
                            <a:latin typeface="Cambria Math" panose="02040503050406030204" pitchFamily="18" charset="0"/>
                          </a:rPr>
                          <m:t>−</m:t>
                        </m:r>
                        <m:r>
                          <a:rPr lang="en-US" altLang="zh-TW" sz="2400" i="1">
                            <a:latin typeface="Cambria Math" panose="02040503050406030204" pitchFamily="18" charset="0"/>
                          </a:rPr>
                          <m:t>𝐿</m:t>
                        </m:r>
                      </m:sub>
                      <m:sup>
                        <m:r>
                          <a:rPr lang="en-US" altLang="zh-TW" sz="2400" i="1">
                            <a:latin typeface="Cambria Math" panose="02040503050406030204" pitchFamily="18" charset="0"/>
                          </a:rPr>
                          <m:t>𝑗</m:t>
                        </m:r>
                        <m:r>
                          <a:rPr lang="en-US" altLang="zh-TW" sz="2400" i="1">
                            <a:latin typeface="Cambria Math" panose="02040503050406030204" pitchFamily="18" charset="0"/>
                          </a:rPr>
                          <m:t>+</m:t>
                        </m:r>
                        <m:r>
                          <a:rPr lang="en-US" altLang="zh-TW" sz="2400" i="1">
                            <a:latin typeface="Cambria Math" panose="02040503050406030204" pitchFamily="18" charset="0"/>
                          </a:rPr>
                          <m:t>𝐿</m:t>
                        </m:r>
                      </m:sup>
                      <m:e>
                        <m:r>
                          <a:rPr lang="en-US" altLang="zh-TW" sz="2400" i="1">
                            <a:latin typeface="Cambria Math" panose="02040503050406030204" pitchFamily="18" charset="0"/>
                          </a:rPr>
                          <m:t>𝐼𝐵𝑈𝐹</m:t>
                        </m:r>
                        <m:r>
                          <a:rPr lang="en-US" altLang="zh-TW" sz="2400" i="1">
                            <a:latin typeface="Cambria Math" panose="02040503050406030204" pitchFamily="18" charset="0"/>
                          </a:rPr>
                          <m:t>(</m:t>
                        </m:r>
                        <m:r>
                          <a:rPr lang="en-US" altLang="zh-TW" sz="2400" i="1">
                            <a:latin typeface="Cambria Math" panose="02040503050406030204" pitchFamily="18" charset="0"/>
                          </a:rPr>
                          <m:t>𝑗</m:t>
                        </m:r>
                        <m:r>
                          <a:rPr lang="en-US" altLang="zh-TW" sz="2400" i="1">
                            <a:latin typeface="Cambria Math" panose="02040503050406030204" pitchFamily="18" charset="0"/>
                          </a:rPr>
                          <m:t>)</m:t>
                        </m:r>
                      </m:e>
                    </m:nary>
                  </m:oMath>
                </a14:m>
                <a:r>
                  <a:rPr lang="en-US" altLang="zh-TW" sz="2400" i="1" dirty="0">
                    <a:latin typeface="+mj-lt"/>
                  </a:rPr>
                  <a:t>.</a:t>
                </a:r>
              </a:p>
              <a:p>
                <a:pPr>
                  <a:lnSpc>
                    <a:spcPct val="150000"/>
                  </a:lnSpc>
                </a:pP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𝑖𝑗</m:t>
                        </m:r>
                      </m:sub>
                    </m:sSub>
                  </m:oMath>
                </a14:m>
                <a:r>
                  <a:rPr lang="zh-TW" altLang="en-US" sz="2400" dirty="0">
                    <a:latin typeface="+mj-lt"/>
                  </a:rPr>
                  <a:t> </a:t>
                </a:r>
                <a:r>
                  <a:rPr lang="en-US" altLang="zh-TW" sz="2400" dirty="0">
                    <a:latin typeface="+mj-lt"/>
                  </a:rPr>
                  <a:t>=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𝐼𝑆𝑈𝑀</m:t>
                        </m:r>
                      </m:num>
                      <m:den>
                        <m:r>
                          <a:rPr lang="en-US" altLang="zh-TW" sz="2400" i="1">
                            <a:latin typeface="Cambria Math" panose="02040503050406030204" pitchFamily="18" charset="0"/>
                          </a:rPr>
                          <m:t>(2</m:t>
                        </m:r>
                        <m:r>
                          <a:rPr lang="en-US" altLang="zh-TW" sz="2400" i="1">
                            <a:latin typeface="Cambria Math" panose="02040503050406030204" pitchFamily="18" charset="0"/>
                          </a:rPr>
                          <m:t>𝐾</m:t>
                        </m:r>
                        <m:r>
                          <a:rPr lang="en-US" altLang="zh-TW" sz="2400" i="1">
                            <a:latin typeface="Cambria Math" panose="02040503050406030204" pitchFamily="18" charset="0"/>
                          </a:rPr>
                          <m:t>+1)(2</m:t>
                        </m:r>
                        <m:r>
                          <a:rPr lang="en-US" altLang="zh-TW" sz="2400" i="1">
                            <a:latin typeface="Cambria Math" panose="02040503050406030204" pitchFamily="18" charset="0"/>
                          </a:rPr>
                          <m:t>𝐿</m:t>
                        </m:r>
                        <m:r>
                          <a:rPr lang="en-US" altLang="zh-TW" sz="2400" i="1">
                            <a:latin typeface="Cambria Math" panose="02040503050406030204" pitchFamily="18" charset="0"/>
                          </a:rPr>
                          <m:t>+1)</m:t>
                        </m:r>
                      </m:den>
                    </m:f>
                  </m:oMath>
                </a14:m>
                <a:r>
                  <a:rPr lang="en-US" altLang="zh-TW" sz="2400" dirty="0">
                    <a:latin typeface="+mj-lt"/>
                  </a:rPr>
                  <a:t>.</a:t>
                </a:r>
                <a:endParaRPr lang="zh-TW" altLang="en-US" sz="2400" dirty="0">
                  <a:latin typeface="+mj-lt"/>
                </a:endParaRPr>
              </a:p>
            </p:txBody>
          </p:sp>
        </mc:Choice>
        <mc:Fallback xmlns="">
          <p:sp>
            <p:nvSpPr>
              <p:cNvPr id="3" name="文字方塊 2"/>
              <p:cNvSpPr txBox="1">
                <a:spLocks noRot="1" noChangeAspect="1" noMove="1" noResize="1" noEditPoints="1" noAdjustHandles="1" noChangeArrowheads="1" noChangeShapeType="1" noTextEdit="1"/>
              </p:cNvSpPr>
              <p:nvPr/>
            </p:nvSpPr>
            <p:spPr>
              <a:xfrm>
                <a:off x="323528" y="1791359"/>
                <a:ext cx="3525540" cy="2370008"/>
              </a:xfrm>
              <a:prstGeom prst="rect">
                <a:avLst/>
              </a:prstGeom>
              <a:blipFill>
                <a:blip r:embed="rId3"/>
                <a:stretch>
                  <a:fillRect l="-2595"/>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內容版面配置區 4"/>
          <p:cNvPicPr>
            <a:picLocks noGrp="1" noChangeAspect="1"/>
          </p:cNvPicPr>
          <p:nvPr>
            <p:ph idx="4294967295"/>
          </p:nvPr>
        </p:nvPicPr>
        <p:blipFill rotWithShape="1">
          <a:blip r:embed="rId4" cstate="print"/>
          <a:srcRect t="36788" b="35350"/>
          <a:stretch/>
        </p:blipFill>
        <p:spPr>
          <a:xfrm>
            <a:off x="107504" y="4365104"/>
            <a:ext cx="3467100" cy="1080120"/>
          </a:xfrm>
          <a:prstGeom prst="rect">
            <a:avLst/>
          </a:prstGeom>
        </p:spPr>
      </p:pic>
      <p:grpSp>
        <p:nvGrpSpPr>
          <p:cNvPr id="8" name="群組 7"/>
          <p:cNvGrpSpPr/>
          <p:nvPr/>
        </p:nvGrpSpPr>
        <p:grpSpPr>
          <a:xfrm>
            <a:off x="1567948" y="4589264"/>
            <a:ext cx="576000" cy="576064"/>
            <a:chOff x="5469064" y="3415845"/>
            <a:chExt cx="864096" cy="851056"/>
          </a:xfrm>
        </p:grpSpPr>
        <p:grpSp>
          <p:nvGrpSpPr>
            <p:cNvPr id="9" name="群組 8"/>
            <p:cNvGrpSpPr/>
            <p:nvPr/>
          </p:nvGrpSpPr>
          <p:grpSpPr>
            <a:xfrm>
              <a:off x="5469064" y="3419233"/>
              <a:ext cx="288032" cy="847668"/>
              <a:chOff x="3923928" y="3646272"/>
              <a:chExt cx="288032" cy="847668"/>
            </a:xfrm>
          </p:grpSpPr>
          <p:sp>
            <p:nvSpPr>
              <p:cNvPr id="20" name="矩形 19"/>
              <p:cNvSpPr/>
              <p:nvPr/>
            </p:nvSpPr>
            <p:spPr bwMode="auto">
              <a:xfrm>
                <a:off x="3923928" y="3646272"/>
                <a:ext cx="288032" cy="286784"/>
              </a:xfrm>
              <a:prstGeom prst="rect">
                <a:avLst/>
              </a:prstGeom>
              <a:solidFill>
                <a:srgbClr val="FF0000">
                  <a:alpha val="0"/>
                </a:srgbClr>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21" name="矩形 20"/>
              <p:cNvSpPr/>
              <p:nvPr/>
            </p:nvSpPr>
            <p:spPr bwMode="auto">
              <a:xfrm>
                <a:off x="3923928" y="3933056"/>
                <a:ext cx="288032" cy="286784"/>
              </a:xfrm>
              <a:prstGeom prst="rect">
                <a:avLst/>
              </a:prstGeom>
              <a:solidFill>
                <a:schemeClr val="folHlink">
                  <a:alpha val="0"/>
                </a:schemeClr>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22" name="矩形 21"/>
              <p:cNvSpPr/>
              <p:nvPr/>
            </p:nvSpPr>
            <p:spPr bwMode="auto">
              <a:xfrm>
                <a:off x="3923928" y="4207156"/>
                <a:ext cx="288032" cy="286784"/>
              </a:xfrm>
              <a:prstGeom prst="rect">
                <a:avLst/>
              </a:prstGeom>
              <a:solidFill>
                <a:schemeClr val="folHlink">
                  <a:alpha val="0"/>
                </a:schemeClr>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grpSp>
        <p:grpSp>
          <p:nvGrpSpPr>
            <p:cNvPr id="10" name="群組 9"/>
            <p:cNvGrpSpPr/>
            <p:nvPr/>
          </p:nvGrpSpPr>
          <p:grpSpPr>
            <a:xfrm>
              <a:off x="5757096" y="3415845"/>
              <a:ext cx="288032" cy="847668"/>
              <a:chOff x="3923928" y="3646272"/>
              <a:chExt cx="288032" cy="847668"/>
            </a:xfrm>
          </p:grpSpPr>
          <p:sp>
            <p:nvSpPr>
              <p:cNvPr id="17" name="矩形 16"/>
              <p:cNvSpPr/>
              <p:nvPr/>
            </p:nvSpPr>
            <p:spPr bwMode="auto">
              <a:xfrm>
                <a:off x="3923928" y="3646272"/>
                <a:ext cx="288032" cy="286784"/>
              </a:xfrm>
              <a:prstGeom prst="rect">
                <a:avLst/>
              </a:prstGeom>
              <a:solidFill>
                <a:srgbClr val="FF0000">
                  <a:alpha val="0"/>
                </a:srgbClr>
              </a:solidFill>
              <a:ln w="28575"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18" name="矩形 17"/>
              <p:cNvSpPr/>
              <p:nvPr/>
            </p:nvSpPr>
            <p:spPr bwMode="auto">
              <a:xfrm>
                <a:off x="3923928" y="3933056"/>
                <a:ext cx="288032" cy="286784"/>
              </a:xfrm>
              <a:prstGeom prst="rect">
                <a:avLst/>
              </a:prstGeom>
              <a:solidFill>
                <a:schemeClr val="folHlink">
                  <a:alpha val="0"/>
                </a:schemeClr>
              </a:solidFill>
              <a:ln w="28575"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19" name="矩形 18"/>
              <p:cNvSpPr/>
              <p:nvPr/>
            </p:nvSpPr>
            <p:spPr bwMode="auto">
              <a:xfrm>
                <a:off x="3923928" y="4207156"/>
                <a:ext cx="288032" cy="286784"/>
              </a:xfrm>
              <a:prstGeom prst="rect">
                <a:avLst/>
              </a:prstGeom>
              <a:solidFill>
                <a:schemeClr val="folHlink">
                  <a:alpha val="0"/>
                </a:schemeClr>
              </a:solidFill>
              <a:ln w="28575"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grpSp>
        <p:grpSp>
          <p:nvGrpSpPr>
            <p:cNvPr id="12" name="群組 11"/>
            <p:cNvGrpSpPr/>
            <p:nvPr/>
          </p:nvGrpSpPr>
          <p:grpSpPr>
            <a:xfrm>
              <a:off x="6045128" y="3415845"/>
              <a:ext cx="288032" cy="847668"/>
              <a:chOff x="3923928" y="3646272"/>
              <a:chExt cx="288032" cy="847668"/>
            </a:xfrm>
          </p:grpSpPr>
          <p:sp>
            <p:nvSpPr>
              <p:cNvPr id="14" name="矩形 13"/>
              <p:cNvSpPr/>
              <p:nvPr/>
            </p:nvSpPr>
            <p:spPr bwMode="auto">
              <a:xfrm>
                <a:off x="3923928" y="3646272"/>
                <a:ext cx="288032" cy="286784"/>
              </a:xfrm>
              <a:prstGeom prst="rect">
                <a:avLst/>
              </a:prstGeom>
              <a:solidFill>
                <a:srgbClr val="FF0000">
                  <a:alpha val="0"/>
                </a:srgbClr>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15" name="矩形 14"/>
              <p:cNvSpPr/>
              <p:nvPr/>
            </p:nvSpPr>
            <p:spPr bwMode="auto">
              <a:xfrm>
                <a:off x="3923928" y="3933056"/>
                <a:ext cx="288032" cy="286784"/>
              </a:xfrm>
              <a:prstGeom prst="rect">
                <a:avLst/>
              </a:prstGeom>
              <a:solidFill>
                <a:schemeClr val="folHlink">
                  <a:alpha val="0"/>
                </a:schemeClr>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16" name="矩形 15"/>
              <p:cNvSpPr/>
              <p:nvPr/>
            </p:nvSpPr>
            <p:spPr bwMode="auto">
              <a:xfrm>
                <a:off x="3923928" y="4207156"/>
                <a:ext cx="288032" cy="286784"/>
              </a:xfrm>
              <a:prstGeom prst="rect">
                <a:avLst/>
              </a:prstGeom>
              <a:solidFill>
                <a:schemeClr val="folHlink">
                  <a:alpha val="0"/>
                </a:schemeClr>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grpSp>
      </p:grpSp>
      <p:sp>
        <p:nvSpPr>
          <p:cNvPr id="25" name="矩形 24"/>
          <p:cNvSpPr/>
          <p:nvPr/>
        </p:nvSpPr>
        <p:spPr>
          <a:xfrm>
            <a:off x="1526184" y="4066842"/>
            <a:ext cx="931665" cy="338554"/>
          </a:xfrm>
          <a:prstGeom prst="rect">
            <a:avLst/>
          </a:prstGeom>
        </p:spPr>
        <p:txBody>
          <a:bodyPr wrap="none">
            <a:spAutoFit/>
          </a:bodyPr>
          <a:lstStyle/>
          <a:p>
            <a:r>
              <a:rPr lang="en-US" altLang="zh-TW" sz="1600" b="1" i="1" dirty="0">
                <a:solidFill>
                  <a:srgbClr val="002060"/>
                </a:solidFill>
                <a:latin typeface="+mj-lt"/>
              </a:rPr>
              <a:t>IBUF(j) </a:t>
            </a:r>
            <a:endParaRPr lang="zh-TW" altLang="en-US" sz="1600" b="1" i="1" dirty="0">
              <a:solidFill>
                <a:srgbClr val="002060"/>
              </a:solidFill>
              <a:latin typeface="+mj-lt"/>
            </a:endParaRPr>
          </a:p>
        </p:txBody>
      </p:sp>
      <p:sp>
        <p:nvSpPr>
          <p:cNvPr id="26" name="矩形 25"/>
          <p:cNvSpPr/>
          <p:nvPr/>
        </p:nvSpPr>
        <p:spPr>
          <a:xfrm>
            <a:off x="848162" y="4237341"/>
            <a:ext cx="1103187" cy="338554"/>
          </a:xfrm>
          <a:prstGeom prst="rect">
            <a:avLst/>
          </a:prstGeom>
        </p:spPr>
        <p:txBody>
          <a:bodyPr wrap="none">
            <a:spAutoFit/>
          </a:bodyPr>
          <a:lstStyle/>
          <a:p>
            <a:r>
              <a:rPr lang="en-US" altLang="zh-TW" sz="1600" b="1" i="1" dirty="0">
                <a:solidFill>
                  <a:srgbClr val="FF0000"/>
                </a:solidFill>
                <a:latin typeface="+mj-lt"/>
              </a:rPr>
              <a:t>IBUF(j-1) </a:t>
            </a:r>
            <a:endParaRPr lang="zh-TW" altLang="en-US" sz="1600" b="1" i="1" dirty="0">
              <a:solidFill>
                <a:srgbClr val="FF0000"/>
              </a:solidFill>
              <a:latin typeface="+mj-lt"/>
            </a:endParaRPr>
          </a:p>
        </p:txBody>
      </p:sp>
      <p:sp>
        <p:nvSpPr>
          <p:cNvPr id="27" name="矩形 26"/>
          <p:cNvSpPr/>
          <p:nvPr/>
        </p:nvSpPr>
        <p:spPr>
          <a:xfrm>
            <a:off x="1893014" y="4280580"/>
            <a:ext cx="1151277" cy="338554"/>
          </a:xfrm>
          <a:prstGeom prst="rect">
            <a:avLst/>
          </a:prstGeom>
        </p:spPr>
        <p:txBody>
          <a:bodyPr wrap="none">
            <a:spAutoFit/>
          </a:bodyPr>
          <a:lstStyle/>
          <a:p>
            <a:r>
              <a:rPr lang="en-US" altLang="zh-TW" sz="1600" b="1" i="1" dirty="0">
                <a:solidFill>
                  <a:srgbClr val="00B050"/>
                </a:solidFill>
                <a:latin typeface="+mj-lt"/>
              </a:rPr>
              <a:t>IBUF(j+1) </a:t>
            </a:r>
            <a:endParaRPr lang="zh-TW" altLang="en-US" sz="1600" b="1" i="1" dirty="0">
              <a:solidFill>
                <a:srgbClr val="00B050"/>
              </a:solidFill>
              <a:latin typeface="+mj-lt"/>
            </a:endParaRPr>
          </a:p>
        </p:txBody>
      </p:sp>
    </p:spTree>
    <p:extLst>
      <p:ext uri="{BB962C8B-B14F-4D97-AF65-F5344CB8AC3E}">
        <p14:creationId xmlns:p14="http://schemas.microsoft.com/office/powerpoint/2010/main" val="37917675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3"/>
          <p:cNvSpPr>
            <a:spLocks noGrp="1"/>
          </p:cNvSpPr>
          <p:nvPr>
            <p:ph type="ftr" sz="quarter" idx="11"/>
          </p:nvPr>
        </p:nvSpPr>
        <p:spPr>
          <a:xfrm>
            <a:off x="0" y="6500813"/>
            <a:ext cx="2895600" cy="457200"/>
          </a:xfrm>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pic>
        <p:nvPicPr>
          <p:cNvPr id="159747" name="Picture 5" descr="2"/>
          <p:cNvPicPr>
            <a:picLocks noChangeAspect="1" noChangeArrowheads="1"/>
          </p:cNvPicPr>
          <p:nvPr/>
        </p:nvPicPr>
        <p:blipFill rotWithShape="1">
          <a:blip r:embed="rId3" cstate="print"/>
          <a:srcRect b="14307"/>
          <a:stretch/>
        </p:blipFill>
        <p:spPr bwMode="auto">
          <a:xfrm>
            <a:off x="0" y="490586"/>
            <a:ext cx="9144000" cy="5876828"/>
          </a:xfrm>
          <a:prstGeom prst="rect">
            <a:avLst/>
          </a:prstGeom>
          <a:noFill/>
          <a:ln w="9525">
            <a:noFill/>
            <a:miter lim="800000"/>
            <a:headEnd/>
            <a:tailEnd/>
          </a:ln>
        </p:spPr>
      </p:pic>
      <p:sp>
        <p:nvSpPr>
          <p:cNvPr id="2" name="投影片編號版面配置區 1"/>
          <p:cNvSpPr>
            <a:spLocks noGrp="1"/>
          </p:cNvSpPr>
          <p:nvPr>
            <p:ph type="sldNum" sz="quarter" idx="12"/>
          </p:nvPr>
        </p:nvSpPr>
        <p:spPr/>
        <p:txBody>
          <a:bodyPr/>
          <a:lstStyle/>
          <a:p>
            <a:fld id="{028E3F4F-51B2-42EE-AFA2-40C4572185CC}" type="slidenum">
              <a:rPr lang="en-US" dirty="0" smtClean="0"/>
              <a:t>130</a:t>
            </a:fld>
            <a:endParaRPr 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3"/>
          <p:cNvSpPr>
            <a:spLocks noGrp="1"/>
          </p:cNvSpPr>
          <p:nvPr>
            <p:ph type="ftr" sz="quarter" idx="11"/>
          </p:nvPr>
        </p:nvSpPr>
        <p:spPr>
          <a:xfrm>
            <a:off x="0" y="6500813"/>
            <a:ext cx="2895600" cy="457200"/>
          </a:xfrm>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pic>
        <p:nvPicPr>
          <p:cNvPr id="160771" name="Picture 4" descr="2"/>
          <p:cNvPicPr>
            <a:picLocks noChangeAspect="1" noChangeArrowheads="1"/>
          </p:cNvPicPr>
          <p:nvPr/>
        </p:nvPicPr>
        <p:blipFill>
          <a:blip r:embed="rId3" cstate="print"/>
          <a:srcRect/>
          <a:stretch>
            <a:fillRect/>
          </a:stretch>
        </p:blipFill>
        <p:spPr bwMode="auto">
          <a:xfrm>
            <a:off x="0" y="0"/>
            <a:ext cx="9144000" cy="6896100"/>
          </a:xfrm>
          <a:prstGeom prst="rect">
            <a:avLst/>
          </a:prstGeom>
          <a:noFill/>
          <a:ln w="9525">
            <a:noFill/>
            <a:miter lim="800000"/>
            <a:headEnd/>
            <a:tailEnd/>
          </a:ln>
        </p:spPr>
      </p:pic>
      <p:sp>
        <p:nvSpPr>
          <p:cNvPr id="2" name="投影片編號版面配置區 1"/>
          <p:cNvSpPr>
            <a:spLocks noGrp="1"/>
          </p:cNvSpPr>
          <p:nvPr>
            <p:ph type="sldNum" sz="quarter" idx="12"/>
          </p:nvPr>
        </p:nvSpPr>
        <p:spPr/>
        <p:txBody>
          <a:bodyPr/>
          <a:lstStyle/>
          <a:p>
            <a:fld id="{028E3F4F-51B2-42EE-AFA2-40C4572185CC}" type="slidenum">
              <a:rPr lang="en-US" dirty="0" smtClean="0"/>
              <a:t>131</a:t>
            </a:fld>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1794" name="Picture 4" descr="2"/>
          <p:cNvPicPr>
            <a:picLocks noChangeAspect="1" noChangeArrowheads="1"/>
          </p:cNvPicPr>
          <p:nvPr/>
        </p:nvPicPr>
        <p:blipFill>
          <a:blip r:embed="rId2" cstate="print"/>
          <a:srcRect/>
          <a:stretch>
            <a:fillRect/>
          </a:stretch>
        </p:blipFill>
        <p:spPr bwMode="auto">
          <a:xfrm>
            <a:off x="0" y="0"/>
            <a:ext cx="9144000" cy="6829425"/>
          </a:xfrm>
          <a:prstGeom prst="rect">
            <a:avLst/>
          </a:prstGeom>
          <a:noFill/>
          <a:ln w="9525">
            <a:noFill/>
            <a:miter lim="800000"/>
            <a:headEnd/>
            <a:tailEnd/>
          </a:ln>
        </p:spPr>
      </p:pic>
      <p:sp>
        <p:nvSpPr>
          <p:cNvPr id="2" name="頁尾版面配置區 1"/>
          <p:cNvSpPr>
            <a:spLocks noGrp="1"/>
          </p:cNvSpPr>
          <p:nvPr>
            <p:ph type="ftr" sz="quarter" idx="11"/>
          </p:nvPr>
        </p:nvSpPr>
        <p:spPr/>
        <p:txBody>
          <a:bodyPr/>
          <a:lstStyle/>
          <a:p>
            <a:pPr>
              <a:defRPr/>
            </a:pPr>
            <a:r>
              <a:rPr lang="pl-PL" altLang="zh-TW" dirty="0"/>
              <a:t>DC &amp; CV Lab. CSIE NTU</a:t>
            </a:r>
            <a:endParaRPr lang="en-US" altLang="zh-TW" dirty="0"/>
          </a:p>
        </p:txBody>
      </p:sp>
      <p:sp>
        <p:nvSpPr>
          <p:cNvPr id="3" name="投影片編號版面配置區 2"/>
          <p:cNvSpPr>
            <a:spLocks noGrp="1"/>
          </p:cNvSpPr>
          <p:nvPr>
            <p:ph type="sldNum" sz="quarter" idx="12"/>
          </p:nvPr>
        </p:nvSpPr>
        <p:spPr/>
        <p:txBody>
          <a:bodyPr/>
          <a:lstStyle/>
          <a:p>
            <a:fld id="{028E3F4F-51B2-42EE-AFA2-40C4572185CC}" type="slidenum">
              <a:rPr lang="en-US" dirty="0" smtClean="0"/>
              <a:t>132</a:t>
            </a:fld>
            <a:endParaRPr 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ChangeArrowheads="1"/>
          </p:cNvSpPr>
          <p:nvPr>
            <p:ph type="title"/>
          </p:nvPr>
        </p:nvSpPr>
        <p:spPr/>
        <p:txBody>
          <a:bodyPr/>
          <a:lstStyle/>
          <a:p>
            <a:pPr eaLnBrk="1" hangingPunct="1"/>
            <a:r>
              <a:rPr lang="en-US" altLang="zh-TW" dirty="0"/>
              <a:t>Fun Time 12</a:t>
            </a:r>
            <a:endParaRPr lang="zh-TW" altLang="zh-TW" dirty="0"/>
          </a:p>
        </p:txBody>
      </p:sp>
      <p:sp>
        <p:nvSpPr>
          <p:cNvPr id="136196" name="Rectangle 3"/>
          <p:cNvSpPr>
            <a:spLocks noGrp="1" noChangeArrowheads="1"/>
          </p:cNvSpPr>
          <p:nvPr>
            <p:ph idx="1"/>
          </p:nvPr>
        </p:nvSpPr>
        <p:spPr/>
        <p:txBody>
          <a:bodyPr/>
          <a:lstStyle/>
          <a:p>
            <a:pPr marL="0" indent="0" eaLnBrk="1" hangingPunct="1">
              <a:buFont typeface="Wingdings" pitchFamily="2" charset="2"/>
              <a:buNone/>
            </a:pPr>
            <a:endParaRPr lang="en-US" altLang="zh-TW"/>
          </a:p>
        </p:txBody>
      </p:sp>
      <p:sp>
        <p:nvSpPr>
          <p:cNvPr id="4" name="頁尾版面配置區 3"/>
          <p:cNvSpPr>
            <a:spLocks noGrp="1"/>
          </p:cNvSpPr>
          <p:nvPr>
            <p:ph type="ftr" sz="quarter" idx="11"/>
          </p:nvPr>
        </p:nvSpPr>
        <p:spPr>
          <a:xfrm>
            <a:off x="0" y="6500813"/>
            <a:ext cx="2895600" cy="457200"/>
          </a:xfrm>
        </p:spPr>
        <p:txBody>
          <a:bodyPr/>
          <a:lstStyle/>
          <a:p>
            <a:pPr>
              <a:defRPr/>
            </a:pPr>
            <a:r>
              <a:rPr lang="en-US" altLang="zh-TW" b="1" dirty="0">
                <a:effectLst>
                  <a:outerShdw blurRad="38100" dist="38100" dir="2700000" algn="tl">
                    <a:srgbClr val="C0C0C0"/>
                  </a:outerShdw>
                </a:effectLst>
              </a:rPr>
              <a:t>DC &amp; CV Lab.</a:t>
            </a:r>
          </a:p>
          <a:p>
            <a:pPr>
              <a:defRPr/>
            </a:pPr>
            <a:r>
              <a:rPr lang="en-US" altLang="zh-TW" dirty="0">
                <a:latin typeface="Comic Sans MS" pitchFamily="66" charset="0"/>
              </a:rPr>
              <a:t>CSIE NTU</a:t>
            </a:r>
          </a:p>
        </p:txBody>
      </p:sp>
      <p:sp>
        <p:nvSpPr>
          <p:cNvPr id="2" name="投影片編號版面配置區 1"/>
          <p:cNvSpPr>
            <a:spLocks noGrp="1"/>
          </p:cNvSpPr>
          <p:nvPr>
            <p:ph type="sldNum" sz="quarter" idx="12"/>
          </p:nvPr>
        </p:nvSpPr>
        <p:spPr/>
        <p:txBody>
          <a:bodyPr/>
          <a:lstStyle/>
          <a:p>
            <a:fld id="{028E3F4F-51B2-42EE-AFA2-40C4572185CC}" type="slidenum">
              <a:rPr lang="en-US" dirty="0" smtClean="0"/>
              <a:t>133</a:t>
            </a:fld>
            <a:endParaRPr 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7.4.2 Zero-Crossing Edge Detectors</a:t>
            </a:r>
          </a:p>
        </p:txBody>
      </p:sp>
      <p:sp>
        <p:nvSpPr>
          <p:cNvPr id="163844" name="Rectangle 3"/>
          <p:cNvSpPr>
            <a:spLocks noGrp="1" noChangeArrowheads="1"/>
          </p:cNvSpPr>
          <p:nvPr>
            <p:ph idx="1"/>
          </p:nvPr>
        </p:nvSpPr>
        <p:spPr/>
        <p:txBody>
          <a:bodyPr>
            <a:normAutofit/>
          </a:bodyPr>
          <a:lstStyle/>
          <a:p>
            <a:pPr eaLnBrk="1" hangingPunct="1">
              <a:lnSpc>
                <a:spcPct val="100000"/>
              </a:lnSpc>
              <a:spcBef>
                <a:spcPts val="0"/>
              </a:spcBef>
              <a:spcAft>
                <a:spcPts val="600"/>
              </a:spcAft>
            </a:pPr>
            <a:r>
              <a:rPr lang="en-US" altLang="zh-TW" sz="2400" dirty="0">
                <a:solidFill>
                  <a:schemeClr val="tx1"/>
                </a:solidFill>
              </a:rPr>
              <a:t>A pixel is declared to have a zero crossing if it is less than  </a:t>
            </a:r>
            <a:r>
              <a:rPr lang="en-US" altLang="zh-TW" sz="2400" i="1" dirty="0">
                <a:solidFill>
                  <a:schemeClr val="tx1"/>
                </a:solidFill>
              </a:rPr>
              <a:t>–t </a:t>
            </a:r>
            <a:r>
              <a:rPr lang="en-US" altLang="zh-TW" sz="2400" dirty="0">
                <a:solidFill>
                  <a:schemeClr val="tx1"/>
                </a:solidFill>
              </a:rPr>
              <a:t>and one of its eight neighbors is greater than  </a:t>
            </a:r>
            <a:r>
              <a:rPr lang="en-US" altLang="zh-TW" sz="2400" i="1" dirty="0">
                <a:solidFill>
                  <a:schemeClr val="tx1"/>
                </a:solidFill>
              </a:rPr>
              <a:t>t  </a:t>
            </a:r>
            <a:r>
              <a:rPr lang="en-US" altLang="zh-TW" sz="2400" dirty="0">
                <a:solidFill>
                  <a:schemeClr val="tx1"/>
                </a:solidFill>
              </a:rPr>
              <a:t>or if it is greater than  </a:t>
            </a:r>
            <a:r>
              <a:rPr lang="en-US" altLang="zh-TW" sz="2400" i="1" dirty="0">
                <a:solidFill>
                  <a:schemeClr val="tx1"/>
                </a:solidFill>
              </a:rPr>
              <a:t>t</a:t>
            </a:r>
            <a:r>
              <a:rPr lang="en-US" altLang="zh-TW" sz="2400" dirty="0">
                <a:solidFill>
                  <a:schemeClr val="tx1"/>
                </a:solidFill>
              </a:rPr>
              <a:t>  and one of its eight neighbors is less than  –</a:t>
            </a:r>
            <a:r>
              <a:rPr lang="en-US" altLang="zh-TW" sz="2400" i="1" dirty="0">
                <a:solidFill>
                  <a:schemeClr val="tx1"/>
                </a:solidFill>
              </a:rPr>
              <a:t>t </a:t>
            </a:r>
            <a:r>
              <a:rPr lang="en-US" altLang="zh-TW" sz="2400" dirty="0">
                <a:solidFill>
                  <a:schemeClr val="tx1"/>
                </a:solidFill>
              </a:rPr>
              <a:t>for some fixed threshold  </a:t>
            </a:r>
            <a:r>
              <a:rPr lang="en-US" altLang="zh-TW" sz="2400" i="1" dirty="0">
                <a:solidFill>
                  <a:schemeClr val="tx1"/>
                </a:solidFill>
              </a:rPr>
              <a:t>t</a:t>
            </a:r>
          </a:p>
        </p:txBody>
      </p:sp>
      <p:sp>
        <p:nvSpPr>
          <p:cNvPr id="4"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dirty="0" smtClean="0"/>
              <a:t>134</a:t>
            </a:fld>
            <a:endParaRPr lang="en-US" dirty="0"/>
          </a:p>
        </p:txBody>
      </p:sp>
      <p:pic>
        <p:nvPicPr>
          <p:cNvPr id="6" name="Picture 3"/>
          <p:cNvPicPr>
            <a:picLocks noChangeAspect="1" noChangeArrowheads="1"/>
          </p:cNvPicPr>
          <p:nvPr/>
        </p:nvPicPr>
        <p:blipFill>
          <a:blip r:embed="rId3" cstate="print"/>
          <a:srcRect/>
          <a:stretch>
            <a:fillRect/>
          </a:stretch>
        </p:blipFill>
        <p:spPr bwMode="auto">
          <a:xfrm>
            <a:off x="2150568" y="3356992"/>
            <a:ext cx="4752975" cy="3246438"/>
          </a:xfrm>
          <a:prstGeom prst="rect">
            <a:avLst/>
          </a:prstGeom>
          <a:noFill/>
          <a:ln w="9525">
            <a:noFill/>
            <a:miter lim="800000"/>
            <a:headEnd/>
            <a:tailEnd/>
          </a:ln>
        </p:spPr>
      </p:pic>
      <p:pic>
        <p:nvPicPr>
          <p:cNvPr id="7" name="Picture 5"/>
          <p:cNvPicPr>
            <a:picLocks noChangeAspect="1" noChangeArrowheads="1"/>
          </p:cNvPicPr>
          <p:nvPr/>
        </p:nvPicPr>
        <p:blipFill>
          <a:blip r:embed="rId4" cstate="print"/>
          <a:srcRect/>
          <a:stretch>
            <a:fillRect/>
          </a:stretch>
        </p:blipFill>
        <p:spPr bwMode="auto">
          <a:xfrm>
            <a:off x="2439493" y="4403155"/>
            <a:ext cx="1079500" cy="900112"/>
          </a:xfrm>
          <a:prstGeom prst="rect">
            <a:avLst/>
          </a:prstGeom>
          <a:noFill/>
          <a:ln w="9525">
            <a:noFill/>
            <a:miter lim="800000"/>
            <a:headEnd/>
            <a:tailEnd/>
          </a:ln>
        </p:spPr>
      </p:pic>
      <p:pic>
        <p:nvPicPr>
          <p:cNvPr id="8" name="Picture 6"/>
          <p:cNvPicPr>
            <a:picLocks noChangeAspect="1" noChangeArrowheads="1"/>
          </p:cNvPicPr>
          <p:nvPr/>
        </p:nvPicPr>
        <p:blipFill>
          <a:blip r:embed="rId5" cstate="print"/>
          <a:srcRect/>
          <a:stretch>
            <a:fillRect/>
          </a:stretch>
        </p:blipFill>
        <p:spPr bwMode="auto">
          <a:xfrm>
            <a:off x="5247781" y="4077717"/>
            <a:ext cx="1296987" cy="1655763"/>
          </a:xfrm>
          <a:prstGeom prst="rect">
            <a:avLst/>
          </a:prstGeom>
          <a:noFill/>
          <a:ln w="9525">
            <a:noFill/>
            <a:miter lim="800000"/>
            <a:headEnd/>
            <a:tailEnd/>
          </a:ln>
        </p:spPr>
      </p:pic>
      <p:grpSp>
        <p:nvGrpSpPr>
          <p:cNvPr id="9" name="Group 11"/>
          <p:cNvGrpSpPr>
            <a:grpSpLocks/>
          </p:cNvGrpSpPr>
          <p:nvPr/>
        </p:nvGrpSpPr>
        <p:grpSpPr bwMode="auto">
          <a:xfrm>
            <a:off x="2726831" y="3644330"/>
            <a:ext cx="4176712" cy="549275"/>
            <a:chOff x="1837" y="1661"/>
            <a:chExt cx="2631" cy="346"/>
          </a:xfrm>
        </p:grpSpPr>
        <p:sp>
          <p:nvSpPr>
            <p:cNvPr id="10" name="Line 7"/>
            <p:cNvSpPr>
              <a:spLocks noChangeShapeType="1"/>
            </p:cNvSpPr>
            <p:nvPr/>
          </p:nvSpPr>
          <p:spPr bwMode="auto">
            <a:xfrm>
              <a:off x="1837" y="1842"/>
              <a:ext cx="2313" cy="0"/>
            </a:xfrm>
            <a:prstGeom prst="line">
              <a:avLst/>
            </a:prstGeom>
            <a:noFill/>
            <a:ln w="9525">
              <a:solidFill>
                <a:srgbClr val="FF6600"/>
              </a:solidFill>
              <a:round/>
              <a:headEnd/>
              <a:tailEnd/>
            </a:ln>
          </p:spPr>
          <p:txBody>
            <a:bodyPr wrap="none" anchor="ctr"/>
            <a:lstStyle/>
            <a:p>
              <a:endParaRPr lang="zh-TW" altLang="en-US"/>
            </a:p>
          </p:txBody>
        </p:sp>
        <p:sp>
          <p:nvSpPr>
            <p:cNvPr id="11" name="Text Box 9"/>
            <p:cNvSpPr txBox="1">
              <a:spLocks noChangeArrowheads="1"/>
            </p:cNvSpPr>
            <p:nvPr/>
          </p:nvSpPr>
          <p:spPr bwMode="auto">
            <a:xfrm>
              <a:off x="4059" y="1661"/>
              <a:ext cx="409" cy="346"/>
            </a:xfrm>
            <a:prstGeom prst="rect">
              <a:avLst/>
            </a:prstGeom>
            <a:noFill/>
            <a:ln w="9525" algn="ctr">
              <a:noFill/>
              <a:miter lim="800000"/>
              <a:headEnd/>
              <a:tailEnd/>
            </a:ln>
          </p:spPr>
          <p:txBody>
            <a:bodyPr>
              <a:spAutoFit/>
            </a:bodyPr>
            <a:lstStyle/>
            <a:p>
              <a:pPr algn="ctr">
                <a:spcBef>
                  <a:spcPct val="50000"/>
                </a:spcBef>
              </a:pPr>
              <a:r>
                <a:rPr lang="en-US" altLang="zh-TW" sz="3000" i="1" dirty="0"/>
                <a:t>t</a:t>
              </a:r>
            </a:p>
          </p:txBody>
        </p:sp>
      </p:grpSp>
      <p:grpSp>
        <p:nvGrpSpPr>
          <p:cNvPr id="12" name="Group 12"/>
          <p:cNvGrpSpPr>
            <a:grpSpLocks/>
          </p:cNvGrpSpPr>
          <p:nvPr/>
        </p:nvGrpSpPr>
        <p:grpSpPr bwMode="auto">
          <a:xfrm>
            <a:off x="2726831" y="5515992"/>
            <a:ext cx="4176712" cy="549275"/>
            <a:chOff x="1837" y="2840"/>
            <a:chExt cx="2631" cy="346"/>
          </a:xfrm>
        </p:grpSpPr>
        <p:sp>
          <p:nvSpPr>
            <p:cNvPr id="13" name="Line 8"/>
            <p:cNvSpPr>
              <a:spLocks noChangeShapeType="1"/>
            </p:cNvSpPr>
            <p:nvPr/>
          </p:nvSpPr>
          <p:spPr bwMode="auto">
            <a:xfrm>
              <a:off x="1837" y="3022"/>
              <a:ext cx="2313" cy="0"/>
            </a:xfrm>
            <a:prstGeom prst="line">
              <a:avLst/>
            </a:prstGeom>
            <a:noFill/>
            <a:ln w="9525">
              <a:solidFill>
                <a:srgbClr val="FF6600"/>
              </a:solidFill>
              <a:round/>
              <a:headEnd/>
              <a:tailEnd/>
            </a:ln>
          </p:spPr>
          <p:txBody>
            <a:bodyPr wrap="none" anchor="ctr"/>
            <a:lstStyle/>
            <a:p>
              <a:endParaRPr lang="zh-TW" altLang="en-US"/>
            </a:p>
          </p:txBody>
        </p:sp>
        <p:sp>
          <p:nvSpPr>
            <p:cNvPr id="14" name="Text Box 10"/>
            <p:cNvSpPr txBox="1">
              <a:spLocks noChangeArrowheads="1"/>
            </p:cNvSpPr>
            <p:nvPr/>
          </p:nvSpPr>
          <p:spPr bwMode="auto">
            <a:xfrm>
              <a:off x="4059" y="2840"/>
              <a:ext cx="409" cy="346"/>
            </a:xfrm>
            <a:prstGeom prst="rect">
              <a:avLst/>
            </a:prstGeom>
            <a:noFill/>
            <a:ln w="9525" algn="ctr">
              <a:noFill/>
              <a:miter lim="800000"/>
              <a:headEnd/>
              <a:tailEnd/>
            </a:ln>
          </p:spPr>
          <p:txBody>
            <a:bodyPr>
              <a:spAutoFit/>
            </a:bodyPr>
            <a:lstStyle/>
            <a:p>
              <a:pPr algn="ctr">
                <a:spcBef>
                  <a:spcPct val="50000"/>
                </a:spcBef>
              </a:pPr>
              <a:r>
                <a:rPr lang="en-US" altLang="zh-TW" sz="3000" i="1" dirty="0"/>
                <a:t>-t</a:t>
              </a:r>
            </a:p>
          </p:txBody>
        </p:sp>
      </p:grpSp>
      <p:sp>
        <p:nvSpPr>
          <p:cNvPr id="15" name="Oval 13"/>
          <p:cNvSpPr>
            <a:spLocks noChangeArrowheads="1"/>
          </p:cNvSpPr>
          <p:nvPr/>
        </p:nvSpPr>
        <p:spPr bwMode="auto">
          <a:xfrm>
            <a:off x="4311156" y="4582542"/>
            <a:ext cx="576262" cy="574675"/>
          </a:xfrm>
          <a:prstGeom prst="ellipse">
            <a:avLst/>
          </a:prstGeom>
          <a:solidFill>
            <a:schemeClr val="folHlink">
              <a:alpha val="0"/>
            </a:schemeClr>
          </a:solidFill>
          <a:ln w="9525" algn="ctr">
            <a:solidFill>
              <a:srgbClr val="FF0000"/>
            </a:solidFill>
            <a:round/>
            <a:headEnd/>
            <a:tailEnd/>
          </a:ln>
        </p:spPr>
        <p:txBody>
          <a:bodyPr wrap="none" anchor="ctr"/>
          <a:lstStyle/>
          <a:p>
            <a:pPr algn="ct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par>
                                <p:cTn id="21" presetID="42"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2"/>
          <p:cNvSpPr>
            <a:spLocks noGrp="1" noChangeArrowheads="1"/>
          </p:cNvSpPr>
          <p:nvPr>
            <p:ph type="title"/>
          </p:nvPr>
        </p:nvSpPr>
        <p:spPr/>
        <p:txBody>
          <a:bodyPr>
            <a:normAutofit/>
          </a:bodyPr>
          <a:lstStyle/>
          <a:p>
            <a:pPr eaLnBrk="1" hangingPunct="1"/>
            <a:r>
              <a:rPr lang="en-US" altLang="zh-TW" sz="4400" b="0" dirty="0">
                <a:solidFill>
                  <a:schemeClr val="tx1"/>
                </a:solidFill>
              </a:rPr>
              <a:t>7.4.3 Edge Operator Performance</a:t>
            </a:r>
          </a:p>
        </p:txBody>
      </p:sp>
      <p:sp>
        <p:nvSpPr>
          <p:cNvPr id="165892" name="Rectangle 5"/>
          <p:cNvSpPr>
            <a:spLocks noGrp="1" noChangeArrowheads="1"/>
          </p:cNvSpPr>
          <p:nvPr>
            <p:ph idx="1"/>
          </p:nvPr>
        </p:nvSpPr>
        <p:spPr/>
        <p:txBody>
          <a:bodyPr>
            <a:normAutofit/>
          </a:bodyPr>
          <a:lstStyle/>
          <a:p>
            <a:pPr marL="0" indent="0" eaLnBrk="1" hangingPunct="1">
              <a:buNone/>
            </a:pPr>
            <a:r>
              <a:rPr lang="en-US" altLang="zh-TW" sz="2400" dirty="0">
                <a:solidFill>
                  <a:schemeClr val="tx1"/>
                </a:solidFill>
              </a:rPr>
              <a:t>Edge detector performance characteristics: misdetection/false-alarm rate.</a:t>
            </a:r>
          </a:p>
        </p:txBody>
      </p:sp>
      <p:sp>
        <p:nvSpPr>
          <p:cNvPr id="4"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dirty="0" smtClean="0"/>
              <a:t>135</a:t>
            </a:fld>
            <a:endParaRPr 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2"/>
          <p:cNvSpPr>
            <a:spLocks noGrp="1" noChangeArrowheads="1"/>
          </p:cNvSpPr>
          <p:nvPr>
            <p:ph type="title"/>
          </p:nvPr>
        </p:nvSpPr>
        <p:spPr/>
        <p:txBody>
          <a:bodyPr/>
          <a:lstStyle/>
          <a:p>
            <a:pPr eaLnBrk="1" hangingPunct="1"/>
            <a:r>
              <a:rPr lang="en-US" altLang="zh-TW" b="0" dirty="0">
                <a:solidFill>
                  <a:schemeClr val="tx1"/>
                </a:solidFill>
              </a:rPr>
              <a:t>7.5 Line Detection</a:t>
            </a:r>
          </a:p>
        </p:txBody>
      </p:sp>
      <p:sp>
        <p:nvSpPr>
          <p:cNvPr id="171012" name="Rectangle 3"/>
          <p:cNvSpPr>
            <a:spLocks noGrp="1" noChangeArrowheads="1"/>
          </p:cNvSpPr>
          <p:nvPr>
            <p:ph idx="1"/>
          </p:nvPr>
        </p:nvSpPr>
        <p:spPr/>
        <p:txBody>
          <a:bodyPr>
            <a:normAutofit/>
          </a:bodyPr>
          <a:lstStyle/>
          <a:p>
            <a:pPr eaLnBrk="1" hangingPunct="1">
              <a:lnSpc>
                <a:spcPct val="120000"/>
              </a:lnSpc>
              <a:spcBef>
                <a:spcPts val="0"/>
              </a:spcBef>
              <a:spcAft>
                <a:spcPts val="0"/>
              </a:spcAft>
            </a:pPr>
            <a:r>
              <a:rPr lang="en-US" altLang="zh-TW" sz="2400" dirty="0">
                <a:solidFill>
                  <a:schemeClr val="tx1"/>
                </a:solidFill>
              </a:rPr>
              <a:t>A line segment on an image can be characterized as an elongated rectangular region having a homogeneous gray level bounded on both its longer sides by homogeneous regions of a different gray level.</a:t>
            </a:r>
          </a:p>
        </p:txBody>
      </p:sp>
      <p:sp>
        <p:nvSpPr>
          <p:cNvPr id="4"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dirty="0" smtClean="0"/>
              <a:t>136</a:t>
            </a:fld>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2"/>
          <p:cNvSpPr>
            <a:spLocks noGrp="1" noChangeArrowheads="1"/>
          </p:cNvSpPr>
          <p:nvPr>
            <p:ph type="title"/>
          </p:nvPr>
        </p:nvSpPr>
        <p:spPr/>
        <p:txBody>
          <a:bodyPr/>
          <a:lstStyle/>
          <a:p>
            <a:pPr eaLnBrk="1" hangingPunct="1"/>
            <a:r>
              <a:rPr lang="en-US" altLang="zh-TW" b="0" dirty="0">
                <a:solidFill>
                  <a:schemeClr val="tx1"/>
                </a:solidFill>
              </a:rPr>
              <a:t>7.5 Line Detection</a:t>
            </a:r>
          </a:p>
        </p:txBody>
      </p:sp>
      <p:sp>
        <p:nvSpPr>
          <p:cNvPr id="172036" name="Rectangle 3"/>
          <p:cNvSpPr>
            <a:spLocks noGrp="1" noChangeArrowheads="1"/>
          </p:cNvSpPr>
          <p:nvPr>
            <p:ph idx="1"/>
          </p:nvPr>
        </p:nvSpPr>
        <p:spPr/>
        <p:txBody>
          <a:bodyPr>
            <a:normAutofit/>
          </a:bodyPr>
          <a:lstStyle/>
          <a:p>
            <a:pPr eaLnBrk="1" hangingPunct="1">
              <a:lnSpc>
                <a:spcPct val="90000"/>
              </a:lnSpc>
            </a:pPr>
            <a:r>
              <a:rPr lang="en-US" altLang="zh-TW" sz="2800" dirty="0">
                <a:solidFill>
                  <a:schemeClr val="tx1"/>
                </a:solidFill>
              </a:rPr>
              <a:t>One-pixel-wide lines can be detected by compass line detectors</a:t>
            </a:r>
          </a:p>
        </p:txBody>
      </p:sp>
      <p:sp>
        <p:nvSpPr>
          <p:cNvPr id="5"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dirty="0" smtClean="0"/>
              <a:t>137</a:t>
            </a:fld>
            <a:endParaRPr lang="en-US" dirty="0"/>
          </a:p>
        </p:txBody>
      </p:sp>
      <p:pic>
        <p:nvPicPr>
          <p:cNvPr id="172037" name="Picture 4" descr="7"/>
          <p:cNvPicPr>
            <a:picLocks noChangeAspect="1" noChangeArrowheads="1"/>
          </p:cNvPicPr>
          <p:nvPr/>
        </p:nvPicPr>
        <p:blipFill>
          <a:blip r:embed="rId3" cstate="print"/>
          <a:srcRect/>
          <a:stretch>
            <a:fillRect/>
          </a:stretch>
        </p:blipFill>
        <p:spPr bwMode="auto">
          <a:xfrm>
            <a:off x="323528" y="3284984"/>
            <a:ext cx="8569325" cy="2262187"/>
          </a:xfrm>
          <a:prstGeom prst="rect">
            <a:avLst/>
          </a:prstGeom>
          <a:noFill/>
          <a:ln w="9525">
            <a:noFill/>
            <a:miter lim="800000"/>
            <a:headEnd/>
            <a:tailEnd/>
          </a:ln>
        </p:spPr>
      </p:pic>
      <p:cxnSp>
        <p:nvCxnSpPr>
          <p:cNvPr id="172038" name="直線單箭頭接點 5"/>
          <p:cNvCxnSpPr>
            <a:cxnSpLocks noChangeShapeType="1"/>
          </p:cNvCxnSpPr>
          <p:nvPr/>
        </p:nvCxnSpPr>
        <p:spPr bwMode="auto">
          <a:xfrm>
            <a:off x="683891" y="3140521"/>
            <a:ext cx="358775" cy="0"/>
          </a:xfrm>
          <a:prstGeom prst="straightConnector1">
            <a:avLst/>
          </a:prstGeom>
          <a:noFill/>
          <a:ln w="38100" algn="ctr">
            <a:solidFill>
              <a:srgbClr val="FF0000"/>
            </a:solidFill>
            <a:round/>
            <a:headEnd/>
            <a:tailEnd type="arrow" w="med" len="med"/>
          </a:ln>
        </p:spPr>
      </p:cxnSp>
      <p:cxnSp>
        <p:nvCxnSpPr>
          <p:cNvPr id="172039" name="直線單箭頭接點 6"/>
          <p:cNvCxnSpPr>
            <a:cxnSpLocks noChangeShapeType="1"/>
          </p:cNvCxnSpPr>
          <p:nvPr/>
        </p:nvCxnSpPr>
        <p:spPr bwMode="auto">
          <a:xfrm flipV="1">
            <a:off x="3531251" y="3014898"/>
            <a:ext cx="287338" cy="215900"/>
          </a:xfrm>
          <a:prstGeom prst="straightConnector1">
            <a:avLst/>
          </a:prstGeom>
          <a:noFill/>
          <a:ln w="38100" algn="ctr">
            <a:solidFill>
              <a:srgbClr val="FF0000"/>
            </a:solidFill>
            <a:round/>
            <a:headEnd/>
            <a:tailEnd type="arrow" w="med" len="med"/>
          </a:ln>
        </p:spPr>
      </p:cxnSp>
      <p:cxnSp>
        <p:nvCxnSpPr>
          <p:cNvPr id="172040" name="直線單箭頭接點 7"/>
          <p:cNvCxnSpPr>
            <a:cxnSpLocks noChangeShapeType="1"/>
          </p:cNvCxnSpPr>
          <p:nvPr/>
        </p:nvCxnSpPr>
        <p:spPr bwMode="auto">
          <a:xfrm flipV="1">
            <a:off x="5796136" y="2996059"/>
            <a:ext cx="0" cy="287338"/>
          </a:xfrm>
          <a:prstGeom prst="straightConnector1">
            <a:avLst/>
          </a:prstGeom>
          <a:noFill/>
          <a:ln w="38100" algn="ctr">
            <a:solidFill>
              <a:srgbClr val="FF0000"/>
            </a:solidFill>
            <a:round/>
            <a:headEnd/>
            <a:tailEnd type="arrow" w="med" len="med"/>
          </a:ln>
        </p:spPr>
      </p:cxnSp>
      <p:cxnSp>
        <p:nvCxnSpPr>
          <p:cNvPr id="172041" name="直線單箭頭接點 8"/>
          <p:cNvCxnSpPr>
            <a:cxnSpLocks noChangeShapeType="1"/>
          </p:cNvCxnSpPr>
          <p:nvPr/>
        </p:nvCxnSpPr>
        <p:spPr bwMode="auto">
          <a:xfrm flipH="1" flipV="1">
            <a:off x="7773684" y="2996059"/>
            <a:ext cx="287338" cy="215900"/>
          </a:xfrm>
          <a:prstGeom prst="straightConnector1">
            <a:avLst/>
          </a:prstGeom>
          <a:noFill/>
          <a:ln w="38100" algn="ctr">
            <a:solidFill>
              <a:srgbClr val="FF0000"/>
            </a:solidFill>
            <a:round/>
            <a:headEnd/>
            <a:tailEnd type="arrow" w="med" len="med"/>
          </a:ln>
        </p:spPr>
      </p:cxn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082" name="Rectangle 3"/>
          <p:cNvSpPr>
            <a:spLocks noGrp="1" noChangeArrowheads="1"/>
          </p:cNvSpPr>
          <p:nvPr>
            <p:ph idx="1"/>
          </p:nvPr>
        </p:nvSpPr>
        <p:spPr>
          <a:xfrm>
            <a:off x="396081" y="607764"/>
            <a:ext cx="8351838" cy="576263"/>
          </a:xfrm>
        </p:spPr>
        <p:txBody>
          <a:bodyPr>
            <a:normAutofit/>
          </a:bodyPr>
          <a:lstStyle/>
          <a:p>
            <a:pPr eaLnBrk="1" hangingPunct="1"/>
            <a:r>
              <a:rPr lang="en-US" altLang="zh-TW" sz="3200" dirty="0"/>
              <a:t>detecting lines of one to three pixels in width</a:t>
            </a:r>
          </a:p>
        </p:txBody>
      </p:sp>
      <p:pic>
        <p:nvPicPr>
          <p:cNvPr id="174083" name="Picture 7" descr="7"/>
          <p:cNvPicPr>
            <a:picLocks noChangeAspect="1" noChangeArrowheads="1"/>
          </p:cNvPicPr>
          <p:nvPr/>
        </p:nvPicPr>
        <p:blipFill>
          <a:blip r:embed="rId3" cstate="print"/>
          <a:srcRect/>
          <a:stretch>
            <a:fillRect/>
          </a:stretch>
        </p:blipFill>
        <p:spPr bwMode="auto">
          <a:xfrm>
            <a:off x="0" y="1916113"/>
            <a:ext cx="9144000" cy="4949825"/>
          </a:xfrm>
          <a:prstGeom prst="rect">
            <a:avLst/>
          </a:prstGeom>
          <a:noFill/>
          <a:ln w="9525">
            <a:noFill/>
            <a:miter lim="800000"/>
            <a:headEnd/>
            <a:tailEnd/>
          </a:ln>
        </p:spPr>
      </p:pic>
      <p:cxnSp>
        <p:nvCxnSpPr>
          <p:cNvPr id="174084" name="直線單箭頭接點 3"/>
          <p:cNvCxnSpPr>
            <a:cxnSpLocks noChangeShapeType="1"/>
          </p:cNvCxnSpPr>
          <p:nvPr/>
        </p:nvCxnSpPr>
        <p:spPr bwMode="auto">
          <a:xfrm>
            <a:off x="539750" y="1773238"/>
            <a:ext cx="360363" cy="0"/>
          </a:xfrm>
          <a:prstGeom prst="straightConnector1">
            <a:avLst/>
          </a:prstGeom>
          <a:noFill/>
          <a:ln w="38100" algn="ctr">
            <a:solidFill>
              <a:srgbClr val="FF0000"/>
            </a:solidFill>
            <a:round/>
            <a:headEnd/>
            <a:tailEnd type="arrow" w="med" len="med"/>
          </a:ln>
        </p:spPr>
      </p:cxnSp>
      <p:cxnSp>
        <p:nvCxnSpPr>
          <p:cNvPr id="174085" name="直線單箭頭接點 4"/>
          <p:cNvCxnSpPr>
            <a:cxnSpLocks noChangeShapeType="1"/>
          </p:cNvCxnSpPr>
          <p:nvPr/>
        </p:nvCxnSpPr>
        <p:spPr bwMode="auto">
          <a:xfrm flipV="1">
            <a:off x="2484438" y="1628775"/>
            <a:ext cx="358775" cy="144463"/>
          </a:xfrm>
          <a:prstGeom prst="straightConnector1">
            <a:avLst/>
          </a:prstGeom>
          <a:noFill/>
          <a:ln w="38100" algn="ctr">
            <a:solidFill>
              <a:srgbClr val="FF0000"/>
            </a:solidFill>
            <a:round/>
            <a:headEnd/>
            <a:tailEnd type="arrow" w="med" len="med"/>
          </a:ln>
        </p:spPr>
      </p:cxnSp>
      <p:cxnSp>
        <p:nvCxnSpPr>
          <p:cNvPr id="174086" name="直線單箭頭接點 5"/>
          <p:cNvCxnSpPr>
            <a:cxnSpLocks noChangeShapeType="1"/>
          </p:cNvCxnSpPr>
          <p:nvPr/>
        </p:nvCxnSpPr>
        <p:spPr bwMode="auto">
          <a:xfrm flipV="1">
            <a:off x="4787900" y="1557338"/>
            <a:ext cx="288925" cy="215900"/>
          </a:xfrm>
          <a:prstGeom prst="straightConnector1">
            <a:avLst/>
          </a:prstGeom>
          <a:noFill/>
          <a:ln w="38100" algn="ctr">
            <a:solidFill>
              <a:srgbClr val="FF0000"/>
            </a:solidFill>
            <a:round/>
            <a:headEnd/>
            <a:tailEnd type="arrow" w="med" len="med"/>
          </a:ln>
        </p:spPr>
      </p:cxnSp>
      <p:cxnSp>
        <p:nvCxnSpPr>
          <p:cNvPr id="174087" name="直線單箭頭接點 6"/>
          <p:cNvCxnSpPr>
            <a:cxnSpLocks noChangeShapeType="1"/>
          </p:cNvCxnSpPr>
          <p:nvPr/>
        </p:nvCxnSpPr>
        <p:spPr bwMode="auto">
          <a:xfrm flipV="1">
            <a:off x="7164388" y="1484313"/>
            <a:ext cx="144462" cy="288925"/>
          </a:xfrm>
          <a:prstGeom prst="straightConnector1">
            <a:avLst/>
          </a:prstGeom>
          <a:noFill/>
          <a:ln w="38100" algn="ctr">
            <a:solidFill>
              <a:srgbClr val="FF0000"/>
            </a:solidFill>
            <a:round/>
            <a:headEnd/>
            <a:tailEnd type="arrow" w="med" len="med"/>
          </a:ln>
        </p:spPr>
      </p:cxnSp>
      <p:cxnSp>
        <p:nvCxnSpPr>
          <p:cNvPr id="174088" name="直線單箭頭接點 7"/>
          <p:cNvCxnSpPr>
            <a:cxnSpLocks noChangeShapeType="1"/>
          </p:cNvCxnSpPr>
          <p:nvPr/>
        </p:nvCxnSpPr>
        <p:spPr bwMode="auto">
          <a:xfrm flipV="1">
            <a:off x="179388" y="6308725"/>
            <a:ext cx="0" cy="288925"/>
          </a:xfrm>
          <a:prstGeom prst="straightConnector1">
            <a:avLst/>
          </a:prstGeom>
          <a:noFill/>
          <a:ln w="38100" algn="ctr">
            <a:solidFill>
              <a:srgbClr val="FF0000"/>
            </a:solidFill>
            <a:round/>
            <a:headEnd/>
            <a:tailEnd type="arrow" w="med" len="med"/>
          </a:ln>
        </p:spPr>
      </p:cxnSp>
      <p:cxnSp>
        <p:nvCxnSpPr>
          <p:cNvPr id="174089" name="直線單箭頭接點 8"/>
          <p:cNvCxnSpPr>
            <a:cxnSpLocks noChangeShapeType="1"/>
          </p:cNvCxnSpPr>
          <p:nvPr/>
        </p:nvCxnSpPr>
        <p:spPr bwMode="auto">
          <a:xfrm flipH="1" flipV="1">
            <a:off x="2484438" y="6381750"/>
            <a:ext cx="142875" cy="215900"/>
          </a:xfrm>
          <a:prstGeom prst="straightConnector1">
            <a:avLst/>
          </a:prstGeom>
          <a:noFill/>
          <a:ln w="38100" algn="ctr">
            <a:solidFill>
              <a:srgbClr val="FF0000"/>
            </a:solidFill>
            <a:round/>
            <a:headEnd/>
            <a:tailEnd type="arrow" w="med" len="med"/>
          </a:ln>
        </p:spPr>
      </p:cxnSp>
      <p:cxnSp>
        <p:nvCxnSpPr>
          <p:cNvPr id="174090" name="直線單箭頭接點 9"/>
          <p:cNvCxnSpPr>
            <a:cxnSpLocks noChangeShapeType="1"/>
          </p:cNvCxnSpPr>
          <p:nvPr/>
        </p:nvCxnSpPr>
        <p:spPr bwMode="auto">
          <a:xfrm flipH="1" flipV="1">
            <a:off x="4859338" y="6381750"/>
            <a:ext cx="288925" cy="215900"/>
          </a:xfrm>
          <a:prstGeom prst="straightConnector1">
            <a:avLst/>
          </a:prstGeom>
          <a:noFill/>
          <a:ln w="38100" algn="ctr">
            <a:solidFill>
              <a:srgbClr val="FF0000"/>
            </a:solidFill>
            <a:round/>
            <a:headEnd/>
            <a:tailEnd type="arrow" w="med" len="med"/>
          </a:ln>
        </p:spPr>
      </p:cxnSp>
      <p:cxnSp>
        <p:nvCxnSpPr>
          <p:cNvPr id="174091" name="直線單箭頭接點 10"/>
          <p:cNvCxnSpPr>
            <a:cxnSpLocks noChangeShapeType="1"/>
          </p:cNvCxnSpPr>
          <p:nvPr/>
        </p:nvCxnSpPr>
        <p:spPr bwMode="auto">
          <a:xfrm flipH="1" flipV="1">
            <a:off x="7164388" y="6453188"/>
            <a:ext cx="360362" cy="71437"/>
          </a:xfrm>
          <a:prstGeom prst="straightConnector1">
            <a:avLst/>
          </a:prstGeom>
          <a:noFill/>
          <a:ln w="38100" algn="ctr">
            <a:solidFill>
              <a:srgbClr val="FF0000"/>
            </a:solidFill>
            <a:round/>
            <a:headEnd/>
            <a:tailEnd type="arrow" w="med" len="med"/>
          </a:ln>
        </p:spPr>
      </p:cxnSp>
      <p:sp>
        <p:nvSpPr>
          <p:cNvPr id="2" name="頁尾版面配置區 1"/>
          <p:cNvSpPr>
            <a:spLocks noGrp="1"/>
          </p:cNvSpPr>
          <p:nvPr>
            <p:ph type="ftr" sz="quarter" idx="11"/>
          </p:nvPr>
        </p:nvSpPr>
        <p:spPr/>
        <p:txBody>
          <a:bodyPr/>
          <a:lstStyle/>
          <a:p>
            <a:pPr>
              <a:defRPr/>
            </a:pPr>
            <a:r>
              <a:rPr lang="pl-PL" altLang="zh-TW" dirty="0"/>
              <a:t>DC &amp; CV Lab. CSIE NTU</a:t>
            </a:r>
            <a:endParaRPr lang="en-US" altLang="zh-TW" dirty="0"/>
          </a:p>
        </p:txBody>
      </p:sp>
      <p:sp>
        <p:nvSpPr>
          <p:cNvPr id="3" name="投影片編號版面配置區 2"/>
          <p:cNvSpPr>
            <a:spLocks noGrp="1"/>
          </p:cNvSpPr>
          <p:nvPr>
            <p:ph type="sldNum" sz="quarter" idx="12"/>
          </p:nvPr>
        </p:nvSpPr>
        <p:spPr/>
        <p:txBody>
          <a:bodyPr/>
          <a:lstStyle/>
          <a:p>
            <a:fld id="{028E3F4F-51B2-42EE-AFA2-40C4572185CC}" type="slidenum">
              <a:rPr lang="en-US" dirty="0" smtClean="0"/>
              <a:t>138</a:t>
            </a:fld>
            <a:endParaRPr 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Rectangle 2"/>
          <p:cNvSpPr>
            <a:spLocks noGrp="1" noChangeArrowheads="1"/>
          </p:cNvSpPr>
          <p:nvPr>
            <p:ph type="title"/>
          </p:nvPr>
        </p:nvSpPr>
        <p:spPr/>
        <p:txBody>
          <a:bodyPr/>
          <a:lstStyle/>
          <a:p>
            <a:r>
              <a:rPr lang="en-US" altLang="zh-TW" b="0" dirty="0">
                <a:solidFill>
                  <a:schemeClr val="tx1"/>
                </a:solidFill>
              </a:rPr>
              <a:t>Project due </a:t>
            </a:r>
            <a:r>
              <a:rPr lang="zh-TW" altLang="en-US" b="0" dirty="0">
                <a:solidFill>
                  <a:srgbClr val="FF0000"/>
                </a:solidFill>
              </a:rPr>
              <a:t> </a:t>
            </a:r>
            <a:r>
              <a:rPr lang="en-US" altLang="zh-TW" b="0" dirty="0">
                <a:solidFill>
                  <a:srgbClr val="C00000"/>
                </a:solidFill>
              </a:rPr>
              <a:t>Nov</a:t>
            </a:r>
            <a:r>
              <a:rPr lang="en-US" altLang="zh-TW" dirty="0">
                <a:solidFill>
                  <a:srgbClr val="C00000"/>
                </a:solidFill>
              </a:rPr>
              <a:t>.</a:t>
            </a:r>
            <a:r>
              <a:rPr lang="zh-TW" altLang="en-US" dirty="0">
                <a:solidFill>
                  <a:srgbClr val="C00000"/>
                </a:solidFill>
              </a:rPr>
              <a:t> </a:t>
            </a:r>
            <a:r>
              <a:rPr lang="en-US" altLang="zh-TW" dirty="0">
                <a:solidFill>
                  <a:srgbClr val="C00000"/>
                </a:solidFill>
              </a:rPr>
              <a:t>14, 2023</a:t>
            </a:r>
            <a:endParaRPr lang="en-US" altLang="zh-TW" b="0" strike="sngStrike" dirty="0">
              <a:solidFill>
                <a:srgbClr val="C00000"/>
              </a:solidFill>
            </a:endParaRPr>
          </a:p>
        </p:txBody>
      </p:sp>
      <p:sp>
        <p:nvSpPr>
          <p:cNvPr id="175108" name="Rectangle 3"/>
          <p:cNvSpPr>
            <a:spLocks noGrp="1" noChangeArrowheads="1"/>
          </p:cNvSpPr>
          <p:nvPr>
            <p:ph idx="1"/>
          </p:nvPr>
        </p:nvSpPr>
        <p:spPr/>
        <p:txBody>
          <a:bodyPr>
            <a:normAutofit/>
          </a:bodyPr>
          <a:lstStyle/>
          <a:p>
            <a:pPr marL="0" indent="0">
              <a:buNone/>
            </a:pPr>
            <a:r>
              <a:rPr lang="en-US" altLang="zh-TW" b="1" dirty="0">
                <a:solidFill>
                  <a:schemeClr val="tx1"/>
                </a:solidFill>
              </a:rPr>
              <a:t>Write the following programs</a:t>
            </a:r>
          </a:p>
          <a:p>
            <a:pPr marL="342900" indent="-342900">
              <a:buFontTx/>
              <a:buAutoNum type="arabicPeriod"/>
            </a:pPr>
            <a:r>
              <a:rPr lang="en-US" altLang="zh-TW" dirty="0">
                <a:solidFill>
                  <a:schemeClr val="tx1"/>
                </a:solidFill>
              </a:rPr>
              <a:t>Generate additive white Gaussian noise</a:t>
            </a:r>
            <a:r>
              <a:rPr lang="zh-TW" altLang="en-US" dirty="0">
                <a:solidFill>
                  <a:schemeClr val="tx1"/>
                </a:solidFill>
              </a:rPr>
              <a:t> </a:t>
            </a:r>
            <a:r>
              <a:rPr lang="en-US" altLang="zh-TW" dirty="0">
                <a:solidFill>
                  <a:schemeClr val="tx1"/>
                </a:solidFill>
              </a:rPr>
              <a:t>(2 images) </a:t>
            </a:r>
          </a:p>
          <a:p>
            <a:pPr marL="342900" indent="-342900">
              <a:buFontTx/>
              <a:buAutoNum type="arabicPeriod"/>
            </a:pPr>
            <a:r>
              <a:rPr lang="en-US" altLang="zh-TW" dirty="0">
                <a:solidFill>
                  <a:schemeClr val="tx1"/>
                </a:solidFill>
              </a:rPr>
              <a:t>Generate salt-and-pepper noise (2 images) </a:t>
            </a:r>
          </a:p>
          <a:p>
            <a:pPr marL="342900" indent="-342900">
              <a:buFontTx/>
              <a:buAutoNum type="arabicPeriod"/>
            </a:pPr>
            <a:r>
              <a:rPr lang="en-US" altLang="zh-TW" dirty="0">
                <a:solidFill>
                  <a:schemeClr val="tx1"/>
                </a:solidFill>
              </a:rPr>
              <a:t>Run box filter </a:t>
            </a:r>
            <a:r>
              <a:rPr lang="en-US" altLang="zh-TW" i="1" dirty="0">
                <a:solidFill>
                  <a:schemeClr val="tx1"/>
                </a:solidFill>
              </a:rPr>
              <a:t>(3</a:t>
            </a:r>
            <a:r>
              <a:rPr lang="en-US" altLang="zh-TW" i="1" dirty="0">
                <a:solidFill>
                  <a:schemeClr val="tx1"/>
                </a:solidFill>
                <a:latin typeface="標楷體" panose="03000509000000000000" pitchFamily="65" charset="-120"/>
                <a:ea typeface="標楷體" panose="03000509000000000000" pitchFamily="65" charset="-120"/>
              </a:rPr>
              <a:t>×</a:t>
            </a:r>
            <a:r>
              <a:rPr lang="en-US" altLang="zh-TW" i="1" dirty="0">
                <a:solidFill>
                  <a:schemeClr val="tx1"/>
                </a:solidFill>
              </a:rPr>
              <a:t>3, 5</a:t>
            </a:r>
            <a:r>
              <a:rPr lang="en-US" altLang="zh-TW" i="1" dirty="0">
                <a:solidFill>
                  <a:schemeClr val="tx1"/>
                </a:solidFill>
                <a:latin typeface="標楷體" panose="03000509000000000000" pitchFamily="65" charset="-120"/>
                <a:ea typeface="標楷體" panose="03000509000000000000" pitchFamily="65" charset="-120"/>
              </a:rPr>
              <a:t>×</a:t>
            </a:r>
            <a:r>
              <a:rPr lang="en-US" altLang="zh-TW" i="1" dirty="0">
                <a:solidFill>
                  <a:schemeClr val="tx1"/>
                </a:solidFill>
              </a:rPr>
              <a:t>5)</a:t>
            </a:r>
            <a:r>
              <a:rPr lang="en-US" altLang="zh-TW" dirty="0">
                <a:solidFill>
                  <a:schemeClr val="tx1"/>
                </a:solidFill>
              </a:rPr>
              <a:t> on all noisy images (8 images) </a:t>
            </a:r>
          </a:p>
          <a:p>
            <a:pPr marL="342900" indent="-342900">
              <a:buFontTx/>
              <a:buAutoNum type="arabicPeriod"/>
            </a:pPr>
            <a:r>
              <a:rPr lang="en-US" altLang="zh-TW" dirty="0">
                <a:solidFill>
                  <a:schemeClr val="tx1"/>
                </a:solidFill>
              </a:rPr>
              <a:t>Run median filter </a:t>
            </a:r>
            <a:r>
              <a:rPr lang="en-US" altLang="zh-TW" i="1" dirty="0">
                <a:solidFill>
                  <a:schemeClr val="tx1"/>
                </a:solidFill>
              </a:rPr>
              <a:t>(3</a:t>
            </a:r>
            <a:r>
              <a:rPr lang="en-US" altLang="zh-TW" i="1" dirty="0">
                <a:solidFill>
                  <a:schemeClr val="tx1"/>
                </a:solidFill>
                <a:latin typeface="標楷體" panose="03000509000000000000" pitchFamily="65" charset="-120"/>
                <a:ea typeface="標楷體" panose="03000509000000000000" pitchFamily="65" charset="-120"/>
              </a:rPr>
              <a:t>×</a:t>
            </a:r>
            <a:r>
              <a:rPr lang="en-US" altLang="zh-TW" i="1" dirty="0">
                <a:solidFill>
                  <a:schemeClr val="tx1"/>
                </a:solidFill>
              </a:rPr>
              <a:t>3, 5</a:t>
            </a:r>
            <a:r>
              <a:rPr lang="en-US" altLang="zh-TW" i="1" dirty="0">
                <a:solidFill>
                  <a:schemeClr val="tx1"/>
                </a:solidFill>
                <a:latin typeface="標楷體" panose="03000509000000000000" pitchFamily="65" charset="-120"/>
                <a:ea typeface="標楷體" panose="03000509000000000000" pitchFamily="65" charset="-120"/>
              </a:rPr>
              <a:t>×</a:t>
            </a:r>
            <a:r>
              <a:rPr lang="en-US" altLang="zh-TW" i="1" dirty="0">
                <a:solidFill>
                  <a:schemeClr val="tx1"/>
                </a:solidFill>
              </a:rPr>
              <a:t>5)</a:t>
            </a:r>
            <a:r>
              <a:rPr lang="en-US" altLang="zh-TW" dirty="0">
                <a:solidFill>
                  <a:schemeClr val="tx1"/>
                </a:solidFill>
              </a:rPr>
              <a:t> on all noisy images (8 images) </a:t>
            </a:r>
          </a:p>
          <a:p>
            <a:pPr marL="342900" indent="-342900">
              <a:buFontTx/>
              <a:buAutoNum type="arabicPeriod"/>
            </a:pPr>
            <a:r>
              <a:rPr lang="en-US" altLang="zh-TW" dirty="0">
                <a:solidFill>
                  <a:schemeClr val="tx1"/>
                </a:solidFill>
              </a:rPr>
              <a:t>Run opening followed by closing </a:t>
            </a:r>
            <a:r>
              <a:rPr lang="en-US" altLang="zh-TW" dirty="0">
                <a:solidFill>
                  <a:srgbClr val="FF0000"/>
                </a:solidFill>
              </a:rPr>
              <a:t>and</a:t>
            </a:r>
            <a:r>
              <a:rPr lang="en-US" altLang="zh-TW" dirty="0">
                <a:solidFill>
                  <a:schemeClr val="tx1"/>
                </a:solidFill>
              </a:rPr>
              <a:t> closing followed by opening. </a:t>
            </a:r>
          </a:p>
          <a:p>
            <a:pPr marL="0" indent="0">
              <a:buNone/>
            </a:pPr>
            <a:r>
              <a:rPr lang="en-US" altLang="zh-TW" dirty="0">
                <a:solidFill>
                  <a:schemeClr val="tx1"/>
                </a:solidFill>
              </a:rPr>
              <a:t>     (8 images) </a:t>
            </a:r>
          </a:p>
          <a:p>
            <a:pPr marL="0" indent="0">
              <a:buNone/>
            </a:pPr>
            <a:r>
              <a:rPr lang="en-US" altLang="zh-TW" dirty="0"/>
              <a:t>You must calculate the signal-to-noise ratio (SNR) for each instance (4 noisy images and 24 processed images)</a:t>
            </a:r>
          </a:p>
          <a:p>
            <a:pPr marL="0" indent="0">
              <a:buNone/>
            </a:pPr>
            <a:endParaRPr lang="en-US" altLang="zh-TW" dirty="0">
              <a:solidFill>
                <a:schemeClr val="tx1"/>
              </a:solidFill>
            </a:endParaRPr>
          </a:p>
        </p:txBody>
      </p:sp>
      <p:sp>
        <p:nvSpPr>
          <p:cNvPr id="6"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dirty="0" smtClean="0"/>
              <a:t>139</a:t>
            </a:fld>
            <a:endParaRPr lang="en-US" dirty="0"/>
          </a:p>
        </p:txBody>
      </p:sp>
      <p:sp>
        <p:nvSpPr>
          <p:cNvPr id="3" name="文字方塊 2"/>
          <p:cNvSpPr txBox="1"/>
          <p:nvPr/>
        </p:nvSpPr>
        <p:spPr>
          <a:xfrm>
            <a:off x="242047" y="178231"/>
            <a:ext cx="1385047" cy="369332"/>
          </a:xfrm>
          <a:prstGeom prst="rect">
            <a:avLst/>
          </a:prstGeom>
          <a:noFill/>
        </p:spPr>
        <p:txBody>
          <a:bodyPr wrap="square" rtlCol="0">
            <a:spAutoFit/>
          </a:bodyPr>
          <a:lstStyle/>
          <a:p>
            <a:r>
              <a:rPr lang="en-US" altLang="zh-TW" dirty="0">
                <a:latin typeface="+mj-lt"/>
              </a:rPr>
              <a:t>HW8</a:t>
            </a:r>
            <a:endParaRPr lang="zh-TW" altLang="en-US" dirty="0">
              <a:latin typeface="+mj-lt"/>
            </a:endParaRPr>
          </a:p>
        </p:txBody>
      </p:sp>
    </p:spTree>
    <p:extLst>
      <p:ext uri="{BB962C8B-B14F-4D97-AF65-F5344CB8AC3E}">
        <p14:creationId xmlns:p14="http://schemas.microsoft.com/office/powerpoint/2010/main" val="1568710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lstStyle/>
          <a:p>
            <a:pPr eaLnBrk="1" hangingPunct="1"/>
            <a:r>
              <a:rPr lang="en-US" altLang="zh-TW" dirty="0"/>
              <a:t>Fun Time 2</a:t>
            </a:r>
            <a:endParaRPr lang="zh-TW" altLang="zh-TW" dirty="0"/>
          </a:p>
        </p:txBody>
      </p:sp>
      <p:sp>
        <p:nvSpPr>
          <p:cNvPr id="41988" name="Rectangle 3"/>
          <p:cNvSpPr>
            <a:spLocks noGrp="1" noChangeArrowheads="1"/>
          </p:cNvSpPr>
          <p:nvPr>
            <p:ph idx="1"/>
          </p:nvPr>
        </p:nvSpPr>
        <p:spPr/>
        <p:txBody>
          <a:bodyPr/>
          <a:lstStyle/>
          <a:p>
            <a:pPr marL="0" indent="0" eaLnBrk="1" hangingPunct="1">
              <a:buFont typeface="Wingdings" pitchFamily="2" charset="2"/>
              <a:buNone/>
              <a:defRPr/>
            </a:pPr>
            <a:endParaRPr lang="en-US" altLang="zh-TW" dirty="0"/>
          </a:p>
          <a:p>
            <a:pPr eaLnBrk="1" hangingPunct="1">
              <a:defRPr/>
            </a:pPr>
            <a:endParaRPr lang="en-US" altLang="zh-TW" dirty="0"/>
          </a:p>
        </p:txBody>
      </p:sp>
      <p:sp>
        <p:nvSpPr>
          <p:cNvPr id="4"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2" name="投影片編號版面配置區 1"/>
          <p:cNvSpPr>
            <a:spLocks noGrp="1"/>
          </p:cNvSpPr>
          <p:nvPr>
            <p:ph type="sldNum" sz="quarter" idx="12"/>
          </p:nvPr>
        </p:nvSpPr>
        <p:spPr/>
        <p:txBody>
          <a:bodyPr/>
          <a:lstStyle/>
          <a:p>
            <a:fld id="{028E3F4F-51B2-42EE-AFA2-40C4572185CC}" type="slidenum">
              <a:rPr lang="en-US" smtClean="0"/>
              <a:t>14</a:t>
            </a:fld>
            <a:endParaRPr lang="en-US" dirty="0"/>
          </a:p>
        </p:txBody>
      </p:sp>
    </p:spTree>
    <p:extLst>
      <p:ext uri="{BB962C8B-B14F-4D97-AF65-F5344CB8AC3E}">
        <p14:creationId xmlns:p14="http://schemas.microsoft.com/office/powerpoint/2010/main" val="344931411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514380" y="1845734"/>
            <a:ext cx="8115240" cy="4614052"/>
          </a:xfrm>
        </p:spPr>
        <p:txBody>
          <a:bodyPr>
            <a:noAutofit/>
          </a:bodyPr>
          <a:lstStyle/>
          <a:p>
            <a:pPr marL="0" indent="0">
              <a:lnSpc>
                <a:spcPct val="150000"/>
              </a:lnSpc>
              <a:spcBef>
                <a:spcPts val="0"/>
              </a:spcBef>
              <a:spcAft>
                <a:spcPts val="0"/>
              </a:spcAft>
              <a:buNone/>
            </a:pPr>
            <a:r>
              <a:rPr lang="en-US" altLang="zh-TW" b="1" dirty="0">
                <a:solidFill>
                  <a:schemeClr val="tx1"/>
                </a:solidFill>
                <a:latin typeface="+mj-lt"/>
              </a:rPr>
              <a:t>Generate additive white Gaussian noise:</a:t>
            </a:r>
          </a:p>
          <a:p>
            <a:pPr marL="0" indent="0" algn="ctr">
              <a:lnSpc>
                <a:spcPct val="120000"/>
              </a:lnSpc>
              <a:spcBef>
                <a:spcPts val="0"/>
              </a:spcBef>
              <a:spcAft>
                <a:spcPts val="0"/>
              </a:spcAft>
              <a:buNone/>
            </a:pPr>
            <a:r>
              <a:rPr lang="en-US" altLang="zh-TW" i="1" dirty="0">
                <a:solidFill>
                  <a:schemeClr val="tx1"/>
                </a:solidFill>
                <a:latin typeface="+mj-lt"/>
              </a:rPr>
              <a:t>I(</a:t>
            </a:r>
            <a:r>
              <a:rPr lang="en-US" altLang="zh-TW" i="1" dirty="0" err="1">
                <a:solidFill>
                  <a:schemeClr val="tx1"/>
                </a:solidFill>
                <a:latin typeface="+mj-lt"/>
              </a:rPr>
              <a:t>nim</a:t>
            </a:r>
            <a:r>
              <a:rPr lang="en-US" altLang="zh-TW" i="1" dirty="0">
                <a:solidFill>
                  <a:schemeClr val="tx1"/>
                </a:solidFill>
                <a:latin typeface="+mj-lt"/>
              </a:rPr>
              <a:t>, </a:t>
            </a:r>
            <a:r>
              <a:rPr lang="en-US" altLang="zh-TW" i="1" dirty="0" err="1">
                <a:solidFill>
                  <a:schemeClr val="tx1"/>
                </a:solidFill>
                <a:latin typeface="+mj-lt"/>
              </a:rPr>
              <a:t>i</a:t>
            </a:r>
            <a:r>
              <a:rPr lang="en-US" altLang="zh-TW" i="1" dirty="0">
                <a:solidFill>
                  <a:schemeClr val="tx1"/>
                </a:solidFill>
                <a:latin typeface="+mj-lt"/>
              </a:rPr>
              <a:t>, j) = I(</a:t>
            </a:r>
            <a:r>
              <a:rPr lang="en-US" altLang="zh-TW" i="1" dirty="0" err="1">
                <a:solidFill>
                  <a:schemeClr val="tx1"/>
                </a:solidFill>
                <a:latin typeface="+mj-lt"/>
              </a:rPr>
              <a:t>im</a:t>
            </a:r>
            <a:r>
              <a:rPr lang="en-US" altLang="zh-TW" i="1" dirty="0">
                <a:solidFill>
                  <a:schemeClr val="tx1"/>
                </a:solidFill>
                <a:latin typeface="+mj-lt"/>
              </a:rPr>
              <a:t>, </a:t>
            </a:r>
            <a:r>
              <a:rPr lang="en-US" altLang="zh-TW" i="1" dirty="0" err="1">
                <a:solidFill>
                  <a:schemeClr val="tx1"/>
                </a:solidFill>
                <a:latin typeface="+mj-lt"/>
              </a:rPr>
              <a:t>i</a:t>
            </a:r>
            <a:r>
              <a:rPr lang="en-US" altLang="zh-TW" i="1" dirty="0">
                <a:solidFill>
                  <a:schemeClr val="tx1"/>
                </a:solidFill>
                <a:latin typeface="+mj-lt"/>
              </a:rPr>
              <a:t>, j) + amplitude</a:t>
            </a:r>
            <a:r>
              <a:rPr lang="zh-TW" altLang="en-US" i="1" dirty="0">
                <a:solidFill>
                  <a:schemeClr val="tx1"/>
                </a:solidFill>
                <a:latin typeface="+mj-lt"/>
                <a:ea typeface="標楷體" panose="03000509000000000000" pitchFamily="65" charset="-120"/>
              </a:rPr>
              <a:t>＊</a:t>
            </a:r>
            <a:r>
              <a:rPr lang="en-US" altLang="zh-TW" i="1" dirty="0">
                <a:solidFill>
                  <a:schemeClr val="tx1"/>
                </a:solidFill>
                <a:latin typeface="+mj-lt"/>
                <a:ea typeface="標楷體" panose="03000509000000000000" pitchFamily="65" charset="-120"/>
              </a:rPr>
              <a:t>N(0, 1)</a:t>
            </a:r>
          </a:p>
          <a:p>
            <a:pPr marL="0" indent="0">
              <a:lnSpc>
                <a:spcPct val="120000"/>
              </a:lnSpc>
              <a:spcBef>
                <a:spcPts val="0"/>
              </a:spcBef>
              <a:spcAft>
                <a:spcPts val="0"/>
              </a:spcAft>
              <a:buNone/>
            </a:pPr>
            <a:r>
              <a:rPr lang="en-US" altLang="zh-TW" i="1" dirty="0">
                <a:solidFill>
                  <a:schemeClr val="tx1"/>
                </a:solidFill>
                <a:ea typeface="標楷體" panose="03000509000000000000" pitchFamily="65" charset="-120"/>
              </a:rPr>
              <a:t>N(0, 1)</a:t>
            </a:r>
            <a:r>
              <a:rPr lang="en-US" altLang="zh-TW" dirty="0">
                <a:solidFill>
                  <a:schemeClr val="tx1"/>
                </a:solidFill>
                <a:ea typeface="標楷體" panose="03000509000000000000" pitchFamily="65" charset="-120"/>
              </a:rPr>
              <a:t>: </a:t>
            </a:r>
            <a:r>
              <a:rPr lang="en-US" altLang="zh-TW" dirty="0">
                <a:solidFill>
                  <a:schemeClr val="tx1"/>
                </a:solidFill>
              </a:rPr>
              <a:t>Gaussian random variable with zero mean and </a:t>
            </a:r>
            <a:r>
              <a:rPr lang="en-US" altLang="zh-TW" dirty="0" err="1">
                <a:solidFill>
                  <a:schemeClr val="tx1"/>
                </a:solidFill>
              </a:rPr>
              <a:t>st.</a:t>
            </a:r>
            <a:r>
              <a:rPr lang="en-US" altLang="zh-TW" dirty="0">
                <a:solidFill>
                  <a:schemeClr val="tx1"/>
                </a:solidFill>
              </a:rPr>
              <a:t> dev. 1 </a:t>
            </a:r>
          </a:p>
          <a:p>
            <a:pPr marL="0" indent="0">
              <a:lnSpc>
                <a:spcPct val="120000"/>
              </a:lnSpc>
              <a:spcBef>
                <a:spcPts val="0"/>
              </a:spcBef>
              <a:spcAft>
                <a:spcPts val="0"/>
              </a:spcAft>
              <a:buNone/>
            </a:pPr>
            <a:r>
              <a:rPr lang="en-US" altLang="zh-TW" i="1" dirty="0">
                <a:solidFill>
                  <a:schemeClr val="tx1"/>
                </a:solidFill>
              </a:rPr>
              <a:t>amplitude</a:t>
            </a:r>
            <a:r>
              <a:rPr lang="en-US" altLang="zh-TW" dirty="0">
                <a:solidFill>
                  <a:schemeClr val="tx1"/>
                </a:solidFill>
              </a:rPr>
              <a:t> determines signal-to-noise ratio, try 10 and 30</a:t>
            </a:r>
          </a:p>
          <a:p>
            <a:pPr marL="0" indent="0">
              <a:lnSpc>
                <a:spcPct val="120000"/>
              </a:lnSpc>
              <a:spcBef>
                <a:spcPts val="0"/>
              </a:spcBef>
              <a:spcAft>
                <a:spcPts val="0"/>
              </a:spcAft>
              <a:buNone/>
            </a:pPr>
            <a:endParaRPr lang="en-US" altLang="zh-TW" dirty="0">
              <a:solidFill>
                <a:schemeClr val="tx1"/>
              </a:solidFill>
            </a:endParaRPr>
          </a:p>
          <a:p>
            <a:pPr marL="0" indent="0">
              <a:lnSpc>
                <a:spcPct val="150000"/>
              </a:lnSpc>
              <a:spcBef>
                <a:spcPts val="0"/>
              </a:spcBef>
              <a:spcAft>
                <a:spcPts val="0"/>
              </a:spcAft>
              <a:buNone/>
            </a:pPr>
            <a:r>
              <a:rPr lang="en-US" altLang="zh-TW" b="1" dirty="0">
                <a:solidFill>
                  <a:schemeClr val="tx1"/>
                </a:solidFill>
              </a:rPr>
              <a:t>Generate salt-and-pepper noise:</a:t>
            </a:r>
          </a:p>
          <a:p>
            <a:pPr marL="1792288" indent="0">
              <a:lnSpc>
                <a:spcPct val="120000"/>
              </a:lnSpc>
              <a:spcBef>
                <a:spcPts val="0"/>
              </a:spcBef>
              <a:spcAft>
                <a:spcPts val="0"/>
              </a:spcAft>
              <a:buNone/>
            </a:pPr>
            <a:r>
              <a:rPr lang="en-US" altLang="zh-TW" i="1" dirty="0">
                <a:solidFill>
                  <a:schemeClr val="tx1"/>
                </a:solidFill>
              </a:rPr>
              <a:t>I(</a:t>
            </a:r>
            <a:r>
              <a:rPr lang="en-US" altLang="zh-TW" i="1" dirty="0" err="1">
                <a:solidFill>
                  <a:schemeClr val="tx1"/>
                </a:solidFill>
              </a:rPr>
              <a:t>nim</a:t>
            </a:r>
            <a:r>
              <a:rPr lang="en-US" altLang="zh-TW" i="1" dirty="0">
                <a:solidFill>
                  <a:schemeClr val="tx1"/>
                </a:solidFill>
              </a:rPr>
              <a:t>, </a:t>
            </a:r>
            <a:r>
              <a:rPr lang="en-US" altLang="zh-TW" i="1" dirty="0" err="1">
                <a:solidFill>
                  <a:schemeClr val="tx1"/>
                </a:solidFill>
              </a:rPr>
              <a:t>i</a:t>
            </a:r>
            <a:r>
              <a:rPr lang="en-US" altLang="zh-TW" i="1" dirty="0">
                <a:solidFill>
                  <a:schemeClr val="tx1"/>
                </a:solidFill>
              </a:rPr>
              <a:t>, j) = 0 </a:t>
            </a:r>
            <a:r>
              <a:rPr lang="en-US" altLang="zh-TW" dirty="0">
                <a:solidFill>
                  <a:schemeClr val="tx1"/>
                </a:solidFill>
              </a:rPr>
              <a:t>if</a:t>
            </a:r>
            <a:r>
              <a:rPr lang="en-US" altLang="zh-TW" i="1" dirty="0">
                <a:solidFill>
                  <a:schemeClr val="tx1"/>
                </a:solidFill>
              </a:rPr>
              <a:t> uniform(0, 1)&lt; threshold </a:t>
            </a:r>
          </a:p>
          <a:p>
            <a:pPr marL="1792288" indent="0">
              <a:lnSpc>
                <a:spcPct val="120000"/>
              </a:lnSpc>
              <a:spcBef>
                <a:spcPts val="0"/>
              </a:spcBef>
              <a:spcAft>
                <a:spcPts val="0"/>
              </a:spcAft>
              <a:buNone/>
            </a:pPr>
            <a:r>
              <a:rPr lang="en-US" altLang="zh-TW" i="1" dirty="0">
                <a:solidFill>
                  <a:schemeClr val="tx1"/>
                </a:solidFill>
              </a:rPr>
              <a:t>I(</a:t>
            </a:r>
            <a:r>
              <a:rPr lang="en-US" altLang="zh-TW" i="1" dirty="0" err="1">
                <a:solidFill>
                  <a:schemeClr val="tx1"/>
                </a:solidFill>
              </a:rPr>
              <a:t>nim</a:t>
            </a:r>
            <a:r>
              <a:rPr lang="en-US" altLang="zh-TW" i="1" dirty="0">
                <a:solidFill>
                  <a:schemeClr val="tx1"/>
                </a:solidFill>
              </a:rPr>
              <a:t>, </a:t>
            </a:r>
            <a:r>
              <a:rPr lang="en-US" altLang="zh-TW" i="1" dirty="0" err="1">
                <a:solidFill>
                  <a:schemeClr val="tx1"/>
                </a:solidFill>
              </a:rPr>
              <a:t>i</a:t>
            </a:r>
            <a:r>
              <a:rPr lang="en-US" altLang="zh-TW" i="1" dirty="0">
                <a:solidFill>
                  <a:schemeClr val="tx1"/>
                </a:solidFill>
              </a:rPr>
              <a:t>, j) = 255 </a:t>
            </a:r>
            <a:r>
              <a:rPr lang="en-US" altLang="zh-TW" dirty="0">
                <a:solidFill>
                  <a:schemeClr val="tx1"/>
                </a:solidFill>
              </a:rPr>
              <a:t>if </a:t>
            </a:r>
            <a:r>
              <a:rPr lang="en-US" altLang="zh-TW" i="1" dirty="0">
                <a:solidFill>
                  <a:schemeClr val="tx1"/>
                </a:solidFill>
              </a:rPr>
              <a:t>uniform(0, 1)&gt;1- threshold</a:t>
            </a:r>
          </a:p>
          <a:p>
            <a:pPr marL="1792288" indent="0">
              <a:lnSpc>
                <a:spcPct val="120000"/>
              </a:lnSpc>
              <a:spcBef>
                <a:spcPts val="0"/>
              </a:spcBef>
              <a:spcAft>
                <a:spcPts val="0"/>
              </a:spcAft>
              <a:buNone/>
            </a:pPr>
            <a:r>
              <a:rPr lang="en-US" altLang="zh-TW" i="1" dirty="0">
                <a:solidFill>
                  <a:schemeClr val="tx1"/>
                </a:solidFill>
              </a:rPr>
              <a:t>I(</a:t>
            </a:r>
            <a:r>
              <a:rPr lang="en-US" altLang="zh-TW" i="1" dirty="0" err="1">
                <a:solidFill>
                  <a:schemeClr val="tx1"/>
                </a:solidFill>
              </a:rPr>
              <a:t>nim</a:t>
            </a:r>
            <a:r>
              <a:rPr lang="en-US" altLang="zh-TW" i="1" dirty="0">
                <a:solidFill>
                  <a:schemeClr val="tx1"/>
                </a:solidFill>
              </a:rPr>
              <a:t>, </a:t>
            </a:r>
            <a:r>
              <a:rPr lang="en-US" altLang="zh-TW" i="1" dirty="0" err="1">
                <a:solidFill>
                  <a:schemeClr val="tx1"/>
                </a:solidFill>
              </a:rPr>
              <a:t>i</a:t>
            </a:r>
            <a:r>
              <a:rPr lang="en-US" altLang="zh-TW" i="1" dirty="0">
                <a:solidFill>
                  <a:schemeClr val="tx1"/>
                </a:solidFill>
              </a:rPr>
              <a:t>, j) = I(</a:t>
            </a:r>
            <a:r>
              <a:rPr lang="en-US" altLang="zh-TW" i="1" dirty="0" err="1">
                <a:solidFill>
                  <a:schemeClr val="tx1"/>
                </a:solidFill>
              </a:rPr>
              <a:t>im</a:t>
            </a:r>
            <a:r>
              <a:rPr lang="en-US" altLang="zh-TW" i="1" dirty="0">
                <a:solidFill>
                  <a:schemeClr val="tx1"/>
                </a:solidFill>
              </a:rPr>
              <a:t>, </a:t>
            </a:r>
            <a:r>
              <a:rPr lang="en-US" altLang="zh-TW" i="1" dirty="0" err="1">
                <a:solidFill>
                  <a:schemeClr val="tx1"/>
                </a:solidFill>
              </a:rPr>
              <a:t>i</a:t>
            </a:r>
            <a:r>
              <a:rPr lang="en-US" altLang="zh-TW" i="1" dirty="0">
                <a:solidFill>
                  <a:schemeClr val="tx1"/>
                </a:solidFill>
              </a:rPr>
              <a:t>, j) </a:t>
            </a:r>
            <a:r>
              <a:rPr lang="en-US" altLang="zh-TW" dirty="0">
                <a:solidFill>
                  <a:schemeClr val="tx1"/>
                </a:solidFill>
              </a:rPr>
              <a:t>otherwise</a:t>
            </a:r>
          </a:p>
          <a:p>
            <a:pPr marL="0" indent="0">
              <a:lnSpc>
                <a:spcPct val="120000"/>
              </a:lnSpc>
              <a:spcBef>
                <a:spcPts val="0"/>
              </a:spcBef>
              <a:spcAft>
                <a:spcPts val="0"/>
              </a:spcAft>
              <a:buNone/>
            </a:pPr>
            <a:r>
              <a:rPr lang="en-US" altLang="zh-TW" i="1" dirty="0">
                <a:solidFill>
                  <a:schemeClr val="tx1"/>
                </a:solidFill>
              </a:rPr>
              <a:t>uniform(0, 1)</a:t>
            </a:r>
            <a:r>
              <a:rPr lang="en-US" altLang="zh-TW" dirty="0">
                <a:solidFill>
                  <a:schemeClr val="tx1"/>
                </a:solidFill>
              </a:rPr>
              <a:t>: random variable uniformly distributed over [0, 1]</a:t>
            </a:r>
          </a:p>
          <a:p>
            <a:pPr marL="0" indent="0">
              <a:lnSpc>
                <a:spcPct val="120000"/>
              </a:lnSpc>
              <a:spcBef>
                <a:spcPts val="0"/>
              </a:spcBef>
              <a:spcAft>
                <a:spcPts val="0"/>
              </a:spcAft>
              <a:buNone/>
            </a:pPr>
            <a:r>
              <a:rPr lang="en-US" altLang="zh-TW" i="1" dirty="0">
                <a:solidFill>
                  <a:schemeClr val="tx1"/>
                </a:solidFill>
              </a:rPr>
              <a:t>threshold </a:t>
            </a:r>
            <a:r>
              <a:rPr lang="en-US" altLang="zh-TW" dirty="0">
                <a:solidFill>
                  <a:schemeClr val="tx1"/>
                </a:solidFill>
              </a:rPr>
              <a:t>determines signal-to-noise ratio, try both 0.05 and 0.10</a:t>
            </a:r>
          </a:p>
        </p:txBody>
      </p:sp>
      <p:sp>
        <p:nvSpPr>
          <p:cNvPr id="45060" name="Rectangle 2"/>
          <p:cNvSpPr>
            <a:spLocks noGrp="1" noChangeArrowheads="1"/>
          </p:cNvSpPr>
          <p:nvPr>
            <p:ph type="title"/>
          </p:nvPr>
        </p:nvSpPr>
        <p:spPr/>
        <p:txBody>
          <a:bodyPr/>
          <a:lstStyle/>
          <a:p>
            <a:r>
              <a:rPr lang="en-US" altLang="zh-TW" dirty="0">
                <a:solidFill>
                  <a:schemeClr val="tx1"/>
                </a:solidFill>
              </a:rPr>
              <a:t>Project due </a:t>
            </a:r>
            <a:r>
              <a:rPr lang="en-US" altLang="zh-TW" b="0" dirty="0">
                <a:solidFill>
                  <a:srgbClr val="C00000"/>
                </a:solidFill>
              </a:rPr>
              <a:t>Nov</a:t>
            </a:r>
            <a:r>
              <a:rPr lang="en-US" altLang="zh-TW" dirty="0">
                <a:solidFill>
                  <a:srgbClr val="C00000"/>
                </a:solidFill>
              </a:rPr>
              <a:t>.</a:t>
            </a:r>
            <a:r>
              <a:rPr lang="zh-TW" altLang="en-US" dirty="0">
                <a:solidFill>
                  <a:srgbClr val="C00000"/>
                </a:solidFill>
              </a:rPr>
              <a:t> </a:t>
            </a:r>
            <a:r>
              <a:rPr lang="en-US" altLang="zh-TW" dirty="0">
                <a:solidFill>
                  <a:srgbClr val="C00000"/>
                </a:solidFill>
              </a:rPr>
              <a:t>14, 2023</a:t>
            </a:r>
            <a:endParaRPr lang="en-US" altLang="zh-TW" b="0" dirty="0"/>
          </a:p>
        </p:txBody>
      </p:sp>
      <p:sp>
        <p:nvSpPr>
          <p:cNvPr id="7" name="頁尾版面配置區 4"/>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8" name="文字方塊 7"/>
          <p:cNvSpPr txBox="1"/>
          <p:nvPr/>
        </p:nvSpPr>
        <p:spPr>
          <a:xfrm>
            <a:off x="242047" y="178231"/>
            <a:ext cx="1385047" cy="369332"/>
          </a:xfrm>
          <a:prstGeom prst="rect">
            <a:avLst/>
          </a:prstGeom>
          <a:noFill/>
        </p:spPr>
        <p:txBody>
          <a:bodyPr wrap="square" rtlCol="0">
            <a:spAutoFit/>
          </a:bodyPr>
          <a:lstStyle/>
          <a:p>
            <a:r>
              <a:rPr lang="en-US" altLang="zh-TW" dirty="0">
                <a:latin typeface="+mj-lt"/>
              </a:rPr>
              <a:t>HW8</a:t>
            </a:r>
            <a:endParaRPr lang="zh-TW" altLang="en-US" dirty="0">
              <a:latin typeface="+mj-lt"/>
            </a:endParaRPr>
          </a:p>
        </p:txBody>
      </p:sp>
    </p:spTree>
    <p:extLst>
      <p:ext uri="{BB962C8B-B14F-4D97-AF65-F5344CB8AC3E}">
        <p14:creationId xmlns:p14="http://schemas.microsoft.com/office/powerpoint/2010/main" val="218072253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標題 1"/>
          <p:cNvSpPr>
            <a:spLocks noGrp="1"/>
          </p:cNvSpPr>
          <p:nvPr>
            <p:ph type="title"/>
          </p:nvPr>
        </p:nvSpPr>
        <p:spPr/>
        <p:txBody>
          <a:bodyPr>
            <a:normAutofit/>
          </a:bodyPr>
          <a:lstStyle/>
          <a:p>
            <a:r>
              <a:rPr lang="en-US" altLang="zh-TW" dirty="0">
                <a:solidFill>
                  <a:schemeClr val="tx1"/>
                </a:solidFill>
              </a:rPr>
              <a:t>Project Assignment Related</a:t>
            </a:r>
            <a:endParaRPr lang="zh-TW" altLang="en-US" dirty="0">
              <a:solidFill>
                <a:schemeClr val="tx1"/>
              </a:solidFill>
            </a:endParaRPr>
          </a:p>
        </p:txBody>
      </p:sp>
      <p:sp>
        <p:nvSpPr>
          <p:cNvPr id="4" name="頁尾版面配置區 3"/>
          <p:cNvSpPr>
            <a:spLocks noGrp="1"/>
          </p:cNvSpPr>
          <p:nvPr>
            <p:ph type="ftr" sz="quarter" idx="11"/>
          </p:nvPr>
        </p:nvSpPr>
        <p:spPr/>
        <p:txBody>
          <a:bodyPr/>
          <a:lstStyle/>
          <a:p>
            <a:pPr>
              <a:defRPr/>
            </a:pPr>
            <a:r>
              <a:rPr lang="en-US" altLang="zh-TW" b="1" dirty="0">
                <a:effectLst>
                  <a:outerShdw blurRad="38100" dist="38100" dir="2700000" algn="tl">
                    <a:srgbClr val="C0C0C0"/>
                  </a:outerShdw>
                </a:effectLst>
              </a:rPr>
              <a:t>DC &amp; CV Lab.</a:t>
            </a:r>
          </a:p>
          <a:p>
            <a:pPr>
              <a:defRPr/>
            </a:pPr>
            <a:r>
              <a:rPr lang="en-US" altLang="zh-TW" dirty="0">
                <a:latin typeface="Comic Sans MS" pitchFamily="66" charset="0"/>
              </a:rPr>
              <a:t>CSIE  NTU</a:t>
            </a:r>
          </a:p>
        </p:txBody>
      </p:sp>
      <p:pic>
        <p:nvPicPr>
          <p:cNvPr id="5" name="圖片 4"/>
          <p:cNvPicPr>
            <a:picLocks noChangeAspect="1"/>
          </p:cNvPicPr>
          <p:nvPr/>
        </p:nvPicPr>
        <p:blipFill>
          <a:blip r:embed="rId2"/>
          <a:stretch>
            <a:fillRect/>
          </a:stretch>
        </p:blipFill>
        <p:spPr>
          <a:xfrm>
            <a:off x="1241394" y="1849376"/>
            <a:ext cx="6661213" cy="4291581"/>
          </a:xfrm>
          <a:prstGeom prst="rect">
            <a:avLst/>
          </a:prstGeom>
        </p:spPr>
      </p:pic>
      <p:sp>
        <p:nvSpPr>
          <p:cNvPr id="6" name="矩形 5"/>
          <p:cNvSpPr/>
          <p:nvPr/>
        </p:nvSpPr>
        <p:spPr>
          <a:xfrm>
            <a:off x="1234440" y="2487168"/>
            <a:ext cx="6665976" cy="15544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1261872" y="4153663"/>
            <a:ext cx="6665976" cy="19872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194275" y="4144586"/>
            <a:ext cx="3114955" cy="590931"/>
          </a:xfrm>
          <a:prstGeom prst="rect">
            <a:avLst/>
          </a:prstGeom>
        </p:spPr>
        <p:txBody>
          <a:bodyPr wrap="none">
            <a:spAutoFit/>
          </a:bodyPr>
          <a:lstStyle/>
          <a:p>
            <a:pPr>
              <a:lnSpc>
                <a:spcPct val="90000"/>
              </a:lnSpc>
            </a:pPr>
            <a:r>
              <a:rPr lang="en-US" altLang="zh-TW" dirty="0">
                <a:latin typeface="+mj-lt"/>
              </a:rPr>
              <a:t>Generate salt-and-pepper noise</a:t>
            </a:r>
            <a:r>
              <a:rPr lang="zh-TW" altLang="en-US" dirty="0">
                <a:latin typeface="+mj-lt"/>
              </a:rPr>
              <a:t> </a:t>
            </a:r>
            <a:endParaRPr lang="en-US" altLang="zh-TW" dirty="0">
              <a:latin typeface="+mj-lt"/>
            </a:endParaRPr>
          </a:p>
          <a:p>
            <a:pPr>
              <a:lnSpc>
                <a:spcPct val="90000"/>
              </a:lnSpc>
            </a:pPr>
            <a:r>
              <a:rPr lang="en-US" altLang="zh-TW" dirty="0">
                <a:latin typeface="+mj-lt"/>
              </a:rPr>
              <a:t>with </a:t>
            </a:r>
            <a:r>
              <a:rPr lang="en-US" altLang="zh-TW" i="1" dirty="0">
                <a:latin typeface="+mj-lt"/>
              </a:rPr>
              <a:t>threshold = 0.05</a:t>
            </a:r>
          </a:p>
        </p:txBody>
      </p:sp>
      <p:sp>
        <p:nvSpPr>
          <p:cNvPr id="12" name="矩形 11"/>
          <p:cNvSpPr/>
          <p:nvPr/>
        </p:nvSpPr>
        <p:spPr>
          <a:xfrm>
            <a:off x="5194275" y="2489220"/>
            <a:ext cx="3897221" cy="646331"/>
          </a:xfrm>
          <a:prstGeom prst="rect">
            <a:avLst/>
          </a:prstGeom>
        </p:spPr>
        <p:txBody>
          <a:bodyPr wrap="none">
            <a:spAutoFit/>
          </a:bodyPr>
          <a:lstStyle/>
          <a:p>
            <a:r>
              <a:rPr lang="en-US" altLang="zh-TW" dirty="0">
                <a:latin typeface="+mj-lt"/>
              </a:rPr>
              <a:t>Generate additive white Gaussian noise</a:t>
            </a:r>
            <a:r>
              <a:rPr lang="zh-TW" altLang="en-US" dirty="0">
                <a:latin typeface="+mj-lt"/>
              </a:rPr>
              <a:t> </a:t>
            </a:r>
            <a:endParaRPr lang="en-US" altLang="zh-TW" dirty="0">
              <a:latin typeface="+mj-lt"/>
            </a:endParaRPr>
          </a:p>
          <a:p>
            <a:r>
              <a:rPr lang="en-US" altLang="zh-TW" dirty="0">
                <a:latin typeface="+mj-lt"/>
              </a:rPr>
              <a:t>with </a:t>
            </a:r>
            <a:r>
              <a:rPr lang="en-US" altLang="zh-TW" i="1" dirty="0">
                <a:latin typeface="+mj-lt"/>
              </a:rPr>
              <a:t>amplitude = 10</a:t>
            </a:r>
            <a:endParaRPr lang="zh-TW" altLang="en-US" i="1" dirty="0">
              <a:latin typeface="+mj-lt"/>
            </a:endParaRPr>
          </a:p>
        </p:txBody>
      </p:sp>
      <p:sp>
        <p:nvSpPr>
          <p:cNvPr id="11" name="文字方塊 10"/>
          <p:cNvSpPr txBox="1"/>
          <p:nvPr/>
        </p:nvSpPr>
        <p:spPr>
          <a:xfrm>
            <a:off x="242047" y="178231"/>
            <a:ext cx="1385047" cy="369332"/>
          </a:xfrm>
          <a:prstGeom prst="rect">
            <a:avLst/>
          </a:prstGeom>
          <a:noFill/>
        </p:spPr>
        <p:txBody>
          <a:bodyPr wrap="square" rtlCol="0">
            <a:spAutoFit/>
          </a:bodyPr>
          <a:lstStyle/>
          <a:p>
            <a:r>
              <a:rPr lang="en-US" altLang="zh-TW" dirty="0">
                <a:latin typeface="+mj-lt"/>
              </a:rPr>
              <a:t>HW8</a:t>
            </a:r>
            <a:endParaRPr lang="zh-TW" altLang="en-US" dirty="0">
              <a:latin typeface="+mj-lt"/>
            </a:endParaRPr>
          </a:p>
        </p:txBody>
      </p:sp>
    </p:spTree>
    <p:extLst>
      <p:ext uri="{BB962C8B-B14F-4D97-AF65-F5344CB8AC3E}">
        <p14:creationId xmlns:p14="http://schemas.microsoft.com/office/powerpoint/2010/main" val="3966040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Rectangle 2"/>
          <p:cNvSpPr>
            <a:spLocks noGrp="1" noChangeArrowheads="1"/>
          </p:cNvSpPr>
          <p:nvPr>
            <p:ph type="title"/>
          </p:nvPr>
        </p:nvSpPr>
        <p:spPr/>
        <p:txBody>
          <a:bodyPr/>
          <a:lstStyle/>
          <a:p>
            <a:r>
              <a:rPr lang="en-US" altLang="zh-TW" dirty="0">
                <a:solidFill>
                  <a:schemeClr val="tx1"/>
                </a:solidFill>
              </a:rPr>
              <a:t>Project due </a:t>
            </a:r>
            <a:r>
              <a:rPr lang="en-US" altLang="zh-TW" b="0" dirty="0">
                <a:solidFill>
                  <a:srgbClr val="C00000"/>
                </a:solidFill>
              </a:rPr>
              <a:t>Nov</a:t>
            </a:r>
            <a:r>
              <a:rPr lang="en-US" altLang="zh-TW" dirty="0">
                <a:solidFill>
                  <a:srgbClr val="C00000"/>
                </a:solidFill>
              </a:rPr>
              <a:t>.</a:t>
            </a:r>
            <a:r>
              <a:rPr lang="zh-TW" altLang="en-US" dirty="0">
                <a:solidFill>
                  <a:srgbClr val="C00000"/>
                </a:solidFill>
              </a:rPr>
              <a:t> </a:t>
            </a:r>
            <a:r>
              <a:rPr lang="en-US" altLang="zh-TW" dirty="0">
                <a:solidFill>
                  <a:srgbClr val="C00000"/>
                </a:solidFill>
              </a:rPr>
              <a:t>14, 2023</a:t>
            </a:r>
            <a:endParaRPr lang="en-US" altLang="zh-TW" b="0" dirty="0">
              <a:solidFill>
                <a:srgbClr val="FF0000"/>
              </a:solidFill>
            </a:endParaRPr>
          </a:p>
        </p:txBody>
      </p:sp>
      <p:sp>
        <p:nvSpPr>
          <p:cNvPr id="176132" name="Rectangle 3"/>
          <p:cNvSpPr>
            <a:spLocks noGrp="1" noChangeArrowheads="1"/>
          </p:cNvSpPr>
          <p:nvPr>
            <p:ph idx="1"/>
          </p:nvPr>
        </p:nvSpPr>
        <p:spPr/>
        <p:txBody>
          <a:bodyPr>
            <a:normAutofit/>
          </a:bodyPr>
          <a:lstStyle/>
          <a:p>
            <a:pPr marL="0" indent="0" eaLnBrk="1" hangingPunct="1">
              <a:lnSpc>
                <a:spcPct val="90000"/>
              </a:lnSpc>
              <a:buNone/>
            </a:pPr>
            <a:r>
              <a:rPr lang="en-US" altLang="zh-TW" sz="2800" dirty="0">
                <a:solidFill>
                  <a:schemeClr val="tx1"/>
                </a:solidFill>
              </a:rPr>
              <a:t>Generate additive white Gaussian noise</a:t>
            </a:r>
          </a:p>
          <a:p>
            <a:pPr algn="ctr" eaLnBrk="1" hangingPunct="1">
              <a:lnSpc>
                <a:spcPct val="90000"/>
              </a:lnSpc>
              <a:buFont typeface="Wingdings" pitchFamily="2" charset="2"/>
              <a:buNone/>
            </a:pPr>
            <a:r>
              <a:rPr lang="en-US" altLang="zh-TW" sz="2800" dirty="0">
                <a:solidFill>
                  <a:schemeClr val="tx1"/>
                </a:solidFill>
              </a:rPr>
              <a:t>with </a:t>
            </a:r>
            <a:r>
              <a:rPr lang="en-US" altLang="zh-TW" sz="2800" i="1" dirty="0">
                <a:solidFill>
                  <a:schemeClr val="tx1"/>
                </a:solidFill>
              </a:rPr>
              <a:t>amplitude = 10</a:t>
            </a:r>
          </a:p>
        </p:txBody>
      </p:sp>
      <p:sp>
        <p:nvSpPr>
          <p:cNvPr id="6"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dirty="0" smtClean="0"/>
              <a:t>142</a:t>
            </a:fld>
            <a:endParaRPr lang="en-US" dirty="0"/>
          </a:p>
        </p:txBody>
      </p:sp>
      <p:pic>
        <p:nvPicPr>
          <p:cNvPr id="176133" name="Picture 4" descr="lena"/>
          <p:cNvPicPr>
            <a:picLocks noChangeAspect="1" noChangeArrowheads="1"/>
          </p:cNvPicPr>
          <p:nvPr/>
        </p:nvPicPr>
        <p:blipFill>
          <a:blip r:embed="rId3" cstate="print"/>
          <a:srcRect/>
          <a:stretch>
            <a:fillRect/>
          </a:stretch>
        </p:blipFill>
        <p:spPr bwMode="auto">
          <a:xfrm>
            <a:off x="468313" y="3006725"/>
            <a:ext cx="3851275" cy="3851275"/>
          </a:xfrm>
          <a:prstGeom prst="rect">
            <a:avLst/>
          </a:prstGeom>
          <a:noFill/>
          <a:ln w="9525">
            <a:noFill/>
            <a:miter lim="800000"/>
            <a:headEnd/>
            <a:tailEnd/>
          </a:ln>
        </p:spPr>
      </p:pic>
      <p:pic>
        <p:nvPicPr>
          <p:cNvPr id="176134" name="Picture 6" descr="lena_gaussian(10)"/>
          <p:cNvPicPr>
            <a:picLocks noChangeAspect="1" noChangeArrowheads="1"/>
          </p:cNvPicPr>
          <p:nvPr/>
        </p:nvPicPr>
        <p:blipFill>
          <a:blip r:embed="rId4" cstate="print"/>
          <a:srcRect/>
          <a:stretch>
            <a:fillRect/>
          </a:stretch>
        </p:blipFill>
        <p:spPr bwMode="auto">
          <a:xfrm>
            <a:off x="4643438" y="3006725"/>
            <a:ext cx="3851275" cy="3851275"/>
          </a:xfrm>
          <a:prstGeom prst="rect">
            <a:avLst/>
          </a:prstGeom>
          <a:noFill/>
          <a:ln w="9525">
            <a:noFill/>
            <a:miter lim="800000"/>
            <a:headEnd/>
            <a:tailEnd/>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Rectangle 2"/>
          <p:cNvSpPr>
            <a:spLocks noGrp="1" noChangeArrowheads="1"/>
          </p:cNvSpPr>
          <p:nvPr>
            <p:ph type="title"/>
          </p:nvPr>
        </p:nvSpPr>
        <p:spPr/>
        <p:txBody>
          <a:bodyPr/>
          <a:lstStyle/>
          <a:p>
            <a:r>
              <a:rPr lang="en-US" altLang="zh-TW" dirty="0">
                <a:solidFill>
                  <a:schemeClr val="tx1"/>
                </a:solidFill>
              </a:rPr>
              <a:t>Project due </a:t>
            </a:r>
            <a:r>
              <a:rPr lang="en-US" altLang="zh-TW" b="0" dirty="0">
                <a:solidFill>
                  <a:srgbClr val="C00000"/>
                </a:solidFill>
              </a:rPr>
              <a:t>Nov</a:t>
            </a:r>
            <a:r>
              <a:rPr lang="en-US" altLang="zh-TW" dirty="0">
                <a:solidFill>
                  <a:srgbClr val="C00000"/>
                </a:solidFill>
              </a:rPr>
              <a:t>.</a:t>
            </a:r>
            <a:r>
              <a:rPr lang="zh-TW" altLang="en-US" dirty="0">
                <a:solidFill>
                  <a:srgbClr val="C00000"/>
                </a:solidFill>
              </a:rPr>
              <a:t> </a:t>
            </a:r>
            <a:r>
              <a:rPr lang="en-US" altLang="zh-TW" dirty="0">
                <a:solidFill>
                  <a:srgbClr val="C00000"/>
                </a:solidFill>
              </a:rPr>
              <a:t>14, 2023</a:t>
            </a:r>
            <a:endParaRPr lang="en-US" altLang="zh-TW" b="0" dirty="0">
              <a:solidFill>
                <a:srgbClr val="FF0000"/>
              </a:solidFill>
            </a:endParaRPr>
          </a:p>
        </p:txBody>
      </p:sp>
      <p:sp>
        <p:nvSpPr>
          <p:cNvPr id="177156" name="Rectangle 3"/>
          <p:cNvSpPr>
            <a:spLocks noGrp="1" noChangeArrowheads="1"/>
          </p:cNvSpPr>
          <p:nvPr>
            <p:ph idx="1"/>
          </p:nvPr>
        </p:nvSpPr>
        <p:spPr/>
        <p:txBody>
          <a:bodyPr>
            <a:normAutofit/>
          </a:bodyPr>
          <a:lstStyle/>
          <a:p>
            <a:pPr marL="0" indent="0" eaLnBrk="1" hangingPunct="1">
              <a:lnSpc>
                <a:spcPct val="90000"/>
              </a:lnSpc>
              <a:buNone/>
            </a:pPr>
            <a:r>
              <a:rPr lang="en-US" altLang="zh-TW" sz="2800" dirty="0">
                <a:solidFill>
                  <a:schemeClr val="tx1"/>
                </a:solidFill>
              </a:rPr>
              <a:t>Generate additive white Gaussian noise</a:t>
            </a:r>
          </a:p>
          <a:p>
            <a:pPr algn="ctr" eaLnBrk="1" hangingPunct="1">
              <a:lnSpc>
                <a:spcPct val="90000"/>
              </a:lnSpc>
              <a:buFont typeface="Wingdings" pitchFamily="2" charset="2"/>
              <a:buNone/>
            </a:pPr>
            <a:r>
              <a:rPr lang="en-US" altLang="zh-TW" sz="2800" dirty="0">
                <a:solidFill>
                  <a:schemeClr val="tx1"/>
                </a:solidFill>
              </a:rPr>
              <a:t>with </a:t>
            </a:r>
            <a:r>
              <a:rPr lang="en-US" altLang="zh-TW" sz="2800" i="1" dirty="0">
                <a:solidFill>
                  <a:schemeClr val="tx1"/>
                </a:solidFill>
              </a:rPr>
              <a:t>amplitude = 30</a:t>
            </a:r>
          </a:p>
        </p:txBody>
      </p:sp>
      <p:sp>
        <p:nvSpPr>
          <p:cNvPr id="6"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dirty="0" smtClean="0"/>
              <a:t>143</a:t>
            </a:fld>
            <a:endParaRPr lang="en-US" dirty="0"/>
          </a:p>
        </p:txBody>
      </p:sp>
      <p:pic>
        <p:nvPicPr>
          <p:cNvPr id="177157" name="Picture 4" descr="lena"/>
          <p:cNvPicPr>
            <a:picLocks noChangeAspect="1" noChangeArrowheads="1"/>
          </p:cNvPicPr>
          <p:nvPr/>
        </p:nvPicPr>
        <p:blipFill>
          <a:blip r:embed="rId2" cstate="print"/>
          <a:srcRect/>
          <a:stretch>
            <a:fillRect/>
          </a:stretch>
        </p:blipFill>
        <p:spPr bwMode="auto">
          <a:xfrm>
            <a:off x="468313" y="3006725"/>
            <a:ext cx="3851275" cy="3851275"/>
          </a:xfrm>
          <a:prstGeom prst="rect">
            <a:avLst/>
          </a:prstGeom>
          <a:noFill/>
          <a:ln w="9525">
            <a:noFill/>
            <a:miter lim="800000"/>
            <a:headEnd/>
            <a:tailEnd/>
          </a:ln>
        </p:spPr>
      </p:pic>
      <p:pic>
        <p:nvPicPr>
          <p:cNvPr id="177158" name="Picture 5" descr="lena_gaussian(30)"/>
          <p:cNvPicPr>
            <a:picLocks noChangeAspect="1" noChangeArrowheads="1"/>
          </p:cNvPicPr>
          <p:nvPr/>
        </p:nvPicPr>
        <p:blipFill>
          <a:blip r:embed="rId3" cstate="print"/>
          <a:srcRect/>
          <a:stretch>
            <a:fillRect/>
          </a:stretch>
        </p:blipFill>
        <p:spPr bwMode="auto">
          <a:xfrm>
            <a:off x="4643438" y="2987675"/>
            <a:ext cx="3870325" cy="3870325"/>
          </a:xfrm>
          <a:prstGeom prst="rect">
            <a:avLst/>
          </a:prstGeom>
          <a:noFill/>
          <a:ln w="9525">
            <a:noFill/>
            <a:miter lim="800000"/>
            <a:headEnd/>
            <a:tailEnd/>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Rectangle 2"/>
          <p:cNvSpPr>
            <a:spLocks noGrp="1" noChangeArrowheads="1"/>
          </p:cNvSpPr>
          <p:nvPr>
            <p:ph type="title"/>
          </p:nvPr>
        </p:nvSpPr>
        <p:spPr/>
        <p:txBody>
          <a:bodyPr/>
          <a:lstStyle/>
          <a:p>
            <a:r>
              <a:rPr lang="en-US" altLang="zh-TW" dirty="0">
                <a:solidFill>
                  <a:schemeClr val="tx1"/>
                </a:solidFill>
              </a:rPr>
              <a:t>Project due </a:t>
            </a:r>
            <a:r>
              <a:rPr lang="en-US" altLang="zh-TW" b="0" dirty="0">
                <a:solidFill>
                  <a:srgbClr val="C00000"/>
                </a:solidFill>
              </a:rPr>
              <a:t>Nov</a:t>
            </a:r>
            <a:r>
              <a:rPr lang="en-US" altLang="zh-TW" dirty="0">
                <a:solidFill>
                  <a:srgbClr val="C00000"/>
                </a:solidFill>
              </a:rPr>
              <a:t>.</a:t>
            </a:r>
            <a:r>
              <a:rPr lang="zh-TW" altLang="en-US" dirty="0">
                <a:solidFill>
                  <a:srgbClr val="C00000"/>
                </a:solidFill>
              </a:rPr>
              <a:t> </a:t>
            </a:r>
            <a:r>
              <a:rPr lang="en-US" altLang="zh-TW" dirty="0">
                <a:solidFill>
                  <a:srgbClr val="C00000"/>
                </a:solidFill>
              </a:rPr>
              <a:t>14, 2023</a:t>
            </a:r>
            <a:endParaRPr lang="en-US" altLang="zh-TW" b="0" dirty="0">
              <a:solidFill>
                <a:srgbClr val="FF0000"/>
              </a:solidFill>
            </a:endParaRPr>
          </a:p>
        </p:txBody>
      </p:sp>
      <p:sp>
        <p:nvSpPr>
          <p:cNvPr id="178180" name="Rectangle 3"/>
          <p:cNvSpPr>
            <a:spLocks noGrp="1" noChangeArrowheads="1"/>
          </p:cNvSpPr>
          <p:nvPr>
            <p:ph idx="1"/>
          </p:nvPr>
        </p:nvSpPr>
        <p:spPr/>
        <p:txBody>
          <a:bodyPr>
            <a:normAutofit/>
          </a:bodyPr>
          <a:lstStyle/>
          <a:p>
            <a:pPr marL="0" indent="0" eaLnBrk="1" hangingPunct="1">
              <a:lnSpc>
                <a:spcPct val="90000"/>
              </a:lnSpc>
              <a:buNone/>
            </a:pPr>
            <a:r>
              <a:rPr lang="en-US" altLang="zh-TW" sz="2800" dirty="0">
                <a:solidFill>
                  <a:schemeClr val="tx1"/>
                </a:solidFill>
              </a:rPr>
              <a:t>Generate salt-and-pepper noise</a:t>
            </a:r>
          </a:p>
          <a:p>
            <a:pPr marL="0" indent="0" algn="ctr" eaLnBrk="1" hangingPunct="1">
              <a:lnSpc>
                <a:spcPct val="90000"/>
              </a:lnSpc>
              <a:buFont typeface="Wingdings" pitchFamily="2" charset="2"/>
              <a:buNone/>
            </a:pPr>
            <a:r>
              <a:rPr lang="en-US" altLang="zh-TW" sz="2800" dirty="0">
                <a:solidFill>
                  <a:schemeClr val="tx1"/>
                </a:solidFill>
              </a:rPr>
              <a:t>with </a:t>
            </a:r>
            <a:r>
              <a:rPr lang="en-US" altLang="zh-TW" sz="2800" i="1" dirty="0">
                <a:solidFill>
                  <a:schemeClr val="tx1"/>
                </a:solidFill>
              </a:rPr>
              <a:t>threshold = 0.05</a:t>
            </a:r>
          </a:p>
        </p:txBody>
      </p:sp>
      <p:sp>
        <p:nvSpPr>
          <p:cNvPr id="6"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dirty="0" smtClean="0"/>
              <a:t>144</a:t>
            </a:fld>
            <a:endParaRPr lang="en-US" dirty="0"/>
          </a:p>
        </p:txBody>
      </p:sp>
      <p:pic>
        <p:nvPicPr>
          <p:cNvPr id="178181" name="Picture 4" descr="lena"/>
          <p:cNvPicPr>
            <a:picLocks noChangeAspect="1" noChangeArrowheads="1"/>
          </p:cNvPicPr>
          <p:nvPr/>
        </p:nvPicPr>
        <p:blipFill>
          <a:blip r:embed="rId2" cstate="print"/>
          <a:srcRect/>
          <a:stretch>
            <a:fillRect/>
          </a:stretch>
        </p:blipFill>
        <p:spPr bwMode="auto">
          <a:xfrm>
            <a:off x="468313" y="3006725"/>
            <a:ext cx="3851275" cy="3851275"/>
          </a:xfrm>
          <a:prstGeom prst="rect">
            <a:avLst/>
          </a:prstGeom>
          <a:noFill/>
          <a:ln w="9525">
            <a:noFill/>
            <a:miter lim="800000"/>
            <a:headEnd/>
            <a:tailEnd/>
          </a:ln>
        </p:spPr>
      </p:pic>
      <p:pic>
        <p:nvPicPr>
          <p:cNvPr id="178182" name="Picture 6" descr="lena_salt_and_pepper(0"/>
          <p:cNvPicPr>
            <a:picLocks noChangeAspect="1" noChangeArrowheads="1"/>
          </p:cNvPicPr>
          <p:nvPr/>
        </p:nvPicPr>
        <p:blipFill>
          <a:blip r:embed="rId3" cstate="print"/>
          <a:srcRect/>
          <a:stretch>
            <a:fillRect/>
          </a:stretch>
        </p:blipFill>
        <p:spPr bwMode="auto">
          <a:xfrm>
            <a:off x="4716463" y="2997597"/>
            <a:ext cx="3887787" cy="3887787"/>
          </a:xfrm>
          <a:prstGeom prst="rect">
            <a:avLst/>
          </a:prstGeom>
          <a:noFill/>
          <a:ln w="9525">
            <a:noFill/>
            <a:miter lim="800000"/>
            <a:headEnd/>
            <a:tailEnd/>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2"/>
          <p:cNvSpPr>
            <a:spLocks noGrp="1" noChangeArrowheads="1"/>
          </p:cNvSpPr>
          <p:nvPr>
            <p:ph type="title"/>
          </p:nvPr>
        </p:nvSpPr>
        <p:spPr/>
        <p:txBody>
          <a:bodyPr/>
          <a:lstStyle/>
          <a:p>
            <a:r>
              <a:rPr lang="en-US" altLang="zh-TW" dirty="0">
                <a:solidFill>
                  <a:schemeClr val="tx1"/>
                </a:solidFill>
              </a:rPr>
              <a:t>Project due </a:t>
            </a:r>
            <a:r>
              <a:rPr lang="en-US" altLang="zh-TW" b="0" dirty="0">
                <a:solidFill>
                  <a:srgbClr val="C00000"/>
                </a:solidFill>
              </a:rPr>
              <a:t>Nov</a:t>
            </a:r>
            <a:r>
              <a:rPr lang="en-US" altLang="zh-TW" dirty="0">
                <a:solidFill>
                  <a:srgbClr val="C00000"/>
                </a:solidFill>
              </a:rPr>
              <a:t>.</a:t>
            </a:r>
            <a:r>
              <a:rPr lang="zh-TW" altLang="en-US" dirty="0">
                <a:solidFill>
                  <a:srgbClr val="C00000"/>
                </a:solidFill>
              </a:rPr>
              <a:t> </a:t>
            </a:r>
            <a:r>
              <a:rPr lang="en-US" altLang="zh-TW" dirty="0">
                <a:solidFill>
                  <a:srgbClr val="C00000"/>
                </a:solidFill>
              </a:rPr>
              <a:t>14, 2023</a:t>
            </a:r>
            <a:endParaRPr lang="en-US" altLang="zh-TW" b="0" dirty="0">
              <a:solidFill>
                <a:srgbClr val="FF0000"/>
              </a:solidFill>
            </a:endParaRPr>
          </a:p>
        </p:txBody>
      </p:sp>
      <p:sp>
        <p:nvSpPr>
          <p:cNvPr id="3" name="內容版面配置區 2"/>
          <p:cNvSpPr>
            <a:spLocks noGrp="1"/>
          </p:cNvSpPr>
          <p:nvPr>
            <p:ph idx="1"/>
          </p:nvPr>
        </p:nvSpPr>
        <p:spPr/>
        <p:txBody>
          <a:bodyPr>
            <a:normAutofit/>
          </a:bodyPr>
          <a:lstStyle/>
          <a:p>
            <a:pPr marL="0" indent="0">
              <a:spcBef>
                <a:spcPct val="20000"/>
              </a:spcBef>
              <a:buClr>
                <a:schemeClr val="tx2"/>
              </a:buClr>
              <a:buSzPct val="70000"/>
              <a:buNone/>
            </a:pPr>
            <a:r>
              <a:rPr lang="en-US" altLang="zh-TW" sz="2800" dirty="0">
                <a:solidFill>
                  <a:schemeClr val="tx1"/>
                </a:solidFill>
              </a:rPr>
              <a:t>Generate salt-and-pepper noise</a:t>
            </a:r>
          </a:p>
          <a:p>
            <a:pPr marL="342900" indent="-342900" algn="ctr">
              <a:spcBef>
                <a:spcPct val="20000"/>
              </a:spcBef>
              <a:buClr>
                <a:schemeClr val="tx2"/>
              </a:buClr>
              <a:buSzPct val="70000"/>
              <a:buNone/>
            </a:pPr>
            <a:r>
              <a:rPr lang="en-US" altLang="zh-TW" sz="2800" dirty="0">
                <a:solidFill>
                  <a:schemeClr val="tx1"/>
                </a:solidFill>
              </a:rPr>
              <a:t>with </a:t>
            </a:r>
            <a:r>
              <a:rPr lang="en-US" altLang="zh-TW" sz="2800" i="1" dirty="0">
                <a:solidFill>
                  <a:schemeClr val="tx1"/>
                </a:solidFill>
              </a:rPr>
              <a:t>threshold = 0.1</a:t>
            </a:r>
          </a:p>
          <a:p>
            <a:endParaRPr lang="zh-TW" altLang="en-US" sz="2800" dirty="0">
              <a:solidFill>
                <a:schemeClr val="tx1"/>
              </a:solidFill>
            </a:endParaRPr>
          </a:p>
        </p:txBody>
      </p:sp>
      <p:sp>
        <p:nvSpPr>
          <p:cNvPr id="6"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dirty="0" smtClean="0"/>
              <a:t>145</a:t>
            </a:fld>
            <a:endParaRPr lang="en-US" dirty="0"/>
          </a:p>
        </p:txBody>
      </p:sp>
      <p:pic>
        <p:nvPicPr>
          <p:cNvPr id="179204" name="Picture 4" descr="lena"/>
          <p:cNvPicPr>
            <a:picLocks noChangeAspect="1" noChangeArrowheads="1"/>
          </p:cNvPicPr>
          <p:nvPr/>
        </p:nvPicPr>
        <p:blipFill>
          <a:blip r:embed="rId2" cstate="print"/>
          <a:srcRect/>
          <a:stretch>
            <a:fillRect/>
          </a:stretch>
        </p:blipFill>
        <p:spPr bwMode="auto">
          <a:xfrm>
            <a:off x="468313" y="3006725"/>
            <a:ext cx="3851275" cy="3851275"/>
          </a:xfrm>
          <a:prstGeom prst="rect">
            <a:avLst/>
          </a:prstGeom>
          <a:noFill/>
          <a:ln w="9525">
            <a:noFill/>
            <a:miter lim="800000"/>
            <a:headEnd/>
            <a:tailEnd/>
          </a:ln>
        </p:spPr>
      </p:pic>
      <p:pic>
        <p:nvPicPr>
          <p:cNvPr id="179206" name="Picture 10" descr="lena_salt_and_pepper(0"/>
          <p:cNvPicPr>
            <a:picLocks noChangeAspect="1" noChangeArrowheads="1"/>
          </p:cNvPicPr>
          <p:nvPr/>
        </p:nvPicPr>
        <p:blipFill>
          <a:blip r:embed="rId3" cstate="print"/>
          <a:srcRect/>
          <a:stretch>
            <a:fillRect/>
          </a:stretch>
        </p:blipFill>
        <p:spPr bwMode="auto">
          <a:xfrm>
            <a:off x="4716463" y="2968625"/>
            <a:ext cx="3889375" cy="3889375"/>
          </a:xfrm>
          <a:prstGeom prst="rect">
            <a:avLst/>
          </a:prstGeom>
          <a:noFill/>
          <a:ln w="9525">
            <a:noFill/>
            <a:miter lim="800000"/>
            <a:headEnd/>
            <a:tailEnd/>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p:cNvSpPr>
            <a:spLocks noGrp="1"/>
          </p:cNvSpPr>
          <p:nvPr>
            <p:ph type="ftr" sz="quarter" idx="11"/>
          </p:nvPr>
        </p:nvSpPr>
        <p:spPr>
          <a:xfrm>
            <a:off x="2763448" y="6478413"/>
            <a:ext cx="3617103" cy="365125"/>
          </a:xfrm>
        </p:spPr>
        <p:txBody>
          <a:bodyPr/>
          <a:lstStyle/>
          <a:p>
            <a:pPr>
              <a:defRPr/>
            </a:pPr>
            <a:r>
              <a:rPr lang="pl-PL" altLang="zh-TW" dirty="0"/>
              <a:t>DC &amp; CV Lab. CSIE NTU</a:t>
            </a:r>
            <a:endParaRPr lang="en-US" altLang="zh-TW" dirty="0"/>
          </a:p>
        </p:txBody>
      </p:sp>
      <p:sp>
        <p:nvSpPr>
          <p:cNvPr id="5" name="投影片編號版面配置區 4"/>
          <p:cNvSpPr>
            <a:spLocks noGrp="1"/>
          </p:cNvSpPr>
          <p:nvPr>
            <p:ph type="sldNum" sz="quarter" idx="12"/>
          </p:nvPr>
        </p:nvSpPr>
        <p:spPr/>
        <p:txBody>
          <a:bodyPr/>
          <a:lstStyle/>
          <a:p>
            <a:fld id="{028E3F4F-51B2-42EE-AFA2-40C4572185CC}" type="slidenum">
              <a:rPr lang="en-US" dirty="0" smtClean="0"/>
              <a:t>146</a:t>
            </a:fld>
            <a:endParaRPr lang="en-US" dirty="0"/>
          </a:p>
        </p:txBody>
      </p:sp>
      <p:graphicFrame>
        <p:nvGraphicFramePr>
          <p:cNvPr id="6" name="內容版面配置區 5"/>
          <p:cNvGraphicFramePr>
            <a:graphicFrameLocks noGrp="1"/>
          </p:cNvGraphicFramePr>
          <p:nvPr>
            <p:ph idx="4294967295"/>
          </p:nvPr>
        </p:nvGraphicFramePr>
        <p:xfrm>
          <a:off x="179512" y="102752"/>
          <a:ext cx="2808000" cy="2808000"/>
        </p:xfrm>
        <a:graphic>
          <a:graphicData uri="http://schemas.openxmlformats.org/drawingml/2006/table">
            <a:tbl>
              <a:tblPr bandRow="1">
                <a:tableStyleId>{5940675A-B579-460E-94D1-54222C63F5DA}</a:tableStyleId>
              </a:tblPr>
              <a:tblGrid>
                <a:gridCol w="468000">
                  <a:extLst>
                    <a:ext uri="{9D8B030D-6E8A-4147-A177-3AD203B41FA5}">
                      <a16:colId xmlns:a16="http://schemas.microsoft.com/office/drawing/2014/main" val="2981932205"/>
                    </a:ext>
                  </a:extLst>
                </a:gridCol>
                <a:gridCol w="468000">
                  <a:extLst>
                    <a:ext uri="{9D8B030D-6E8A-4147-A177-3AD203B41FA5}">
                      <a16:colId xmlns:a16="http://schemas.microsoft.com/office/drawing/2014/main" val="3391191754"/>
                    </a:ext>
                  </a:extLst>
                </a:gridCol>
                <a:gridCol w="468000">
                  <a:extLst>
                    <a:ext uri="{9D8B030D-6E8A-4147-A177-3AD203B41FA5}">
                      <a16:colId xmlns:a16="http://schemas.microsoft.com/office/drawing/2014/main" val="173095458"/>
                    </a:ext>
                  </a:extLst>
                </a:gridCol>
                <a:gridCol w="468000">
                  <a:extLst>
                    <a:ext uri="{9D8B030D-6E8A-4147-A177-3AD203B41FA5}">
                      <a16:colId xmlns:a16="http://schemas.microsoft.com/office/drawing/2014/main" val="3817219994"/>
                    </a:ext>
                  </a:extLst>
                </a:gridCol>
                <a:gridCol w="468000">
                  <a:extLst>
                    <a:ext uri="{9D8B030D-6E8A-4147-A177-3AD203B41FA5}">
                      <a16:colId xmlns:a16="http://schemas.microsoft.com/office/drawing/2014/main" val="3230507312"/>
                    </a:ext>
                  </a:extLst>
                </a:gridCol>
                <a:gridCol w="468000">
                  <a:extLst>
                    <a:ext uri="{9D8B030D-6E8A-4147-A177-3AD203B41FA5}">
                      <a16:colId xmlns:a16="http://schemas.microsoft.com/office/drawing/2014/main" val="1412000663"/>
                    </a:ext>
                  </a:extLst>
                </a:gridCol>
              </a:tblGrid>
              <a:tr h="468000">
                <a:tc>
                  <a:txBody>
                    <a:bodyPr/>
                    <a:lstStyle/>
                    <a:p>
                      <a:pPr algn="ctr"/>
                      <a:r>
                        <a:rPr lang="en-US" altLang="zh-TW" sz="1400" dirty="0"/>
                        <a:t>169</a:t>
                      </a:r>
                      <a:endParaRPr lang="zh-TW" altLang="en-US" sz="1400" dirty="0"/>
                    </a:p>
                  </a:txBody>
                  <a:tcPr anchor="ctr"/>
                </a:tc>
                <a:tc>
                  <a:txBody>
                    <a:bodyPr/>
                    <a:lstStyle/>
                    <a:p>
                      <a:pPr algn="ctr"/>
                      <a:r>
                        <a:rPr lang="en-US" altLang="zh-TW" sz="1400" dirty="0"/>
                        <a:t>153</a:t>
                      </a:r>
                      <a:endParaRPr lang="zh-TW" altLang="en-US" sz="1400" dirty="0"/>
                    </a:p>
                  </a:txBody>
                  <a:tcPr anchor="ctr"/>
                </a:tc>
                <a:tc>
                  <a:txBody>
                    <a:bodyPr/>
                    <a:lstStyle/>
                    <a:p>
                      <a:pPr algn="ctr"/>
                      <a:r>
                        <a:rPr lang="en-US" altLang="zh-TW" sz="1400" dirty="0"/>
                        <a:t>145</a:t>
                      </a:r>
                      <a:endParaRPr lang="zh-TW" altLang="en-US" sz="1400" dirty="0"/>
                    </a:p>
                  </a:txBody>
                  <a:tcPr anchor="ctr"/>
                </a:tc>
                <a:tc>
                  <a:txBody>
                    <a:bodyPr/>
                    <a:lstStyle/>
                    <a:p>
                      <a:pPr algn="ctr"/>
                      <a:r>
                        <a:rPr lang="en-US" altLang="zh-TW" sz="1400" dirty="0"/>
                        <a:t>137</a:t>
                      </a:r>
                      <a:endParaRPr lang="zh-TW" altLang="en-US" sz="1400" dirty="0"/>
                    </a:p>
                  </a:txBody>
                  <a:tcPr anchor="ctr"/>
                </a:tc>
                <a:tc>
                  <a:txBody>
                    <a:bodyPr/>
                    <a:lstStyle/>
                    <a:p>
                      <a:pPr algn="ctr"/>
                      <a:r>
                        <a:rPr lang="en-US" altLang="zh-TW" sz="1400" dirty="0"/>
                        <a:t>112</a:t>
                      </a:r>
                      <a:endParaRPr lang="zh-TW" altLang="en-US" sz="1400" dirty="0"/>
                    </a:p>
                  </a:txBody>
                  <a:tcPr anchor="ctr"/>
                </a:tc>
                <a:tc>
                  <a:txBody>
                    <a:bodyPr/>
                    <a:lstStyle/>
                    <a:p>
                      <a:pPr algn="ctr"/>
                      <a:r>
                        <a:rPr lang="en-US" altLang="zh-TW" sz="1400" dirty="0"/>
                        <a:t>98</a:t>
                      </a:r>
                      <a:endParaRPr lang="zh-TW" altLang="en-US" sz="1400" dirty="0"/>
                    </a:p>
                  </a:txBody>
                  <a:tcPr anchor="ctr"/>
                </a:tc>
                <a:extLst>
                  <a:ext uri="{0D108BD9-81ED-4DB2-BD59-A6C34878D82A}">
                    <a16:rowId xmlns:a16="http://schemas.microsoft.com/office/drawing/2014/main" val="4281924273"/>
                  </a:ext>
                </a:extLst>
              </a:tr>
              <a:tr h="468000">
                <a:tc>
                  <a:txBody>
                    <a:bodyPr/>
                    <a:lstStyle/>
                    <a:p>
                      <a:pPr algn="ctr"/>
                      <a:r>
                        <a:rPr lang="en-US" altLang="zh-TW" sz="1400" dirty="0"/>
                        <a:t>130</a:t>
                      </a:r>
                      <a:endParaRPr lang="zh-TW" altLang="en-US" sz="1400" dirty="0"/>
                    </a:p>
                  </a:txBody>
                  <a:tcPr anchor="ctr"/>
                </a:tc>
                <a:tc>
                  <a:txBody>
                    <a:bodyPr/>
                    <a:lstStyle/>
                    <a:p>
                      <a:pPr algn="ctr"/>
                      <a:r>
                        <a:rPr lang="en-US" altLang="zh-TW" sz="1400" dirty="0"/>
                        <a:t>95</a:t>
                      </a:r>
                      <a:endParaRPr lang="zh-TW" altLang="en-US" sz="1400" dirty="0"/>
                    </a:p>
                  </a:txBody>
                  <a:tcPr anchor="ctr"/>
                </a:tc>
                <a:tc>
                  <a:txBody>
                    <a:bodyPr/>
                    <a:lstStyle/>
                    <a:p>
                      <a:pPr algn="ctr"/>
                      <a:r>
                        <a:rPr lang="en-US" altLang="zh-TW" sz="1400" dirty="0"/>
                        <a:t>120</a:t>
                      </a:r>
                      <a:endParaRPr lang="zh-TW" altLang="en-US" sz="1400" dirty="0"/>
                    </a:p>
                  </a:txBody>
                  <a:tcPr anchor="ctr"/>
                </a:tc>
                <a:tc>
                  <a:txBody>
                    <a:bodyPr/>
                    <a:lstStyle/>
                    <a:p>
                      <a:pPr algn="ctr"/>
                      <a:r>
                        <a:rPr lang="en-US" altLang="zh-TW" sz="1400" dirty="0"/>
                        <a:t>130</a:t>
                      </a:r>
                      <a:endParaRPr lang="zh-TW" altLang="en-US" sz="1400" dirty="0"/>
                    </a:p>
                  </a:txBody>
                  <a:tcPr anchor="ctr"/>
                </a:tc>
                <a:tc>
                  <a:txBody>
                    <a:bodyPr/>
                    <a:lstStyle/>
                    <a:p>
                      <a:pPr algn="ctr"/>
                      <a:r>
                        <a:rPr lang="en-US" altLang="zh-TW" sz="1400" dirty="0"/>
                        <a:t>115</a:t>
                      </a:r>
                      <a:endParaRPr lang="zh-TW" altLang="en-US" sz="1400" dirty="0"/>
                    </a:p>
                  </a:txBody>
                  <a:tcPr anchor="ctr"/>
                </a:tc>
                <a:tc>
                  <a:txBody>
                    <a:bodyPr/>
                    <a:lstStyle/>
                    <a:p>
                      <a:pPr algn="ctr"/>
                      <a:r>
                        <a:rPr lang="en-US" altLang="zh-TW" sz="1400" dirty="0"/>
                        <a:t>128</a:t>
                      </a:r>
                      <a:endParaRPr lang="zh-TW" altLang="en-US" sz="1400" dirty="0"/>
                    </a:p>
                  </a:txBody>
                  <a:tcPr anchor="ctr"/>
                </a:tc>
                <a:extLst>
                  <a:ext uri="{0D108BD9-81ED-4DB2-BD59-A6C34878D82A}">
                    <a16:rowId xmlns:a16="http://schemas.microsoft.com/office/drawing/2014/main" val="1042931604"/>
                  </a:ext>
                </a:extLst>
              </a:tr>
              <a:tr h="468000">
                <a:tc>
                  <a:txBody>
                    <a:bodyPr/>
                    <a:lstStyle/>
                    <a:p>
                      <a:pPr algn="ctr"/>
                      <a:r>
                        <a:rPr lang="en-US" altLang="zh-TW" sz="1400" dirty="0"/>
                        <a:t>124</a:t>
                      </a:r>
                      <a:endParaRPr lang="zh-TW" altLang="en-US" sz="1400" dirty="0"/>
                    </a:p>
                  </a:txBody>
                  <a:tcPr anchor="ctr"/>
                </a:tc>
                <a:tc>
                  <a:txBody>
                    <a:bodyPr/>
                    <a:lstStyle/>
                    <a:p>
                      <a:pPr algn="ctr"/>
                      <a:r>
                        <a:rPr lang="en-US" altLang="zh-TW" sz="1400" dirty="0"/>
                        <a:t>162</a:t>
                      </a:r>
                      <a:endParaRPr lang="zh-TW" altLang="en-US" sz="1400" dirty="0"/>
                    </a:p>
                  </a:txBody>
                  <a:tcPr anchor="ctr"/>
                </a:tc>
                <a:tc>
                  <a:txBody>
                    <a:bodyPr/>
                    <a:lstStyle/>
                    <a:p>
                      <a:pPr algn="ctr"/>
                      <a:r>
                        <a:rPr lang="en-US" altLang="zh-TW" sz="1400" dirty="0"/>
                        <a:t>45</a:t>
                      </a:r>
                      <a:endParaRPr lang="zh-TW" altLang="en-US" sz="1400" dirty="0"/>
                    </a:p>
                  </a:txBody>
                  <a:tcPr anchor="ctr"/>
                </a:tc>
                <a:tc>
                  <a:txBody>
                    <a:bodyPr/>
                    <a:lstStyle/>
                    <a:p>
                      <a:pPr algn="ctr"/>
                      <a:r>
                        <a:rPr lang="en-US" altLang="zh-TW" sz="1400" dirty="0"/>
                        <a:t>87</a:t>
                      </a:r>
                      <a:endParaRPr lang="zh-TW" altLang="en-US" sz="1400" dirty="0"/>
                    </a:p>
                  </a:txBody>
                  <a:tcPr anchor="ctr"/>
                </a:tc>
                <a:tc>
                  <a:txBody>
                    <a:bodyPr/>
                    <a:lstStyle/>
                    <a:p>
                      <a:pPr algn="ctr"/>
                      <a:r>
                        <a:rPr lang="en-US" altLang="zh-TW" sz="1400" dirty="0"/>
                        <a:t>75</a:t>
                      </a:r>
                      <a:endParaRPr lang="zh-TW" altLang="en-US" sz="1400" dirty="0"/>
                    </a:p>
                  </a:txBody>
                  <a:tcPr anchor="ctr"/>
                </a:tc>
                <a:tc>
                  <a:txBody>
                    <a:bodyPr/>
                    <a:lstStyle/>
                    <a:p>
                      <a:pPr algn="ctr"/>
                      <a:r>
                        <a:rPr lang="en-US" altLang="zh-TW" sz="1400" dirty="0"/>
                        <a:t>101</a:t>
                      </a:r>
                      <a:endParaRPr lang="zh-TW" altLang="en-US" sz="1400" dirty="0"/>
                    </a:p>
                  </a:txBody>
                  <a:tcPr anchor="ctr"/>
                </a:tc>
                <a:extLst>
                  <a:ext uri="{0D108BD9-81ED-4DB2-BD59-A6C34878D82A}">
                    <a16:rowId xmlns:a16="http://schemas.microsoft.com/office/drawing/2014/main" val="1548460040"/>
                  </a:ext>
                </a:extLst>
              </a:tr>
              <a:tr h="468000">
                <a:tc>
                  <a:txBody>
                    <a:bodyPr/>
                    <a:lstStyle/>
                    <a:p>
                      <a:pPr algn="ctr"/>
                      <a:r>
                        <a:rPr lang="en-US" altLang="zh-TW" sz="1400" dirty="0"/>
                        <a:t>124</a:t>
                      </a:r>
                      <a:endParaRPr lang="zh-TW" altLang="en-US" sz="1400" dirty="0"/>
                    </a:p>
                  </a:txBody>
                  <a:tcPr anchor="ctr"/>
                </a:tc>
                <a:tc>
                  <a:txBody>
                    <a:bodyPr/>
                    <a:lstStyle/>
                    <a:p>
                      <a:pPr algn="ctr"/>
                      <a:r>
                        <a:rPr lang="en-US" altLang="zh-TW" sz="1400" dirty="0"/>
                        <a:t>177</a:t>
                      </a:r>
                      <a:endParaRPr lang="zh-TW" altLang="en-US" sz="1400" dirty="0"/>
                    </a:p>
                  </a:txBody>
                  <a:tcPr anchor="ctr"/>
                </a:tc>
                <a:tc>
                  <a:txBody>
                    <a:bodyPr/>
                    <a:lstStyle/>
                    <a:p>
                      <a:pPr algn="ctr"/>
                      <a:r>
                        <a:rPr lang="en-US" altLang="zh-TW" sz="1400" dirty="0"/>
                        <a:t>176</a:t>
                      </a:r>
                      <a:endParaRPr lang="zh-TW" altLang="en-US" sz="1400" dirty="0"/>
                    </a:p>
                  </a:txBody>
                  <a:tcPr anchor="ctr"/>
                </a:tc>
                <a:tc>
                  <a:txBody>
                    <a:bodyPr/>
                    <a:lstStyle/>
                    <a:p>
                      <a:pPr algn="ctr"/>
                      <a:r>
                        <a:rPr lang="en-US" altLang="zh-TW" sz="1400" dirty="0"/>
                        <a:t>136</a:t>
                      </a:r>
                      <a:endParaRPr lang="zh-TW" altLang="en-US" sz="1400" dirty="0"/>
                    </a:p>
                  </a:txBody>
                  <a:tcPr anchor="ctr"/>
                </a:tc>
                <a:tc>
                  <a:txBody>
                    <a:bodyPr/>
                    <a:lstStyle/>
                    <a:p>
                      <a:pPr algn="ctr"/>
                      <a:r>
                        <a:rPr lang="en-US" altLang="zh-TW" sz="1400" dirty="0"/>
                        <a:t>150</a:t>
                      </a:r>
                      <a:endParaRPr lang="zh-TW" altLang="en-US" sz="1400" dirty="0"/>
                    </a:p>
                  </a:txBody>
                  <a:tcPr anchor="ctr"/>
                </a:tc>
                <a:tc>
                  <a:txBody>
                    <a:bodyPr/>
                    <a:lstStyle/>
                    <a:p>
                      <a:pPr algn="ctr"/>
                      <a:r>
                        <a:rPr lang="en-US" altLang="zh-TW" sz="1400" dirty="0"/>
                        <a:t>137</a:t>
                      </a:r>
                      <a:endParaRPr lang="zh-TW" altLang="en-US" sz="1400" dirty="0"/>
                    </a:p>
                  </a:txBody>
                  <a:tcPr anchor="ctr"/>
                </a:tc>
                <a:extLst>
                  <a:ext uri="{0D108BD9-81ED-4DB2-BD59-A6C34878D82A}">
                    <a16:rowId xmlns:a16="http://schemas.microsoft.com/office/drawing/2014/main" val="1928804158"/>
                  </a:ext>
                </a:extLst>
              </a:tr>
              <a:tr h="468000">
                <a:tc>
                  <a:txBody>
                    <a:bodyPr/>
                    <a:lstStyle/>
                    <a:p>
                      <a:pPr algn="ctr"/>
                      <a:r>
                        <a:rPr lang="en-US" altLang="zh-TW" sz="1400" dirty="0"/>
                        <a:t>141</a:t>
                      </a:r>
                      <a:endParaRPr lang="zh-TW" altLang="en-US" sz="1400" dirty="0"/>
                    </a:p>
                  </a:txBody>
                  <a:tcPr anchor="ctr"/>
                </a:tc>
                <a:tc>
                  <a:txBody>
                    <a:bodyPr/>
                    <a:lstStyle/>
                    <a:p>
                      <a:pPr algn="ctr"/>
                      <a:r>
                        <a:rPr lang="en-US" altLang="zh-TW" sz="1400" dirty="0"/>
                        <a:t>38</a:t>
                      </a:r>
                      <a:endParaRPr lang="zh-TW" altLang="en-US" sz="1400" dirty="0"/>
                    </a:p>
                  </a:txBody>
                  <a:tcPr anchor="ctr"/>
                </a:tc>
                <a:tc>
                  <a:txBody>
                    <a:bodyPr/>
                    <a:lstStyle/>
                    <a:p>
                      <a:pPr algn="ctr"/>
                      <a:r>
                        <a:rPr lang="en-US" altLang="zh-TW" sz="1400" dirty="0"/>
                        <a:t>54</a:t>
                      </a:r>
                      <a:endParaRPr lang="zh-TW" altLang="en-US" sz="1400" dirty="0"/>
                    </a:p>
                  </a:txBody>
                  <a:tcPr anchor="ctr"/>
                </a:tc>
                <a:tc>
                  <a:txBody>
                    <a:bodyPr/>
                    <a:lstStyle/>
                    <a:p>
                      <a:pPr algn="ctr"/>
                      <a:r>
                        <a:rPr lang="en-US" altLang="zh-TW" sz="1400" dirty="0"/>
                        <a:t>155</a:t>
                      </a:r>
                      <a:endParaRPr lang="zh-TW" altLang="en-US" sz="1400" dirty="0"/>
                    </a:p>
                  </a:txBody>
                  <a:tcPr anchor="ctr"/>
                </a:tc>
                <a:tc>
                  <a:txBody>
                    <a:bodyPr/>
                    <a:lstStyle/>
                    <a:p>
                      <a:pPr algn="ctr"/>
                      <a:r>
                        <a:rPr lang="en-US" altLang="zh-TW" sz="1400" dirty="0"/>
                        <a:t>132</a:t>
                      </a:r>
                      <a:endParaRPr lang="zh-TW" altLang="en-US" sz="1400" dirty="0"/>
                    </a:p>
                  </a:txBody>
                  <a:tcPr anchor="ctr"/>
                </a:tc>
                <a:tc>
                  <a:txBody>
                    <a:bodyPr/>
                    <a:lstStyle/>
                    <a:p>
                      <a:pPr algn="ctr"/>
                      <a:r>
                        <a:rPr lang="en-US" altLang="zh-TW" sz="1400" dirty="0"/>
                        <a:t>57</a:t>
                      </a:r>
                      <a:endParaRPr lang="zh-TW" altLang="en-US" sz="1400" dirty="0"/>
                    </a:p>
                  </a:txBody>
                  <a:tcPr anchor="ctr"/>
                </a:tc>
                <a:extLst>
                  <a:ext uri="{0D108BD9-81ED-4DB2-BD59-A6C34878D82A}">
                    <a16:rowId xmlns:a16="http://schemas.microsoft.com/office/drawing/2014/main" val="1654914889"/>
                  </a:ext>
                </a:extLst>
              </a:tr>
              <a:tr h="468000">
                <a:tc>
                  <a:txBody>
                    <a:bodyPr/>
                    <a:lstStyle/>
                    <a:p>
                      <a:pPr algn="ctr"/>
                      <a:r>
                        <a:rPr lang="en-US" altLang="zh-TW" sz="1400" dirty="0"/>
                        <a:t>87</a:t>
                      </a:r>
                      <a:endParaRPr lang="zh-TW" altLang="en-US" sz="1400" dirty="0"/>
                    </a:p>
                  </a:txBody>
                  <a:tcPr anchor="ctr"/>
                </a:tc>
                <a:tc>
                  <a:txBody>
                    <a:bodyPr/>
                    <a:lstStyle/>
                    <a:p>
                      <a:pPr algn="ctr"/>
                      <a:r>
                        <a:rPr lang="en-US" altLang="zh-TW" sz="1400" dirty="0"/>
                        <a:t>156</a:t>
                      </a:r>
                      <a:endParaRPr lang="zh-TW" altLang="en-US" sz="1400" dirty="0"/>
                    </a:p>
                  </a:txBody>
                  <a:tcPr anchor="ctr"/>
                </a:tc>
                <a:tc>
                  <a:txBody>
                    <a:bodyPr/>
                    <a:lstStyle/>
                    <a:p>
                      <a:pPr algn="ctr"/>
                      <a:r>
                        <a:rPr lang="en-US" altLang="zh-TW" sz="1400" dirty="0"/>
                        <a:t>161</a:t>
                      </a:r>
                      <a:endParaRPr lang="zh-TW" altLang="en-US" sz="1400" dirty="0"/>
                    </a:p>
                  </a:txBody>
                  <a:tcPr anchor="ctr"/>
                </a:tc>
                <a:tc>
                  <a:txBody>
                    <a:bodyPr/>
                    <a:lstStyle/>
                    <a:p>
                      <a:pPr algn="ctr"/>
                      <a:r>
                        <a:rPr lang="en-US" altLang="zh-TW" sz="1400" dirty="0"/>
                        <a:t>180</a:t>
                      </a:r>
                      <a:endParaRPr lang="zh-TW" altLang="en-US" sz="1400" dirty="0"/>
                    </a:p>
                  </a:txBody>
                  <a:tcPr anchor="ctr"/>
                </a:tc>
                <a:tc>
                  <a:txBody>
                    <a:bodyPr/>
                    <a:lstStyle/>
                    <a:p>
                      <a:pPr algn="ctr"/>
                      <a:r>
                        <a:rPr lang="en-US" altLang="zh-TW" sz="1400" dirty="0"/>
                        <a:t>99</a:t>
                      </a:r>
                      <a:endParaRPr lang="zh-TW" altLang="en-US" sz="1400" dirty="0"/>
                    </a:p>
                  </a:txBody>
                  <a:tcPr anchor="ctr"/>
                </a:tc>
                <a:tc>
                  <a:txBody>
                    <a:bodyPr/>
                    <a:lstStyle/>
                    <a:p>
                      <a:pPr algn="ctr"/>
                      <a:r>
                        <a:rPr lang="en-US" altLang="zh-TW" sz="1400" dirty="0"/>
                        <a:t>79</a:t>
                      </a:r>
                      <a:endParaRPr lang="zh-TW" altLang="en-US" sz="1400" dirty="0"/>
                    </a:p>
                  </a:txBody>
                  <a:tcPr anchor="ctr"/>
                </a:tc>
                <a:extLst>
                  <a:ext uri="{0D108BD9-81ED-4DB2-BD59-A6C34878D82A}">
                    <a16:rowId xmlns:a16="http://schemas.microsoft.com/office/drawing/2014/main" val="230253213"/>
                  </a:ext>
                </a:extLst>
              </a:tr>
            </a:tbl>
          </a:graphicData>
        </a:graphic>
      </p:graphicFrame>
      <p:graphicFrame>
        <p:nvGraphicFramePr>
          <p:cNvPr id="7" name="內容版面配置區 5"/>
          <p:cNvGraphicFramePr>
            <a:graphicFrameLocks/>
          </p:cNvGraphicFramePr>
          <p:nvPr/>
        </p:nvGraphicFramePr>
        <p:xfrm>
          <a:off x="179512" y="3626522"/>
          <a:ext cx="2808000" cy="2808000"/>
        </p:xfrm>
        <a:graphic>
          <a:graphicData uri="http://schemas.openxmlformats.org/drawingml/2006/table">
            <a:tbl>
              <a:tblPr bandRow="1">
                <a:tableStyleId>{5940675A-B579-460E-94D1-54222C63F5DA}</a:tableStyleId>
              </a:tblPr>
              <a:tblGrid>
                <a:gridCol w="468000">
                  <a:extLst>
                    <a:ext uri="{9D8B030D-6E8A-4147-A177-3AD203B41FA5}">
                      <a16:colId xmlns:a16="http://schemas.microsoft.com/office/drawing/2014/main" val="2981932205"/>
                    </a:ext>
                  </a:extLst>
                </a:gridCol>
                <a:gridCol w="468000">
                  <a:extLst>
                    <a:ext uri="{9D8B030D-6E8A-4147-A177-3AD203B41FA5}">
                      <a16:colId xmlns:a16="http://schemas.microsoft.com/office/drawing/2014/main" val="3391191754"/>
                    </a:ext>
                  </a:extLst>
                </a:gridCol>
                <a:gridCol w="468000">
                  <a:extLst>
                    <a:ext uri="{9D8B030D-6E8A-4147-A177-3AD203B41FA5}">
                      <a16:colId xmlns:a16="http://schemas.microsoft.com/office/drawing/2014/main" val="173095458"/>
                    </a:ext>
                  </a:extLst>
                </a:gridCol>
                <a:gridCol w="468000">
                  <a:extLst>
                    <a:ext uri="{9D8B030D-6E8A-4147-A177-3AD203B41FA5}">
                      <a16:colId xmlns:a16="http://schemas.microsoft.com/office/drawing/2014/main" val="3817219994"/>
                    </a:ext>
                  </a:extLst>
                </a:gridCol>
                <a:gridCol w="468000">
                  <a:extLst>
                    <a:ext uri="{9D8B030D-6E8A-4147-A177-3AD203B41FA5}">
                      <a16:colId xmlns:a16="http://schemas.microsoft.com/office/drawing/2014/main" val="3230507312"/>
                    </a:ext>
                  </a:extLst>
                </a:gridCol>
                <a:gridCol w="468000">
                  <a:extLst>
                    <a:ext uri="{9D8B030D-6E8A-4147-A177-3AD203B41FA5}">
                      <a16:colId xmlns:a16="http://schemas.microsoft.com/office/drawing/2014/main" val="1412000663"/>
                    </a:ext>
                  </a:extLst>
                </a:gridCol>
              </a:tblGrid>
              <a:tr h="468000">
                <a:tc>
                  <a:txBody>
                    <a:bodyPr/>
                    <a:lstStyle/>
                    <a:p>
                      <a:pPr algn="ctr"/>
                      <a:r>
                        <a:rPr lang="en-US" altLang="zh-TW" sz="1400" dirty="0"/>
                        <a:t>173</a:t>
                      </a:r>
                    </a:p>
                  </a:txBody>
                  <a:tcPr anchor="ctr"/>
                </a:tc>
                <a:tc>
                  <a:txBody>
                    <a:bodyPr/>
                    <a:lstStyle/>
                    <a:p>
                      <a:pPr algn="ctr"/>
                      <a:r>
                        <a:rPr lang="en-US" altLang="zh-TW" sz="1400" dirty="0"/>
                        <a:t>147</a:t>
                      </a:r>
                      <a:endParaRPr lang="zh-TW" altLang="en-US" sz="1400" dirty="0"/>
                    </a:p>
                  </a:txBody>
                  <a:tcPr anchor="ctr"/>
                </a:tc>
                <a:tc>
                  <a:txBody>
                    <a:bodyPr/>
                    <a:lstStyle/>
                    <a:p>
                      <a:pPr algn="ctr"/>
                      <a:r>
                        <a:rPr lang="en-US" altLang="zh-TW" sz="1400" dirty="0"/>
                        <a:t>135</a:t>
                      </a:r>
                      <a:endParaRPr lang="zh-TW" altLang="en-US" sz="1400" dirty="0"/>
                    </a:p>
                  </a:txBody>
                  <a:tcPr anchor="ctr"/>
                </a:tc>
                <a:tc>
                  <a:txBody>
                    <a:bodyPr/>
                    <a:lstStyle/>
                    <a:p>
                      <a:pPr algn="ctr"/>
                      <a:r>
                        <a:rPr lang="en-US" altLang="zh-TW" sz="1400" dirty="0"/>
                        <a:t>145</a:t>
                      </a:r>
                      <a:endParaRPr lang="zh-TW" altLang="en-US" sz="1400" dirty="0"/>
                    </a:p>
                  </a:txBody>
                  <a:tcPr anchor="ctr"/>
                </a:tc>
                <a:tc>
                  <a:txBody>
                    <a:bodyPr/>
                    <a:lstStyle/>
                    <a:p>
                      <a:pPr algn="ctr"/>
                      <a:r>
                        <a:rPr lang="en-US" altLang="zh-TW" sz="1400" dirty="0"/>
                        <a:t>100</a:t>
                      </a:r>
                      <a:endParaRPr lang="zh-TW" altLang="en-US" sz="1400" dirty="0"/>
                    </a:p>
                  </a:txBody>
                  <a:tcPr anchor="ctr"/>
                </a:tc>
                <a:tc>
                  <a:txBody>
                    <a:bodyPr/>
                    <a:lstStyle/>
                    <a:p>
                      <a:pPr algn="ctr"/>
                      <a:r>
                        <a:rPr lang="en-US" altLang="zh-TW" sz="1400" dirty="0"/>
                        <a:t>105</a:t>
                      </a:r>
                      <a:endParaRPr lang="zh-TW" altLang="en-US" sz="1400" dirty="0"/>
                    </a:p>
                  </a:txBody>
                  <a:tcPr anchor="ctr"/>
                </a:tc>
                <a:extLst>
                  <a:ext uri="{0D108BD9-81ED-4DB2-BD59-A6C34878D82A}">
                    <a16:rowId xmlns:a16="http://schemas.microsoft.com/office/drawing/2014/main" val="4281924273"/>
                  </a:ext>
                </a:extLst>
              </a:tr>
              <a:tr h="468000">
                <a:tc>
                  <a:txBody>
                    <a:bodyPr/>
                    <a:lstStyle/>
                    <a:p>
                      <a:pPr algn="ctr"/>
                      <a:r>
                        <a:rPr lang="en-US" altLang="zh-TW" sz="1400" dirty="0"/>
                        <a:t>133</a:t>
                      </a:r>
                      <a:endParaRPr lang="zh-TW" altLang="en-US" sz="1400" dirty="0"/>
                    </a:p>
                  </a:txBody>
                  <a:tcPr anchor="ctr"/>
                </a:tc>
                <a:tc>
                  <a:txBody>
                    <a:bodyPr/>
                    <a:lstStyle/>
                    <a:p>
                      <a:pPr algn="ctr"/>
                      <a:r>
                        <a:rPr lang="en-US" altLang="zh-TW" sz="1400" dirty="0"/>
                        <a:t>100</a:t>
                      </a:r>
                      <a:endParaRPr lang="zh-TW" altLang="en-US" sz="1400" dirty="0"/>
                    </a:p>
                  </a:txBody>
                  <a:tcPr anchor="ctr"/>
                </a:tc>
                <a:tc>
                  <a:txBody>
                    <a:bodyPr/>
                    <a:lstStyle/>
                    <a:p>
                      <a:pPr algn="ctr"/>
                      <a:r>
                        <a:rPr lang="en-US" altLang="zh-TW" sz="1400" dirty="0"/>
                        <a:t>106</a:t>
                      </a:r>
                      <a:endParaRPr lang="zh-TW" altLang="en-US" sz="1400" dirty="0"/>
                    </a:p>
                  </a:txBody>
                  <a:tcPr anchor="ctr"/>
                </a:tc>
                <a:tc>
                  <a:txBody>
                    <a:bodyPr/>
                    <a:lstStyle/>
                    <a:p>
                      <a:pPr algn="ctr"/>
                      <a:r>
                        <a:rPr lang="en-US" altLang="zh-TW" sz="1400" dirty="0"/>
                        <a:t>143</a:t>
                      </a:r>
                      <a:endParaRPr lang="zh-TW" altLang="en-US" sz="1400" dirty="0"/>
                    </a:p>
                  </a:txBody>
                  <a:tcPr anchor="ctr"/>
                </a:tc>
                <a:tc>
                  <a:txBody>
                    <a:bodyPr/>
                    <a:lstStyle/>
                    <a:p>
                      <a:pPr algn="ctr"/>
                      <a:r>
                        <a:rPr lang="en-US" altLang="zh-TW" sz="1400" dirty="0"/>
                        <a:t>130</a:t>
                      </a:r>
                      <a:endParaRPr lang="zh-TW" altLang="en-US" sz="1400" dirty="0"/>
                    </a:p>
                  </a:txBody>
                  <a:tcPr anchor="ctr"/>
                </a:tc>
                <a:tc>
                  <a:txBody>
                    <a:bodyPr/>
                    <a:lstStyle/>
                    <a:p>
                      <a:pPr algn="ctr"/>
                      <a:r>
                        <a:rPr lang="en-US" altLang="zh-TW" sz="1400" dirty="0"/>
                        <a:t>132</a:t>
                      </a:r>
                      <a:endParaRPr lang="zh-TW" altLang="en-US" sz="1400" dirty="0"/>
                    </a:p>
                  </a:txBody>
                  <a:tcPr anchor="ctr"/>
                </a:tc>
                <a:extLst>
                  <a:ext uri="{0D108BD9-81ED-4DB2-BD59-A6C34878D82A}">
                    <a16:rowId xmlns:a16="http://schemas.microsoft.com/office/drawing/2014/main" val="1042931604"/>
                  </a:ext>
                </a:extLst>
              </a:tr>
              <a:tr h="468000">
                <a:tc>
                  <a:txBody>
                    <a:bodyPr/>
                    <a:lstStyle/>
                    <a:p>
                      <a:pPr algn="ctr"/>
                      <a:r>
                        <a:rPr lang="en-US" altLang="zh-TW" sz="1400" dirty="0"/>
                        <a:t>132</a:t>
                      </a:r>
                      <a:endParaRPr lang="zh-TW" altLang="en-US" sz="1400" dirty="0"/>
                    </a:p>
                  </a:txBody>
                  <a:tcPr anchor="ctr"/>
                </a:tc>
                <a:tc>
                  <a:txBody>
                    <a:bodyPr/>
                    <a:lstStyle/>
                    <a:p>
                      <a:pPr algn="ctr"/>
                      <a:r>
                        <a:rPr lang="en-US" altLang="zh-TW" sz="1400" dirty="0"/>
                        <a:t>165</a:t>
                      </a:r>
                      <a:endParaRPr lang="zh-TW" altLang="en-US" sz="1400" dirty="0"/>
                    </a:p>
                  </a:txBody>
                  <a:tcPr anchor="ctr"/>
                </a:tc>
                <a:tc>
                  <a:txBody>
                    <a:bodyPr/>
                    <a:lstStyle/>
                    <a:p>
                      <a:pPr algn="ctr"/>
                      <a:r>
                        <a:rPr lang="en-US" altLang="zh-TW" sz="1400" dirty="0"/>
                        <a:t>46</a:t>
                      </a:r>
                      <a:endParaRPr lang="zh-TW" altLang="en-US" sz="1400" dirty="0"/>
                    </a:p>
                  </a:txBody>
                  <a:tcPr anchor="ctr"/>
                </a:tc>
                <a:tc>
                  <a:txBody>
                    <a:bodyPr/>
                    <a:lstStyle/>
                    <a:p>
                      <a:pPr algn="ctr"/>
                      <a:r>
                        <a:rPr lang="en-US" altLang="zh-TW" sz="1400" dirty="0"/>
                        <a:t>96</a:t>
                      </a:r>
                      <a:endParaRPr lang="zh-TW" altLang="en-US" sz="1400" dirty="0"/>
                    </a:p>
                  </a:txBody>
                  <a:tcPr anchor="ctr"/>
                </a:tc>
                <a:tc>
                  <a:txBody>
                    <a:bodyPr/>
                    <a:lstStyle/>
                    <a:p>
                      <a:pPr algn="ctr"/>
                      <a:r>
                        <a:rPr lang="en-US" altLang="zh-TW" sz="1400" dirty="0"/>
                        <a:t>60</a:t>
                      </a:r>
                      <a:endParaRPr lang="zh-TW" altLang="en-US" sz="1400" dirty="0"/>
                    </a:p>
                  </a:txBody>
                  <a:tcPr anchor="ctr"/>
                </a:tc>
                <a:tc>
                  <a:txBody>
                    <a:bodyPr/>
                    <a:lstStyle/>
                    <a:p>
                      <a:pPr algn="ctr"/>
                      <a:r>
                        <a:rPr lang="en-US" altLang="zh-TW" sz="1400" dirty="0"/>
                        <a:t>132</a:t>
                      </a:r>
                      <a:endParaRPr lang="zh-TW" altLang="en-US" sz="1400" dirty="0"/>
                    </a:p>
                  </a:txBody>
                  <a:tcPr anchor="ctr"/>
                </a:tc>
                <a:extLst>
                  <a:ext uri="{0D108BD9-81ED-4DB2-BD59-A6C34878D82A}">
                    <a16:rowId xmlns:a16="http://schemas.microsoft.com/office/drawing/2014/main" val="1548460040"/>
                  </a:ext>
                </a:extLst>
              </a:tr>
              <a:tr h="468000">
                <a:tc>
                  <a:txBody>
                    <a:bodyPr/>
                    <a:lstStyle/>
                    <a:p>
                      <a:pPr algn="ctr"/>
                      <a:r>
                        <a:rPr lang="en-US" altLang="zh-TW" sz="1400" dirty="0"/>
                        <a:t>125</a:t>
                      </a:r>
                      <a:endParaRPr lang="zh-TW" altLang="en-US" sz="1400" dirty="0"/>
                    </a:p>
                  </a:txBody>
                  <a:tcPr anchor="ctr"/>
                </a:tc>
                <a:tc>
                  <a:txBody>
                    <a:bodyPr/>
                    <a:lstStyle/>
                    <a:p>
                      <a:pPr algn="ctr"/>
                      <a:r>
                        <a:rPr lang="en-US" altLang="zh-TW" sz="1400" dirty="0"/>
                        <a:t>169</a:t>
                      </a:r>
                      <a:endParaRPr lang="zh-TW" altLang="en-US" sz="1400" dirty="0"/>
                    </a:p>
                  </a:txBody>
                  <a:tcPr anchor="ctr"/>
                </a:tc>
                <a:tc>
                  <a:txBody>
                    <a:bodyPr/>
                    <a:lstStyle/>
                    <a:p>
                      <a:pPr algn="ctr"/>
                      <a:r>
                        <a:rPr lang="en-US" altLang="zh-TW" sz="1400" dirty="0"/>
                        <a:t>163</a:t>
                      </a:r>
                      <a:endParaRPr lang="zh-TW" altLang="en-US" sz="1400" dirty="0"/>
                    </a:p>
                  </a:txBody>
                  <a:tcPr anchor="ctr"/>
                </a:tc>
                <a:tc>
                  <a:txBody>
                    <a:bodyPr/>
                    <a:lstStyle/>
                    <a:p>
                      <a:pPr algn="ctr"/>
                      <a:r>
                        <a:rPr lang="en-US" altLang="zh-TW" sz="1400" dirty="0"/>
                        <a:t>144</a:t>
                      </a:r>
                      <a:endParaRPr lang="zh-TW" altLang="en-US" sz="1400" dirty="0"/>
                    </a:p>
                  </a:txBody>
                  <a:tcPr anchor="ctr"/>
                </a:tc>
                <a:tc>
                  <a:txBody>
                    <a:bodyPr/>
                    <a:lstStyle/>
                    <a:p>
                      <a:pPr algn="ctr"/>
                      <a:r>
                        <a:rPr lang="en-US" altLang="zh-TW" sz="1400" dirty="0"/>
                        <a:t>144</a:t>
                      </a:r>
                      <a:endParaRPr lang="zh-TW" altLang="en-US" sz="1400" dirty="0"/>
                    </a:p>
                  </a:txBody>
                  <a:tcPr anchor="ctr"/>
                </a:tc>
                <a:tc>
                  <a:txBody>
                    <a:bodyPr/>
                    <a:lstStyle/>
                    <a:p>
                      <a:pPr algn="ctr"/>
                      <a:r>
                        <a:rPr lang="en-US" altLang="zh-TW" sz="1400" dirty="0"/>
                        <a:t>143</a:t>
                      </a:r>
                      <a:endParaRPr lang="zh-TW" altLang="en-US" sz="1400" dirty="0"/>
                    </a:p>
                  </a:txBody>
                  <a:tcPr anchor="ctr"/>
                </a:tc>
                <a:extLst>
                  <a:ext uri="{0D108BD9-81ED-4DB2-BD59-A6C34878D82A}">
                    <a16:rowId xmlns:a16="http://schemas.microsoft.com/office/drawing/2014/main" val="1928804158"/>
                  </a:ext>
                </a:extLst>
              </a:tr>
              <a:tr h="468000">
                <a:tc>
                  <a:txBody>
                    <a:bodyPr/>
                    <a:lstStyle/>
                    <a:p>
                      <a:pPr algn="ctr"/>
                      <a:r>
                        <a:rPr lang="en-US" altLang="zh-TW" sz="1400" dirty="0"/>
                        <a:t>130</a:t>
                      </a:r>
                      <a:endParaRPr lang="zh-TW" altLang="en-US" sz="1400" dirty="0"/>
                    </a:p>
                  </a:txBody>
                  <a:tcPr anchor="ctr"/>
                </a:tc>
                <a:tc>
                  <a:txBody>
                    <a:bodyPr/>
                    <a:lstStyle/>
                    <a:p>
                      <a:pPr algn="ctr"/>
                      <a:r>
                        <a:rPr lang="en-US" altLang="zh-TW" sz="1400" dirty="0"/>
                        <a:t>36</a:t>
                      </a:r>
                      <a:endParaRPr lang="zh-TW" altLang="en-US" sz="1400" dirty="0"/>
                    </a:p>
                  </a:txBody>
                  <a:tcPr anchor="ctr"/>
                </a:tc>
                <a:tc>
                  <a:txBody>
                    <a:bodyPr/>
                    <a:lstStyle/>
                    <a:p>
                      <a:pPr algn="ctr"/>
                      <a:r>
                        <a:rPr lang="en-US" altLang="zh-TW" sz="1400" dirty="0"/>
                        <a:t>34</a:t>
                      </a:r>
                      <a:endParaRPr lang="zh-TW" altLang="en-US" sz="1400" dirty="0"/>
                    </a:p>
                  </a:txBody>
                  <a:tcPr anchor="ctr"/>
                </a:tc>
                <a:tc>
                  <a:txBody>
                    <a:bodyPr/>
                    <a:lstStyle/>
                    <a:p>
                      <a:pPr algn="ctr"/>
                      <a:r>
                        <a:rPr lang="en-US" altLang="zh-TW" sz="1400" dirty="0"/>
                        <a:t>144</a:t>
                      </a:r>
                      <a:endParaRPr lang="zh-TW" altLang="en-US" sz="1400" dirty="0"/>
                    </a:p>
                  </a:txBody>
                  <a:tcPr anchor="ctr"/>
                </a:tc>
                <a:tc>
                  <a:txBody>
                    <a:bodyPr/>
                    <a:lstStyle/>
                    <a:p>
                      <a:pPr algn="ctr"/>
                      <a:r>
                        <a:rPr lang="en-US" altLang="zh-TW" sz="1400" dirty="0"/>
                        <a:t>140</a:t>
                      </a:r>
                      <a:endParaRPr lang="zh-TW" altLang="en-US" sz="1400" dirty="0"/>
                    </a:p>
                  </a:txBody>
                  <a:tcPr anchor="ctr"/>
                </a:tc>
                <a:tc>
                  <a:txBody>
                    <a:bodyPr/>
                    <a:lstStyle/>
                    <a:p>
                      <a:pPr algn="ctr"/>
                      <a:r>
                        <a:rPr lang="en-US" altLang="zh-TW" sz="1400" dirty="0"/>
                        <a:t>47</a:t>
                      </a:r>
                      <a:endParaRPr lang="zh-TW" altLang="en-US" sz="1400" dirty="0"/>
                    </a:p>
                  </a:txBody>
                  <a:tcPr anchor="ctr"/>
                </a:tc>
                <a:extLst>
                  <a:ext uri="{0D108BD9-81ED-4DB2-BD59-A6C34878D82A}">
                    <a16:rowId xmlns:a16="http://schemas.microsoft.com/office/drawing/2014/main" val="1654914889"/>
                  </a:ext>
                </a:extLst>
              </a:tr>
              <a:tr h="468000">
                <a:tc>
                  <a:txBody>
                    <a:bodyPr/>
                    <a:lstStyle/>
                    <a:p>
                      <a:pPr algn="ctr"/>
                      <a:r>
                        <a:rPr lang="en-US" altLang="zh-TW" sz="1400" dirty="0"/>
                        <a:t>91</a:t>
                      </a:r>
                      <a:endParaRPr lang="zh-TW" altLang="en-US" sz="1400" dirty="0"/>
                    </a:p>
                  </a:txBody>
                  <a:tcPr anchor="ctr"/>
                </a:tc>
                <a:tc>
                  <a:txBody>
                    <a:bodyPr/>
                    <a:lstStyle/>
                    <a:p>
                      <a:pPr algn="ctr"/>
                      <a:r>
                        <a:rPr lang="en-US" altLang="zh-TW" sz="1400" dirty="0"/>
                        <a:t>146</a:t>
                      </a:r>
                      <a:endParaRPr lang="zh-TW" altLang="en-US" sz="1400" dirty="0"/>
                    </a:p>
                  </a:txBody>
                  <a:tcPr anchor="ctr"/>
                </a:tc>
                <a:tc>
                  <a:txBody>
                    <a:bodyPr/>
                    <a:lstStyle/>
                    <a:p>
                      <a:pPr algn="ctr"/>
                      <a:r>
                        <a:rPr lang="en-US" altLang="zh-TW" sz="1400" dirty="0"/>
                        <a:t>169</a:t>
                      </a:r>
                      <a:endParaRPr lang="zh-TW" altLang="en-US" sz="1400" dirty="0"/>
                    </a:p>
                  </a:txBody>
                  <a:tcPr anchor="ctr"/>
                </a:tc>
                <a:tc>
                  <a:txBody>
                    <a:bodyPr/>
                    <a:lstStyle/>
                    <a:p>
                      <a:pPr algn="ctr"/>
                      <a:r>
                        <a:rPr lang="en-US" altLang="zh-TW" sz="1400" dirty="0"/>
                        <a:t>178</a:t>
                      </a:r>
                      <a:endParaRPr lang="zh-TW" altLang="en-US" sz="1400" dirty="0"/>
                    </a:p>
                  </a:txBody>
                  <a:tcPr anchor="ctr"/>
                </a:tc>
                <a:tc>
                  <a:txBody>
                    <a:bodyPr/>
                    <a:lstStyle/>
                    <a:p>
                      <a:pPr algn="ctr"/>
                      <a:r>
                        <a:rPr lang="en-US" altLang="zh-TW" sz="1400" dirty="0"/>
                        <a:t>94</a:t>
                      </a:r>
                      <a:endParaRPr lang="zh-TW" altLang="en-US" sz="1400" dirty="0"/>
                    </a:p>
                  </a:txBody>
                  <a:tcPr anchor="ctr"/>
                </a:tc>
                <a:tc>
                  <a:txBody>
                    <a:bodyPr/>
                    <a:lstStyle/>
                    <a:p>
                      <a:pPr algn="ctr"/>
                      <a:r>
                        <a:rPr lang="en-US" altLang="zh-TW" sz="1400" dirty="0"/>
                        <a:t>66</a:t>
                      </a:r>
                      <a:endParaRPr lang="zh-TW" altLang="en-US" sz="1400" dirty="0"/>
                    </a:p>
                  </a:txBody>
                  <a:tcPr anchor="ctr"/>
                </a:tc>
                <a:extLst>
                  <a:ext uri="{0D108BD9-81ED-4DB2-BD59-A6C34878D82A}">
                    <a16:rowId xmlns:a16="http://schemas.microsoft.com/office/drawing/2014/main" val="230253213"/>
                  </a:ext>
                </a:extLst>
              </a:tr>
            </a:tbl>
          </a:graphicData>
        </a:graphic>
      </p:graphicFrame>
      <p:graphicFrame>
        <p:nvGraphicFramePr>
          <p:cNvPr id="8" name="內容版面配置區 5"/>
          <p:cNvGraphicFramePr>
            <a:graphicFrameLocks/>
          </p:cNvGraphicFramePr>
          <p:nvPr>
            <p:extLst>
              <p:ext uri="{D42A27DB-BD31-4B8C-83A1-F6EECF244321}">
                <p14:modId xmlns:p14="http://schemas.microsoft.com/office/powerpoint/2010/main" val="4075848132"/>
              </p:ext>
            </p:extLst>
          </p:nvPr>
        </p:nvGraphicFramePr>
        <p:xfrm>
          <a:off x="5867623" y="298414"/>
          <a:ext cx="2808000" cy="2808000"/>
        </p:xfrm>
        <a:graphic>
          <a:graphicData uri="http://schemas.openxmlformats.org/drawingml/2006/table">
            <a:tbl>
              <a:tblPr bandRow="1">
                <a:tableStyleId>{5940675A-B579-460E-94D1-54222C63F5DA}</a:tableStyleId>
              </a:tblPr>
              <a:tblGrid>
                <a:gridCol w="468000">
                  <a:extLst>
                    <a:ext uri="{9D8B030D-6E8A-4147-A177-3AD203B41FA5}">
                      <a16:colId xmlns:a16="http://schemas.microsoft.com/office/drawing/2014/main" val="2981932205"/>
                    </a:ext>
                  </a:extLst>
                </a:gridCol>
                <a:gridCol w="468000">
                  <a:extLst>
                    <a:ext uri="{9D8B030D-6E8A-4147-A177-3AD203B41FA5}">
                      <a16:colId xmlns:a16="http://schemas.microsoft.com/office/drawing/2014/main" val="3391191754"/>
                    </a:ext>
                  </a:extLst>
                </a:gridCol>
                <a:gridCol w="468000">
                  <a:extLst>
                    <a:ext uri="{9D8B030D-6E8A-4147-A177-3AD203B41FA5}">
                      <a16:colId xmlns:a16="http://schemas.microsoft.com/office/drawing/2014/main" val="173095458"/>
                    </a:ext>
                  </a:extLst>
                </a:gridCol>
                <a:gridCol w="468000">
                  <a:extLst>
                    <a:ext uri="{9D8B030D-6E8A-4147-A177-3AD203B41FA5}">
                      <a16:colId xmlns:a16="http://schemas.microsoft.com/office/drawing/2014/main" val="3817219994"/>
                    </a:ext>
                  </a:extLst>
                </a:gridCol>
                <a:gridCol w="468000">
                  <a:extLst>
                    <a:ext uri="{9D8B030D-6E8A-4147-A177-3AD203B41FA5}">
                      <a16:colId xmlns:a16="http://schemas.microsoft.com/office/drawing/2014/main" val="3230507312"/>
                    </a:ext>
                  </a:extLst>
                </a:gridCol>
                <a:gridCol w="468000">
                  <a:extLst>
                    <a:ext uri="{9D8B030D-6E8A-4147-A177-3AD203B41FA5}">
                      <a16:colId xmlns:a16="http://schemas.microsoft.com/office/drawing/2014/main" val="1412000663"/>
                    </a:ext>
                  </a:extLst>
                </a:gridCol>
              </a:tblGrid>
              <a:tr h="468000">
                <a:tc>
                  <a:txBody>
                    <a:bodyPr/>
                    <a:lstStyle/>
                    <a:p>
                      <a:pPr algn="ctr"/>
                      <a:r>
                        <a:rPr lang="en-US" altLang="zh-TW" sz="1400" dirty="0"/>
                        <a:t>150</a:t>
                      </a:r>
                    </a:p>
                  </a:txBody>
                  <a:tcPr anchor="ctr"/>
                </a:tc>
                <a:tc>
                  <a:txBody>
                    <a:bodyPr/>
                    <a:lstStyle/>
                    <a:p>
                      <a:pPr algn="ctr"/>
                      <a:r>
                        <a:rPr lang="en-US" altLang="zh-TW" sz="1400" dirty="0"/>
                        <a:t>132</a:t>
                      </a:r>
                      <a:endParaRPr lang="zh-TW" altLang="en-US" sz="1400" dirty="0"/>
                    </a:p>
                  </a:txBody>
                  <a:tcPr anchor="ctr"/>
                </a:tc>
                <a:tc>
                  <a:txBody>
                    <a:bodyPr/>
                    <a:lstStyle/>
                    <a:p>
                      <a:pPr algn="ctr"/>
                      <a:r>
                        <a:rPr lang="en-US" altLang="zh-TW" sz="1400" dirty="0"/>
                        <a:t>129</a:t>
                      </a:r>
                      <a:endParaRPr lang="zh-TW" altLang="en-US" sz="1400" dirty="0"/>
                    </a:p>
                  </a:txBody>
                  <a:tcPr anchor="ctr"/>
                </a:tc>
                <a:tc>
                  <a:txBody>
                    <a:bodyPr/>
                    <a:lstStyle/>
                    <a:p>
                      <a:pPr algn="ctr"/>
                      <a:r>
                        <a:rPr lang="en-US" altLang="zh-TW" sz="1400" dirty="0"/>
                        <a:t>126</a:t>
                      </a:r>
                      <a:endParaRPr lang="zh-TW" altLang="en-US" sz="1400" dirty="0"/>
                    </a:p>
                  </a:txBody>
                  <a:tcPr anchor="ctr"/>
                </a:tc>
                <a:tc>
                  <a:txBody>
                    <a:bodyPr/>
                    <a:lstStyle/>
                    <a:p>
                      <a:pPr algn="ctr"/>
                      <a:r>
                        <a:rPr lang="en-US" altLang="zh-TW" sz="1400" dirty="0"/>
                        <a:t>125</a:t>
                      </a:r>
                      <a:endParaRPr lang="zh-TW" altLang="en-US" sz="1400" dirty="0"/>
                    </a:p>
                  </a:txBody>
                  <a:tcPr anchor="ctr"/>
                </a:tc>
                <a:tc>
                  <a:txBody>
                    <a:bodyPr/>
                    <a:lstStyle/>
                    <a:p>
                      <a:pPr algn="ctr"/>
                      <a:r>
                        <a:rPr lang="en-US" altLang="zh-TW" sz="1400" dirty="0"/>
                        <a:t>116</a:t>
                      </a:r>
                      <a:endParaRPr lang="zh-TW" altLang="en-US" sz="1400" dirty="0"/>
                    </a:p>
                  </a:txBody>
                  <a:tcPr anchor="ctr"/>
                </a:tc>
                <a:extLst>
                  <a:ext uri="{0D108BD9-81ED-4DB2-BD59-A6C34878D82A}">
                    <a16:rowId xmlns:a16="http://schemas.microsoft.com/office/drawing/2014/main" val="4281924273"/>
                  </a:ext>
                </a:extLst>
              </a:tr>
              <a:tr h="468000">
                <a:tc>
                  <a:txBody>
                    <a:bodyPr/>
                    <a:lstStyle/>
                    <a:p>
                      <a:pPr algn="ctr"/>
                      <a:r>
                        <a:rPr lang="en-US" altLang="zh-TW" sz="1400" dirty="0"/>
                        <a:t>141</a:t>
                      </a:r>
                      <a:endParaRPr lang="zh-TW" altLang="en-US" sz="1400" dirty="0"/>
                    </a:p>
                  </a:txBody>
                  <a:tcPr anchor="ctr"/>
                </a:tc>
                <a:tc>
                  <a:txBody>
                    <a:bodyPr/>
                    <a:lstStyle/>
                    <a:p>
                      <a:pPr algn="ctr"/>
                      <a:r>
                        <a:rPr lang="en-US" altLang="zh-TW" sz="1400" dirty="0"/>
                        <a:t>126</a:t>
                      </a:r>
                      <a:endParaRPr lang="zh-TW" altLang="en-US" sz="1400" dirty="0"/>
                    </a:p>
                  </a:txBody>
                  <a:tcPr anchor="ctr"/>
                </a:tc>
                <a:tc>
                  <a:txBody>
                    <a:bodyPr/>
                    <a:lstStyle/>
                    <a:p>
                      <a:pPr algn="ctr"/>
                      <a:r>
                        <a:rPr lang="en-US" altLang="zh-TW" sz="1400" dirty="0"/>
                        <a:t>120</a:t>
                      </a:r>
                      <a:endParaRPr lang="zh-TW" altLang="en-US" sz="1400" dirty="0"/>
                    </a:p>
                  </a:txBody>
                  <a:tcPr anchor="ctr"/>
                </a:tc>
                <a:tc>
                  <a:txBody>
                    <a:bodyPr/>
                    <a:lstStyle/>
                    <a:p>
                      <a:pPr algn="ctr"/>
                      <a:r>
                        <a:rPr lang="en-US" altLang="zh-TW" sz="1400" dirty="0"/>
                        <a:t>106</a:t>
                      </a:r>
                      <a:endParaRPr lang="zh-TW" altLang="en-US" sz="1400" dirty="0"/>
                    </a:p>
                  </a:txBody>
                  <a:tcPr anchor="ctr"/>
                </a:tc>
                <a:tc>
                  <a:txBody>
                    <a:bodyPr/>
                    <a:lstStyle/>
                    <a:p>
                      <a:pPr algn="ctr"/>
                      <a:r>
                        <a:rPr lang="en-US" altLang="zh-TW" sz="1400" dirty="0"/>
                        <a:t>115</a:t>
                      </a:r>
                      <a:endParaRPr lang="zh-TW" altLang="en-US" sz="1400" dirty="0"/>
                    </a:p>
                  </a:txBody>
                  <a:tcPr anchor="ctr"/>
                </a:tc>
                <a:tc>
                  <a:txBody>
                    <a:bodyPr/>
                    <a:lstStyle/>
                    <a:p>
                      <a:pPr algn="ctr"/>
                      <a:r>
                        <a:rPr lang="en-US" altLang="zh-TW" sz="1400" dirty="0"/>
                        <a:t>109</a:t>
                      </a:r>
                      <a:endParaRPr lang="zh-TW" altLang="en-US" sz="1400" dirty="0"/>
                    </a:p>
                  </a:txBody>
                  <a:tcPr anchor="ctr"/>
                </a:tc>
                <a:extLst>
                  <a:ext uri="{0D108BD9-81ED-4DB2-BD59-A6C34878D82A}">
                    <a16:rowId xmlns:a16="http://schemas.microsoft.com/office/drawing/2014/main" val="1042931604"/>
                  </a:ext>
                </a:extLst>
              </a:tr>
              <a:tr h="468000">
                <a:tc>
                  <a:txBody>
                    <a:bodyPr/>
                    <a:lstStyle/>
                    <a:p>
                      <a:pPr algn="ctr"/>
                      <a:r>
                        <a:rPr lang="en-US" altLang="zh-TW" sz="1400" dirty="0"/>
                        <a:t>137</a:t>
                      </a:r>
                      <a:endParaRPr lang="zh-TW" altLang="en-US" sz="1400" dirty="0"/>
                    </a:p>
                  </a:txBody>
                  <a:tcPr anchor="ctr"/>
                </a:tc>
                <a:tc>
                  <a:txBody>
                    <a:bodyPr/>
                    <a:lstStyle/>
                    <a:p>
                      <a:pPr algn="ctr"/>
                      <a:r>
                        <a:rPr lang="en-US" altLang="zh-TW" sz="1400" dirty="0"/>
                        <a:t>126</a:t>
                      </a:r>
                      <a:endParaRPr lang="zh-TW" altLang="en-US" sz="1400" dirty="0"/>
                    </a:p>
                  </a:txBody>
                  <a:tcPr anchor="ctr"/>
                </a:tc>
                <a:tc>
                  <a:txBody>
                    <a:bodyPr/>
                    <a:lstStyle/>
                    <a:p>
                      <a:pPr algn="ctr"/>
                      <a:r>
                        <a:rPr lang="en-US" altLang="zh-TW" sz="1400" dirty="0"/>
                        <a:t>125</a:t>
                      </a:r>
                      <a:endParaRPr lang="zh-TW" altLang="en-US" sz="1400" dirty="0"/>
                    </a:p>
                  </a:txBody>
                  <a:tcPr anchor="ctr"/>
                </a:tc>
                <a:tc>
                  <a:txBody>
                    <a:bodyPr/>
                    <a:lstStyle/>
                    <a:p>
                      <a:pPr algn="ctr"/>
                      <a:r>
                        <a:rPr lang="en-US" altLang="zh-TW" sz="1400" dirty="0"/>
                        <a:t>114</a:t>
                      </a:r>
                      <a:endParaRPr lang="zh-TW" altLang="en-US" sz="1400" dirty="0"/>
                    </a:p>
                  </a:txBody>
                  <a:tcPr anchor="ctr"/>
                </a:tc>
                <a:tc>
                  <a:txBody>
                    <a:bodyPr/>
                    <a:lstStyle/>
                    <a:p>
                      <a:pPr algn="ctr"/>
                      <a:r>
                        <a:rPr lang="en-US" altLang="zh-TW" sz="1400" dirty="0"/>
                        <a:t>124</a:t>
                      </a:r>
                      <a:endParaRPr lang="zh-TW" altLang="en-US" sz="1400" dirty="0"/>
                    </a:p>
                  </a:txBody>
                  <a:tcPr anchor="ctr"/>
                </a:tc>
                <a:tc>
                  <a:txBody>
                    <a:bodyPr/>
                    <a:lstStyle/>
                    <a:p>
                      <a:pPr algn="ctr"/>
                      <a:r>
                        <a:rPr lang="en-US" altLang="zh-TW" sz="1400" dirty="0"/>
                        <a:t>123</a:t>
                      </a:r>
                      <a:endParaRPr lang="zh-TW" altLang="en-US" sz="1400" dirty="0"/>
                    </a:p>
                  </a:txBody>
                  <a:tcPr anchor="ctr"/>
                </a:tc>
                <a:extLst>
                  <a:ext uri="{0D108BD9-81ED-4DB2-BD59-A6C34878D82A}">
                    <a16:rowId xmlns:a16="http://schemas.microsoft.com/office/drawing/2014/main" val="1548460040"/>
                  </a:ext>
                </a:extLst>
              </a:tr>
              <a:tr h="468000">
                <a:tc>
                  <a:txBody>
                    <a:bodyPr/>
                    <a:lstStyle/>
                    <a:p>
                      <a:pPr algn="ctr"/>
                      <a:r>
                        <a:rPr lang="en-US" altLang="zh-TW" sz="1400" dirty="0"/>
                        <a:t>126</a:t>
                      </a:r>
                    </a:p>
                  </a:txBody>
                  <a:tcPr anchor="ctr"/>
                </a:tc>
                <a:tc>
                  <a:txBody>
                    <a:bodyPr/>
                    <a:lstStyle/>
                    <a:p>
                      <a:pPr algn="ctr"/>
                      <a:r>
                        <a:rPr lang="en-US" altLang="zh-TW" sz="1400" dirty="0"/>
                        <a:t>111</a:t>
                      </a:r>
                      <a:endParaRPr lang="zh-TW" altLang="en-US" sz="1400" dirty="0"/>
                    </a:p>
                  </a:txBody>
                  <a:tcPr anchor="ctr"/>
                </a:tc>
                <a:tc>
                  <a:txBody>
                    <a:bodyPr/>
                    <a:lstStyle/>
                    <a:p>
                      <a:pPr algn="ctr"/>
                      <a:r>
                        <a:rPr lang="en-US" altLang="zh-TW" sz="1400" dirty="0"/>
                        <a:t>110</a:t>
                      </a:r>
                      <a:endParaRPr lang="zh-TW" altLang="en-US" sz="1400" dirty="0"/>
                    </a:p>
                  </a:txBody>
                  <a:tcPr anchor="ctr"/>
                </a:tc>
                <a:tc>
                  <a:txBody>
                    <a:bodyPr/>
                    <a:lstStyle/>
                    <a:p>
                      <a:pPr algn="ctr"/>
                      <a:r>
                        <a:rPr lang="en-US" altLang="zh-TW" sz="1400" dirty="0"/>
                        <a:t>107</a:t>
                      </a:r>
                      <a:endParaRPr lang="zh-TW" altLang="en-US" sz="1400" dirty="0"/>
                    </a:p>
                  </a:txBody>
                  <a:tcPr anchor="ctr"/>
                </a:tc>
                <a:tc>
                  <a:txBody>
                    <a:bodyPr/>
                    <a:lstStyle/>
                    <a:p>
                      <a:pPr algn="ctr"/>
                      <a:r>
                        <a:rPr lang="en-US" altLang="zh-TW" sz="1400" dirty="0"/>
                        <a:t>116</a:t>
                      </a:r>
                      <a:endParaRPr lang="zh-TW" altLang="en-US" sz="1400" dirty="0"/>
                    </a:p>
                  </a:txBody>
                  <a:tcPr anchor="ctr"/>
                </a:tc>
                <a:tc>
                  <a:txBody>
                    <a:bodyPr/>
                    <a:lstStyle/>
                    <a:p>
                      <a:pPr algn="ctr"/>
                      <a:r>
                        <a:rPr lang="en-US" altLang="zh-TW" sz="1400" dirty="0"/>
                        <a:t>111</a:t>
                      </a:r>
                      <a:endParaRPr lang="zh-TW" altLang="en-US" sz="1400" dirty="0"/>
                    </a:p>
                  </a:txBody>
                  <a:tcPr anchor="ctr"/>
                </a:tc>
                <a:extLst>
                  <a:ext uri="{0D108BD9-81ED-4DB2-BD59-A6C34878D82A}">
                    <a16:rowId xmlns:a16="http://schemas.microsoft.com/office/drawing/2014/main" val="1928804158"/>
                  </a:ext>
                </a:extLst>
              </a:tr>
              <a:tr h="468000">
                <a:tc>
                  <a:txBody>
                    <a:bodyPr/>
                    <a:lstStyle/>
                    <a:p>
                      <a:pPr algn="ctr"/>
                      <a:r>
                        <a:rPr lang="en-US" altLang="zh-TW" sz="1400" dirty="0"/>
                        <a:t>116</a:t>
                      </a:r>
                      <a:endParaRPr lang="zh-TW" altLang="en-US" sz="1400" dirty="0"/>
                    </a:p>
                  </a:txBody>
                  <a:tcPr anchor="ctr"/>
                </a:tc>
                <a:tc>
                  <a:txBody>
                    <a:bodyPr/>
                    <a:lstStyle/>
                    <a:p>
                      <a:pPr algn="ctr"/>
                      <a:r>
                        <a:rPr lang="en-US" altLang="zh-TW" sz="1400" dirty="0"/>
                        <a:t>118</a:t>
                      </a:r>
                      <a:endParaRPr lang="zh-TW" altLang="en-US" sz="1400" dirty="0"/>
                    </a:p>
                  </a:txBody>
                  <a:tcPr anchor="ctr"/>
                </a:tc>
                <a:tc>
                  <a:txBody>
                    <a:bodyPr/>
                    <a:lstStyle/>
                    <a:p>
                      <a:pPr algn="ctr"/>
                      <a:r>
                        <a:rPr lang="en-US" altLang="zh-TW" sz="1400" dirty="0"/>
                        <a:t>131</a:t>
                      </a:r>
                      <a:endParaRPr lang="zh-TW" altLang="en-US" sz="1400" dirty="0"/>
                    </a:p>
                  </a:txBody>
                  <a:tcPr anchor="ctr"/>
                </a:tc>
                <a:tc>
                  <a:txBody>
                    <a:bodyPr/>
                    <a:lstStyle/>
                    <a:p>
                      <a:pPr algn="ctr"/>
                      <a:r>
                        <a:rPr lang="en-US" altLang="zh-TW" sz="1400" dirty="0"/>
                        <a:t>134</a:t>
                      </a:r>
                      <a:endParaRPr lang="zh-TW" altLang="en-US" sz="1400" dirty="0"/>
                    </a:p>
                  </a:txBody>
                  <a:tcPr anchor="ctr"/>
                </a:tc>
                <a:tc>
                  <a:txBody>
                    <a:bodyPr/>
                    <a:lstStyle/>
                    <a:p>
                      <a:pPr algn="ctr"/>
                      <a:r>
                        <a:rPr lang="en-US" altLang="zh-TW" sz="1400" dirty="0"/>
                        <a:t>122</a:t>
                      </a:r>
                      <a:endParaRPr lang="zh-TW" altLang="en-US" sz="1400" dirty="0"/>
                    </a:p>
                  </a:txBody>
                  <a:tcPr anchor="ctr"/>
                </a:tc>
                <a:tc>
                  <a:txBody>
                    <a:bodyPr/>
                    <a:lstStyle/>
                    <a:p>
                      <a:pPr algn="ctr"/>
                      <a:r>
                        <a:rPr lang="en-US" altLang="zh-TW" sz="1400" dirty="0"/>
                        <a:t>105</a:t>
                      </a:r>
                      <a:endParaRPr lang="zh-TW" altLang="en-US" sz="1400" dirty="0"/>
                    </a:p>
                  </a:txBody>
                  <a:tcPr anchor="ctr"/>
                </a:tc>
                <a:extLst>
                  <a:ext uri="{0D108BD9-81ED-4DB2-BD59-A6C34878D82A}">
                    <a16:rowId xmlns:a16="http://schemas.microsoft.com/office/drawing/2014/main" val="1654914889"/>
                  </a:ext>
                </a:extLst>
              </a:tr>
              <a:tr h="468000">
                <a:tc>
                  <a:txBody>
                    <a:bodyPr/>
                    <a:lstStyle/>
                    <a:p>
                      <a:pPr algn="ctr"/>
                      <a:r>
                        <a:rPr lang="en-US" altLang="zh-TW" sz="1400" dirty="0"/>
                        <a:t>100</a:t>
                      </a:r>
                      <a:endParaRPr lang="zh-TW" altLang="en-US" sz="1400" dirty="0"/>
                    </a:p>
                  </a:txBody>
                  <a:tcPr anchor="ctr"/>
                </a:tc>
                <a:tc>
                  <a:txBody>
                    <a:bodyPr/>
                    <a:lstStyle/>
                    <a:p>
                      <a:pPr algn="ctr"/>
                      <a:r>
                        <a:rPr lang="en-US" altLang="zh-TW" sz="1400" dirty="0"/>
                        <a:t>101</a:t>
                      </a:r>
                      <a:endParaRPr lang="zh-TW" altLang="en-US" sz="1400" dirty="0"/>
                    </a:p>
                  </a:txBody>
                  <a:tcPr anchor="ctr"/>
                </a:tc>
                <a:tc>
                  <a:txBody>
                    <a:bodyPr/>
                    <a:lstStyle/>
                    <a:p>
                      <a:pPr algn="ctr"/>
                      <a:r>
                        <a:rPr lang="en-US" altLang="zh-TW" sz="1400" dirty="0"/>
                        <a:t>117</a:t>
                      </a:r>
                      <a:endParaRPr lang="zh-TW" altLang="en-US" sz="1400" dirty="0"/>
                    </a:p>
                  </a:txBody>
                  <a:tcPr anchor="ctr"/>
                </a:tc>
                <a:tc>
                  <a:txBody>
                    <a:bodyPr/>
                    <a:lstStyle/>
                    <a:p>
                      <a:pPr algn="ctr"/>
                      <a:r>
                        <a:rPr lang="en-US" altLang="zh-TW" sz="1400" dirty="0"/>
                        <a:t>126</a:t>
                      </a:r>
                      <a:endParaRPr lang="zh-TW" altLang="en-US" sz="1400" dirty="0"/>
                    </a:p>
                  </a:txBody>
                  <a:tcPr anchor="ctr"/>
                </a:tc>
                <a:tc>
                  <a:txBody>
                    <a:bodyPr/>
                    <a:lstStyle/>
                    <a:p>
                      <a:pPr algn="ctr"/>
                      <a:r>
                        <a:rPr lang="en-US" altLang="zh-TW" sz="1400" dirty="0"/>
                        <a:t>111</a:t>
                      </a:r>
                      <a:endParaRPr lang="zh-TW" altLang="en-US" sz="1400" dirty="0"/>
                    </a:p>
                  </a:txBody>
                  <a:tcPr anchor="ctr"/>
                </a:tc>
                <a:tc>
                  <a:txBody>
                    <a:bodyPr/>
                    <a:lstStyle/>
                    <a:p>
                      <a:pPr algn="ctr"/>
                      <a:r>
                        <a:rPr lang="en-US" altLang="zh-TW" sz="1400" dirty="0"/>
                        <a:t>86</a:t>
                      </a:r>
                      <a:endParaRPr lang="zh-TW" altLang="en-US" sz="1400" dirty="0"/>
                    </a:p>
                  </a:txBody>
                  <a:tcPr anchor="ctr"/>
                </a:tc>
                <a:extLst>
                  <a:ext uri="{0D108BD9-81ED-4DB2-BD59-A6C34878D82A}">
                    <a16:rowId xmlns:a16="http://schemas.microsoft.com/office/drawing/2014/main" val="230253213"/>
                  </a:ext>
                </a:extLst>
              </a:tr>
            </a:tbl>
          </a:graphicData>
        </a:graphic>
      </p:graphicFrame>
      <p:cxnSp>
        <p:nvCxnSpPr>
          <p:cNvPr id="3" name="直線單箭頭接點 2"/>
          <p:cNvCxnSpPr>
            <a:stCxn id="6" idx="2"/>
            <a:endCxn id="7" idx="0"/>
          </p:cNvCxnSpPr>
          <p:nvPr/>
        </p:nvCxnSpPr>
        <p:spPr>
          <a:xfrm>
            <a:off x="1583512" y="2910752"/>
            <a:ext cx="0" cy="715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82151" y="3092291"/>
            <a:ext cx="3002721" cy="307777"/>
          </a:xfrm>
          <a:prstGeom prst="rect">
            <a:avLst/>
          </a:prstGeom>
        </p:spPr>
        <p:txBody>
          <a:bodyPr wrap="square">
            <a:spAutoFit/>
          </a:bodyPr>
          <a:lstStyle/>
          <a:p>
            <a:r>
              <a:rPr lang="en-US" altLang="zh-TW" sz="1400" dirty="0">
                <a:latin typeface="+mj-lt"/>
                <a:ea typeface="+mj-ea"/>
              </a:rPr>
              <a:t>Generate additive white Gaussian noise</a:t>
            </a:r>
            <a:endParaRPr lang="zh-TW" altLang="en-US" sz="1400" dirty="0">
              <a:latin typeface="+mj-lt"/>
              <a:ea typeface="+mj-ea"/>
            </a:endParaRPr>
          </a:p>
        </p:txBody>
      </p:sp>
      <p:cxnSp>
        <p:nvCxnSpPr>
          <p:cNvPr id="15" name="直線單箭頭接點 14"/>
          <p:cNvCxnSpPr>
            <a:stCxn id="7" idx="3"/>
            <a:endCxn id="8" idx="1"/>
          </p:cNvCxnSpPr>
          <p:nvPr/>
        </p:nvCxnSpPr>
        <p:spPr>
          <a:xfrm flipV="1">
            <a:off x="2987512" y="1702414"/>
            <a:ext cx="2880111" cy="3328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79512" y="3626522"/>
            <a:ext cx="468000" cy="46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5867623" y="298350"/>
            <a:ext cx="468000" cy="46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3457976" y="3002160"/>
            <a:ext cx="2378775" cy="307777"/>
          </a:xfrm>
          <a:prstGeom prst="rect">
            <a:avLst/>
          </a:prstGeom>
        </p:spPr>
        <p:txBody>
          <a:bodyPr wrap="square">
            <a:spAutoFit/>
          </a:bodyPr>
          <a:lstStyle/>
          <a:p>
            <a:r>
              <a:rPr lang="en-US" altLang="zh-TW" sz="1400" dirty="0">
                <a:latin typeface="+mj-lt"/>
                <a:ea typeface="+mj-ea"/>
              </a:rPr>
              <a:t>Run box filter (</a:t>
            </a:r>
            <a:r>
              <a:rPr lang="en-US" altLang="zh-TW" sz="1400" i="1" dirty="0">
                <a:latin typeface="+mj-lt"/>
                <a:ea typeface="+mj-ea"/>
              </a:rPr>
              <a:t>3×3</a:t>
            </a:r>
            <a:r>
              <a:rPr lang="en-US" altLang="zh-TW" sz="1400" dirty="0">
                <a:latin typeface="+mj-lt"/>
                <a:ea typeface="+mj-ea"/>
              </a:rPr>
              <a:t>) on image.</a:t>
            </a:r>
          </a:p>
        </p:txBody>
      </p:sp>
      <p:sp>
        <p:nvSpPr>
          <p:cNvPr id="25" name="文字方塊 24"/>
          <p:cNvSpPr txBox="1"/>
          <p:nvPr/>
        </p:nvSpPr>
        <p:spPr>
          <a:xfrm>
            <a:off x="4081511" y="4238889"/>
            <a:ext cx="4477635" cy="307777"/>
          </a:xfrm>
          <a:prstGeom prst="rect">
            <a:avLst/>
          </a:prstGeom>
          <a:noFill/>
        </p:spPr>
        <p:txBody>
          <a:bodyPr wrap="square" rtlCol="0">
            <a:spAutoFit/>
          </a:bodyPr>
          <a:lstStyle/>
          <a:p>
            <a:r>
              <a:rPr lang="en-US" altLang="zh-TW" sz="1400" dirty="0">
                <a:solidFill>
                  <a:srgbClr val="000099"/>
                </a:solidFill>
                <a:latin typeface="+mj-lt"/>
              </a:rPr>
              <a:t>I(2,2) = (100+106+143+165+46+96+169+163+144)/9=125</a:t>
            </a:r>
            <a:endParaRPr lang="zh-TW" altLang="en-US" sz="1400" dirty="0">
              <a:solidFill>
                <a:srgbClr val="000099"/>
              </a:solidFill>
              <a:latin typeface="+mj-lt"/>
            </a:endParaRPr>
          </a:p>
        </p:txBody>
      </p:sp>
      <p:sp>
        <p:nvSpPr>
          <p:cNvPr id="26" name="矩形 25"/>
          <p:cNvSpPr/>
          <p:nvPr/>
        </p:nvSpPr>
        <p:spPr>
          <a:xfrm>
            <a:off x="647512" y="3639154"/>
            <a:ext cx="468000" cy="468000"/>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p:cNvSpPr/>
          <p:nvPr/>
        </p:nvSpPr>
        <p:spPr>
          <a:xfrm>
            <a:off x="6336434" y="284091"/>
            <a:ext cx="468000" cy="468000"/>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175991" y="4094522"/>
            <a:ext cx="468000" cy="46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5867623" y="764723"/>
            <a:ext cx="468000" cy="46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803622" y="1234414"/>
            <a:ext cx="468000" cy="4680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0099"/>
              </a:solidFill>
            </a:endParaRPr>
          </a:p>
        </p:txBody>
      </p:sp>
      <p:sp>
        <p:nvSpPr>
          <p:cNvPr id="31" name="矩形 30"/>
          <p:cNvSpPr/>
          <p:nvPr/>
        </p:nvSpPr>
        <p:spPr>
          <a:xfrm>
            <a:off x="1115512" y="4562522"/>
            <a:ext cx="468000" cy="4680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0099"/>
              </a:solidFill>
            </a:endParaRPr>
          </a:p>
        </p:txBody>
      </p:sp>
      <p:graphicFrame>
        <p:nvGraphicFramePr>
          <p:cNvPr id="32" name="表格 31">
            <a:extLst>
              <a:ext uri="{FF2B5EF4-FFF2-40B4-BE49-F238E27FC236}">
                <a16:creationId xmlns:a16="http://schemas.microsoft.com/office/drawing/2014/main" id="{B0C39DB1-6BC9-41C0-954B-EB2F293FC702}"/>
              </a:ext>
            </a:extLst>
          </p:cNvPr>
          <p:cNvGraphicFramePr>
            <a:graphicFrameLocks noGrp="1"/>
          </p:cNvGraphicFramePr>
          <p:nvPr>
            <p:extLst>
              <p:ext uri="{D42A27DB-BD31-4B8C-83A1-F6EECF244321}">
                <p14:modId xmlns:p14="http://schemas.microsoft.com/office/powerpoint/2010/main" val="2785216737"/>
              </p:ext>
            </p:extLst>
          </p:nvPr>
        </p:nvGraphicFramePr>
        <p:xfrm>
          <a:off x="3779912" y="4869160"/>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173</a:t>
                      </a:r>
                      <a:endParaRPr lang="zh-TW" altLang="en-US" sz="1200" dirty="0"/>
                    </a:p>
                  </a:txBody>
                  <a:tcPr anchor="ctr"/>
                </a:tc>
                <a:tc>
                  <a:txBody>
                    <a:bodyPr/>
                    <a:lstStyle/>
                    <a:p>
                      <a:pPr algn="ctr"/>
                      <a:r>
                        <a:rPr lang="en-US" altLang="zh-TW" sz="1200" dirty="0"/>
                        <a:t>173</a:t>
                      </a:r>
                      <a:endParaRPr lang="zh-TW" altLang="en-US" sz="1200" dirty="0"/>
                    </a:p>
                  </a:txBody>
                  <a:tcPr anchor="ctr"/>
                </a:tc>
                <a:tc>
                  <a:txBody>
                    <a:bodyPr/>
                    <a:lstStyle/>
                    <a:p>
                      <a:pPr algn="ctr"/>
                      <a:r>
                        <a:rPr lang="en-US" altLang="zh-TW" sz="1200" dirty="0"/>
                        <a:t>147</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173</a:t>
                      </a:r>
                      <a:endParaRPr lang="zh-TW" altLang="en-US" sz="1200" dirty="0"/>
                    </a:p>
                  </a:txBody>
                  <a:tcPr anchor="ctr"/>
                </a:tc>
                <a:tc>
                  <a:txBody>
                    <a:bodyPr/>
                    <a:lstStyle/>
                    <a:p>
                      <a:pPr algn="ctr"/>
                      <a:r>
                        <a:rPr lang="en-US" altLang="zh-TW" sz="1200" dirty="0"/>
                        <a:t>173</a:t>
                      </a:r>
                      <a:endParaRPr lang="zh-TW" altLang="en-US" sz="1200" dirty="0"/>
                    </a:p>
                  </a:txBody>
                  <a:tcPr anchor="ctr"/>
                </a:tc>
                <a:tc>
                  <a:txBody>
                    <a:bodyPr/>
                    <a:lstStyle/>
                    <a:p>
                      <a:pPr algn="ctr"/>
                      <a:r>
                        <a:rPr lang="en-US" altLang="zh-TW" sz="1200" dirty="0"/>
                        <a:t>147</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133</a:t>
                      </a:r>
                      <a:endParaRPr lang="zh-TW" altLang="en-US" sz="1200" dirty="0"/>
                    </a:p>
                  </a:txBody>
                  <a:tcPr anchor="ctr"/>
                </a:tc>
                <a:tc>
                  <a:txBody>
                    <a:bodyPr/>
                    <a:lstStyle/>
                    <a:p>
                      <a:pPr algn="ctr"/>
                      <a:r>
                        <a:rPr lang="en-US" altLang="zh-TW" sz="1200" dirty="0"/>
                        <a:t>133</a:t>
                      </a:r>
                      <a:endParaRPr lang="zh-TW" altLang="en-US" sz="1200" dirty="0"/>
                    </a:p>
                  </a:txBody>
                  <a:tcPr anchor="ctr"/>
                </a:tc>
                <a:tc>
                  <a:txBody>
                    <a:bodyPr/>
                    <a:lstStyle/>
                    <a:p>
                      <a:pPr algn="ctr"/>
                      <a:r>
                        <a:rPr lang="en-US" altLang="zh-TW" sz="1200" dirty="0"/>
                        <a:t>100</a:t>
                      </a:r>
                      <a:endParaRPr lang="zh-TW" altLang="en-US" sz="1200" dirty="0"/>
                    </a:p>
                  </a:txBody>
                  <a:tcPr anchor="ctr"/>
                </a:tc>
                <a:extLst>
                  <a:ext uri="{0D108BD9-81ED-4DB2-BD59-A6C34878D82A}">
                    <a16:rowId xmlns:a16="http://schemas.microsoft.com/office/drawing/2014/main" val="828894827"/>
                  </a:ext>
                </a:extLst>
              </a:tr>
            </a:tbl>
          </a:graphicData>
        </a:graphic>
      </p:graphicFrame>
      <p:cxnSp>
        <p:nvCxnSpPr>
          <p:cNvPr id="22" name="直線單箭頭接點 21">
            <a:extLst>
              <a:ext uri="{FF2B5EF4-FFF2-40B4-BE49-F238E27FC236}">
                <a16:creationId xmlns:a16="http://schemas.microsoft.com/office/drawing/2014/main" id="{655D3F9E-807D-479B-837E-7A37EC5AEEAB}"/>
              </a:ext>
            </a:extLst>
          </p:cNvPr>
          <p:cNvCxnSpPr/>
          <p:nvPr/>
        </p:nvCxnSpPr>
        <p:spPr>
          <a:xfrm flipV="1">
            <a:off x="4427984" y="508518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CF4F19DD-E6AB-43D2-9796-72701EC7E92B}"/>
              </a:ext>
            </a:extLst>
          </p:cNvPr>
          <p:cNvCxnSpPr>
            <a:cxnSpLocks/>
          </p:cNvCxnSpPr>
          <p:nvPr/>
        </p:nvCxnSpPr>
        <p:spPr>
          <a:xfrm flipH="1" flipV="1">
            <a:off x="4142646" y="5126024"/>
            <a:ext cx="136396" cy="1314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C5C12741-C3B1-4787-B569-CFB53925D366}"/>
              </a:ext>
            </a:extLst>
          </p:cNvPr>
          <p:cNvCxnSpPr>
            <a:cxnSpLocks/>
          </p:cNvCxnSpPr>
          <p:nvPr/>
        </p:nvCxnSpPr>
        <p:spPr>
          <a:xfrm flipH="1">
            <a:off x="4081511" y="5409161"/>
            <a:ext cx="19493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C069993D-A231-4CEA-8258-2E802958EADF}"/>
              </a:ext>
            </a:extLst>
          </p:cNvPr>
          <p:cNvCxnSpPr/>
          <p:nvPr/>
        </p:nvCxnSpPr>
        <p:spPr>
          <a:xfrm flipV="1">
            <a:off x="4860032" y="5114523"/>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E32E5796-86F5-4360-B6B0-CA82A0D74BFE}"/>
              </a:ext>
            </a:extLst>
          </p:cNvPr>
          <p:cNvCxnSpPr>
            <a:cxnSpLocks/>
          </p:cNvCxnSpPr>
          <p:nvPr/>
        </p:nvCxnSpPr>
        <p:spPr>
          <a:xfrm flipH="1">
            <a:off x="4091267" y="5805264"/>
            <a:ext cx="18517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E8E68A50-BD2E-40DD-BB28-66560C179920}"/>
              </a:ext>
            </a:extLst>
          </p:cNvPr>
          <p:cNvSpPr txBox="1"/>
          <p:nvPr/>
        </p:nvSpPr>
        <p:spPr>
          <a:xfrm>
            <a:off x="4081510" y="3949122"/>
            <a:ext cx="4810970" cy="307777"/>
          </a:xfrm>
          <a:prstGeom prst="rect">
            <a:avLst/>
          </a:prstGeom>
          <a:noFill/>
        </p:spPr>
        <p:txBody>
          <a:bodyPr wrap="square" rtlCol="0">
            <a:spAutoFit/>
          </a:bodyPr>
          <a:lstStyle/>
          <a:p>
            <a:r>
              <a:rPr lang="en-US" altLang="zh-TW" sz="1400" dirty="0">
                <a:solidFill>
                  <a:srgbClr val="FF0000"/>
                </a:solidFill>
                <a:latin typeface="Times New Roman"/>
                <a:ea typeface="標楷體"/>
              </a:rPr>
              <a:t>I(0,</a:t>
            </a:r>
            <a:r>
              <a:rPr lang="zh-TW" altLang="en-US" sz="1400" dirty="0">
                <a:solidFill>
                  <a:srgbClr val="FF0000"/>
                </a:solidFill>
                <a:latin typeface="Times New Roman"/>
                <a:ea typeface="標楷體"/>
              </a:rPr>
              <a:t> </a:t>
            </a:r>
            <a:r>
              <a:rPr lang="en-US" altLang="zh-TW" sz="1400" dirty="0">
                <a:solidFill>
                  <a:srgbClr val="FF0000"/>
                </a:solidFill>
                <a:latin typeface="Times New Roman"/>
                <a:ea typeface="標楷體"/>
              </a:rPr>
              <a:t>0) = (173+173+147+173+173+147+133+133+100)/9=150</a:t>
            </a:r>
          </a:p>
        </p:txBody>
      </p:sp>
    </p:spTree>
    <p:extLst>
      <p:ext uri="{BB962C8B-B14F-4D97-AF65-F5344CB8AC3E}">
        <p14:creationId xmlns:p14="http://schemas.microsoft.com/office/powerpoint/2010/main" val="31249617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2"/>
          <p:cNvSpPr>
            <a:spLocks noGrp="1" noChangeArrowheads="1"/>
          </p:cNvSpPr>
          <p:nvPr>
            <p:ph type="title"/>
          </p:nvPr>
        </p:nvSpPr>
        <p:spPr/>
        <p:txBody>
          <a:bodyPr/>
          <a:lstStyle/>
          <a:p>
            <a:r>
              <a:rPr lang="en-US" altLang="zh-TW" dirty="0">
                <a:solidFill>
                  <a:schemeClr val="tx1"/>
                </a:solidFill>
              </a:rPr>
              <a:t>Project due </a:t>
            </a:r>
            <a:r>
              <a:rPr lang="en-US" altLang="zh-TW" b="0" dirty="0">
                <a:solidFill>
                  <a:srgbClr val="C00000"/>
                </a:solidFill>
              </a:rPr>
              <a:t>Nov</a:t>
            </a:r>
            <a:r>
              <a:rPr lang="en-US" altLang="zh-TW" dirty="0">
                <a:solidFill>
                  <a:srgbClr val="C00000"/>
                </a:solidFill>
              </a:rPr>
              <a:t>.</a:t>
            </a:r>
            <a:r>
              <a:rPr lang="zh-TW" altLang="en-US" dirty="0">
                <a:solidFill>
                  <a:srgbClr val="C00000"/>
                </a:solidFill>
              </a:rPr>
              <a:t> </a:t>
            </a:r>
            <a:r>
              <a:rPr lang="en-US" altLang="zh-TW" dirty="0">
                <a:solidFill>
                  <a:srgbClr val="C00000"/>
                </a:solidFill>
              </a:rPr>
              <a:t>14, 2023</a:t>
            </a:r>
            <a:endParaRPr lang="en-US" altLang="zh-TW" b="0" dirty="0">
              <a:solidFill>
                <a:srgbClr val="FF0000"/>
              </a:solidFill>
            </a:endParaRPr>
          </a:p>
        </p:txBody>
      </p:sp>
      <p:sp>
        <p:nvSpPr>
          <p:cNvPr id="180228" name="Rectangle 3"/>
          <p:cNvSpPr>
            <a:spLocks noGrp="1" noChangeArrowheads="1"/>
          </p:cNvSpPr>
          <p:nvPr>
            <p:ph idx="1"/>
          </p:nvPr>
        </p:nvSpPr>
        <p:spPr>
          <a:xfrm>
            <a:off x="537240" y="1845734"/>
            <a:ext cx="8069521" cy="4023360"/>
          </a:xfrm>
        </p:spPr>
        <p:txBody>
          <a:bodyPr>
            <a:normAutofit/>
          </a:bodyPr>
          <a:lstStyle/>
          <a:p>
            <a:pPr eaLnBrk="1" hangingPunct="1"/>
            <a:r>
              <a:rPr lang="en-US" altLang="zh-TW" sz="2800" dirty="0">
                <a:solidFill>
                  <a:schemeClr val="tx1"/>
                </a:solidFill>
              </a:rPr>
              <a:t>Box filter on white Gaussian noise with </a:t>
            </a:r>
            <a:r>
              <a:rPr lang="en-US" altLang="zh-TW" sz="2800" i="1" dirty="0">
                <a:solidFill>
                  <a:schemeClr val="tx1"/>
                </a:solidFill>
              </a:rPr>
              <a:t>amplitude = 10</a:t>
            </a:r>
          </a:p>
        </p:txBody>
      </p:sp>
      <p:sp>
        <p:nvSpPr>
          <p:cNvPr id="12"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4" name="投影片編號版面配置區 3"/>
          <p:cNvSpPr>
            <a:spLocks noGrp="1"/>
          </p:cNvSpPr>
          <p:nvPr>
            <p:ph type="sldNum" sz="quarter" idx="12"/>
          </p:nvPr>
        </p:nvSpPr>
        <p:spPr/>
        <p:txBody>
          <a:bodyPr/>
          <a:lstStyle/>
          <a:p>
            <a:fld id="{028E3F4F-51B2-42EE-AFA2-40C4572185CC}" type="slidenum">
              <a:rPr lang="en-US" dirty="0" smtClean="0"/>
              <a:t>147</a:t>
            </a:fld>
            <a:endParaRPr lang="en-US" dirty="0"/>
          </a:p>
        </p:txBody>
      </p:sp>
      <p:pic>
        <p:nvPicPr>
          <p:cNvPr id="180229" name="Picture 6" descr="lena_gaussian(10)"/>
          <p:cNvPicPr>
            <a:picLocks noChangeAspect="1" noChangeArrowheads="1"/>
          </p:cNvPicPr>
          <p:nvPr/>
        </p:nvPicPr>
        <p:blipFill>
          <a:blip r:embed="rId2" cstate="print"/>
          <a:srcRect/>
          <a:stretch>
            <a:fillRect/>
          </a:stretch>
        </p:blipFill>
        <p:spPr bwMode="auto">
          <a:xfrm>
            <a:off x="468313" y="2967038"/>
            <a:ext cx="3890962" cy="3890962"/>
          </a:xfrm>
          <a:prstGeom prst="rect">
            <a:avLst/>
          </a:prstGeom>
          <a:noFill/>
          <a:ln w="9525">
            <a:noFill/>
            <a:miter lim="800000"/>
            <a:headEnd/>
            <a:tailEnd/>
          </a:ln>
        </p:spPr>
      </p:pic>
      <p:sp>
        <p:nvSpPr>
          <p:cNvPr id="180230" name="Text Box 7"/>
          <p:cNvSpPr txBox="1">
            <a:spLocks noChangeArrowheads="1"/>
          </p:cNvSpPr>
          <p:nvPr/>
        </p:nvSpPr>
        <p:spPr bwMode="auto">
          <a:xfrm>
            <a:off x="1116013" y="2565400"/>
            <a:ext cx="2663825" cy="366713"/>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Gaussian noise</a:t>
            </a:r>
          </a:p>
        </p:txBody>
      </p:sp>
      <p:grpSp>
        <p:nvGrpSpPr>
          <p:cNvPr id="2" name="Group 22"/>
          <p:cNvGrpSpPr>
            <a:grpSpLocks/>
          </p:cNvGrpSpPr>
          <p:nvPr/>
        </p:nvGrpSpPr>
        <p:grpSpPr bwMode="auto">
          <a:xfrm>
            <a:off x="4787900" y="2538413"/>
            <a:ext cx="3951288" cy="4319587"/>
            <a:chOff x="3107" y="1599"/>
            <a:chExt cx="2489" cy="2721"/>
          </a:xfrm>
        </p:grpSpPr>
        <p:sp>
          <p:nvSpPr>
            <p:cNvPr id="180235" name="Text Box 10"/>
            <p:cNvSpPr txBox="1">
              <a:spLocks noChangeArrowheads="1"/>
            </p:cNvSpPr>
            <p:nvPr/>
          </p:nvSpPr>
          <p:spPr bwMode="auto">
            <a:xfrm>
              <a:off x="3469" y="1599"/>
              <a:ext cx="1678" cy="231"/>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After </a:t>
              </a:r>
              <a:r>
                <a:rPr lang="en-US" altLang="zh-TW" i="1" dirty="0">
                  <a:latin typeface="+mj-lt"/>
                </a:rPr>
                <a:t>5x5</a:t>
              </a:r>
              <a:r>
                <a:rPr lang="en-US" altLang="zh-TW" dirty="0">
                  <a:latin typeface="+mj-lt"/>
                </a:rPr>
                <a:t> box filter</a:t>
              </a:r>
            </a:p>
          </p:txBody>
        </p:sp>
        <p:pic>
          <p:nvPicPr>
            <p:cNvPr id="180236" name="Picture 18" descr="gaussian(10)_box(5x5)"/>
            <p:cNvPicPr>
              <a:picLocks noChangeAspect="1" noChangeArrowheads="1"/>
            </p:cNvPicPr>
            <p:nvPr/>
          </p:nvPicPr>
          <p:blipFill>
            <a:blip r:embed="rId3" cstate="print"/>
            <a:srcRect/>
            <a:stretch>
              <a:fillRect/>
            </a:stretch>
          </p:blipFill>
          <p:spPr bwMode="auto">
            <a:xfrm>
              <a:off x="3107" y="1831"/>
              <a:ext cx="2489" cy="2489"/>
            </a:xfrm>
            <a:prstGeom prst="rect">
              <a:avLst/>
            </a:prstGeom>
            <a:noFill/>
            <a:ln w="9525">
              <a:noFill/>
              <a:miter lim="800000"/>
              <a:headEnd/>
              <a:tailEnd/>
            </a:ln>
          </p:spPr>
        </p:pic>
      </p:grpSp>
      <p:grpSp>
        <p:nvGrpSpPr>
          <p:cNvPr id="3" name="Group 20"/>
          <p:cNvGrpSpPr>
            <a:grpSpLocks/>
          </p:cNvGrpSpPr>
          <p:nvPr/>
        </p:nvGrpSpPr>
        <p:grpSpPr bwMode="auto">
          <a:xfrm>
            <a:off x="4787900" y="2535238"/>
            <a:ext cx="3951288" cy="4322763"/>
            <a:chOff x="1746" y="1597"/>
            <a:chExt cx="2489" cy="2723"/>
          </a:xfrm>
        </p:grpSpPr>
        <p:sp>
          <p:nvSpPr>
            <p:cNvPr id="180233" name="Text Box 15"/>
            <p:cNvSpPr txBox="1">
              <a:spLocks noChangeArrowheads="1"/>
            </p:cNvSpPr>
            <p:nvPr/>
          </p:nvSpPr>
          <p:spPr bwMode="auto">
            <a:xfrm>
              <a:off x="2108" y="1597"/>
              <a:ext cx="1678" cy="231"/>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After </a:t>
              </a:r>
              <a:r>
                <a:rPr lang="en-US" altLang="zh-TW" i="1" dirty="0">
                  <a:latin typeface="+mj-lt"/>
                </a:rPr>
                <a:t>3x3</a:t>
              </a:r>
              <a:r>
                <a:rPr lang="en-US" altLang="zh-TW" dirty="0">
                  <a:latin typeface="+mj-lt"/>
                </a:rPr>
                <a:t> box filter</a:t>
              </a:r>
            </a:p>
          </p:txBody>
        </p:sp>
        <p:pic>
          <p:nvPicPr>
            <p:cNvPr id="180234" name="Picture 19" descr="gaussian(10)_box(3x3)"/>
            <p:cNvPicPr>
              <a:picLocks noChangeAspect="1" noChangeArrowheads="1"/>
            </p:cNvPicPr>
            <p:nvPr/>
          </p:nvPicPr>
          <p:blipFill>
            <a:blip r:embed="rId4" cstate="print"/>
            <a:srcRect/>
            <a:stretch>
              <a:fillRect/>
            </a:stretch>
          </p:blipFill>
          <p:spPr bwMode="auto">
            <a:xfrm>
              <a:off x="1746" y="1831"/>
              <a:ext cx="2489" cy="2489"/>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Rectangle 2"/>
          <p:cNvSpPr>
            <a:spLocks noGrp="1" noChangeArrowheads="1"/>
          </p:cNvSpPr>
          <p:nvPr>
            <p:ph type="title"/>
          </p:nvPr>
        </p:nvSpPr>
        <p:spPr/>
        <p:txBody>
          <a:bodyPr/>
          <a:lstStyle/>
          <a:p>
            <a:r>
              <a:rPr lang="en-US" altLang="zh-TW" dirty="0">
                <a:solidFill>
                  <a:schemeClr val="tx1"/>
                </a:solidFill>
              </a:rPr>
              <a:t>Project due </a:t>
            </a:r>
            <a:r>
              <a:rPr lang="en-US" altLang="zh-TW" b="0" dirty="0">
                <a:solidFill>
                  <a:srgbClr val="C00000"/>
                </a:solidFill>
              </a:rPr>
              <a:t>Nov</a:t>
            </a:r>
            <a:r>
              <a:rPr lang="en-US" altLang="zh-TW" dirty="0">
                <a:solidFill>
                  <a:srgbClr val="C00000"/>
                </a:solidFill>
              </a:rPr>
              <a:t>.</a:t>
            </a:r>
            <a:r>
              <a:rPr lang="zh-TW" altLang="en-US" dirty="0">
                <a:solidFill>
                  <a:srgbClr val="C00000"/>
                </a:solidFill>
              </a:rPr>
              <a:t> </a:t>
            </a:r>
            <a:r>
              <a:rPr lang="en-US" altLang="zh-TW" dirty="0">
                <a:solidFill>
                  <a:srgbClr val="C00000"/>
                </a:solidFill>
              </a:rPr>
              <a:t>14, 2023</a:t>
            </a:r>
            <a:endParaRPr lang="en-US" altLang="zh-TW" b="0" dirty="0">
              <a:solidFill>
                <a:srgbClr val="FF0000"/>
              </a:solidFill>
            </a:endParaRPr>
          </a:p>
        </p:txBody>
      </p:sp>
      <p:sp>
        <p:nvSpPr>
          <p:cNvPr id="181252" name="Rectangle 3"/>
          <p:cNvSpPr>
            <a:spLocks noGrp="1" noChangeArrowheads="1"/>
          </p:cNvSpPr>
          <p:nvPr>
            <p:ph idx="1"/>
          </p:nvPr>
        </p:nvSpPr>
        <p:spPr>
          <a:xfrm>
            <a:off x="658396" y="1845734"/>
            <a:ext cx="7827208" cy="4023360"/>
          </a:xfrm>
        </p:spPr>
        <p:txBody>
          <a:bodyPr/>
          <a:lstStyle/>
          <a:p>
            <a:pPr eaLnBrk="1" hangingPunct="1"/>
            <a:r>
              <a:rPr lang="en-US" altLang="zh-TW" sz="2600" dirty="0">
                <a:solidFill>
                  <a:schemeClr val="tx1"/>
                </a:solidFill>
              </a:rPr>
              <a:t>Box filter on salt-and-pepper noise with </a:t>
            </a:r>
            <a:r>
              <a:rPr lang="en-US" altLang="zh-TW" sz="2600" i="1" dirty="0">
                <a:solidFill>
                  <a:schemeClr val="tx1"/>
                </a:solidFill>
              </a:rPr>
              <a:t>threshold = 0.05</a:t>
            </a:r>
          </a:p>
        </p:txBody>
      </p:sp>
      <p:sp>
        <p:nvSpPr>
          <p:cNvPr id="12"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4" name="投影片編號版面配置區 3"/>
          <p:cNvSpPr>
            <a:spLocks noGrp="1"/>
          </p:cNvSpPr>
          <p:nvPr>
            <p:ph type="sldNum" sz="quarter" idx="12"/>
          </p:nvPr>
        </p:nvSpPr>
        <p:spPr/>
        <p:txBody>
          <a:bodyPr/>
          <a:lstStyle/>
          <a:p>
            <a:fld id="{028E3F4F-51B2-42EE-AFA2-40C4572185CC}" type="slidenum">
              <a:rPr lang="en-US" dirty="0" smtClean="0"/>
              <a:t>148</a:t>
            </a:fld>
            <a:endParaRPr lang="en-US" dirty="0"/>
          </a:p>
        </p:txBody>
      </p:sp>
      <p:sp>
        <p:nvSpPr>
          <p:cNvPr id="181253" name="Text Box 5"/>
          <p:cNvSpPr txBox="1">
            <a:spLocks noChangeArrowheads="1"/>
          </p:cNvSpPr>
          <p:nvPr/>
        </p:nvSpPr>
        <p:spPr bwMode="auto">
          <a:xfrm>
            <a:off x="1116013" y="2565400"/>
            <a:ext cx="2663825" cy="366713"/>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salt-and-pepper noise</a:t>
            </a:r>
          </a:p>
        </p:txBody>
      </p:sp>
      <p:pic>
        <p:nvPicPr>
          <p:cNvPr id="181254" name="Picture 17" descr="lena_salt_and_pepper(0"/>
          <p:cNvPicPr>
            <a:picLocks noChangeAspect="1" noChangeArrowheads="1"/>
          </p:cNvPicPr>
          <p:nvPr/>
        </p:nvPicPr>
        <p:blipFill>
          <a:blip r:embed="rId2" cstate="print"/>
          <a:srcRect/>
          <a:stretch>
            <a:fillRect/>
          </a:stretch>
        </p:blipFill>
        <p:spPr bwMode="auto">
          <a:xfrm>
            <a:off x="468313" y="2906713"/>
            <a:ext cx="3951287" cy="3951287"/>
          </a:xfrm>
          <a:prstGeom prst="rect">
            <a:avLst/>
          </a:prstGeom>
          <a:noFill/>
          <a:ln w="9525">
            <a:noFill/>
            <a:miter lim="800000"/>
            <a:headEnd/>
            <a:tailEnd/>
          </a:ln>
        </p:spPr>
      </p:pic>
      <p:grpSp>
        <p:nvGrpSpPr>
          <p:cNvPr id="2" name="Group 21"/>
          <p:cNvGrpSpPr>
            <a:grpSpLocks/>
          </p:cNvGrpSpPr>
          <p:nvPr/>
        </p:nvGrpSpPr>
        <p:grpSpPr bwMode="auto">
          <a:xfrm>
            <a:off x="4859338" y="2538413"/>
            <a:ext cx="3951287" cy="4319587"/>
            <a:chOff x="3061" y="1599"/>
            <a:chExt cx="2489" cy="2721"/>
          </a:xfrm>
        </p:grpSpPr>
        <p:sp>
          <p:nvSpPr>
            <p:cNvPr id="181259" name="Text Box 8"/>
            <p:cNvSpPr txBox="1">
              <a:spLocks noChangeArrowheads="1"/>
            </p:cNvSpPr>
            <p:nvPr/>
          </p:nvSpPr>
          <p:spPr bwMode="auto">
            <a:xfrm>
              <a:off x="3469" y="1599"/>
              <a:ext cx="1678" cy="231"/>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After </a:t>
              </a:r>
              <a:r>
                <a:rPr lang="en-US" altLang="zh-TW" i="1" dirty="0">
                  <a:latin typeface="+mj-lt"/>
                </a:rPr>
                <a:t>5x5</a:t>
              </a:r>
              <a:r>
                <a:rPr lang="en-US" altLang="zh-TW" dirty="0">
                  <a:latin typeface="+mj-lt"/>
                </a:rPr>
                <a:t> box filter</a:t>
              </a:r>
            </a:p>
          </p:txBody>
        </p:sp>
        <p:pic>
          <p:nvPicPr>
            <p:cNvPr id="181260" name="Picture 18" descr="salt_and_pepper(0"/>
            <p:cNvPicPr>
              <a:picLocks noChangeAspect="1" noChangeArrowheads="1"/>
            </p:cNvPicPr>
            <p:nvPr/>
          </p:nvPicPr>
          <p:blipFill>
            <a:blip r:embed="rId3" cstate="print"/>
            <a:srcRect/>
            <a:stretch>
              <a:fillRect/>
            </a:stretch>
          </p:blipFill>
          <p:spPr bwMode="auto">
            <a:xfrm>
              <a:off x="3061" y="1831"/>
              <a:ext cx="2489" cy="2489"/>
            </a:xfrm>
            <a:prstGeom prst="rect">
              <a:avLst/>
            </a:prstGeom>
            <a:noFill/>
            <a:ln w="9525">
              <a:noFill/>
              <a:miter lim="800000"/>
              <a:headEnd/>
              <a:tailEnd/>
            </a:ln>
          </p:spPr>
        </p:pic>
      </p:grpSp>
      <p:grpSp>
        <p:nvGrpSpPr>
          <p:cNvPr id="3" name="Group 23"/>
          <p:cNvGrpSpPr>
            <a:grpSpLocks/>
          </p:cNvGrpSpPr>
          <p:nvPr/>
        </p:nvGrpSpPr>
        <p:grpSpPr bwMode="auto">
          <a:xfrm>
            <a:off x="4859338" y="2536825"/>
            <a:ext cx="3951287" cy="4319588"/>
            <a:chOff x="3060" y="1462"/>
            <a:chExt cx="2489" cy="2721"/>
          </a:xfrm>
        </p:grpSpPr>
        <p:sp>
          <p:nvSpPr>
            <p:cNvPr id="181257" name="Text Box 11"/>
            <p:cNvSpPr txBox="1">
              <a:spLocks noChangeArrowheads="1"/>
            </p:cNvSpPr>
            <p:nvPr/>
          </p:nvSpPr>
          <p:spPr bwMode="auto">
            <a:xfrm>
              <a:off x="3468" y="1462"/>
              <a:ext cx="1678" cy="231"/>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After </a:t>
              </a:r>
              <a:r>
                <a:rPr lang="en-US" altLang="zh-TW" i="1" dirty="0">
                  <a:latin typeface="+mj-lt"/>
                </a:rPr>
                <a:t>3x3</a:t>
              </a:r>
              <a:r>
                <a:rPr lang="en-US" altLang="zh-TW" dirty="0">
                  <a:latin typeface="+mj-lt"/>
                </a:rPr>
                <a:t> box filter</a:t>
              </a:r>
            </a:p>
          </p:txBody>
        </p:sp>
        <p:pic>
          <p:nvPicPr>
            <p:cNvPr id="181258" name="Picture 19" descr="salt_and_pepper(0"/>
            <p:cNvPicPr>
              <a:picLocks noChangeAspect="1" noChangeArrowheads="1"/>
            </p:cNvPicPr>
            <p:nvPr/>
          </p:nvPicPr>
          <p:blipFill>
            <a:blip r:embed="rId4" cstate="print"/>
            <a:srcRect/>
            <a:stretch>
              <a:fillRect/>
            </a:stretch>
          </p:blipFill>
          <p:spPr bwMode="auto">
            <a:xfrm>
              <a:off x="3060" y="1694"/>
              <a:ext cx="2489" cy="2489"/>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p:cNvSpPr>
            <a:spLocks noGrp="1"/>
          </p:cNvSpPr>
          <p:nvPr>
            <p:ph type="ftr" sz="quarter" idx="11"/>
          </p:nvPr>
        </p:nvSpPr>
        <p:spPr/>
        <p:txBody>
          <a:bodyPr/>
          <a:lstStyle/>
          <a:p>
            <a:pPr>
              <a:defRPr/>
            </a:pPr>
            <a:r>
              <a:rPr lang="pl-PL" altLang="zh-TW" dirty="0"/>
              <a:t>DC &amp; CV Lab. CSIE NTU</a:t>
            </a:r>
            <a:endParaRPr lang="en-US" altLang="zh-TW" dirty="0"/>
          </a:p>
        </p:txBody>
      </p:sp>
      <p:sp>
        <p:nvSpPr>
          <p:cNvPr id="5" name="投影片編號版面配置區 4"/>
          <p:cNvSpPr>
            <a:spLocks noGrp="1"/>
          </p:cNvSpPr>
          <p:nvPr>
            <p:ph type="sldNum" sz="quarter" idx="12"/>
          </p:nvPr>
        </p:nvSpPr>
        <p:spPr/>
        <p:txBody>
          <a:bodyPr/>
          <a:lstStyle/>
          <a:p>
            <a:fld id="{028E3F4F-51B2-42EE-AFA2-40C4572185CC}" type="slidenum">
              <a:rPr lang="en-US" dirty="0" smtClean="0"/>
              <a:t>149</a:t>
            </a:fld>
            <a:endParaRPr lang="en-US" dirty="0"/>
          </a:p>
        </p:txBody>
      </p:sp>
      <p:graphicFrame>
        <p:nvGraphicFramePr>
          <p:cNvPr id="6" name="內容版面配置區 5"/>
          <p:cNvGraphicFramePr>
            <a:graphicFrameLocks noGrp="1"/>
          </p:cNvGraphicFramePr>
          <p:nvPr>
            <p:ph idx="4294967295"/>
          </p:nvPr>
        </p:nvGraphicFramePr>
        <p:xfrm>
          <a:off x="179512" y="102752"/>
          <a:ext cx="2808000" cy="2808000"/>
        </p:xfrm>
        <a:graphic>
          <a:graphicData uri="http://schemas.openxmlformats.org/drawingml/2006/table">
            <a:tbl>
              <a:tblPr bandRow="1">
                <a:tableStyleId>{5940675A-B579-460E-94D1-54222C63F5DA}</a:tableStyleId>
              </a:tblPr>
              <a:tblGrid>
                <a:gridCol w="468000">
                  <a:extLst>
                    <a:ext uri="{9D8B030D-6E8A-4147-A177-3AD203B41FA5}">
                      <a16:colId xmlns:a16="http://schemas.microsoft.com/office/drawing/2014/main" val="2981932205"/>
                    </a:ext>
                  </a:extLst>
                </a:gridCol>
                <a:gridCol w="468000">
                  <a:extLst>
                    <a:ext uri="{9D8B030D-6E8A-4147-A177-3AD203B41FA5}">
                      <a16:colId xmlns:a16="http://schemas.microsoft.com/office/drawing/2014/main" val="3391191754"/>
                    </a:ext>
                  </a:extLst>
                </a:gridCol>
                <a:gridCol w="468000">
                  <a:extLst>
                    <a:ext uri="{9D8B030D-6E8A-4147-A177-3AD203B41FA5}">
                      <a16:colId xmlns:a16="http://schemas.microsoft.com/office/drawing/2014/main" val="173095458"/>
                    </a:ext>
                  </a:extLst>
                </a:gridCol>
                <a:gridCol w="468000">
                  <a:extLst>
                    <a:ext uri="{9D8B030D-6E8A-4147-A177-3AD203B41FA5}">
                      <a16:colId xmlns:a16="http://schemas.microsoft.com/office/drawing/2014/main" val="3817219994"/>
                    </a:ext>
                  </a:extLst>
                </a:gridCol>
                <a:gridCol w="468000">
                  <a:extLst>
                    <a:ext uri="{9D8B030D-6E8A-4147-A177-3AD203B41FA5}">
                      <a16:colId xmlns:a16="http://schemas.microsoft.com/office/drawing/2014/main" val="3230507312"/>
                    </a:ext>
                  </a:extLst>
                </a:gridCol>
                <a:gridCol w="468000">
                  <a:extLst>
                    <a:ext uri="{9D8B030D-6E8A-4147-A177-3AD203B41FA5}">
                      <a16:colId xmlns:a16="http://schemas.microsoft.com/office/drawing/2014/main" val="1412000663"/>
                    </a:ext>
                  </a:extLst>
                </a:gridCol>
              </a:tblGrid>
              <a:tr h="468000">
                <a:tc>
                  <a:txBody>
                    <a:bodyPr/>
                    <a:lstStyle/>
                    <a:p>
                      <a:pPr algn="ctr"/>
                      <a:r>
                        <a:rPr lang="en-US" altLang="zh-TW" sz="1400" dirty="0"/>
                        <a:t>169</a:t>
                      </a:r>
                      <a:endParaRPr lang="zh-TW" altLang="en-US" sz="1400" dirty="0"/>
                    </a:p>
                  </a:txBody>
                  <a:tcPr anchor="ctr"/>
                </a:tc>
                <a:tc>
                  <a:txBody>
                    <a:bodyPr/>
                    <a:lstStyle/>
                    <a:p>
                      <a:pPr algn="ctr"/>
                      <a:r>
                        <a:rPr lang="en-US" altLang="zh-TW" sz="1400" dirty="0"/>
                        <a:t>153</a:t>
                      </a:r>
                      <a:endParaRPr lang="zh-TW" altLang="en-US" sz="1400" dirty="0"/>
                    </a:p>
                  </a:txBody>
                  <a:tcPr anchor="ctr"/>
                </a:tc>
                <a:tc>
                  <a:txBody>
                    <a:bodyPr/>
                    <a:lstStyle/>
                    <a:p>
                      <a:pPr algn="ctr"/>
                      <a:r>
                        <a:rPr lang="en-US" altLang="zh-TW" sz="1400" dirty="0"/>
                        <a:t>145</a:t>
                      </a:r>
                      <a:endParaRPr lang="zh-TW" altLang="en-US" sz="1400" dirty="0"/>
                    </a:p>
                  </a:txBody>
                  <a:tcPr anchor="ctr"/>
                </a:tc>
                <a:tc>
                  <a:txBody>
                    <a:bodyPr/>
                    <a:lstStyle/>
                    <a:p>
                      <a:pPr algn="ctr"/>
                      <a:r>
                        <a:rPr lang="en-US" altLang="zh-TW" sz="1400" dirty="0"/>
                        <a:t>137</a:t>
                      </a:r>
                      <a:endParaRPr lang="zh-TW" altLang="en-US" sz="1400" dirty="0"/>
                    </a:p>
                  </a:txBody>
                  <a:tcPr anchor="ctr"/>
                </a:tc>
                <a:tc>
                  <a:txBody>
                    <a:bodyPr/>
                    <a:lstStyle/>
                    <a:p>
                      <a:pPr algn="ctr"/>
                      <a:r>
                        <a:rPr lang="en-US" altLang="zh-TW" sz="1400" dirty="0"/>
                        <a:t>112</a:t>
                      </a:r>
                      <a:endParaRPr lang="zh-TW" altLang="en-US" sz="1400" dirty="0"/>
                    </a:p>
                  </a:txBody>
                  <a:tcPr anchor="ctr"/>
                </a:tc>
                <a:tc>
                  <a:txBody>
                    <a:bodyPr/>
                    <a:lstStyle/>
                    <a:p>
                      <a:pPr algn="ctr"/>
                      <a:r>
                        <a:rPr lang="en-US" altLang="zh-TW" sz="1400" dirty="0"/>
                        <a:t>98</a:t>
                      </a:r>
                      <a:endParaRPr lang="zh-TW" altLang="en-US" sz="1400" dirty="0"/>
                    </a:p>
                  </a:txBody>
                  <a:tcPr anchor="ctr"/>
                </a:tc>
                <a:extLst>
                  <a:ext uri="{0D108BD9-81ED-4DB2-BD59-A6C34878D82A}">
                    <a16:rowId xmlns:a16="http://schemas.microsoft.com/office/drawing/2014/main" val="4281924273"/>
                  </a:ext>
                </a:extLst>
              </a:tr>
              <a:tr h="468000">
                <a:tc>
                  <a:txBody>
                    <a:bodyPr/>
                    <a:lstStyle/>
                    <a:p>
                      <a:pPr algn="ctr"/>
                      <a:r>
                        <a:rPr lang="en-US" altLang="zh-TW" sz="1400" dirty="0"/>
                        <a:t>130</a:t>
                      </a:r>
                      <a:endParaRPr lang="zh-TW" altLang="en-US" sz="1400" dirty="0"/>
                    </a:p>
                  </a:txBody>
                  <a:tcPr anchor="ctr"/>
                </a:tc>
                <a:tc>
                  <a:txBody>
                    <a:bodyPr/>
                    <a:lstStyle/>
                    <a:p>
                      <a:pPr algn="ctr"/>
                      <a:r>
                        <a:rPr lang="en-US" altLang="zh-TW" sz="1400" dirty="0"/>
                        <a:t>95</a:t>
                      </a:r>
                      <a:endParaRPr lang="zh-TW" altLang="en-US" sz="1400" dirty="0"/>
                    </a:p>
                  </a:txBody>
                  <a:tcPr anchor="ctr"/>
                </a:tc>
                <a:tc>
                  <a:txBody>
                    <a:bodyPr/>
                    <a:lstStyle/>
                    <a:p>
                      <a:pPr algn="ctr"/>
                      <a:r>
                        <a:rPr lang="en-US" altLang="zh-TW" sz="1400" dirty="0"/>
                        <a:t>120</a:t>
                      </a:r>
                      <a:endParaRPr lang="zh-TW" altLang="en-US" sz="1400" dirty="0"/>
                    </a:p>
                  </a:txBody>
                  <a:tcPr anchor="ctr"/>
                </a:tc>
                <a:tc>
                  <a:txBody>
                    <a:bodyPr/>
                    <a:lstStyle/>
                    <a:p>
                      <a:pPr algn="ctr"/>
                      <a:r>
                        <a:rPr lang="en-US" altLang="zh-TW" sz="1400" dirty="0"/>
                        <a:t>130</a:t>
                      </a:r>
                      <a:endParaRPr lang="zh-TW" altLang="en-US" sz="1400" dirty="0"/>
                    </a:p>
                  </a:txBody>
                  <a:tcPr anchor="ctr"/>
                </a:tc>
                <a:tc>
                  <a:txBody>
                    <a:bodyPr/>
                    <a:lstStyle/>
                    <a:p>
                      <a:pPr algn="ctr"/>
                      <a:r>
                        <a:rPr lang="en-US" altLang="zh-TW" sz="1400" dirty="0"/>
                        <a:t>115</a:t>
                      </a:r>
                      <a:endParaRPr lang="zh-TW" altLang="en-US" sz="1400" dirty="0"/>
                    </a:p>
                  </a:txBody>
                  <a:tcPr anchor="ctr"/>
                </a:tc>
                <a:tc>
                  <a:txBody>
                    <a:bodyPr/>
                    <a:lstStyle/>
                    <a:p>
                      <a:pPr algn="ctr"/>
                      <a:r>
                        <a:rPr lang="en-US" altLang="zh-TW" sz="1400" dirty="0"/>
                        <a:t>128</a:t>
                      </a:r>
                      <a:endParaRPr lang="zh-TW" altLang="en-US" sz="1400" dirty="0"/>
                    </a:p>
                  </a:txBody>
                  <a:tcPr anchor="ctr"/>
                </a:tc>
                <a:extLst>
                  <a:ext uri="{0D108BD9-81ED-4DB2-BD59-A6C34878D82A}">
                    <a16:rowId xmlns:a16="http://schemas.microsoft.com/office/drawing/2014/main" val="1042931604"/>
                  </a:ext>
                </a:extLst>
              </a:tr>
              <a:tr h="468000">
                <a:tc>
                  <a:txBody>
                    <a:bodyPr/>
                    <a:lstStyle/>
                    <a:p>
                      <a:pPr algn="ctr"/>
                      <a:r>
                        <a:rPr lang="en-US" altLang="zh-TW" sz="1400" dirty="0"/>
                        <a:t>124</a:t>
                      </a:r>
                      <a:endParaRPr lang="zh-TW" altLang="en-US" sz="1400" dirty="0"/>
                    </a:p>
                  </a:txBody>
                  <a:tcPr anchor="ctr"/>
                </a:tc>
                <a:tc>
                  <a:txBody>
                    <a:bodyPr/>
                    <a:lstStyle/>
                    <a:p>
                      <a:pPr algn="ctr"/>
                      <a:r>
                        <a:rPr lang="en-US" altLang="zh-TW" sz="1400" dirty="0"/>
                        <a:t>162</a:t>
                      </a:r>
                      <a:endParaRPr lang="zh-TW" altLang="en-US" sz="1400" dirty="0"/>
                    </a:p>
                  </a:txBody>
                  <a:tcPr anchor="ctr"/>
                </a:tc>
                <a:tc>
                  <a:txBody>
                    <a:bodyPr/>
                    <a:lstStyle/>
                    <a:p>
                      <a:pPr algn="ctr"/>
                      <a:r>
                        <a:rPr lang="en-US" altLang="zh-TW" sz="1400" dirty="0"/>
                        <a:t>45</a:t>
                      </a:r>
                      <a:endParaRPr lang="zh-TW" altLang="en-US" sz="1400" dirty="0"/>
                    </a:p>
                  </a:txBody>
                  <a:tcPr anchor="ctr"/>
                </a:tc>
                <a:tc>
                  <a:txBody>
                    <a:bodyPr/>
                    <a:lstStyle/>
                    <a:p>
                      <a:pPr algn="ctr"/>
                      <a:r>
                        <a:rPr lang="en-US" altLang="zh-TW" sz="1400" dirty="0"/>
                        <a:t>87</a:t>
                      </a:r>
                      <a:endParaRPr lang="zh-TW" altLang="en-US" sz="1400" dirty="0"/>
                    </a:p>
                  </a:txBody>
                  <a:tcPr anchor="ctr"/>
                </a:tc>
                <a:tc>
                  <a:txBody>
                    <a:bodyPr/>
                    <a:lstStyle/>
                    <a:p>
                      <a:pPr algn="ctr"/>
                      <a:r>
                        <a:rPr lang="en-US" altLang="zh-TW" sz="1400" dirty="0"/>
                        <a:t>75</a:t>
                      </a:r>
                      <a:endParaRPr lang="zh-TW" altLang="en-US" sz="1400" dirty="0"/>
                    </a:p>
                  </a:txBody>
                  <a:tcPr anchor="ctr"/>
                </a:tc>
                <a:tc>
                  <a:txBody>
                    <a:bodyPr/>
                    <a:lstStyle/>
                    <a:p>
                      <a:pPr algn="ctr"/>
                      <a:r>
                        <a:rPr lang="en-US" altLang="zh-TW" sz="1400" dirty="0"/>
                        <a:t>101</a:t>
                      </a:r>
                      <a:endParaRPr lang="zh-TW" altLang="en-US" sz="1400" dirty="0"/>
                    </a:p>
                  </a:txBody>
                  <a:tcPr anchor="ctr"/>
                </a:tc>
                <a:extLst>
                  <a:ext uri="{0D108BD9-81ED-4DB2-BD59-A6C34878D82A}">
                    <a16:rowId xmlns:a16="http://schemas.microsoft.com/office/drawing/2014/main" val="1548460040"/>
                  </a:ext>
                </a:extLst>
              </a:tr>
              <a:tr h="468000">
                <a:tc>
                  <a:txBody>
                    <a:bodyPr/>
                    <a:lstStyle/>
                    <a:p>
                      <a:pPr algn="ctr"/>
                      <a:r>
                        <a:rPr lang="en-US" altLang="zh-TW" sz="1400" dirty="0"/>
                        <a:t>124</a:t>
                      </a:r>
                      <a:endParaRPr lang="zh-TW" altLang="en-US" sz="1400" dirty="0"/>
                    </a:p>
                  </a:txBody>
                  <a:tcPr anchor="ctr"/>
                </a:tc>
                <a:tc>
                  <a:txBody>
                    <a:bodyPr/>
                    <a:lstStyle/>
                    <a:p>
                      <a:pPr algn="ctr"/>
                      <a:r>
                        <a:rPr lang="en-US" altLang="zh-TW" sz="1400" dirty="0"/>
                        <a:t>177</a:t>
                      </a:r>
                      <a:endParaRPr lang="zh-TW" altLang="en-US" sz="1400" dirty="0"/>
                    </a:p>
                  </a:txBody>
                  <a:tcPr anchor="ctr"/>
                </a:tc>
                <a:tc>
                  <a:txBody>
                    <a:bodyPr/>
                    <a:lstStyle/>
                    <a:p>
                      <a:pPr algn="ctr"/>
                      <a:r>
                        <a:rPr lang="en-US" altLang="zh-TW" sz="1400" dirty="0"/>
                        <a:t>176</a:t>
                      </a:r>
                      <a:endParaRPr lang="zh-TW" altLang="en-US" sz="1400" dirty="0"/>
                    </a:p>
                  </a:txBody>
                  <a:tcPr anchor="ctr"/>
                </a:tc>
                <a:tc>
                  <a:txBody>
                    <a:bodyPr/>
                    <a:lstStyle/>
                    <a:p>
                      <a:pPr algn="ctr"/>
                      <a:r>
                        <a:rPr lang="en-US" altLang="zh-TW" sz="1400" dirty="0"/>
                        <a:t>136</a:t>
                      </a:r>
                      <a:endParaRPr lang="zh-TW" altLang="en-US" sz="1400" dirty="0"/>
                    </a:p>
                  </a:txBody>
                  <a:tcPr anchor="ctr"/>
                </a:tc>
                <a:tc>
                  <a:txBody>
                    <a:bodyPr/>
                    <a:lstStyle/>
                    <a:p>
                      <a:pPr algn="ctr"/>
                      <a:r>
                        <a:rPr lang="en-US" altLang="zh-TW" sz="1400" dirty="0"/>
                        <a:t>150</a:t>
                      </a:r>
                      <a:endParaRPr lang="zh-TW" altLang="en-US" sz="1400" dirty="0"/>
                    </a:p>
                  </a:txBody>
                  <a:tcPr anchor="ctr"/>
                </a:tc>
                <a:tc>
                  <a:txBody>
                    <a:bodyPr/>
                    <a:lstStyle/>
                    <a:p>
                      <a:pPr algn="ctr"/>
                      <a:r>
                        <a:rPr lang="en-US" altLang="zh-TW" sz="1400" dirty="0"/>
                        <a:t>137</a:t>
                      </a:r>
                      <a:endParaRPr lang="zh-TW" altLang="en-US" sz="1400" dirty="0"/>
                    </a:p>
                  </a:txBody>
                  <a:tcPr anchor="ctr"/>
                </a:tc>
                <a:extLst>
                  <a:ext uri="{0D108BD9-81ED-4DB2-BD59-A6C34878D82A}">
                    <a16:rowId xmlns:a16="http://schemas.microsoft.com/office/drawing/2014/main" val="1928804158"/>
                  </a:ext>
                </a:extLst>
              </a:tr>
              <a:tr h="468000">
                <a:tc>
                  <a:txBody>
                    <a:bodyPr/>
                    <a:lstStyle/>
                    <a:p>
                      <a:pPr algn="ctr"/>
                      <a:r>
                        <a:rPr lang="en-US" altLang="zh-TW" sz="1400" dirty="0"/>
                        <a:t>141</a:t>
                      </a:r>
                      <a:endParaRPr lang="zh-TW" altLang="en-US" sz="1400" dirty="0"/>
                    </a:p>
                  </a:txBody>
                  <a:tcPr anchor="ctr"/>
                </a:tc>
                <a:tc>
                  <a:txBody>
                    <a:bodyPr/>
                    <a:lstStyle/>
                    <a:p>
                      <a:pPr algn="ctr"/>
                      <a:r>
                        <a:rPr lang="en-US" altLang="zh-TW" sz="1400" dirty="0"/>
                        <a:t>38</a:t>
                      </a:r>
                      <a:endParaRPr lang="zh-TW" altLang="en-US" sz="1400" dirty="0"/>
                    </a:p>
                  </a:txBody>
                  <a:tcPr anchor="ctr"/>
                </a:tc>
                <a:tc>
                  <a:txBody>
                    <a:bodyPr/>
                    <a:lstStyle/>
                    <a:p>
                      <a:pPr algn="ctr"/>
                      <a:r>
                        <a:rPr lang="en-US" altLang="zh-TW" sz="1400" dirty="0"/>
                        <a:t>54</a:t>
                      </a:r>
                      <a:endParaRPr lang="zh-TW" altLang="en-US" sz="1400" dirty="0"/>
                    </a:p>
                  </a:txBody>
                  <a:tcPr anchor="ctr"/>
                </a:tc>
                <a:tc>
                  <a:txBody>
                    <a:bodyPr/>
                    <a:lstStyle/>
                    <a:p>
                      <a:pPr algn="ctr"/>
                      <a:r>
                        <a:rPr lang="en-US" altLang="zh-TW" sz="1400" dirty="0"/>
                        <a:t>155</a:t>
                      </a:r>
                      <a:endParaRPr lang="zh-TW" altLang="en-US" sz="1400" dirty="0"/>
                    </a:p>
                  </a:txBody>
                  <a:tcPr anchor="ctr"/>
                </a:tc>
                <a:tc>
                  <a:txBody>
                    <a:bodyPr/>
                    <a:lstStyle/>
                    <a:p>
                      <a:pPr algn="ctr"/>
                      <a:r>
                        <a:rPr lang="en-US" altLang="zh-TW" sz="1400" dirty="0"/>
                        <a:t>132</a:t>
                      </a:r>
                      <a:endParaRPr lang="zh-TW" altLang="en-US" sz="1400" dirty="0"/>
                    </a:p>
                  </a:txBody>
                  <a:tcPr anchor="ctr"/>
                </a:tc>
                <a:tc>
                  <a:txBody>
                    <a:bodyPr/>
                    <a:lstStyle/>
                    <a:p>
                      <a:pPr algn="ctr"/>
                      <a:r>
                        <a:rPr lang="en-US" altLang="zh-TW" sz="1400" dirty="0"/>
                        <a:t>57</a:t>
                      </a:r>
                      <a:endParaRPr lang="zh-TW" altLang="en-US" sz="1400" dirty="0"/>
                    </a:p>
                  </a:txBody>
                  <a:tcPr anchor="ctr"/>
                </a:tc>
                <a:extLst>
                  <a:ext uri="{0D108BD9-81ED-4DB2-BD59-A6C34878D82A}">
                    <a16:rowId xmlns:a16="http://schemas.microsoft.com/office/drawing/2014/main" val="1654914889"/>
                  </a:ext>
                </a:extLst>
              </a:tr>
              <a:tr h="468000">
                <a:tc>
                  <a:txBody>
                    <a:bodyPr/>
                    <a:lstStyle/>
                    <a:p>
                      <a:pPr algn="ctr"/>
                      <a:r>
                        <a:rPr lang="en-US" altLang="zh-TW" sz="1400" dirty="0"/>
                        <a:t>87</a:t>
                      </a:r>
                      <a:endParaRPr lang="zh-TW" altLang="en-US" sz="1400" dirty="0"/>
                    </a:p>
                  </a:txBody>
                  <a:tcPr anchor="ctr"/>
                </a:tc>
                <a:tc>
                  <a:txBody>
                    <a:bodyPr/>
                    <a:lstStyle/>
                    <a:p>
                      <a:pPr algn="ctr"/>
                      <a:r>
                        <a:rPr lang="en-US" altLang="zh-TW" sz="1400" dirty="0"/>
                        <a:t>156</a:t>
                      </a:r>
                      <a:endParaRPr lang="zh-TW" altLang="en-US" sz="1400" dirty="0"/>
                    </a:p>
                  </a:txBody>
                  <a:tcPr anchor="ctr"/>
                </a:tc>
                <a:tc>
                  <a:txBody>
                    <a:bodyPr/>
                    <a:lstStyle/>
                    <a:p>
                      <a:pPr algn="ctr"/>
                      <a:r>
                        <a:rPr lang="en-US" altLang="zh-TW" sz="1400" dirty="0"/>
                        <a:t>161</a:t>
                      </a:r>
                      <a:endParaRPr lang="zh-TW" altLang="en-US" sz="1400" dirty="0"/>
                    </a:p>
                  </a:txBody>
                  <a:tcPr anchor="ctr"/>
                </a:tc>
                <a:tc>
                  <a:txBody>
                    <a:bodyPr/>
                    <a:lstStyle/>
                    <a:p>
                      <a:pPr algn="ctr"/>
                      <a:r>
                        <a:rPr lang="en-US" altLang="zh-TW" sz="1400" dirty="0"/>
                        <a:t>180</a:t>
                      </a:r>
                      <a:endParaRPr lang="zh-TW" altLang="en-US" sz="1400" dirty="0"/>
                    </a:p>
                  </a:txBody>
                  <a:tcPr anchor="ctr"/>
                </a:tc>
                <a:tc>
                  <a:txBody>
                    <a:bodyPr/>
                    <a:lstStyle/>
                    <a:p>
                      <a:pPr algn="ctr"/>
                      <a:r>
                        <a:rPr lang="en-US" altLang="zh-TW" sz="1400" dirty="0"/>
                        <a:t>99</a:t>
                      </a:r>
                      <a:endParaRPr lang="zh-TW" altLang="en-US" sz="1400" dirty="0"/>
                    </a:p>
                  </a:txBody>
                  <a:tcPr anchor="ctr"/>
                </a:tc>
                <a:tc>
                  <a:txBody>
                    <a:bodyPr/>
                    <a:lstStyle/>
                    <a:p>
                      <a:pPr algn="ctr"/>
                      <a:r>
                        <a:rPr lang="en-US" altLang="zh-TW" sz="1400" dirty="0"/>
                        <a:t>79</a:t>
                      </a:r>
                      <a:endParaRPr lang="zh-TW" altLang="en-US" sz="1400" dirty="0"/>
                    </a:p>
                  </a:txBody>
                  <a:tcPr anchor="ctr"/>
                </a:tc>
                <a:extLst>
                  <a:ext uri="{0D108BD9-81ED-4DB2-BD59-A6C34878D82A}">
                    <a16:rowId xmlns:a16="http://schemas.microsoft.com/office/drawing/2014/main" val="230253213"/>
                  </a:ext>
                </a:extLst>
              </a:tr>
            </a:tbl>
          </a:graphicData>
        </a:graphic>
      </p:graphicFrame>
      <p:graphicFrame>
        <p:nvGraphicFramePr>
          <p:cNvPr id="7" name="內容版面配置區 5"/>
          <p:cNvGraphicFramePr>
            <a:graphicFrameLocks/>
          </p:cNvGraphicFramePr>
          <p:nvPr/>
        </p:nvGraphicFramePr>
        <p:xfrm>
          <a:off x="179512" y="3626522"/>
          <a:ext cx="2808000" cy="2808000"/>
        </p:xfrm>
        <a:graphic>
          <a:graphicData uri="http://schemas.openxmlformats.org/drawingml/2006/table">
            <a:tbl>
              <a:tblPr bandRow="1">
                <a:tableStyleId>{5940675A-B579-460E-94D1-54222C63F5DA}</a:tableStyleId>
              </a:tblPr>
              <a:tblGrid>
                <a:gridCol w="468000">
                  <a:extLst>
                    <a:ext uri="{9D8B030D-6E8A-4147-A177-3AD203B41FA5}">
                      <a16:colId xmlns:a16="http://schemas.microsoft.com/office/drawing/2014/main" val="2981932205"/>
                    </a:ext>
                  </a:extLst>
                </a:gridCol>
                <a:gridCol w="468000">
                  <a:extLst>
                    <a:ext uri="{9D8B030D-6E8A-4147-A177-3AD203B41FA5}">
                      <a16:colId xmlns:a16="http://schemas.microsoft.com/office/drawing/2014/main" val="3391191754"/>
                    </a:ext>
                  </a:extLst>
                </a:gridCol>
                <a:gridCol w="468000">
                  <a:extLst>
                    <a:ext uri="{9D8B030D-6E8A-4147-A177-3AD203B41FA5}">
                      <a16:colId xmlns:a16="http://schemas.microsoft.com/office/drawing/2014/main" val="173095458"/>
                    </a:ext>
                  </a:extLst>
                </a:gridCol>
                <a:gridCol w="468000">
                  <a:extLst>
                    <a:ext uri="{9D8B030D-6E8A-4147-A177-3AD203B41FA5}">
                      <a16:colId xmlns:a16="http://schemas.microsoft.com/office/drawing/2014/main" val="3817219994"/>
                    </a:ext>
                  </a:extLst>
                </a:gridCol>
                <a:gridCol w="468000">
                  <a:extLst>
                    <a:ext uri="{9D8B030D-6E8A-4147-A177-3AD203B41FA5}">
                      <a16:colId xmlns:a16="http://schemas.microsoft.com/office/drawing/2014/main" val="3230507312"/>
                    </a:ext>
                  </a:extLst>
                </a:gridCol>
                <a:gridCol w="468000">
                  <a:extLst>
                    <a:ext uri="{9D8B030D-6E8A-4147-A177-3AD203B41FA5}">
                      <a16:colId xmlns:a16="http://schemas.microsoft.com/office/drawing/2014/main" val="1412000663"/>
                    </a:ext>
                  </a:extLst>
                </a:gridCol>
              </a:tblGrid>
              <a:tr h="468000">
                <a:tc>
                  <a:txBody>
                    <a:bodyPr/>
                    <a:lstStyle/>
                    <a:p>
                      <a:pPr algn="ctr"/>
                      <a:r>
                        <a:rPr lang="en-US" altLang="zh-TW" sz="1400" dirty="0"/>
                        <a:t>157</a:t>
                      </a:r>
                    </a:p>
                  </a:txBody>
                  <a:tcPr anchor="ctr"/>
                </a:tc>
                <a:tc>
                  <a:txBody>
                    <a:bodyPr/>
                    <a:lstStyle/>
                    <a:p>
                      <a:pPr algn="ctr"/>
                      <a:r>
                        <a:rPr lang="en-US" altLang="zh-TW" sz="1400" dirty="0"/>
                        <a:t>154</a:t>
                      </a:r>
                      <a:endParaRPr lang="zh-TW" altLang="en-US" sz="1400" dirty="0"/>
                    </a:p>
                  </a:txBody>
                  <a:tcPr anchor="ctr"/>
                </a:tc>
                <a:tc>
                  <a:txBody>
                    <a:bodyPr/>
                    <a:lstStyle/>
                    <a:p>
                      <a:pPr algn="ctr"/>
                      <a:r>
                        <a:rPr lang="en-US" altLang="zh-TW" sz="1400" dirty="0"/>
                        <a:t>136</a:t>
                      </a:r>
                      <a:endParaRPr lang="zh-TW" altLang="en-US" sz="1400" dirty="0"/>
                    </a:p>
                  </a:txBody>
                  <a:tcPr anchor="ctr"/>
                </a:tc>
                <a:tc>
                  <a:txBody>
                    <a:bodyPr/>
                    <a:lstStyle/>
                    <a:p>
                      <a:pPr algn="ctr"/>
                      <a:r>
                        <a:rPr lang="en-US" altLang="zh-TW" sz="1400" dirty="0"/>
                        <a:t>138</a:t>
                      </a:r>
                      <a:endParaRPr lang="zh-TW" altLang="en-US" sz="1400" dirty="0"/>
                    </a:p>
                  </a:txBody>
                  <a:tcPr anchor="ctr"/>
                </a:tc>
                <a:tc>
                  <a:txBody>
                    <a:bodyPr/>
                    <a:lstStyle/>
                    <a:p>
                      <a:pPr algn="ctr"/>
                      <a:r>
                        <a:rPr lang="en-US" altLang="zh-TW" sz="1400" dirty="0"/>
                        <a:t>139</a:t>
                      </a:r>
                      <a:endParaRPr lang="zh-TW" altLang="en-US" sz="1400" dirty="0"/>
                    </a:p>
                  </a:txBody>
                  <a:tcPr anchor="ctr"/>
                </a:tc>
                <a:tc>
                  <a:txBody>
                    <a:bodyPr/>
                    <a:lstStyle/>
                    <a:p>
                      <a:pPr algn="ctr"/>
                      <a:r>
                        <a:rPr lang="en-US" altLang="zh-TW" sz="1400" dirty="0"/>
                        <a:t>88</a:t>
                      </a:r>
                      <a:endParaRPr lang="zh-TW" altLang="en-US" sz="1400" dirty="0"/>
                    </a:p>
                  </a:txBody>
                  <a:tcPr anchor="ctr"/>
                </a:tc>
                <a:extLst>
                  <a:ext uri="{0D108BD9-81ED-4DB2-BD59-A6C34878D82A}">
                    <a16:rowId xmlns:a16="http://schemas.microsoft.com/office/drawing/2014/main" val="4281924273"/>
                  </a:ext>
                </a:extLst>
              </a:tr>
              <a:tr h="468000">
                <a:tc>
                  <a:txBody>
                    <a:bodyPr/>
                    <a:lstStyle/>
                    <a:p>
                      <a:pPr algn="ctr"/>
                      <a:r>
                        <a:rPr lang="en-US" altLang="zh-TW" sz="1400" dirty="0"/>
                        <a:t>160</a:t>
                      </a:r>
                      <a:endParaRPr lang="zh-TW" altLang="en-US" sz="1400" dirty="0"/>
                    </a:p>
                  </a:txBody>
                  <a:tcPr anchor="ctr"/>
                </a:tc>
                <a:tc>
                  <a:txBody>
                    <a:bodyPr/>
                    <a:lstStyle/>
                    <a:p>
                      <a:pPr algn="ctr"/>
                      <a:r>
                        <a:rPr lang="en-US" altLang="zh-TW" sz="1400" dirty="0"/>
                        <a:t>84</a:t>
                      </a:r>
                      <a:endParaRPr lang="zh-TW" altLang="en-US" sz="1400" dirty="0"/>
                    </a:p>
                  </a:txBody>
                  <a:tcPr anchor="ctr"/>
                </a:tc>
                <a:tc>
                  <a:txBody>
                    <a:bodyPr/>
                    <a:lstStyle/>
                    <a:p>
                      <a:pPr algn="ctr"/>
                      <a:r>
                        <a:rPr lang="en-US" altLang="zh-TW" sz="1400" dirty="0"/>
                        <a:t>113</a:t>
                      </a:r>
                      <a:endParaRPr lang="zh-TW" altLang="en-US" sz="1400" dirty="0"/>
                    </a:p>
                  </a:txBody>
                  <a:tcPr anchor="ctr"/>
                </a:tc>
                <a:tc>
                  <a:txBody>
                    <a:bodyPr/>
                    <a:lstStyle/>
                    <a:p>
                      <a:pPr algn="ctr"/>
                      <a:r>
                        <a:rPr lang="en-US" altLang="zh-TW" sz="1400" dirty="0"/>
                        <a:t>119</a:t>
                      </a:r>
                      <a:endParaRPr lang="zh-TW" altLang="en-US" sz="1400" dirty="0"/>
                    </a:p>
                  </a:txBody>
                  <a:tcPr anchor="ctr"/>
                </a:tc>
                <a:tc>
                  <a:txBody>
                    <a:bodyPr/>
                    <a:lstStyle/>
                    <a:p>
                      <a:pPr algn="ctr"/>
                      <a:r>
                        <a:rPr lang="en-US" altLang="zh-TW" sz="1400" dirty="0"/>
                        <a:t>100</a:t>
                      </a:r>
                      <a:endParaRPr lang="zh-TW" altLang="en-US" sz="1400" dirty="0"/>
                    </a:p>
                  </a:txBody>
                  <a:tcPr anchor="ctr"/>
                </a:tc>
                <a:tc>
                  <a:txBody>
                    <a:bodyPr/>
                    <a:lstStyle/>
                    <a:p>
                      <a:pPr algn="ctr"/>
                      <a:r>
                        <a:rPr lang="en-US" altLang="zh-TW" sz="1400" dirty="0"/>
                        <a:t>127</a:t>
                      </a:r>
                      <a:endParaRPr lang="zh-TW" altLang="en-US" sz="1400" dirty="0"/>
                    </a:p>
                  </a:txBody>
                  <a:tcPr anchor="ctr"/>
                </a:tc>
                <a:extLst>
                  <a:ext uri="{0D108BD9-81ED-4DB2-BD59-A6C34878D82A}">
                    <a16:rowId xmlns:a16="http://schemas.microsoft.com/office/drawing/2014/main" val="1042931604"/>
                  </a:ext>
                </a:extLst>
              </a:tr>
              <a:tr h="468000">
                <a:tc>
                  <a:txBody>
                    <a:bodyPr/>
                    <a:lstStyle/>
                    <a:p>
                      <a:pPr algn="ctr"/>
                      <a:r>
                        <a:rPr lang="en-US" altLang="zh-TW" sz="1400" dirty="0"/>
                        <a:t>123</a:t>
                      </a:r>
                      <a:endParaRPr lang="zh-TW" altLang="en-US" sz="1400" dirty="0"/>
                    </a:p>
                  </a:txBody>
                  <a:tcPr anchor="ctr"/>
                </a:tc>
                <a:tc>
                  <a:txBody>
                    <a:bodyPr/>
                    <a:lstStyle/>
                    <a:p>
                      <a:pPr algn="ctr"/>
                      <a:r>
                        <a:rPr lang="en-US" altLang="zh-TW" sz="1400" dirty="0"/>
                        <a:t>176</a:t>
                      </a:r>
                      <a:endParaRPr lang="zh-TW" altLang="en-US" sz="1400" dirty="0"/>
                    </a:p>
                  </a:txBody>
                  <a:tcPr anchor="ctr"/>
                </a:tc>
                <a:tc>
                  <a:txBody>
                    <a:bodyPr/>
                    <a:lstStyle/>
                    <a:p>
                      <a:pPr algn="ctr"/>
                      <a:r>
                        <a:rPr lang="en-US" altLang="zh-TW" sz="1400" dirty="0"/>
                        <a:t>46</a:t>
                      </a:r>
                      <a:endParaRPr lang="zh-TW" altLang="en-US" sz="1400" dirty="0"/>
                    </a:p>
                  </a:txBody>
                  <a:tcPr anchor="ctr"/>
                </a:tc>
                <a:tc>
                  <a:txBody>
                    <a:bodyPr/>
                    <a:lstStyle/>
                    <a:p>
                      <a:pPr algn="ctr"/>
                      <a:r>
                        <a:rPr lang="en-US" altLang="zh-TW" sz="1400" dirty="0"/>
                        <a:t>93</a:t>
                      </a:r>
                      <a:endParaRPr lang="zh-TW" altLang="en-US" sz="1400" dirty="0"/>
                    </a:p>
                  </a:txBody>
                  <a:tcPr anchor="ctr"/>
                </a:tc>
                <a:tc>
                  <a:txBody>
                    <a:bodyPr/>
                    <a:lstStyle/>
                    <a:p>
                      <a:pPr algn="ctr"/>
                      <a:r>
                        <a:rPr lang="en-US" altLang="zh-TW" sz="1400" dirty="0"/>
                        <a:t>75</a:t>
                      </a:r>
                      <a:endParaRPr lang="zh-TW" altLang="en-US" sz="1400" dirty="0"/>
                    </a:p>
                  </a:txBody>
                  <a:tcPr anchor="ctr"/>
                </a:tc>
                <a:tc>
                  <a:txBody>
                    <a:bodyPr/>
                    <a:lstStyle/>
                    <a:p>
                      <a:pPr algn="ctr"/>
                      <a:r>
                        <a:rPr lang="en-US" altLang="zh-TW" sz="1400" dirty="0"/>
                        <a:t>85</a:t>
                      </a:r>
                      <a:endParaRPr lang="zh-TW" altLang="en-US" sz="1400" dirty="0"/>
                    </a:p>
                  </a:txBody>
                  <a:tcPr anchor="ctr"/>
                </a:tc>
                <a:extLst>
                  <a:ext uri="{0D108BD9-81ED-4DB2-BD59-A6C34878D82A}">
                    <a16:rowId xmlns:a16="http://schemas.microsoft.com/office/drawing/2014/main" val="1548460040"/>
                  </a:ext>
                </a:extLst>
              </a:tr>
              <a:tr h="468000">
                <a:tc>
                  <a:txBody>
                    <a:bodyPr/>
                    <a:lstStyle/>
                    <a:p>
                      <a:pPr algn="ctr"/>
                      <a:r>
                        <a:rPr lang="en-US" altLang="zh-TW" sz="1400" dirty="0"/>
                        <a:t>123</a:t>
                      </a:r>
                      <a:endParaRPr lang="zh-TW" altLang="en-US" sz="1400" dirty="0"/>
                    </a:p>
                  </a:txBody>
                  <a:tcPr anchor="ctr"/>
                </a:tc>
                <a:tc>
                  <a:txBody>
                    <a:bodyPr/>
                    <a:lstStyle/>
                    <a:p>
                      <a:pPr algn="ctr"/>
                      <a:r>
                        <a:rPr lang="en-US" altLang="zh-TW" sz="1400" dirty="0"/>
                        <a:t>169</a:t>
                      </a:r>
                      <a:endParaRPr lang="zh-TW" altLang="en-US" sz="1400" dirty="0"/>
                    </a:p>
                  </a:txBody>
                  <a:tcPr anchor="ctr"/>
                </a:tc>
                <a:tc>
                  <a:txBody>
                    <a:bodyPr/>
                    <a:lstStyle/>
                    <a:p>
                      <a:pPr algn="ctr"/>
                      <a:r>
                        <a:rPr lang="en-US" altLang="zh-TW" sz="1400" dirty="0"/>
                        <a:t>172</a:t>
                      </a:r>
                      <a:endParaRPr lang="zh-TW" altLang="en-US" sz="1400" dirty="0"/>
                    </a:p>
                  </a:txBody>
                  <a:tcPr anchor="ctr"/>
                </a:tc>
                <a:tc>
                  <a:txBody>
                    <a:bodyPr/>
                    <a:lstStyle/>
                    <a:p>
                      <a:pPr algn="ctr"/>
                      <a:r>
                        <a:rPr lang="en-US" altLang="zh-TW" sz="1400" dirty="0"/>
                        <a:t>130</a:t>
                      </a:r>
                      <a:endParaRPr lang="zh-TW" altLang="en-US" sz="1400" dirty="0"/>
                    </a:p>
                  </a:txBody>
                  <a:tcPr anchor="ctr"/>
                </a:tc>
                <a:tc>
                  <a:txBody>
                    <a:bodyPr/>
                    <a:lstStyle/>
                    <a:p>
                      <a:pPr algn="ctr"/>
                      <a:r>
                        <a:rPr lang="en-US" altLang="zh-TW" sz="1400" dirty="0"/>
                        <a:t>149</a:t>
                      </a:r>
                      <a:endParaRPr lang="zh-TW" altLang="en-US" sz="1400" dirty="0"/>
                    </a:p>
                  </a:txBody>
                  <a:tcPr anchor="ctr"/>
                </a:tc>
                <a:tc>
                  <a:txBody>
                    <a:bodyPr/>
                    <a:lstStyle/>
                    <a:p>
                      <a:pPr algn="ctr"/>
                      <a:r>
                        <a:rPr lang="en-US" altLang="zh-TW" sz="1400" dirty="0"/>
                        <a:t>154</a:t>
                      </a:r>
                      <a:endParaRPr lang="zh-TW" altLang="en-US" sz="1400" dirty="0"/>
                    </a:p>
                  </a:txBody>
                  <a:tcPr anchor="ctr"/>
                </a:tc>
                <a:extLst>
                  <a:ext uri="{0D108BD9-81ED-4DB2-BD59-A6C34878D82A}">
                    <a16:rowId xmlns:a16="http://schemas.microsoft.com/office/drawing/2014/main" val="1928804158"/>
                  </a:ext>
                </a:extLst>
              </a:tr>
              <a:tr h="468000">
                <a:tc>
                  <a:txBody>
                    <a:bodyPr/>
                    <a:lstStyle/>
                    <a:p>
                      <a:pPr algn="ctr"/>
                      <a:r>
                        <a:rPr lang="en-US" altLang="zh-TW" sz="1400" dirty="0"/>
                        <a:t>138</a:t>
                      </a:r>
                      <a:endParaRPr lang="zh-TW" altLang="en-US" sz="1400" dirty="0"/>
                    </a:p>
                  </a:txBody>
                  <a:tcPr anchor="ctr"/>
                </a:tc>
                <a:tc>
                  <a:txBody>
                    <a:bodyPr/>
                    <a:lstStyle/>
                    <a:p>
                      <a:pPr algn="ctr"/>
                      <a:r>
                        <a:rPr lang="en-US" altLang="zh-TW" sz="1400" dirty="0"/>
                        <a:t>35</a:t>
                      </a:r>
                      <a:endParaRPr lang="zh-TW" altLang="en-US" sz="1400" dirty="0"/>
                    </a:p>
                  </a:txBody>
                  <a:tcPr anchor="ctr"/>
                </a:tc>
                <a:tc>
                  <a:txBody>
                    <a:bodyPr/>
                    <a:lstStyle/>
                    <a:p>
                      <a:pPr algn="ctr"/>
                      <a:r>
                        <a:rPr lang="en-US" altLang="zh-TW" sz="1400" dirty="0"/>
                        <a:t>70</a:t>
                      </a:r>
                      <a:endParaRPr lang="zh-TW" altLang="en-US" sz="1400" dirty="0"/>
                    </a:p>
                  </a:txBody>
                  <a:tcPr anchor="ctr"/>
                </a:tc>
                <a:tc>
                  <a:txBody>
                    <a:bodyPr/>
                    <a:lstStyle/>
                    <a:p>
                      <a:pPr algn="ctr"/>
                      <a:r>
                        <a:rPr lang="en-US" altLang="zh-TW" sz="1400" dirty="0"/>
                        <a:t>148</a:t>
                      </a:r>
                      <a:endParaRPr lang="zh-TW" altLang="en-US" sz="1400" dirty="0"/>
                    </a:p>
                  </a:txBody>
                  <a:tcPr anchor="ctr"/>
                </a:tc>
                <a:tc>
                  <a:txBody>
                    <a:bodyPr/>
                    <a:lstStyle/>
                    <a:p>
                      <a:pPr algn="ctr"/>
                      <a:r>
                        <a:rPr lang="en-US" altLang="zh-TW" sz="1400" dirty="0"/>
                        <a:t>116</a:t>
                      </a:r>
                      <a:endParaRPr lang="zh-TW" altLang="en-US" sz="1400" dirty="0"/>
                    </a:p>
                  </a:txBody>
                  <a:tcPr anchor="ctr"/>
                </a:tc>
                <a:tc>
                  <a:txBody>
                    <a:bodyPr/>
                    <a:lstStyle/>
                    <a:p>
                      <a:pPr algn="ctr"/>
                      <a:r>
                        <a:rPr lang="en-US" altLang="zh-TW" sz="1400" dirty="0"/>
                        <a:t>71</a:t>
                      </a:r>
                      <a:endParaRPr lang="zh-TW" altLang="en-US" sz="1400" dirty="0"/>
                    </a:p>
                  </a:txBody>
                  <a:tcPr anchor="ctr"/>
                </a:tc>
                <a:extLst>
                  <a:ext uri="{0D108BD9-81ED-4DB2-BD59-A6C34878D82A}">
                    <a16:rowId xmlns:a16="http://schemas.microsoft.com/office/drawing/2014/main" val="1654914889"/>
                  </a:ext>
                </a:extLst>
              </a:tr>
              <a:tr h="468000">
                <a:tc>
                  <a:txBody>
                    <a:bodyPr/>
                    <a:lstStyle/>
                    <a:p>
                      <a:pPr algn="ctr"/>
                      <a:r>
                        <a:rPr lang="en-US" altLang="zh-TW" sz="1400" dirty="0"/>
                        <a:t>77</a:t>
                      </a:r>
                      <a:endParaRPr lang="zh-TW" altLang="en-US" sz="1400" dirty="0"/>
                    </a:p>
                  </a:txBody>
                  <a:tcPr anchor="ctr"/>
                </a:tc>
                <a:tc>
                  <a:txBody>
                    <a:bodyPr/>
                    <a:lstStyle/>
                    <a:p>
                      <a:pPr algn="ctr"/>
                      <a:r>
                        <a:rPr lang="en-US" altLang="zh-TW" sz="1400" dirty="0"/>
                        <a:t>153</a:t>
                      </a:r>
                      <a:endParaRPr lang="zh-TW" altLang="en-US" sz="1400" dirty="0"/>
                    </a:p>
                  </a:txBody>
                  <a:tcPr anchor="ctr"/>
                </a:tc>
                <a:tc>
                  <a:txBody>
                    <a:bodyPr/>
                    <a:lstStyle/>
                    <a:p>
                      <a:pPr algn="ctr"/>
                      <a:r>
                        <a:rPr lang="en-US" altLang="zh-TW" sz="1400" dirty="0"/>
                        <a:t>165</a:t>
                      </a:r>
                      <a:endParaRPr lang="zh-TW" altLang="en-US" sz="1400" dirty="0"/>
                    </a:p>
                  </a:txBody>
                  <a:tcPr anchor="ctr"/>
                </a:tc>
                <a:tc>
                  <a:txBody>
                    <a:bodyPr/>
                    <a:lstStyle/>
                    <a:p>
                      <a:pPr algn="ctr"/>
                      <a:r>
                        <a:rPr lang="en-US" altLang="zh-TW" sz="1400" dirty="0"/>
                        <a:t>187</a:t>
                      </a:r>
                      <a:endParaRPr lang="zh-TW" altLang="en-US" sz="1400" dirty="0"/>
                    </a:p>
                  </a:txBody>
                  <a:tcPr anchor="ctr"/>
                </a:tc>
                <a:tc>
                  <a:txBody>
                    <a:bodyPr/>
                    <a:lstStyle/>
                    <a:p>
                      <a:pPr algn="ctr"/>
                      <a:r>
                        <a:rPr lang="en-US" altLang="zh-TW" sz="1400" dirty="0"/>
                        <a:t>90</a:t>
                      </a:r>
                      <a:endParaRPr lang="zh-TW" altLang="en-US" sz="1400" dirty="0"/>
                    </a:p>
                  </a:txBody>
                  <a:tcPr anchor="ctr"/>
                </a:tc>
                <a:tc>
                  <a:txBody>
                    <a:bodyPr/>
                    <a:lstStyle/>
                    <a:p>
                      <a:pPr algn="ctr"/>
                      <a:r>
                        <a:rPr lang="en-US" altLang="zh-TW" sz="1400" dirty="0"/>
                        <a:t>87</a:t>
                      </a:r>
                      <a:endParaRPr lang="zh-TW" altLang="en-US" sz="1400" dirty="0"/>
                    </a:p>
                  </a:txBody>
                  <a:tcPr anchor="ctr"/>
                </a:tc>
                <a:extLst>
                  <a:ext uri="{0D108BD9-81ED-4DB2-BD59-A6C34878D82A}">
                    <a16:rowId xmlns:a16="http://schemas.microsoft.com/office/drawing/2014/main" val="230253213"/>
                  </a:ext>
                </a:extLst>
              </a:tr>
            </a:tbl>
          </a:graphicData>
        </a:graphic>
      </p:graphicFrame>
      <p:graphicFrame>
        <p:nvGraphicFramePr>
          <p:cNvPr id="8" name="內容版面配置區 5"/>
          <p:cNvGraphicFramePr>
            <a:graphicFrameLocks/>
          </p:cNvGraphicFramePr>
          <p:nvPr/>
        </p:nvGraphicFramePr>
        <p:xfrm>
          <a:off x="5867623" y="298414"/>
          <a:ext cx="2808000" cy="2808000"/>
        </p:xfrm>
        <a:graphic>
          <a:graphicData uri="http://schemas.openxmlformats.org/drawingml/2006/table">
            <a:tbl>
              <a:tblPr bandRow="1">
                <a:tableStyleId>{5940675A-B579-460E-94D1-54222C63F5DA}</a:tableStyleId>
              </a:tblPr>
              <a:tblGrid>
                <a:gridCol w="468000">
                  <a:extLst>
                    <a:ext uri="{9D8B030D-6E8A-4147-A177-3AD203B41FA5}">
                      <a16:colId xmlns:a16="http://schemas.microsoft.com/office/drawing/2014/main" val="2981932205"/>
                    </a:ext>
                  </a:extLst>
                </a:gridCol>
                <a:gridCol w="468000">
                  <a:extLst>
                    <a:ext uri="{9D8B030D-6E8A-4147-A177-3AD203B41FA5}">
                      <a16:colId xmlns:a16="http://schemas.microsoft.com/office/drawing/2014/main" val="3391191754"/>
                    </a:ext>
                  </a:extLst>
                </a:gridCol>
                <a:gridCol w="468000">
                  <a:extLst>
                    <a:ext uri="{9D8B030D-6E8A-4147-A177-3AD203B41FA5}">
                      <a16:colId xmlns:a16="http://schemas.microsoft.com/office/drawing/2014/main" val="173095458"/>
                    </a:ext>
                  </a:extLst>
                </a:gridCol>
                <a:gridCol w="468000">
                  <a:extLst>
                    <a:ext uri="{9D8B030D-6E8A-4147-A177-3AD203B41FA5}">
                      <a16:colId xmlns:a16="http://schemas.microsoft.com/office/drawing/2014/main" val="3817219994"/>
                    </a:ext>
                  </a:extLst>
                </a:gridCol>
                <a:gridCol w="468000">
                  <a:extLst>
                    <a:ext uri="{9D8B030D-6E8A-4147-A177-3AD203B41FA5}">
                      <a16:colId xmlns:a16="http://schemas.microsoft.com/office/drawing/2014/main" val="3230507312"/>
                    </a:ext>
                  </a:extLst>
                </a:gridCol>
                <a:gridCol w="468000">
                  <a:extLst>
                    <a:ext uri="{9D8B030D-6E8A-4147-A177-3AD203B41FA5}">
                      <a16:colId xmlns:a16="http://schemas.microsoft.com/office/drawing/2014/main" val="1412000663"/>
                    </a:ext>
                  </a:extLst>
                </a:gridCol>
              </a:tblGrid>
              <a:tr h="468000">
                <a:tc>
                  <a:txBody>
                    <a:bodyPr/>
                    <a:lstStyle/>
                    <a:p>
                      <a:pPr algn="ctr"/>
                      <a:r>
                        <a:rPr lang="en-US" altLang="zh-TW" sz="1400" dirty="0"/>
                        <a:t>157</a:t>
                      </a:r>
                    </a:p>
                  </a:txBody>
                  <a:tcPr anchor="ctr"/>
                </a:tc>
                <a:tc>
                  <a:txBody>
                    <a:bodyPr/>
                    <a:lstStyle/>
                    <a:p>
                      <a:pPr algn="ctr"/>
                      <a:r>
                        <a:rPr lang="en-US" altLang="zh-TW" sz="1400" dirty="0"/>
                        <a:t>154</a:t>
                      </a:r>
                      <a:endParaRPr lang="zh-TW" altLang="en-US" sz="1400" dirty="0"/>
                    </a:p>
                  </a:txBody>
                  <a:tcPr anchor="ctr"/>
                </a:tc>
                <a:tc>
                  <a:txBody>
                    <a:bodyPr/>
                    <a:lstStyle/>
                    <a:p>
                      <a:pPr algn="ctr"/>
                      <a:r>
                        <a:rPr lang="en-US" altLang="zh-TW" sz="1400" dirty="0"/>
                        <a:t>136</a:t>
                      </a:r>
                      <a:endParaRPr lang="zh-TW" altLang="en-US" sz="1400" dirty="0"/>
                    </a:p>
                  </a:txBody>
                  <a:tcPr anchor="ctr"/>
                </a:tc>
                <a:tc>
                  <a:txBody>
                    <a:bodyPr/>
                    <a:lstStyle/>
                    <a:p>
                      <a:pPr algn="ctr"/>
                      <a:r>
                        <a:rPr lang="en-US" altLang="zh-TW" sz="1400" dirty="0"/>
                        <a:t>136</a:t>
                      </a:r>
                      <a:endParaRPr lang="zh-TW" altLang="en-US" sz="1400" dirty="0"/>
                    </a:p>
                  </a:txBody>
                  <a:tcPr anchor="ctr"/>
                </a:tc>
                <a:tc>
                  <a:txBody>
                    <a:bodyPr/>
                    <a:lstStyle/>
                    <a:p>
                      <a:pPr algn="ctr"/>
                      <a:r>
                        <a:rPr lang="en-US" altLang="zh-TW" sz="1400" dirty="0"/>
                        <a:t>127</a:t>
                      </a:r>
                      <a:endParaRPr lang="zh-TW" altLang="en-US" sz="1400" dirty="0"/>
                    </a:p>
                  </a:txBody>
                  <a:tcPr anchor="ctr"/>
                </a:tc>
                <a:tc>
                  <a:txBody>
                    <a:bodyPr/>
                    <a:lstStyle/>
                    <a:p>
                      <a:pPr algn="ctr"/>
                      <a:r>
                        <a:rPr lang="en-US" altLang="zh-TW" sz="1400" dirty="0"/>
                        <a:t>127</a:t>
                      </a:r>
                      <a:endParaRPr lang="zh-TW" altLang="en-US" sz="1400" dirty="0"/>
                    </a:p>
                  </a:txBody>
                  <a:tcPr anchor="ctr"/>
                </a:tc>
                <a:extLst>
                  <a:ext uri="{0D108BD9-81ED-4DB2-BD59-A6C34878D82A}">
                    <a16:rowId xmlns:a16="http://schemas.microsoft.com/office/drawing/2014/main" val="4281924273"/>
                  </a:ext>
                </a:extLst>
              </a:tr>
              <a:tr h="468000">
                <a:tc>
                  <a:txBody>
                    <a:bodyPr/>
                    <a:lstStyle/>
                    <a:p>
                      <a:pPr algn="ctr"/>
                      <a:r>
                        <a:rPr lang="en-US" altLang="zh-TW" sz="1400" dirty="0"/>
                        <a:t>157</a:t>
                      </a:r>
                      <a:endParaRPr lang="zh-TW" altLang="en-US" sz="1400" dirty="0"/>
                    </a:p>
                  </a:txBody>
                  <a:tcPr anchor="ctr"/>
                </a:tc>
                <a:tc>
                  <a:txBody>
                    <a:bodyPr/>
                    <a:lstStyle/>
                    <a:p>
                      <a:pPr algn="ctr"/>
                      <a:r>
                        <a:rPr lang="en-US" altLang="zh-TW" sz="1400" dirty="0"/>
                        <a:t>136</a:t>
                      </a:r>
                      <a:endParaRPr lang="zh-TW" altLang="en-US" sz="1400" dirty="0"/>
                    </a:p>
                  </a:txBody>
                  <a:tcPr anchor="ctr"/>
                </a:tc>
                <a:tc>
                  <a:txBody>
                    <a:bodyPr/>
                    <a:lstStyle/>
                    <a:p>
                      <a:pPr algn="ctr"/>
                      <a:r>
                        <a:rPr lang="en-US" altLang="zh-TW" sz="1400" dirty="0"/>
                        <a:t>119</a:t>
                      </a:r>
                      <a:endParaRPr lang="zh-TW" altLang="en-US" sz="1400" dirty="0"/>
                    </a:p>
                  </a:txBody>
                  <a:tcPr anchor="ctr"/>
                </a:tc>
                <a:tc>
                  <a:txBody>
                    <a:bodyPr/>
                    <a:lstStyle/>
                    <a:p>
                      <a:pPr algn="ctr"/>
                      <a:r>
                        <a:rPr lang="en-US" altLang="zh-TW" sz="1400" dirty="0"/>
                        <a:t>113</a:t>
                      </a:r>
                      <a:endParaRPr lang="zh-TW" altLang="en-US" sz="1400" dirty="0"/>
                    </a:p>
                  </a:txBody>
                  <a:tcPr anchor="ctr"/>
                </a:tc>
                <a:tc>
                  <a:txBody>
                    <a:bodyPr/>
                    <a:lstStyle/>
                    <a:p>
                      <a:pPr algn="ctr"/>
                      <a:r>
                        <a:rPr lang="en-US" altLang="zh-TW" sz="1400" dirty="0"/>
                        <a:t>100</a:t>
                      </a:r>
                      <a:endParaRPr lang="zh-TW" altLang="en-US" sz="1400" dirty="0"/>
                    </a:p>
                  </a:txBody>
                  <a:tcPr anchor="ctr"/>
                </a:tc>
                <a:tc>
                  <a:txBody>
                    <a:bodyPr/>
                    <a:lstStyle/>
                    <a:p>
                      <a:pPr algn="ctr"/>
                      <a:r>
                        <a:rPr lang="en-US" altLang="zh-TW" sz="1400" dirty="0"/>
                        <a:t>100</a:t>
                      </a:r>
                      <a:endParaRPr lang="zh-TW" altLang="en-US" sz="1400" dirty="0"/>
                    </a:p>
                  </a:txBody>
                  <a:tcPr anchor="ctr"/>
                </a:tc>
                <a:extLst>
                  <a:ext uri="{0D108BD9-81ED-4DB2-BD59-A6C34878D82A}">
                    <a16:rowId xmlns:a16="http://schemas.microsoft.com/office/drawing/2014/main" val="1042931604"/>
                  </a:ext>
                </a:extLst>
              </a:tr>
              <a:tr h="468000">
                <a:tc>
                  <a:txBody>
                    <a:bodyPr/>
                    <a:lstStyle/>
                    <a:p>
                      <a:pPr algn="ctr"/>
                      <a:r>
                        <a:rPr lang="en-US" altLang="zh-TW" sz="1400" dirty="0"/>
                        <a:t>160</a:t>
                      </a:r>
                      <a:endParaRPr lang="zh-TW" altLang="en-US" sz="1400" dirty="0"/>
                    </a:p>
                  </a:txBody>
                  <a:tcPr anchor="ctr"/>
                </a:tc>
                <a:tc>
                  <a:txBody>
                    <a:bodyPr/>
                    <a:lstStyle/>
                    <a:p>
                      <a:pPr algn="ctr"/>
                      <a:r>
                        <a:rPr lang="en-US" altLang="zh-TW" sz="1400" dirty="0"/>
                        <a:t>123</a:t>
                      </a:r>
                      <a:endParaRPr lang="zh-TW" altLang="en-US" sz="1400" dirty="0"/>
                    </a:p>
                  </a:txBody>
                  <a:tcPr anchor="ctr"/>
                </a:tc>
                <a:tc>
                  <a:txBody>
                    <a:bodyPr/>
                    <a:lstStyle/>
                    <a:p>
                      <a:pPr algn="ctr"/>
                      <a:r>
                        <a:rPr lang="en-US" altLang="zh-TW" sz="1400" dirty="0"/>
                        <a:t>119</a:t>
                      </a:r>
                      <a:endParaRPr lang="zh-TW" altLang="en-US" sz="1400" dirty="0"/>
                    </a:p>
                  </a:txBody>
                  <a:tcPr anchor="ctr"/>
                </a:tc>
                <a:tc>
                  <a:txBody>
                    <a:bodyPr/>
                    <a:lstStyle/>
                    <a:p>
                      <a:pPr algn="ctr"/>
                      <a:r>
                        <a:rPr lang="en-US" altLang="zh-TW" sz="1400" dirty="0"/>
                        <a:t>113</a:t>
                      </a:r>
                      <a:endParaRPr lang="zh-TW" altLang="en-US" sz="1400" dirty="0"/>
                    </a:p>
                  </a:txBody>
                  <a:tcPr anchor="ctr"/>
                </a:tc>
                <a:tc>
                  <a:txBody>
                    <a:bodyPr/>
                    <a:lstStyle/>
                    <a:p>
                      <a:pPr algn="ctr"/>
                      <a:r>
                        <a:rPr lang="en-US" altLang="zh-TW" sz="1400" dirty="0"/>
                        <a:t>119</a:t>
                      </a:r>
                      <a:endParaRPr lang="zh-TW" altLang="en-US" sz="1400" dirty="0"/>
                    </a:p>
                  </a:txBody>
                  <a:tcPr anchor="ctr"/>
                </a:tc>
                <a:tc>
                  <a:txBody>
                    <a:bodyPr/>
                    <a:lstStyle/>
                    <a:p>
                      <a:pPr algn="ctr"/>
                      <a:r>
                        <a:rPr lang="en-US" altLang="zh-TW" sz="1400" dirty="0"/>
                        <a:t>127</a:t>
                      </a:r>
                      <a:endParaRPr lang="zh-TW" altLang="en-US" sz="1400" dirty="0"/>
                    </a:p>
                  </a:txBody>
                  <a:tcPr anchor="ctr"/>
                </a:tc>
                <a:extLst>
                  <a:ext uri="{0D108BD9-81ED-4DB2-BD59-A6C34878D82A}">
                    <a16:rowId xmlns:a16="http://schemas.microsoft.com/office/drawing/2014/main" val="1548460040"/>
                  </a:ext>
                </a:extLst>
              </a:tr>
              <a:tr h="468000">
                <a:tc>
                  <a:txBody>
                    <a:bodyPr/>
                    <a:lstStyle/>
                    <a:p>
                      <a:pPr algn="ctr"/>
                      <a:r>
                        <a:rPr lang="en-US" altLang="zh-TW" sz="1400" dirty="0"/>
                        <a:t>138</a:t>
                      </a:r>
                    </a:p>
                  </a:txBody>
                  <a:tcPr anchor="ctr"/>
                </a:tc>
                <a:tc>
                  <a:txBody>
                    <a:bodyPr/>
                    <a:lstStyle/>
                    <a:p>
                      <a:pPr algn="ctr"/>
                      <a:r>
                        <a:rPr lang="en-US" altLang="zh-TW" sz="1400" dirty="0"/>
                        <a:t>123</a:t>
                      </a:r>
                      <a:endParaRPr lang="zh-TW" altLang="en-US" sz="1400" dirty="0"/>
                    </a:p>
                  </a:txBody>
                  <a:tcPr anchor="ctr"/>
                </a:tc>
                <a:tc>
                  <a:txBody>
                    <a:bodyPr/>
                    <a:lstStyle/>
                    <a:p>
                      <a:pPr algn="ctr"/>
                      <a:r>
                        <a:rPr lang="en-US" altLang="zh-TW" sz="1400" dirty="0"/>
                        <a:t>130</a:t>
                      </a:r>
                      <a:endParaRPr lang="zh-TW" altLang="en-US" sz="1400" dirty="0"/>
                    </a:p>
                  </a:txBody>
                  <a:tcPr anchor="ctr"/>
                </a:tc>
                <a:tc>
                  <a:txBody>
                    <a:bodyPr/>
                    <a:lstStyle/>
                    <a:p>
                      <a:pPr algn="ctr"/>
                      <a:r>
                        <a:rPr lang="en-US" altLang="zh-TW" sz="1400" dirty="0"/>
                        <a:t>116</a:t>
                      </a:r>
                      <a:endParaRPr lang="zh-TW" altLang="en-US" sz="1400" dirty="0"/>
                    </a:p>
                  </a:txBody>
                  <a:tcPr anchor="ctr"/>
                </a:tc>
                <a:tc>
                  <a:txBody>
                    <a:bodyPr/>
                    <a:lstStyle/>
                    <a:p>
                      <a:pPr algn="ctr"/>
                      <a:r>
                        <a:rPr lang="en-US" altLang="zh-TW" sz="1400" dirty="0"/>
                        <a:t>116</a:t>
                      </a:r>
                      <a:endParaRPr lang="zh-TW" altLang="en-US" sz="1400" dirty="0"/>
                    </a:p>
                  </a:txBody>
                  <a:tcPr anchor="ctr"/>
                </a:tc>
                <a:tc>
                  <a:txBody>
                    <a:bodyPr/>
                    <a:lstStyle/>
                    <a:p>
                      <a:pPr algn="ctr"/>
                      <a:r>
                        <a:rPr lang="en-US" altLang="zh-TW" sz="1400" dirty="0"/>
                        <a:t>116</a:t>
                      </a:r>
                      <a:endParaRPr lang="zh-TW" altLang="en-US" sz="1400" dirty="0"/>
                    </a:p>
                  </a:txBody>
                  <a:tcPr anchor="ctr"/>
                </a:tc>
                <a:extLst>
                  <a:ext uri="{0D108BD9-81ED-4DB2-BD59-A6C34878D82A}">
                    <a16:rowId xmlns:a16="http://schemas.microsoft.com/office/drawing/2014/main" val="1928804158"/>
                  </a:ext>
                </a:extLst>
              </a:tr>
              <a:tr h="468000">
                <a:tc>
                  <a:txBody>
                    <a:bodyPr/>
                    <a:lstStyle/>
                    <a:p>
                      <a:pPr algn="ctr"/>
                      <a:r>
                        <a:rPr lang="en-US" altLang="zh-TW" sz="1400" dirty="0"/>
                        <a:t>138</a:t>
                      </a:r>
                      <a:endParaRPr lang="zh-TW" altLang="en-US" sz="1400" dirty="0"/>
                    </a:p>
                  </a:txBody>
                  <a:tcPr anchor="ctr"/>
                </a:tc>
                <a:tc>
                  <a:txBody>
                    <a:bodyPr/>
                    <a:lstStyle/>
                    <a:p>
                      <a:pPr algn="ctr"/>
                      <a:r>
                        <a:rPr lang="en-US" altLang="zh-TW" sz="1400" dirty="0"/>
                        <a:t>138</a:t>
                      </a:r>
                      <a:endParaRPr lang="zh-TW" altLang="en-US" sz="1400" dirty="0"/>
                    </a:p>
                  </a:txBody>
                  <a:tcPr anchor="ctr"/>
                </a:tc>
                <a:tc>
                  <a:txBody>
                    <a:bodyPr/>
                    <a:lstStyle/>
                    <a:p>
                      <a:pPr algn="ctr"/>
                      <a:r>
                        <a:rPr lang="en-US" altLang="zh-TW" sz="1400" dirty="0"/>
                        <a:t>153</a:t>
                      </a:r>
                      <a:endParaRPr lang="zh-TW" altLang="en-US" sz="1400" dirty="0"/>
                    </a:p>
                  </a:txBody>
                  <a:tcPr anchor="ctr"/>
                </a:tc>
                <a:tc>
                  <a:txBody>
                    <a:bodyPr/>
                    <a:lstStyle/>
                    <a:p>
                      <a:pPr algn="ctr"/>
                      <a:r>
                        <a:rPr lang="en-US" altLang="zh-TW" sz="1400" dirty="0"/>
                        <a:t>148</a:t>
                      </a:r>
                      <a:endParaRPr lang="zh-TW" altLang="en-US" sz="1400" dirty="0"/>
                    </a:p>
                  </a:txBody>
                  <a:tcPr anchor="ctr"/>
                </a:tc>
                <a:tc>
                  <a:txBody>
                    <a:bodyPr/>
                    <a:lstStyle/>
                    <a:p>
                      <a:pPr algn="ctr"/>
                      <a:r>
                        <a:rPr lang="en-US" altLang="zh-TW" sz="1400" dirty="0"/>
                        <a:t>130</a:t>
                      </a:r>
                      <a:endParaRPr lang="zh-TW" altLang="en-US" sz="1400" dirty="0"/>
                    </a:p>
                  </a:txBody>
                  <a:tcPr anchor="ctr"/>
                </a:tc>
                <a:tc>
                  <a:txBody>
                    <a:bodyPr/>
                    <a:lstStyle/>
                    <a:p>
                      <a:pPr algn="ctr"/>
                      <a:r>
                        <a:rPr lang="en-US" altLang="zh-TW" sz="1400" dirty="0"/>
                        <a:t>116</a:t>
                      </a:r>
                      <a:endParaRPr lang="zh-TW" altLang="en-US" sz="1400" dirty="0"/>
                    </a:p>
                  </a:txBody>
                  <a:tcPr anchor="ctr"/>
                </a:tc>
                <a:extLst>
                  <a:ext uri="{0D108BD9-81ED-4DB2-BD59-A6C34878D82A}">
                    <a16:rowId xmlns:a16="http://schemas.microsoft.com/office/drawing/2014/main" val="1654914889"/>
                  </a:ext>
                </a:extLst>
              </a:tr>
              <a:tr h="468000">
                <a:tc>
                  <a:txBody>
                    <a:bodyPr/>
                    <a:lstStyle/>
                    <a:p>
                      <a:pPr algn="ctr"/>
                      <a:r>
                        <a:rPr lang="en-US" altLang="zh-TW" sz="1400" dirty="0"/>
                        <a:t>138</a:t>
                      </a:r>
                      <a:endParaRPr lang="zh-TW" altLang="en-US" sz="1400" dirty="0"/>
                    </a:p>
                  </a:txBody>
                  <a:tcPr anchor="ctr"/>
                </a:tc>
                <a:tc>
                  <a:txBody>
                    <a:bodyPr/>
                    <a:lstStyle/>
                    <a:p>
                      <a:pPr algn="ctr"/>
                      <a:r>
                        <a:rPr lang="en-US" altLang="zh-TW" sz="1400" dirty="0"/>
                        <a:t>138</a:t>
                      </a:r>
                      <a:endParaRPr lang="zh-TW" altLang="en-US" sz="1400" dirty="0"/>
                    </a:p>
                  </a:txBody>
                  <a:tcPr anchor="ctr"/>
                </a:tc>
                <a:tc>
                  <a:txBody>
                    <a:bodyPr/>
                    <a:lstStyle/>
                    <a:p>
                      <a:pPr algn="ctr"/>
                      <a:r>
                        <a:rPr lang="en-US" altLang="zh-TW" sz="1400" dirty="0"/>
                        <a:t>153</a:t>
                      </a:r>
                      <a:endParaRPr lang="zh-TW" altLang="en-US" sz="1400" dirty="0"/>
                    </a:p>
                  </a:txBody>
                  <a:tcPr anchor="ctr"/>
                </a:tc>
                <a:tc>
                  <a:txBody>
                    <a:bodyPr/>
                    <a:lstStyle/>
                    <a:p>
                      <a:pPr algn="ctr"/>
                      <a:r>
                        <a:rPr lang="en-US" altLang="zh-TW" sz="1400" dirty="0"/>
                        <a:t>148</a:t>
                      </a:r>
                      <a:endParaRPr lang="zh-TW" altLang="en-US" sz="1400" dirty="0"/>
                    </a:p>
                  </a:txBody>
                  <a:tcPr anchor="ctr"/>
                </a:tc>
                <a:tc>
                  <a:txBody>
                    <a:bodyPr/>
                    <a:lstStyle/>
                    <a:p>
                      <a:pPr algn="ctr"/>
                      <a:r>
                        <a:rPr lang="en-US" altLang="zh-TW" sz="1400" dirty="0"/>
                        <a:t>116</a:t>
                      </a:r>
                      <a:endParaRPr lang="zh-TW" altLang="en-US" sz="1400" dirty="0"/>
                    </a:p>
                  </a:txBody>
                  <a:tcPr anchor="ctr"/>
                </a:tc>
                <a:tc>
                  <a:txBody>
                    <a:bodyPr/>
                    <a:lstStyle/>
                    <a:p>
                      <a:pPr algn="ctr"/>
                      <a:r>
                        <a:rPr lang="en-US" altLang="zh-TW" sz="1400" dirty="0"/>
                        <a:t>90</a:t>
                      </a:r>
                      <a:endParaRPr lang="zh-TW" altLang="en-US" sz="1400" dirty="0"/>
                    </a:p>
                  </a:txBody>
                  <a:tcPr anchor="ctr"/>
                </a:tc>
                <a:extLst>
                  <a:ext uri="{0D108BD9-81ED-4DB2-BD59-A6C34878D82A}">
                    <a16:rowId xmlns:a16="http://schemas.microsoft.com/office/drawing/2014/main" val="230253213"/>
                  </a:ext>
                </a:extLst>
              </a:tr>
            </a:tbl>
          </a:graphicData>
        </a:graphic>
      </p:graphicFrame>
      <p:cxnSp>
        <p:nvCxnSpPr>
          <p:cNvPr id="3" name="直線單箭頭接點 2"/>
          <p:cNvCxnSpPr>
            <a:stCxn id="6" idx="2"/>
            <a:endCxn id="7" idx="0"/>
          </p:cNvCxnSpPr>
          <p:nvPr/>
        </p:nvCxnSpPr>
        <p:spPr>
          <a:xfrm>
            <a:off x="1583512" y="2910752"/>
            <a:ext cx="0" cy="715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82151" y="3092291"/>
            <a:ext cx="3002721" cy="307777"/>
          </a:xfrm>
          <a:prstGeom prst="rect">
            <a:avLst/>
          </a:prstGeom>
        </p:spPr>
        <p:txBody>
          <a:bodyPr wrap="square">
            <a:spAutoFit/>
          </a:bodyPr>
          <a:lstStyle/>
          <a:p>
            <a:r>
              <a:rPr lang="en-US" altLang="zh-TW" sz="1400" dirty="0">
                <a:latin typeface="+mj-lt"/>
                <a:ea typeface="+mj-ea"/>
              </a:rPr>
              <a:t>Generate additive white Gaussian noise</a:t>
            </a:r>
            <a:endParaRPr lang="zh-TW" altLang="en-US" sz="1400" dirty="0">
              <a:latin typeface="+mj-lt"/>
              <a:ea typeface="+mj-ea"/>
            </a:endParaRPr>
          </a:p>
        </p:txBody>
      </p:sp>
      <p:cxnSp>
        <p:nvCxnSpPr>
          <p:cNvPr id="15" name="直線單箭頭接點 14"/>
          <p:cNvCxnSpPr>
            <a:stCxn id="7" idx="3"/>
            <a:endCxn id="8" idx="1"/>
          </p:cNvCxnSpPr>
          <p:nvPr/>
        </p:nvCxnSpPr>
        <p:spPr>
          <a:xfrm flipV="1">
            <a:off x="2987512" y="1702414"/>
            <a:ext cx="2880111" cy="3328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79512" y="3626522"/>
            <a:ext cx="468000" cy="46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5867623" y="298350"/>
            <a:ext cx="468000" cy="46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3273137" y="3172504"/>
            <a:ext cx="2626192" cy="307777"/>
          </a:xfrm>
          <a:prstGeom prst="rect">
            <a:avLst/>
          </a:prstGeom>
        </p:spPr>
        <p:txBody>
          <a:bodyPr wrap="square">
            <a:spAutoFit/>
          </a:bodyPr>
          <a:lstStyle/>
          <a:p>
            <a:r>
              <a:rPr lang="en-US" altLang="zh-TW" sz="1400" dirty="0">
                <a:latin typeface="+mj-lt"/>
                <a:ea typeface="+mj-ea"/>
              </a:rPr>
              <a:t>Run median filter (</a:t>
            </a:r>
            <a:r>
              <a:rPr lang="en-US" altLang="zh-TW" sz="1400" i="1" dirty="0">
                <a:latin typeface="+mj-lt"/>
                <a:ea typeface="+mj-ea"/>
              </a:rPr>
              <a:t>3×3</a:t>
            </a:r>
            <a:r>
              <a:rPr lang="en-US" altLang="zh-TW" sz="1400" dirty="0">
                <a:latin typeface="+mj-lt"/>
                <a:ea typeface="+mj-ea"/>
              </a:rPr>
              <a:t>) on image.</a:t>
            </a:r>
          </a:p>
        </p:txBody>
      </p:sp>
      <p:sp>
        <p:nvSpPr>
          <p:cNvPr id="25" name="文字方塊 24"/>
          <p:cNvSpPr txBox="1"/>
          <p:nvPr/>
        </p:nvSpPr>
        <p:spPr>
          <a:xfrm>
            <a:off x="3923512" y="4373425"/>
            <a:ext cx="5033158" cy="307777"/>
          </a:xfrm>
          <a:prstGeom prst="rect">
            <a:avLst/>
          </a:prstGeom>
          <a:noFill/>
        </p:spPr>
        <p:txBody>
          <a:bodyPr wrap="square" rtlCol="0">
            <a:spAutoFit/>
          </a:bodyPr>
          <a:lstStyle/>
          <a:p>
            <a:r>
              <a:rPr lang="en-US" altLang="zh-TW" sz="1400" dirty="0">
                <a:solidFill>
                  <a:srgbClr val="000099"/>
                </a:solidFill>
                <a:latin typeface="+mj-lt"/>
              </a:rPr>
              <a:t>O(2,2) = median(84, 113, 119, 176, 46, 93, 169, 172, 130)=119</a:t>
            </a:r>
            <a:endParaRPr lang="zh-TW" altLang="en-US" sz="1400" dirty="0">
              <a:solidFill>
                <a:srgbClr val="000099"/>
              </a:solidFill>
              <a:latin typeface="+mj-lt"/>
            </a:endParaRPr>
          </a:p>
        </p:txBody>
      </p:sp>
      <p:sp>
        <p:nvSpPr>
          <p:cNvPr id="26" name="矩形 25"/>
          <p:cNvSpPr/>
          <p:nvPr/>
        </p:nvSpPr>
        <p:spPr>
          <a:xfrm>
            <a:off x="647512" y="3639154"/>
            <a:ext cx="468000" cy="468000"/>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p:cNvSpPr/>
          <p:nvPr/>
        </p:nvSpPr>
        <p:spPr>
          <a:xfrm>
            <a:off x="6336434" y="284091"/>
            <a:ext cx="468000" cy="468000"/>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175991" y="4094522"/>
            <a:ext cx="468000" cy="46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5867623" y="764723"/>
            <a:ext cx="468000" cy="46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803622" y="1234414"/>
            <a:ext cx="468000" cy="4680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0099"/>
              </a:solidFill>
            </a:endParaRPr>
          </a:p>
        </p:txBody>
      </p:sp>
      <p:sp>
        <p:nvSpPr>
          <p:cNvPr id="31" name="矩形 30"/>
          <p:cNvSpPr/>
          <p:nvPr/>
        </p:nvSpPr>
        <p:spPr>
          <a:xfrm>
            <a:off x="1115512" y="4562522"/>
            <a:ext cx="468000" cy="4680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0099"/>
              </a:solidFill>
            </a:endParaRPr>
          </a:p>
        </p:txBody>
      </p:sp>
      <p:sp>
        <p:nvSpPr>
          <p:cNvPr id="20" name="文字方塊 19">
            <a:extLst>
              <a:ext uri="{FF2B5EF4-FFF2-40B4-BE49-F238E27FC236}">
                <a16:creationId xmlns:a16="http://schemas.microsoft.com/office/drawing/2014/main" id="{69CBB2FA-D1E9-451A-927D-944FA851B43F}"/>
              </a:ext>
            </a:extLst>
          </p:cNvPr>
          <p:cNvSpPr txBox="1"/>
          <p:nvPr/>
        </p:nvSpPr>
        <p:spPr>
          <a:xfrm>
            <a:off x="3923512" y="4004012"/>
            <a:ext cx="5040976" cy="307777"/>
          </a:xfrm>
          <a:prstGeom prst="rect">
            <a:avLst/>
          </a:prstGeom>
          <a:noFill/>
        </p:spPr>
        <p:txBody>
          <a:bodyPr wrap="square" rtlCol="0">
            <a:spAutoFit/>
          </a:bodyPr>
          <a:lstStyle/>
          <a:p>
            <a:r>
              <a:rPr lang="en-US" altLang="zh-TW" sz="1400" dirty="0">
                <a:solidFill>
                  <a:srgbClr val="FF0000"/>
                </a:solidFill>
                <a:latin typeface="Times New Roman"/>
                <a:ea typeface="標楷體"/>
              </a:rPr>
              <a:t>I(0,</a:t>
            </a:r>
            <a:r>
              <a:rPr lang="zh-TW" altLang="en-US" sz="1400" dirty="0">
                <a:solidFill>
                  <a:srgbClr val="FF0000"/>
                </a:solidFill>
                <a:latin typeface="Times New Roman"/>
                <a:ea typeface="標楷體"/>
              </a:rPr>
              <a:t> </a:t>
            </a:r>
            <a:r>
              <a:rPr lang="en-US" altLang="zh-TW" sz="1400" dirty="0">
                <a:solidFill>
                  <a:srgbClr val="FF0000"/>
                </a:solidFill>
                <a:latin typeface="Times New Roman"/>
                <a:ea typeface="標楷體"/>
              </a:rPr>
              <a:t>0) = median(157, 157, 154, 157, 157, 154, 160, 160 ,84)=157</a:t>
            </a:r>
          </a:p>
        </p:txBody>
      </p:sp>
      <p:graphicFrame>
        <p:nvGraphicFramePr>
          <p:cNvPr id="22" name="表格 21">
            <a:extLst>
              <a:ext uri="{FF2B5EF4-FFF2-40B4-BE49-F238E27FC236}">
                <a16:creationId xmlns:a16="http://schemas.microsoft.com/office/drawing/2014/main" id="{C3D09C68-EC67-493C-B530-6CADE38C2ABB}"/>
              </a:ext>
            </a:extLst>
          </p:cNvPr>
          <p:cNvGraphicFramePr>
            <a:graphicFrameLocks noGrp="1"/>
          </p:cNvGraphicFramePr>
          <p:nvPr>
            <p:extLst>
              <p:ext uri="{D42A27DB-BD31-4B8C-83A1-F6EECF244321}">
                <p14:modId xmlns:p14="http://schemas.microsoft.com/office/powerpoint/2010/main" val="1497514223"/>
              </p:ext>
            </p:extLst>
          </p:nvPr>
        </p:nvGraphicFramePr>
        <p:xfrm>
          <a:off x="3779912" y="4869160"/>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157</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154</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157</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154</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160</a:t>
                      </a:r>
                      <a:endParaRPr lang="zh-TW" altLang="en-US" sz="1200" dirty="0"/>
                    </a:p>
                  </a:txBody>
                  <a:tcPr anchor="ctr"/>
                </a:tc>
                <a:tc>
                  <a:txBody>
                    <a:bodyPr/>
                    <a:lstStyle/>
                    <a:p>
                      <a:pPr algn="ctr"/>
                      <a:r>
                        <a:rPr lang="en-US" altLang="zh-TW" sz="1200" dirty="0"/>
                        <a:t>160</a:t>
                      </a:r>
                      <a:endParaRPr lang="zh-TW" altLang="en-US" sz="1200" dirty="0"/>
                    </a:p>
                  </a:txBody>
                  <a:tcPr anchor="ctr"/>
                </a:tc>
                <a:tc>
                  <a:txBody>
                    <a:bodyPr/>
                    <a:lstStyle/>
                    <a:p>
                      <a:pPr algn="ctr"/>
                      <a:r>
                        <a:rPr lang="en-US" altLang="zh-TW" sz="1200" dirty="0"/>
                        <a:t>84</a:t>
                      </a:r>
                      <a:endParaRPr lang="zh-TW" altLang="en-US" sz="1200" dirty="0"/>
                    </a:p>
                  </a:txBody>
                  <a:tcPr anchor="ctr"/>
                </a:tc>
                <a:extLst>
                  <a:ext uri="{0D108BD9-81ED-4DB2-BD59-A6C34878D82A}">
                    <a16:rowId xmlns:a16="http://schemas.microsoft.com/office/drawing/2014/main" val="828894827"/>
                  </a:ext>
                </a:extLst>
              </a:tr>
            </a:tbl>
          </a:graphicData>
        </a:graphic>
      </p:graphicFrame>
      <p:cxnSp>
        <p:nvCxnSpPr>
          <p:cNvPr id="23" name="直線單箭頭接點 22">
            <a:extLst>
              <a:ext uri="{FF2B5EF4-FFF2-40B4-BE49-F238E27FC236}">
                <a16:creationId xmlns:a16="http://schemas.microsoft.com/office/drawing/2014/main" id="{FEB4F1E6-EE7F-4647-9E2B-37E55565AACD}"/>
              </a:ext>
            </a:extLst>
          </p:cNvPr>
          <p:cNvCxnSpPr/>
          <p:nvPr/>
        </p:nvCxnSpPr>
        <p:spPr>
          <a:xfrm flipV="1">
            <a:off x="4427984" y="508518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09C6849B-6318-4CB1-9661-DDBEB5E58C26}"/>
              </a:ext>
            </a:extLst>
          </p:cNvPr>
          <p:cNvCxnSpPr>
            <a:cxnSpLocks/>
          </p:cNvCxnSpPr>
          <p:nvPr/>
        </p:nvCxnSpPr>
        <p:spPr>
          <a:xfrm flipH="1" flipV="1">
            <a:off x="4142646" y="5126024"/>
            <a:ext cx="136396" cy="1314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B4E1FE6E-EC19-4DE2-8193-038A63D77EEE}"/>
              </a:ext>
            </a:extLst>
          </p:cNvPr>
          <p:cNvCxnSpPr>
            <a:cxnSpLocks/>
          </p:cNvCxnSpPr>
          <p:nvPr/>
        </p:nvCxnSpPr>
        <p:spPr>
          <a:xfrm flipH="1">
            <a:off x="4081511" y="5409161"/>
            <a:ext cx="19493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AFC0A36A-04F3-4486-B11D-B96DA6425A89}"/>
              </a:ext>
            </a:extLst>
          </p:cNvPr>
          <p:cNvCxnSpPr>
            <a:cxnSpLocks/>
          </p:cNvCxnSpPr>
          <p:nvPr/>
        </p:nvCxnSpPr>
        <p:spPr>
          <a:xfrm flipH="1">
            <a:off x="4091267" y="5805264"/>
            <a:ext cx="18517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29ECDED8-A802-432C-A2FC-EE2D549F5F72}"/>
              </a:ext>
            </a:extLst>
          </p:cNvPr>
          <p:cNvCxnSpPr/>
          <p:nvPr/>
        </p:nvCxnSpPr>
        <p:spPr>
          <a:xfrm flipV="1">
            <a:off x="4860032" y="5114523"/>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088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2"/>
          <p:cNvSpPr>
            <a:spLocks noGrp="1" noChangeArrowheads="1"/>
          </p:cNvSpPr>
          <p:nvPr>
            <p:ph type="title"/>
          </p:nvPr>
        </p:nvSpPr>
        <p:spPr>
          <a:xfrm>
            <a:off x="822960" y="286604"/>
            <a:ext cx="8321040" cy="1450757"/>
          </a:xfrm>
        </p:spPr>
        <p:txBody>
          <a:bodyPr>
            <a:normAutofit/>
          </a:bodyPr>
          <a:lstStyle/>
          <a:p>
            <a:r>
              <a:rPr lang="en-US" altLang="zh-TW" dirty="0">
                <a:solidFill>
                  <a:schemeClr val="tx1"/>
                </a:solidFill>
              </a:rPr>
              <a:t>7.2 Noise Cleaning </a:t>
            </a:r>
            <a:br>
              <a:rPr lang="en-US" altLang="zh-TW" dirty="0">
                <a:solidFill>
                  <a:schemeClr val="tx1"/>
                </a:solidFill>
              </a:rPr>
            </a:br>
            <a:r>
              <a:rPr lang="en-US" altLang="zh-TW" dirty="0">
                <a:solidFill>
                  <a:schemeClr val="tx1"/>
                </a:solidFill>
              </a:rPr>
              <a:t>-Gaussian filter: linear smoother</a:t>
            </a:r>
            <a:endParaRPr lang="en-US" altLang="zh-TW" b="0" dirty="0">
              <a:solidFill>
                <a:schemeClr val="tx1"/>
              </a:solidFill>
            </a:endParaRPr>
          </a:p>
        </p:txBody>
      </p:sp>
      <p:sp>
        <p:nvSpPr>
          <p:cNvPr id="1032" name="Rectangle 3"/>
          <p:cNvSpPr>
            <a:spLocks noGrp="1" noChangeArrowheads="1"/>
          </p:cNvSpPr>
          <p:nvPr>
            <p:ph idx="1"/>
          </p:nvPr>
        </p:nvSpPr>
        <p:spPr>
          <a:xfrm>
            <a:off x="822959" y="1845734"/>
            <a:ext cx="7543801" cy="4391578"/>
          </a:xfrm>
        </p:spPr>
        <p:txBody>
          <a:bodyPr>
            <a:noAutofit/>
          </a:bodyPr>
          <a:lstStyle/>
          <a:p>
            <a:endParaRPr lang="en-US" altLang="zh-TW" sz="1800" dirty="0">
              <a:solidFill>
                <a:schemeClr val="tx1"/>
              </a:solidFill>
            </a:endParaRPr>
          </a:p>
          <a:p>
            <a:endParaRPr lang="en-US" altLang="zh-TW" sz="1800" dirty="0">
              <a:solidFill>
                <a:schemeClr val="tx1"/>
              </a:solidFill>
            </a:endParaRPr>
          </a:p>
          <a:p>
            <a:endParaRPr lang="en-US" altLang="zh-TW" sz="2400" dirty="0">
              <a:solidFill>
                <a:schemeClr val="tx1"/>
              </a:solidFill>
              <a:latin typeface="+mj-lt"/>
            </a:endParaRPr>
          </a:p>
          <a:p>
            <a:endParaRPr lang="en-US" altLang="zh-TW" sz="2400" dirty="0">
              <a:solidFill>
                <a:schemeClr val="tx1"/>
              </a:solidFill>
              <a:latin typeface="+mj-lt"/>
            </a:endParaRPr>
          </a:p>
          <a:p>
            <a:endParaRPr lang="en-US" altLang="zh-TW" sz="2400" b="1" dirty="0">
              <a:solidFill>
                <a:schemeClr val="tx1"/>
              </a:solidFill>
              <a:latin typeface="+mj-lt"/>
            </a:endParaRPr>
          </a:p>
          <a:p>
            <a:endParaRPr lang="en-US" altLang="zh-TW" sz="2400" dirty="0">
              <a:solidFill>
                <a:schemeClr val="tx1"/>
              </a:solidFill>
              <a:latin typeface="+mj-lt"/>
            </a:endParaRPr>
          </a:p>
        </p:txBody>
      </p:sp>
      <p:sp>
        <p:nvSpPr>
          <p:cNvPr id="8"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2" name="投影片編號版面配置區 1"/>
          <p:cNvSpPr>
            <a:spLocks noGrp="1"/>
          </p:cNvSpPr>
          <p:nvPr>
            <p:ph type="sldNum" sz="quarter" idx="12"/>
          </p:nvPr>
        </p:nvSpPr>
        <p:spPr/>
        <p:txBody>
          <a:bodyPr/>
          <a:lstStyle/>
          <a:p>
            <a:fld id="{028E3F4F-51B2-42EE-AFA2-40C4572185CC}" type="slidenum">
              <a:rPr lang="en-US" smtClean="0"/>
              <a:t>15</a:t>
            </a:fld>
            <a:endParaRPr lang="en-US" dirty="0"/>
          </a:p>
        </p:txBody>
      </p:sp>
      <p:pic>
        <p:nvPicPr>
          <p:cNvPr id="312324" name="Picture 4" descr="https://chart.googleapis.com/chart?cht=tx&amp;chl=f(x)%3D%5Cfrac%7B1%7D%7B%5Csigma%5Csqrt%7B2%5Cpi%20%7D%20%7D%7De%5E%7B-(x-%5Cmu%20)%5E%7B2%7D%2F2%5Csigma%5E%7B2%7D%7D&amp;chs=120">
            <a:extLst>
              <a:ext uri="{FF2B5EF4-FFF2-40B4-BE49-F238E27FC236}">
                <a16:creationId xmlns:a16="http://schemas.microsoft.com/office/drawing/2014/main" id="{5A547681-5976-42BA-A046-8016249631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161" y="1905069"/>
            <a:ext cx="4104456" cy="926976"/>
          </a:xfrm>
          <a:prstGeom prst="rect">
            <a:avLst/>
          </a:prstGeom>
          <a:noFill/>
          <a:extLst>
            <a:ext uri="{909E8E84-426E-40DD-AFC4-6F175D3DCCD1}">
              <a14:hiddenFill xmlns:a14="http://schemas.microsoft.com/office/drawing/2010/main">
                <a:solidFill>
                  <a:srgbClr val="FFFFFF"/>
                </a:solidFill>
              </a14:hiddenFill>
            </a:ext>
          </a:extLst>
        </p:spPr>
      </p:pic>
      <p:pic>
        <p:nvPicPr>
          <p:cNvPr id="312328" name="Picture 8" descr="https://chart.googleapis.com/chart?cht=tx&amp;chl=f(x)%3D%5Cfrac%7B1%7D%7B%5Csigma%5Csqrt%7B2%5Cpi%20%7D%20%7D%7De%5E%7B-x%5E%7B2%7D%2F2%5Csigma%5E%7B2%7D%7D&amp;chs=120">
            <a:extLst>
              <a:ext uri="{FF2B5EF4-FFF2-40B4-BE49-F238E27FC236}">
                <a16:creationId xmlns:a16="http://schemas.microsoft.com/office/drawing/2014/main" id="{FE37A2F4-E730-4F79-9650-01943B341F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161" y="3179102"/>
            <a:ext cx="3516977" cy="919471"/>
          </a:xfrm>
          <a:prstGeom prst="rect">
            <a:avLst/>
          </a:prstGeom>
          <a:noFill/>
          <a:extLst>
            <a:ext uri="{909E8E84-426E-40DD-AFC4-6F175D3DCCD1}">
              <a14:hiddenFill xmlns:a14="http://schemas.microsoft.com/office/drawing/2010/main">
                <a:solidFill>
                  <a:srgbClr val="FFFFFF"/>
                </a:solidFill>
              </a14:hiddenFill>
            </a:ext>
          </a:extLst>
        </p:spPr>
      </p:pic>
      <p:pic>
        <p:nvPicPr>
          <p:cNvPr id="312330" name="Picture 10" descr="https://chart.googleapis.com/chart?cht=tx&amp;chl=G(x%2Cy)%3D%5Cfrac%7B1%7D%7B2%5Cpi%20%5Csigma%20%5E%7B2%7D%7De%5E%7B-(x%5E2%2By%5E2)%2F2%5Csigma%5E2%7D&amp;chs=80">
            <a:extLst>
              <a:ext uri="{FF2B5EF4-FFF2-40B4-BE49-F238E27FC236}">
                <a16:creationId xmlns:a16="http://schemas.microsoft.com/office/drawing/2014/main" id="{018DEE63-639C-4550-80B4-8B6F50F1FC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161" y="4581128"/>
            <a:ext cx="4838700" cy="762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2"/>
          <p:cNvSpPr>
            <a:spLocks noGrp="1" noChangeArrowheads="1"/>
          </p:cNvSpPr>
          <p:nvPr>
            <p:ph type="title"/>
          </p:nvPr>
        </p:nvSpPr>
        <p:spPr/>
        <p:txBody>
          <a:bodyPr/>
          <a:lstStyle/>
          <a:p>
            <a:r>
              <a:rPr lang="en-US" altLang="zh-TW" dirty="0">
                <a:solidFill>
                  <a:schemeClr val="tx1"/>
                </a:solidFill>
              </a:rPr>
              <a:t>Project due </a:t>
            </a:r>
            <a:r>
              <a:rPr lang="en-US" altLang="zh-TW" b="0" dirty="0">
                <a:solidFill>
                  <a:srgbClr val="C00000"/>
                </a:solidFill>
              </a:rPr>
              <a:t>Nov</a:t>
            </a:r>
            <a:r>
              <a:rPr lang="en-US" altLang="zh-TW" dirty="0">
                <a:solidFill>
                  <a:srgbClr val="C00000"/>
                </a:solidFill>
              </a:rPr>
              <a:t>.</a:t>
            </a:r>
            <a:r>
              <a:rPr lang="zh-TW" altLang="en-US" dirty="0">
                <a:solidFill>
                  <a:srgbClr val="C00000"/>
                </a:solidFill>
              </a:rPr>
              <a:t> </a:t>
            </a:r>
            <a:r>
              <a:rPr lang="en-US" altLang="zh-TW" dirty="0">
                <a:solidFill>
                  <a:srgbClr val="C00000"/>
                </a:solidFill>
              </a:rPr>
              <a:t>14, 2023</a:t>
            </a:r>
            <a:endParaRPr lang="en-US" altLang="zh-TW" b="0" dirty="0">
              <a:solidFill>
                <a:srgbClr val="FF0000"/>
              </a:solidFill>
            </a:endParaRPr>
          </a:p>
        </p:txBody>
      </p:sp>
      <p:sp>
        <p:nvSpPr>
          <p:cNvPr id="182276" name="Rectangle 3"/>
          <p:cNvSpPr>
            <a:spLocks noGrp="1" noChangeArrowheads="1"/>
          </p:cNvSpPr>
          <p:nvPr>
            <p:ph idx="1"/>
          </p:nvPr>
        </p:nvSpPr>
        <p:spPr>
          <a:xfrm>
            <a:off x="334360" y="1845734"/>
            <a:ext cx="8475280" cy="4023360"/>
          </a:xfrm>
        </p:spPr>
        <p:txBody>
          <a:bodyPr>
            <a:normAutofit/>
          </a:bodyPr>
          <a:lstStyle/>
          <a:p>
            <a:pPr eaLnBrk="1" hangingPunct="1"/>
            <a:r>
              <a:rPr lang="en-US" altLang="zh-TW" sz="2800" dirty="0">
                <a:solidFill>
                  <a:schemeClr val="tx1"/>
                </a:solidFill>
              </a:rPr>
              <a:t>median filter on white Gaussian noise with </a:t>
            </a:r>
            <a:r>
              <a:rPr lang="en-US" altLang="zh-TW" sz="2800" i="1" dirty="0">
                <a:solidFill>
                  <a:schemeClr val="tx1"/>
                </a:solidFill>
              </a:rPr>
              <a:t>amplitude = 10</a:t>
            </a:r>
          </a:p>
        </p:txBody>
      </p:sp>
      <p:sp>
        <p:nvSpPr>
          <p:cNvPr id="12"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4" name="投影片編號版面配置區 3"/>
          <p:cNvSpPr>
            <a:spLocks noGrp="1"/>
          </p:cNvSpPr>
          <p:nvPr>
            <p:ph type="sldNum" sz="quarter" idx="12"/>
          </p:nvPr>
        </p:nvSpPr>
        <p:spPr/>
        <p:txBody>
          <a:bodyPr/>
          <a:lstStyle/>
          <a:p>
            <a:fld id="{028E3F4F-51B2-42EE-AFA2-40C4572185CC}" type="slidenum">
              <a:rPr lang="en-US" dirty="0" smtClean="0"/>
              <a:t>150</a:t>
            </a:fld>
            <a:endParaRPr lang="en-US" dirty="0"/>
          </a:p>
        </p:txBody>
      </p:sp>
      <p:pic>
        <p:nvPicPr>
          <p:cNvPr id="182277" name="Picture 4" descr="lena_gaussian(10)"/>
          <p:cNvPicPr>
            <a:picLocks noChangeAspect="1" noChangeArrowheads="1"/>
          </p:cNvPicPr>
          <p:nvPr/>
        </p:nvPicPr>
        <p:blipFill>
          <a:blip r:embed="rId2" cstate="print"/>
          <a:srcRect/>
          <a:stretch>
            <a:fillRect/>
          </a:stretch>
        </p:blipFill>
        <p:spPr bwMode="auto">
          <a:xfrm>
            <a:off x="468313" y="2967038"/>
            <a:ext cx="3890962" cy="3890962"/>
          </a:xfrm>
          <a:prstGeom prst="rect">
            <a:avLst/>
          </a:prstGeom>
          <a:noFill/>
          <a:ln w="9525">
            <a:noFill/>
            <a:miter lim="800000"/>
            <a:headEnd/>
            <a:tailEnd/>
          </a:ln>
        </p:spPr>
      </p:pic>
      <p:sp>
        <p:nvSpPr>
          <p:cNvPr id="182278" name="Text Box 5"/>
          <p:cNvSpPr txBox="1">
            <a:spLocks noChangeArrowheads="1"/>
          </p:cNvSpPr>
          <p:nvPr/>
        </p:nvSpPr>
        <p:spPr bwMode="auto">
          <a:xfrm>
            <a:off x="1116013" y="2565400"/>
            <a:ext cx="2663825" cy="366713"/>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Gaussian noise</a:t>
            </a:r>
          </a:p>
        </p:txBody>
      </p:sp>
      <p:grpSp>
        <p:nvGrpSpPr>
          <p:cNvPr id="2" name="Group 6"/>
          <p:cNvGrpSpPr>
            <a:grpSpLocks/>
          </p:cNvGrpSpPr>
          <p:nvPr/>
        </p:nvGrpSpPr>
        <p:grpSpPr bwMode="auto">
          <a:xfrm>
            <a:off x="4859338" y="2538413"/>
            <a:ext cx="3887787" cy="4319587"/>
            <a:chOff x="3061" y="1599"/>
            <a:chExt cx="2449" cy="2721"/>
          </a:xfrm>
        </p:grpSpPr>
        <p:pic>
          <p:nvPicPr>
            <p:cNvPr id="182283" name="Picture 7" descr="gaussian(10)_box(5x5)"/>
            <p:cNvPicPr>
              <a:picLocks noChangeAspect="1" noChangeArrowheads="1"/>
            </p:cNvPicPr>
            <p:nvPr/>
          </p:nvPicPr>
          <p:blipFill>
            <a:blip r:embed="rId3" cstate="print"/>
            <a:srcRect/>
            <a:stretch>
              <a:fillRect/>
            </a:stretch>
          </p:blipFill>
          <p:spPr bwMode="auto">
            <a:xfrm>
              <a:off x="3061" y="1871"/>
              <a:ext cx="2449" cy="2449"/>
            </a:xfrm>
            <a:prstGeom prst="rect">
              <a:avLst/>
            </a:prstGeom>
            <a:noFill/>
            <a:ln w="9525">
              <a:noFill/>
              <a:miter lim="800000"/>
              <a:headEnd/>
              <a:tailEnd/>
            </a:ln>
          </p:spPr>
        </p:pic>
        <p:sp>
          <p:nvSpPr>
            <p:cNvPr id="182284" name="Text Box 8"/>
            <p:cNvSpPr txBox="1">
              <a:spLocks noChangeArrowheads="1"/>
            </p:cNvSpPr>
            <p:nvPr/>
          </p:nvSpPr>
          <p:spPr bwMode="auto">
            <a:xfrm>
              <a:off x="3469" y="1599"/>
              <a:ext cx="1678" cy="231"/>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After </a:t>
              </a:r>
              <a:r>
                <a:rPr lang="en-US" altLang="zh-TW" i="1" dirty="0">
                  <a:latin typeface="+mj-lt"/>
                </a:rPr>
                <a:t>5x5</a:t>
              </a:r>
              <a:r>
                <a:rPr lang="en-US" altLang="zh-TW" dirty="0">
                  <a:latin typeface="+mj-lt"/>
                </a:rPr>
                <a:t> median filter</a:t>
              </a:r>
            </a:p>
          </p:txBody>
        </p:sp>
      </p:grpSp>
      <p:grpSp>
        <p:nvGrpSpPr>
          <p:cNvPr id="3" name="Group 9"/>
          <p:cNvGrpSpPr>
            <a:grpSpLocks/>
          </p:cNvGrpSpPr>
          <p:nvPr/>
        </p:nvGrpSpPr>
        <p:grpSpPr bwMode="auto">
          <a:xfrm>
            <a:off x="4859338" y="2528888"/>
            <a:ext cx="3890962" cy="4329113"/>
            <a:chOff x="1247" y="1593"/>
            <a:chExt cx="2451" cy="2727"/>
          </a:xfrm>
        </p:grpSpPr>
        <p:pic>
          <p:nvPicPr>
            <p:cNvPr id="182281" name="Picture 10" descr="gaussian(10)_box(3x3)"/>
            <p:cNvPicPr>
              <a:picLocks noChangeArrowheads="1"/>
            </p:cNvPicPr>
            <p:nvPr/>
          </p:nvPicPr>
          <p:blipFill>
            <a:blip r:embed="rId4" cstate="print"/>
            <a:srcRect/>
            <a:stretch>
              <a:fillRect/>
            </a:stretch>
          </p:blipFill>
          <p:spPr bwMode="auto">
            <a:xfrm>
              <a:off x="1247" y="1869"/>
              <a:ext cx="2451" cy="2451"/>
            </a:xfrm>
            <a:prstGeom prst="rect">
              <a:avLst/>
            </a:prstGeom>
            <a:noFill/>
            <a:ln w="9525">
              <a:noFill/>
              <a:miter lim="800000"/>
              <a:headEnd/>
              <a:tailEnd/>
            </a:ln>
          </p:spPr>
        </p:pic>
        <p:sp>
          <p:nvSpPr>
            <p:cNvPr id="182282" name="Text Box 11"/>
            <p:cNvSpPr txBox="1">
              <a:spLocks noChangeArrowheads="1"/>
            </p:cNvSpPr>
            <p:nvPr/>
          </p:nvSpPr>
          <p:spPr bwMode="auto">
            <a:xfrm>
              <a:off x="1655" y="1593"/>
              <a:ext cx="1678" cy="231"/>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After </a:t>
              </a:r>
              <a:r>
                <a:rPr lang="en-US" altLang="zh-TW" i="1" dirty="0">
                  <a:latin typeface="+mj-lt"/>
                </a:rPr>
                <a:t>3x3</a:t>
              </a:r>
              <a:r>
                <a:rPr lang="en-US" altLang="zh-TW" dirty="0">
                  <a:latin typeface="+mj-lt"/>
                </a:rPr>
                <a:t> median filter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Rectangle 2"/>
          <p:cNvSpPr>
            <a:spLocks noGrp="1" noChangeArrowheads="1"/>
          </p:cNvSpPr>
          <p:nvPr>
            <p:ph type="title"/>
          </p:nvPr>
        </p:nvSpPr>
        <p:spPr/>
        <p:txBody>
          <a:bodyPr/>
          <a:lstStyle/>
          <a:p>
            <a:r>
              <a:rPr lang="en-US" altLang="zh-TW" dirty="0">
                <a:solidFill>
                  <a:schemeClr val="tx1"/>
                </a:solidFill>
              </a:rPr>
              <a:t>Project due </a:t>
            </a:r>
            <a:r>
              <a:rPr lang="en-US" altLang="zh-TW" b="0" dirty="0">
                <a:solidFill>
                  <a:srgbClr val="C00000"/>
                </a:solidFill>
              </a:rPr>
              <a:t>Nov</a:t>
            </a:r>
            <a:r>
              <a:rPr lang="en-US" altLang="zh-TW" dirty="0">
                <a:solidFill>
                  <a:srgbClr val="C00000"/>
                </a:solidFill>
              </a:rPr>
              <a:t>.</a:t>
            </a:r>
            <a:r>
              <a:rPr lang="zh-TW" altLang="en-US" dirty="0">
                <a:solidFill>
                  <a:srgbClr val="C00000"/>
                </a:solidFill>
              </a:rPr>
              <a:t> </a:t>
            </a:r>
            <a:r>
              <a:rPr lang="en-US" altLang="zh-TW" dirty="0">
                <a:solidFill>
                  <a:srgbClr val="C00000"/>
                </a:solidFill>
              </a:rPr>
              <a:t>14, 2023</a:t>
            </a:r>
            <a:endParaRPr lang="en-US" altLang="zh-TW" b="0" dirty="0">
              <a:solidFill>
                <a:srgbClr val="FF0000"/>
              </a:solidFill>
            </a:endParaRPr>
          </a:p>
        </p:txBody>
      </p:sp>
      <p:sp>
        <p:nvSpPr>
          <p:cNvPr id="183300" name="Rectangle 3"/>
          <p:cNvSpPr>
            <a:spLocks noGrp="1" noChangeArrowheads="1"/>
          </p:cNvSpPr>
          <p:nvPr>
            <p:ph idx="1"/>
          </p:nvPr>
        </p:nvSpPr>
        <p:spPr>
          <a:xfrm>
            <a:off x="514380" y="1845734"/>
            <a:ext cx="8115240" cy="4023360"/>
          </a:xfrm>
        </p:spPr>
        <p:txBody>
          <a:bodyPr/>
          <a:lstStyle/>
          <a:p>
            <a:pPr eaLnBrk="1" hangingPunct="1">
              <a:lnSpc>
                <a:spcPct val="90000"/>
              </a:lnSpc>
            </a:pPr>
            <a:r>
              <a:rPr lang="en-US" altLang="zh-TW" sz="2600" dirty="0">
                <a:solidFill>
                  <a:schemeClr val="tx1"/>
                </a:solidFill>
              </a:rPr>
              <a:t>median filter on salt-and-pepper noise with </a:t>
            </a:r>
            <a:r>
              <a:rPr lang="en-US" altLang="zh-TW" sz="2600" i="1" dirty="0">
                <a:solidFill>
                  <a:schemeClr val="tx1"/>
                </a:solidFill>
              </a:rPr>
              <a:t>threshold = 0.05</a:t>
            </a:r>
          </a:p>
        </p:txBody>
      </p:sp>
      <p:sp>
        <p:nvSpPr>
          <p:cNvPr id="12"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4" name="投影片編號版面配置區 3"/>
          <p:cNvSpPr>
            <a:spLocks noGrp="1"/>
          </p:cNvSpPr>
          <p:nvPr>
            <p:ph type="sldNum" sz="quarter" idx="12"/>
          </p:nvPr>
        </p:nvSpPr>
        <p:spPr/>
        <p:txBody>
          <a:bodyPr/>
          <a:lstStyle/>
          <a:p>
            <a:fld id="{028E3F4F-51B2-42EE-AFA2-40C4572185CC}" type="slidenum">
              <a:rPr lang="en-US" dirty="0" smtClean="0"/>
              <a:t>151</a:t>
            </a:fld>
            <a:endParaRPr lang="en-US" dirty="0"/>
          </a:p>
        </p:txBody>
      </p:sp>
      <p:sp>
        <p:nvSpPr>
          <p:cNvPr id="183301" name="Text Box 4"/>
          <p:cNvSpPr txBox="1">
            <a:spLocks noChangeArrowheads="1"/>
          </p:cNvSpPr>
          <p:nvPr/>
        </p:nvSpPr>
        <p:spPr bwMode="auto">
          <a:xfrm>
            <a:off x="1116013" y="2565400"/>
            <a:ext cx="2663825" cy="366713"/>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salt-and-pepper noise</a:t>
            </a:r>
          </a:p>
        </p:txBody>
      </p:sp>
      <p:grpSp>
        <p:nvGrpSpPr>
          <p:cNvPr id="2" name="Group 5"/>
          <p:cNvGrpSpPr>
            <a:grpSpLocks/>
          </p:cNvGrpSpPr>
          <p:nvPr/>
        </p:nvGrpSpPr>
        <p:grpSpPr bwMode="auto">
          <a:xfrm>
            <a:off x="5003800" y="2538413"/>
            <a:ext cx="3951288" cy="4319587"/>
            <a:chOff x="3152" y="1599"/>
            <a:chExt cx="2489" cy="2721"/>
          </a:xfrm>
        </p:grpSpPr>
        <p:sp>
          <p:nvSpPr>
            <p:cNvPr id="183307" name="Text Box 6"/>
            <p:cNvSpPr txBox="1">
              <a:spLocks noChangeArrowheads="1"/>
            </p:cNvSpPr>
            <p:nvPr/>
          </p:nvSpPr>
          <p:spPr bwMode="auto">
            <a:xfrm>
              <a:off x="3469" y="1599"/>
              <a:ext cx="1678" cy="231"/>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After </a:t>
              </a:r>
              <a:r>
                <a:rPr lang="en-US" altLang="zh-TW" i="1" dirty="0">
                  <a:latin typeface="+mj-lt"/>
                </a:rPr>
                <a:t>5x5</a:t>
              </a:r>
              <a:r>
                <a:rPr lang="en-US" altLang="zh-TW" dirty="0">
                  <a:latin typeface="+mj-lt"/>
                </a:rPr>
                <a:t> median filter</a:t>
              </a:r>
            </a:p>
          </p:txBody>
        </p:sp>
        <p:pic>
          <p:nvPicPr>
            <p:cNvPr id="183308" name="Picture 7" descr="salt_and_pepper(0"/>
            <p:cNvPicPr>
              <a:picLocks noChangeAspect="1" noChangeArrowheads="1"/>
            </p:cNvPicPr>
            <p:nvPr/>
          </p:nvPicPr>
          <p:blipFill>
            <a:blip r:embed="rId2" cstate="print"/>
            <a:srcRect/>
            <a:stretch>
              <a:fillRect/>
            </a:stretch>
          </p:blipFill>
          <p:spPr bwMode="auto">
            <a:xfrm>
              <a:off x="3152" y="1831"/>
              <a:ext cx="2489" cy="2489"/>
            </a:xfrm>
            <a:prstGeom prst="rect">
              <a:avLst/>
            </a:prstGeom>
            <a:noFill/>
            <a:ln w="9525">
              <a:noFill/>
              <a:miter lim="800000"/>
              <a:headEnd/>
              <a:tailEnd/>
            </a:ln>
          </p:spPr>
        </p:pic>
      </p:grpSp>
      <p:grpSp>
        <p:nvGrpSpPr>
          <p:cNvPr id="3" name="Group 8"/>
          <p:cNvGrpSpPr>
            <a:grpSpLocks/>
          </p:cNvGrpSpPr>
          <p:nvPr/>
        </p:nvGrpSpPr>
        <p:grpSpPr bwMode="auto">
          <a:xfrm>
            <a:off x="5003800" y="2536825"/>
            <a:ext cx="3951288" cy="4321175"/>
            <a:chOff x="3151" y="1598"/>
            <a:chExt cx="2489" cy="2722"/>
          </a:xfrm>
        </p:grpSpPr>
        <p:sp>
          <p:nvSpPr>
            <p:cNvPr id="183305" name="Text Box 9"/>
            <p:cNvSpPr txBox="1">
              <a:spLocks noChangeArrowheads="1"/>
            </p:cNvSpPr>
            <p:nvPr/>
          </p:nvSpPr>
          <p:spPr bwMode="auto">
            <a:xfrm>
              <a:off x="3468" y="1598"/>
              <a:ext cx="1678" cy="231"/>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After </a:t>
              </a:r>
              <a:r>
                <a:rPr lang="en-US" altLang="zh-TW" i="1" dirty="0">
                  <a:latin typeface="+mj-lt"/>
                </a:rPr>
                <a:t>3x3</a:t>
              </a:r>
              <a:r>
                <a:rPr lang="en-US" altLang="zh-TW" dirty="0">
                  <a:latin typeface="+mj-lt"/>
                </a:rPr>
                <a:t> median filter</a:t>
              </a:r>
            </a:p>
          </p:txBody>
        </p:sp>
        <p:pic>
          <p:nvPicPr>
            <p:cNvPr id="183306" name="Picture 10" descr="salt_and_pepper(0"/>
            <p:cNvPicPr>
              <a:picLocks noChangeAspect="1" noChangeArrowheads="1"/>
            </p:cNvPicPr>
            <p:nvPr/>
          </p:nvPicPr>
          <p:blipFill>
            <a:blip r:embed="rId3" cstate="print"/>
            <a:srcRect/>
            <a:stretch>
              <a:fillRect/>
            </a:stretch>
          </p:blipFill>
          <p:spPr bwMode="auto">
            <a:xfrm>
              <a:off x="3151" y="1831"/>
              <a:ext cx="2489" cy="2489"/>
            </a:xfrm>
            <a:prstGeom prst="rect">
              <a:avLst/>
            </a:prstGeom>
            <a:noFill/>
            <a:ln w="9525">
              <a:noFill/>
              <a:miter lim="800000"/>
              <a:headEnd/>
              <a:tailEnd/>
            </a:ln>
          </p:spPr>
        </p:pic>
      </p:grpSp>
      <p:pic>
        <p:nvPicPr>
          <p:cNvPr id="183304" name="Picture 11" descr="lena_salt_and_pepper(0"/>
          <p:cNvPicPr>
            <a:picLocks noChangeAspect="1" noChangeArrowheads="1"/>
          </p:cNvPicPr>
          <p:nvPr/>
        </p:nvPicPr>
        <p:blipFill>
          <a:blip r:embed="rId4" cstate="print"/>
          <a:srcRect/>
          <a:stretch>
            <a:fillRect/>
          </a:stretch>
        </p:blipFill>
        <p:spPr bwMode="auto">
          <a:xfrm>
            <a:off x="468313" y="2906713"/>
            <a:ext cx="3951287" cy="39512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Rectangle 2"/>
          <p:cNvSpPr>
            <a:spLocks noGrp="1" noChangeArrowheads="1"/>
          </p:cNvSpPr>
          <p:nvPr>
            <p:ph type="title"/>
          </p:nvPr>
        </p:nvSpPr>
        <p:spPr/>
        <p:txBody>
          <a:bodyPr/>
          <a:lstStyle/>
          <a:p>
            <a:pPr eaLnBrk="1" hangingPunct="1"/>
            <a:r>
              <a:rPr lang="en-US" altLang="zh-TW" b="0" dirty="0">
                <a:solidFill>
                  <a:schemeClr val="tx1"/>
                </a:solidFill>
              </a:rPr>
              <a:t>Project due </a:t>
            </a:r>
            <a:r>
              <a:rPr lang="en-US" altLang="zh-TW" b="0" dirty="0">
                <a:solidFill>
                  <a:srgbClr val="C00000"/>
                </a:solidFill>
              </a:rPr>
              <a:t>Nov</a:t>
            </a:r>
            <a:r>
              <a:rPr lang="en-US" altLang="zh-TW" dirty="0">
                <a:solidFill>
                  <a:srgbClr val="C00000"/>
                </a:solidFill>
              </a:rPr>
              <a:t>.</a:t>
            </a:r>
            <a:r>
              <a:rPr lang="zh-TW" altLang="en-US" dirty="0">
                <a:solidFill>
                  <a:srgbClr val="C00000"/>
                </a:solidFill>
              </a:rPr>
              <a:t> </a:t>
            </a:r>
            <a:r>
              <a:rPr lang="en-US" altLang="zh-TW" dirty="0">
                <a:solidFill>
                  <a:srgbClr val="C00000"/>
                </a:solidFill>
              </a:rPr>
              <a:t>28, 2023</a:t>
            </a:r>
            <a:endParaRPr lang="en-US" altLang="zh-TW" sz="3200" b="0" dirty="0">
              <a:solidFill>
                <a:srgbClr val="C00000"/>
              </a:solidFill>
            </a:endParaRPr>
          </a:p>
        </p:txBody>
      </p:sp>
      <p:sp>
        <p:nvSpPr>
          <p:cNvPr id="184324" name="Rectangle 3"/>
          <p:cNvSpPr>
            <a:spLocks noGrp="1" noChangeArrowheads="1"/>
          </p:cNvSpPr>
          <p:nvPr>
            <p:ph idx="1"/>
          </p:nvPr>
        </p:nvSpPr>
        <p:spPr>
          <a:xfrm>
            <a:off x="822961" y="1845734"/>
            <a:ext cx="7543801" cy="4391578"/>
          </a:xfrm>
        </p:spPr>
        <p:txBody>
          <a:bodyPr>
            <a:normAutofit fontScale="92500" lnSpcReduction="10000"/>
          </a:bodyPr>
          <a:lstStyle/>
          <a:p>
            <a:pPr marL="0" indent="0">
              <a:lnSpc>
                <a:spcPct val="120000"/>
              </a:lnSpc>
              <a:spcBef>
                <a:spcPts val="0"/>
              </a:spcBef>
              <a:spcAft>
                <a:spcPts val="0"/>
              </a:spcAft>
              <a:buNone/>
            </a:pPr>
            <a:r>
              <a:rPr lang="en-US" altLang="zh-TW" sz="2600" dirty="0">
                <a:solidFill>
                  <a:schemeClr val="tx1"/>
                </a:solidFill>
              </a:rPr>
              <a:t>Write programs to generate the following gradient magnitude images and choose proper thresholds to get the binary edge images:</a:t>
            </a:r>
          </a:p>
          <a:p>
            <a:pPr marL="620713" indent="-363538">
              <a:lnSpc>
                <a:spcPct val="120000"/>
              </a:lnSpc>
              <a:spcBef>
                <a:spcPts val="0"/>
              </a:spcBef>
              <a:spcAft>
                <a:spcPts val="0"/>
              </a:spcAft>
              <a:buFont typeface="+mj-lt"/>
              <a:buAutoNum type="arabicPeriod"/>
            </a:pPr>
            <a:r>
              <a:rPr lang="en-US" altLang="zh-TW" sz="2600" dirty="0">
                <a:solidFill>
                  <a:schemeClr val="tx1"/>
                </a:solidFill>
              </a:rPr>
              <a:t>Roberts operator</a:t>
            </a:r>
            <a:r>
              <a:rPr lang="zh-TW" altLang="en-US" sz="2600" dirty="0">
                <a:solidFill>
                  <a:schemeClr val="tx1"/>
                </a:solidFill>
              </a:rPr>
              <a:t> </a:t>
            </a:r>
            <a:r>
              <a:rPr lang="en-US" altLang="zh-TW" sz="2600" dirty="0">
                <a:solidFill>
                  <a:schemeClr val="tx1"/>
                </a:solidFill>
              </a:rPr>
              <a:t>(threshold: 30)</a:t>
            </a:r>
          </a:p>
          <a:p>
            <a:pPr marL="620713" indent="-363538">
              <a:lnSpc>
                <a:spcPct val="120000"/>
              </a:lnSpc>
              <a:spcBef>
                <a:spcPts val="0"/>
              </a:spcBef>
              <a:spcAft>
                <a:spcPts val="0"/>
              </a:spcAft>
              <a:buFont typeface="+mj-lt"/>
              <a:buAutoNum type="arabicPeriod"/>
            </a:pPr>
            <a:r>
              <a:rPr lang="en-US" altLang="zh-TW" sz="2600" dirty="0">
                <a:solidFill>
                  <a:schemeClr val="tx1"/>
                </a:solidFill>
              </a:rPr>
              <a:t>Prewitt edge detector (threshold: 24)</a:t>
            </a:r>
          </a:p>
          <a:p>
            <a:pPr marL="620713" indent="-363538">
              <a:lnSpc>
                <a:spcPct val="120000"/>
              </a:lnSpc>
              <a:spcBef>
                <a:spcPts val="0"/>
              </a:spcBef>
              <a:spcAft>
                <a:spcPts val="0"/>
              </a:spcAft>
              <a:buFont typeface="+mj-lt"/>
              <a:buAutoNum type="arabicPeriod"/>
            </a:pPr>
            <a:r>
              <a:rPr lang="en-US" altLang="zh-TW" sz="2600" dirty="0">
                <a:solidFill>
                  <a:schemeClr val="tx1"/>
                </a:solidFill>
              </a:rPr>
              <a:t>Sobel edge detector (threshold: 38)</a:t>
            </a:r>
          </a:p>
          <a:p>
            <a:pPr marL="620713" indent="-363538">
              <a:lnSpc>
                <a:spcPct val="120000"/>
              </a:lnSpc>
              <a:spcBef>
                <a:spcPts val="0"/>
              </a:spcBef>
              <a:spcAft>
                <a:spcPts val="0"/>
              </a:spcAft>
              <a:buFont typeface="+mj-lt"/>
              <a:buAutoNum type="arabicPeriod"/>
            </a:pPr>
            <a:r>
              <a:rPr lang="en-US" altLang="zh-TW" sz="2600" dirty="0">
                <a:solidFill>
                  <a:schemeClr val="tx1"/>
                </a:solidFill>
              </a:rPr>
              <a:t>Frei and Chen gradient operator (threshold: 30)</a:t>
            </a:r>
          </a:p>
          <a:p>
            <a:pPr marL="620713" indent="-363538">
              <a:lnSpc>
                <a:spcPct val="120000"/>
              </a:lnSpc>
              <a:spcBef>
                <a:spcPts val="0"/>
              </a:spcBef>
              <a:spcAft>
                <a:spcPts val="0"/>
              </a:spcAft>
              <a:buFont typeface="+mj-lt"/>
              <a:buAutoNum type="arabicPeriod"/>
            </a:pPr>
            <a:r>
              <a:rPr lang="en-US" altLang="zh-TW" sz="2600" dirty="0">
                <a:solidFill>
                  <a:schemeClr val="tx1"/>
                </a:solidFill>
              </a:rPr>
              <a:t>Kirsch compass operator (threshold: 135)</a:t>
            </a:r>
          </a:p>
          <a:p>
            <a:pPr marL="620713" indent="-363538">
              <a:lnSpc>
                <a:spcPct val="120000"/>
              </a:lnSpc>
              <a:spcBef>
                <a:spcPts val="0"/>
              </a:spcBef>
              <a:spcAft>
                <a:spcPts val="0"/>
              </a:spcAft>
              <a:buFont typeface="+mj-lt"/>
              <a:buAutoNum type="arabicPeriod"/>
            </a:pPr>
            <a:r>
              <a:rPr lang="en-US" altLang="zh-TW" sz="2600" dirty="0">
                <a:solidFill>
                  <a:schemeClr val="tx1"/>
                </a:solidFill>
              </a:rPr>
              <a:t>Robinson compass operator (threshold: 43)</a:t>
            </a:r>
          </a:p>
          <a:p>
            <a:pPr marL="620713" indent="-363538">
              <a:lnSpc>
                <a:spcPct val="120000"/>
              </a:lnSpc>
              <a:spcBef>
                <a:spcPts val="0"/>
              </a:spcBef>
              <a:spcAft>
                <a:spcPts val="0"/>
              </a:spcAft>
              <a:buFont typeface="+mj-lt"/>
              <a:buAutoNum type="arabicPeriod"/>
            </a:pPr>
            <a:r>
              <a:rPr lang="en-US" altLang="zh-TW" sz="2600" dirty="0" err="1">
                <a:solidFill>
                  <a:schemeClr val="tx1"/>
                </a:solidFill>
              </a:rPr>
              <a:t>Nevatia-Babu</a:t>
            </a:r>
            <a:r>
              <a:rPr lang="en-US" altLang="zh-TW" sz="2600" dirty="0">
                <a:solidFill>
                  <a:schemeClr val="tx1"/>
                </a:solidFill>
              </a:rPr>
              <a:t> 5</a:t>
            </a:r>
            <a:r>
              <a:rPr lang="en-US" altLang="zh-TW" sz="2600" dirty="0">
                <a:solidFill>
                  <a:schemeClr val="tx1"/>
                </a:solidFill>
                <a:latin typeface="標楷體" panose="03000509000000000000" pitchFamily="65" charset="-120"/>
                <a:ea typeface="標楷體" panose="03000509000000000000" pitchFamily="65" charset="-120"/>
              </a:rPr>
              <a:t>×</a:t>
            </a:r>
            <a:r>
              <a:rPr lang="en-US" altLang="zh-TW" sz="2600" dirty="0">
                <a:solidFill>
                  <a:schemeClr val="tx1"/>
                </a:solidFill>
              </a:rPr>
              <a:t>5 operator (threshold: 12500)</a:t>
            </a:r>
          </a:p>
        </p:txBody>
      </p:sp>
      <p:sp>
        <p:nvSpPr>
          <p:cNvPr id="6" name="頁尾版面配置區 3"/>
          <p:cNvSpPr>
            <a:spLocks noGrp="1"/>
          </p:cNvSpPr>
          <p:nvPr>
            <p:ph type="ftr" sz="quarter" idx="11"/>
          </p:nvPr>
        </p:nvSpPr>
        <p:spPr/>
        <p:txBody>
          <a:bodyPr/>
          <a:lstStyle/>
          <a:p>
            <a:pPr fontAlgn="base">
              <a:spcBef>
                <a:spcPct val="0"/>
              </a:spcBef>
              <a:spcAft>
                <a:spcPct val="0"/>
              </a:spcAft>
              <a:defRPr/>
            </a:pPr>
            <a:r>
              <a:rPr kumimoji="1" lang="pl-PL" altLang="zh-TW" b="1" dirty="0">
                <a:effectLst>
                  <a:outerShdw blurRad="38100" dist="38100" dir="2700000" algn="tl">
                    <a:srgbClr val="C0C0C0"/>
                  </a:outerShdw>
                </a:effectLst>
                <a:latin typeface="Arial" charset="0"/>
                <a:ea typeface="新細明體" charset="-120"/>
              </a:rPr>
              <a:t>DC &amp; CV Lab. CSIE NTU</a:t>
            </a:r>
            <a:endParaRPr kumimoji="1" lang="en-US" altLang="zh-TW" dirty="0">
              <a:latin typeface="Comic Sans MS" pitchFamily="66" charset="0"/>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Arial" charset="0"/>
                <a:ea typeface="新細明體" charset="-120"/>
              </a:rPr>
              <a:pPr fontAlgn="base">
                <a:spcBef>
                  <a:spcPct val="0"/>
                </a:spcBef>
                <a:spcAft>
                  <a:spcPct val="0"/>
                </a:spcAft>
              </a:pPr>
              <a:t>152</a:t>
            </a:fld>
            <a:endParaRPr kumimoji="1" lang="en-US" dirty="0">
              <a:latin typeface="Arial" charset="0"/>
              <a:ea typeface="新細明體" charset="-120"/>
            </a:endParaRPr>
          </a:p>
        </p:txBody>
      </p:sp>
      <p:sp>
        <p:nvSpPr>
          <p:cNvPr id="7" name="文字方塊 6"/>
          <p:cNvSpPr txBox="1"/>
          <p:nvPr/>
        </p:nvSpPr>
        <p:spPr>
          <a:xfrm>
            <a:off x="242047" y="178231"/>
            <a:ext cx="1385047" cy="369332"/>
          </a:xfrm>
          <a:prstGeom prst="rect">
            <a:avLst/>
          </a:prstGeom>
          <a:noFill/>
        </p:spPr>
        <p:txBody>
          <a:bodyPr wrap="square" rtlCol="0">
            <a:spAutoFit/>
          </a:bodyPr>
          <a:lstStyle/>
          <a:p>
            <a:r>
              <a:rPr lang="en-US" altLang="zh-TW" dirty="0"/>
              <a:t>HW9</a:t>
            </a:r>
            <a:endParaRPr lang="zh-TW" altLang="en-US" dirty="0"/>
          </a:p>
        </p:txBody>
      </p:sp>
    </p:spTree>
    <p:extLst>
      <p:ext uri="{BB962C8B-B14F-4D97-AF65-F5344CB8AC3E}">
        <p14:creationId xmlns:p14="http://schemas.microsoft.com/office/powerpoint/2010/main" val="14395640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dirty="0">
                <a:latin typeface="Arial" charset="0"/>
                <a:ea typeface="新細明體" charset="-120"/>
              </a:rPr>
              <a:pPr fontAlgn="base">
                <a:spcBef>
                  <a:spcPct val="0"/>
                </a:spcBef>
                <a:spcAft>
                  <a:spcPct val="0"/>
                </a:spcAft>
              </a:pPr>
              <a:t>153</a:t>
            </a:fld>
            <a:endParaRPr kumimoji="1" lang="en-US" dirty="0">
              <a:latin typeface="Arial" charset="0"/>
              <a:ea typeface="新細明體" charset="-120"/>
            </a:endParaRPr>
          </a:p>
        </p:txBody>
      </p:sp>
      <p:graphicFrame>
        <p:nvGraphicFramePr>
          <p:cNvPr id="4" name="表格 3"/>
          <p:cNvGraphicFramePr>
            <a:graphicFrameLocks noGrp="1"/>
          </p:cNvGraphicFramePr>
          <p:nvPr/>
        </p:nvGraphicFramePr>
        <p:xfrm>
          <a:off x="115700" y="124561"/>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tc>
                  <a:txBody>
                    <a:bodyPr/>
                    <a:lstStyle/>
                    <a:p>
                      <a:pPr algn="ctr"/>
                      <a:r>
                        <a:rPr lang="en-US" altLang="zh-TW" sz="1200" dirty="0"/>
                        <a:t>112</a:t>
                      </a:r>
                      <a:endParaRPr lang="zh-TW" altLang="en-US" sz="1200" dirty="0"/>
                    </a:p>
                  </a:txBody>
                  <a:tcPr anchor="ctr"/>
                </a:tc>
                <a:tc>
                  <a:txBody>
                    <a:bodyPr/>
                    <a:lstStyle/>
                    <a:p>
                      <a:pPr algn="ctr"/>
                      <a:r>
                        <a:rPr lang="en-US" altLang="zh-TW" sz="1200" dirty="0"/>
                        <a:t>98</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tc>
                  <a:txBody>
                    <a:bodyPr/>
                    <a:lstStyle/>
                    <a:p>
                      <a:pPr algn="ctr"/>
                      <a:r>
                        <a:rPr lang="en-US" altLang="zh-TW" sz="1200" dirty="0"/>
                        <a:t>42</a:t>
                      </a:r>
                      <a:endParaRPr lang="zh-TW" altLang="en-US" sz="1200" dirty="0"/>
                    </a:p>
                  </a:txBody>
                  <a:tcPr anchor="ctr"/>
                </a:tc>
                <a:tc>
                  <a:txBody>
                    <a:bodyPr/>
                    <a:lstStyle/>
                    <a:p>
                      <a:pPr algn="ctr"/>
                      <a:r>
                        <a:rPr lang="en-US" altLang="zh-TW" sz="1200" dirty="0"/>
                        <a:t>63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tc>
                  <a:txBody>
                    <a:bodyPr/>
                    <a:lstStyle/>
                    <a:p>
                      <a:pPr algn="ctr"/>
                      <a:r>
                        <a:rPr lang="en-US" altLang="zh-TW" sz="1200" dirty="0"/>
                        <a:t>122</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128</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162</a:t>
                      </a:r>
                      <a:endParaRPr lang="zh-TW" altLang="en-US" sz="1200" dirty="0"/>
                    </a:p>
                  </a:txBody>
                  <a:tcPr anchor="ctr"/>
                </a:tc>
                <a:tc>
                  <a:txBody>
                    <a:bodyPr/>
                    <a:lstStyle/>
                    <a:p>
                      <a:pPr algn="ctr"/>
                      <a:r>
                        <a:rPr lang="en-US" altLang="zh-TW" sz="1200" dirty="0"/>
                        <a:t>45</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77</a:t>
                      </a:r>
                      <a:endParaRPr lang="zh-TW" altLang="en-US" sz="1200" dirty="0"/>
                    </a:p>
                  </a:txBody>
                  <a:tcPr anchor="ctr"/>
                </a:tc>
                <a:tc>
                  <a:txBody>
                    <a:bodyPr/>
                    <a:lstStyle/>
                    <a:p>
                      <a:pPr algn="ctr"/>
                      <a:r>
                        <a:rPr lang="en-US" altLang="zh-TW" sz="1200" dirty="0"/>
                        <a:t>75</a:t>
                      </a:r>
                      <a:endParaRPr lang="zh-TW" altLang="en-US" sz="1200" dirty="0"/>
                    </a:p>
                  </a:txBody>
                  <a:tcPr anchor="ctr"/>
                </a:tc>
                <a:tc>
                  <a:txBody>
                    <a:bodyPr/>
                    <a:lstStyle/>
                    <a:p>
                      <a:pPr algn="ctr"/>
                      <a:r>
                        <a:rPr lang="en-US" altLang="zh-TW" sz="1200" dirty="0"/>
                        <a:t>101</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201</a:t>
                      </a:r>
                      <a:endParaRPr lang="zh-TW" altLang="en-US" sz="1200" dirty="0"/>
                    </a:p>
                  </a:txBody>
                  <a:tcPr anchor="ctr"/>
                </a:tc>
                <a:tc>
                  <a:txBody>
                    <a:bodyPr/>
                    <a:lstStyle/>
                    <a:p>
                      <a:pPr algn="ctr"/>
                      <a:r>
                        <a:rPr lang="en-US" altLang="zh-TW" sz="1200" dirty="0"/>
                        <a:t>177</a:t>
                      </a:r>
                      <a:endParaRPr lang="zh-TW" altLang="en-US" sz="1200" dirty="0"/>
                    </a:p>
                  </a:txBody>
                  <a:tcPr anchor="ctr"/>
                </a:tc>
                <a:tc>
                  <a:txBody>
                    <a:bodyPr/>
                    <a:lstStyle/>
                    <a:p>
                      <a:pPr algn="ctr"/>
                      <a:r>
                        <a:rPr lang="en-US" altLang="zh-TW" sz="1200" dirty="0"/>
                        <a:t>176</a:t>
                      </a:r>
                      <a:endParaRPr lang="zh-TW" altLang="en-US" sz="1200" dirty="0"/>
                    </a:p>
                  </a:txBody>
                  <a:tcPr anchor="ctr"/>
                </a:tc>
                <a:tc>
                  <a:txBody>
                    <a:bodyPr/>
                    <a:lstStyle/>
                    <a:p>
                      <a:pPr algn="ctr"/>
                      <a:r>
                        <a:rPr lang="en-US" altLang="zh-TW" sz="1200" dirty="0"/>
                        <a:t>136</a:t>
                      </a:r>
                      <a:endParaRPr lang="zh-TW" altLang="en-US" sz="1200" dirty="0"/>
                    </a:p>
                  </a:txBody>
                  <a:tcPr anchor="ctr"/>
                </a:tc>
                <a:tc>
                  <a:txBody>
                    <a:bodyPr/>
                    <a:lstStyle/>
                    <a:p>
                      <a:pPr algn="ctr"/>
                      <a:r>
                        <a:rPr lang="en-US" altLang="zh-TW" sz="1200" dirty="0"/>
                        <a:t>113</a:t>
                      </a:r>
                      <a:endParaRPr lang="zh-TW" altLang="en-US" sz="1200" dirty="0"/>
                    </a:p>
                  </a:txBody>
                  <a:tcPr anchor="ctr"/>
                </a:tc>
                <a:tc>
                  <a:txBody>
                    <a:bodyPr/>
                    <a:lstStyle/>
                    <a:p>
                      <a:pPr algn="ctr"/>
                      <a:r>
                        <a:rPr lang="en-US" altLang="zh-TW" sz="1200" dirty="0"/>
                        <a:t>150</a:t>
                      </a:r>
                      <a:endParaRPr lang="zh-TW" altLang="en-US" sz="1200" dirty="0"/>
                    </a:p>
                  </a:txBody>
                  <a:tcPr anchor="ctr"/>
                </a:tc>
                <a:tc>
                  <a:txBody>
                    <a:bodyPr/>
                    <a:lstStyle/>
                    <a:p>
                      <a:pPr algn="ctr"/>
                      <a:r>
                        <a:rPr lang="en-US" altLang="zh-TW" sz="1200" dirty="0"/>
                        <a:t>137</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162</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193</a:t>
                      </a:r>
                      <a:endParaRPr lang="zh-TW" altLang="en-US" sz="1200" dirty="0"/>
                    </a:p>
                  </a:txBody>
                  <a:tcPr anchor="ctr"/>
                </a:tc>
                <a:tc>
                  <a:txBody>
                    <a:bodyPr/>
                    <a:lstStyle/>
                    <a:p>
                      <a:pPr algn="ctr"/>
                      <a:r>
                        <a:rPr lang="en-US" altLang="zh-TW" sz="1200" dirty="0"/>
                        <a:t>46</a:t>
                      </a:r>
                      <a:endParaRPr lang="zh-TW" altLang="en-US" sz="1200" dirty="0"/>
                    </a:p>
                  </a:txBody>
                  <a:tcPr anchor="ctr"/>
                </a:tc>
                <a:tc>
                  <a:txBody>
                    <a:bodyPr/>
                    <a:lstStyle/>
                    <a:p>
                      <a:pPr algn="ctr"/>
                      <a:r>
                        <a:rPr lang="en-US" altLang="zh-TW" sz="1200" dirty="0"/>
                        <a:t>52</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126</a:t>
                      </a:r>
                      <a:endParaRPr lang="zh-TW" altLang="en-US" sz="1200" dirty="0"/>
                    </a:p>
                  </a:txBody>
                  <a:tcPr anchor="ctr"/>
                </a:tc>
                <a:tc>
                  <a:txBody>
                    <a:bodyPr/>
                    <a:lstStyle/>
                    <a:p>
                      <a:pPr algn="ctr"/>
                      <a:r>
                        <a:rPr lang="en-US" altLang="zh-TW" sz="1200" dirty="0"/>
                        <a:t>203</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141</a:t>
                      </a:r>
                      <a:endParaRPr lang="zh-TW" altLang="en-US" sz="1200" dirty="0"/>
                    </a:p>
                  </a:txBody>
                  <a:tcPr anchor="ctr"/>
                </a:tc>
                <a:tc>
                  <a:txBody>
                    <a:bodyPr/>
                    <a:lstStyle/>
                    <a:p>
                      <a:pPr algn="ctr"/>
                      <a:r>
                        <a:rPr lang="en-US" altLang="zh-TW" sz="1200" dirty="0"/>
                        <a:t>149</a:t>
                      </a:r>
                      <a:endParaRPr lang="zh-TW" altLang="en-US" sz="1200" dirty="0"/>
                    </a:p>
                  </a:txBody>
                  <a:tcPr anchor="ctr"/>
                </a:tc>
                <a:tc>
                  <a:txBody>
                    <a:bodyPr/>
                    <a:lstStyle/>
                    <a:p>
                      <a:pPr algn="ctr"/>
                      <a:r>
                        <a:rPr lang="en-US" altLang="zh-TW" sz="1200" dirty="0"/>
                        <a:t>38</a:t>
                      </a:r>
                      <a:endParaRPr lang="zh-TW" altLang="en-US" sz="1200" dirty="0"/>
                    </a:p>
                  </a:txBody>
                  <a:tcPr anchor="ctr"/>
                </a:tc>
                <a:tc>
                  <a:txBody>
                    <a:bodyPr/>
                    <a:lstStyle/>
                    <a:p>
                      <a:pPr algn="ctr"/>
                      <a:r>
                        <a:rPr lang="en-US" altLang="zh-TW" sz="1200" dirty="0"/>
                        <a:t>54</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132</a:t>
                      </a:r>
                      <a:endParaRPr lang="zh-TW" altLang="en-US" sz="1200" dirty="0"/>
                    </a:p>
                  </a:txBody>
                  <a:tcPr anchor="ctr"/>
                </a:tc>
                <a:tc>
                  <a:txBody>
                    <a:bodyPr/>
                    <a:lstStyle/>
                    <a:p>
                      <a:pPr algn="ctr"/>
                      <a:r>
                        <a:rPr lang="en-US" altLang="zh-TW" sz="1200" dirty="0"/>
                        <a:t>57</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87</a:t>
                      </a:r>
                      <a:endParaRPr lang="zh-TW" altLang="en-US" sz="1200" dirty="0"/>
                    </a:p>
                  </a:txBody>
                  <a:tcPr anchor="ctr"/>
                </a:tc>
                <a:tc>
                  <a:txBody>
                    <a:bodyPr/>
                    <a:lstStyle/>
                    <a:p>
                      <a:pPr algn="ctr"/>
                      <a:r>
                        <a:rPr lang="en-US" altLang="zh-TW" sz="1200" dirty="0"/>
                        <a:t>64</a:t>
                      </a:r>
                      <a:endParaRPr lang="zh-TW" altLang="en-US" sz="1200" dirty="0"/>
                    </a:p>
                  </a:txBody>
                  <a:tcPr anchor="ctr"/>
                </a:tc>
                <a:tc>
                  <a:txBody>
                    <a:bodyPr/>
                    <a:lstStyle/>
                    <a:p>
                      <a:pPr algn="ctr"/>
                      <a:r>
                        <a:rPr lang="en-US" altLang="zh-TW" sz="1200" dirty="0"/>
                        <a:t>156</a:t>
                      </a:r>
                      <a:endParaRPr lang="zh-TW" altLang="en-US" sz="1200" dirty="0"/>
                    </a:p>
                  </a:txBody>
                  <a:tcPr anchor="ctr"/>
                </a:tc>
                <a:tc>
                  <a:txBody>
                    <a:bodyPr/>
                    <a:lstStyle/>
                    <a:p>
                      <a:pPr algn="ctr"/>
                      <a:r>
                        <a:rPr lang="en-US" altLang="zh-TW" sz="1200" dirty="0"/>
                        <a:t>161</a:t>
                      </a:r>
                      <a:endParaRPr lang="zh-TW" altLang="en-US" sz="1200" dirty="0"/>
                    </a:p>
                  </a:txBody>
                  <a:tcPr anchor="ctr"/>
                </a:tc>
                <a:tc>
                  <a:txBody>
                    <a:bodyPr/>
                    <a:lstStyle/>
                    <a:p>
                      <a:pPr algn="ctr"/>
                      <a:r>
                        <a:rPr lang="en-US" altLang="zh-TW" sz="1200" dirty="0"/>
                        <a:t>180</a:t>
                      </a:r>
                      <a:endParaRPr lang="zh-TW" altLang="en-US" sz="1200" dirty="0"/>
                    </a:p>
                  </a:txBody>
                  <a:tcPr anchor="ctr"/>
                </a:tc>
                <a:tc>
                  <a:txBody>
                    <a:bodyPr/>
                    <a:lstStyle/>
                    <a:p>
                      <a:pPr algn="ctr"/>
                      <a:r>
                        <a:rPr lang="en-US" altLang="zh-TW" sz="1200" dirty="0"/>
                        <a:t>210</a:t>
                      </a:r>
                      <a:endParaRPr lang="zh-TW" altLang="en-US" sz="1200" dirty="0"/>
                    </a:p>
                  </a:txBody>
                  <a:tcPr anchor="ctr"/>
                </a:tc>
                <a:tc>
                  <a:txBody>
                    <a:bodyPr/>
                    <a:lstStyle/>
                    <a:p>
                      <a:pPr algn="ctr"/>
                      <a:r>
                        <a:rPr lang="en-US" altLang="zh-TW" sz="1200" dirty="0"/>
                        <a:t>99</a:t>
                      </a:r>
                      <a:endParaRPr lang="zh-TW" altLang="en-US" sz="1200" dirty="0"/>
                    </a:p>
                  </a:txBody>
                  <a:tcPr anchor="ctr"/>
                </a:tc>
                <a:tc>
                  <a:txBody>
                    <a:bodyPr/>
                    <a:lstStyle/>
                    <a:p>
                      <a:pPr algn="ctr"/>
                      <a:r>
                        <a:rPr lang="en-US" altLang="zh-TW" sz="1200" dirty="0"/>
                        <a:t>79</a:t>
                      </a:r>
                      <a:endParaRPr lang="zh-TW" altLang="en-US" sz="1200" dirty="0"/>
                    </a:p>
                  </a:txBody>
                  <a:tcPr anchor="ctr"/>
                </a:tc>
                <a:extLst>
                  <a:ext uri="{0D108BD9-81ED-4DB2-BD59-A6C34878D82A}">
                    <a16:rowId xmlns:a16="http://schemas.microsoft.com/office/drawing/2014/main" val="399135874"/>
                  </a:ext>
                </a:extLst>
              </a:tr>
            </a:tbl>
          </a:graphicData>
        </a:graphic>
      </p:graphicFrame>
      <p:graphicFrame>
        <p:nvGraphicFramePr>
          <p:cNvPr id="5" name="表格 4"/>
          <p:cNvGraphicFramePr>
            <a:graphicFrameLocks noGrp="1"/>
          </p:cNvGraphicFramePr>
          <p:nvPr/>
        </p:nvGraphicFramePr>
        <p:xfrm>
          <a:off x="110058" y="3626239"/>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extLst>
                  <a:ext uri="{0D108BD9-81ED-4DB2-BD59-A6C34878D82A}">
                    <a16:rowId xmlns:a16="http://schemas.microsoft.com/office/drawing/2014/main" val="399135874"/>
                  </a:ext>
                </a:extLst>
              </a:tr>
            </a:tbl>
          </a:graphicData>
        </a:graphic>
      </p:graphicFrame>
      <mc:AlternateContent xmlns:mc="http://schemas.openxmlformats.org/markup-compatibility/2006" xmlns:a14="http://schemas.microsoft.com/office/drawing/2010/main">
        <mc:Choice Requires="a14">
          <p:sp>
            <p:nvSpPr>
              <p:cNvPr id="6" name="文字方塊 5"/>
              <p:cNvSpPr txBox="1"/>
              <p:nvPr/>
            </p:nvSpPr>
            <p:spPr>
              <a:xfrm>
                <a:off x="4161812" y="3599472"/>
                <a:ext cx="4918179" cy="2003947"/>
              </a:xfrm>
              <a:prstGeom prst="rect">
                <a:avLst/>
              </a:prstGeom>
              <a:noFill/>
            </p:spPr>
            <p:txBody>
              <a:bodyPr wrap="square" rtlCol="0">
                <a:spAutoFit/>
              </a:bodyPr>
              <a:lstStyle/>
              <a:p>
                <a:pPr fontAlgn="base">
                  <a:spcBef>
                    <a:spcPct val="0"/>
                  </a:spcBef>
                  <a:spcAft>
                    <a:spcPct val="0"/>
                  </a:spcAft>
                </a:pPr>
                <a:r>
                  <a:rPr kumimoji="1" lang="en-US" altLang="zh-TW" sz="2000" dirty="0">
                    <a:solidFill>
                      <a:prstClr val="black"/>
                    </a:solidFill>
                    <a:latin typeface="Times New Roman"/>
                    <a:ea typeface="標楷體"/>
                  </a:rPr>
                  <a:t>I(0,</a:t>
                </a:r>
                <a:r>
                  <a:rPr kumimoji="1" lang="zh-TW" altLang="en-US" sz="2000" dirty="0">
                    <a:solidFill>
                      <a:prstClr val="black"/>
                    </a:solidFill>
                    <a:latin typeface="Times New Roman"/>
                    <a:ea typeface="標楷體"/>
                  </a:rPr>
                  <a:t> </a:t>
                </a:r>
                <a:r>
                  <a:rPr kumimoji="1" lang="en-US" altLang="zh-TW" sz="2000" dirty="0">
                    <a:solidFill>
                      <a:prstClr val="black"/>
                    </a:solidFill>
                    <a:latin typeface="Times New Roman"/>
                    <a:ea typeface="標楷體"/>
                  </a:rPr>
                  <a:t>0) = </a:t>
                </a:r>
              </a:p>
              <a:p>
                <a:pPr fontAlgn="base">
                  <a:spcBef>
                    <a:spcPct val="0"/>
                  </a:spcBef>
                  <a:spcAft>
                    <a:spcPct val="0"/>
                  </a:spcAft>
                </a:pPr>
                <a:r>
                  <a:rPr kumimoji="1" lang="en-US" altLang="zh-TW" sz="2000" dirty="0">
                    <a:solidFill>
                      <a:prstClr val="black"/>
                    </a:solidFill>
                    <a:latin typeface="Times New Roman"/>
                    <a:ea typeface="標楷體"/>
                  </a:rPr>
                  <a:t>r</a:t>
                </a:r>
                <a:r>
                  <a:rPr kumimoji="1" lang="en-US" altLang="zh-TW" sz="2000" baseline="-25000" dirty="0">
                    <a:solidFill>
                      <a:prstClr val="black"/>
                    </a:solidFill>
                    <a:latin typeface="Times New Roman"/>
                    <a:ea typeface="標楷體"/>
                  </a:rPr>
                  <a:t>1</a:t>
                </a:r>
                <a:r>
                  <a:rPr kumimoji="1" lang="en-US" altLang="zh-TW" sz="2000" dirty="0">
                    <a:solidFill>
                      <a:prstClr val="black"/>
                    </a:solidFill>
                    <a:latin typeface="Times New Roman"/>
                    <a:ea typeface="標楷體"/>
                  </a:rPr>
                  <a:t>: 104-169=-65</a:t>
                </a:r>
              </a:p>
              <a:p>
                <a:pPr fontAlgn="base">
                  <a:spcBef>
                    <a:spcPct val="0"/>
                  </a:spcBef>
                  <a:spcAft>
                    <a:spcPct val="0"/>
                  </a:spcAft>
                </a:pPr>
                <a:r>
                  <a:rPr kumimoji="1" lang="en-US" altLang="zh-TW" sz="2000" dirty="0">
                    <a:solidFill>
                      <a:prstClr val="black"/>
                    </a:solidFill>
                    <a:latin typeface="Times New Roman"/>
                    <a:ea typeface="標楷體"/>
                  </a:rPr>
                  <a:t>r</a:t>
                </a:r>
                <a:r>
                  <a:rPr kumimoji="1" lang="en-US" altLang="zh-TW" sz="2000" baseline="-25000" dirty="0">
                    <a:solidFill>
                      <a:prstClr val="black"/>
                    </a:solidFill>
                    <a:latin typeface="Times New Roman"/>
                    <a:ea typeface="標楷體"/>
                  </a:rPr>
                  <a:t>2</a:t>
                </a:r>
                <a:r>
                  <a:rPr kumimoji="1" lang="en-US" altLang="zh-TW" sz="2000" dirty="0">
                    <a:solidFill>
                      <a:prstClr val="black"/>
                    </a:solidFill>
                    <a:latin typeface="Times New Roman"/>
                    <a:ea typeface="標楷體"/>
                  </a:rPr>
                  <a:t>: 104-146=-42</a:t>
                </a:r>
              </a:p>
              <a:p>
                <a:pPr fontAlgn="base">
                  <a:spcBef>
                    <a:spcPct val="0"/>
                  </a:spcBef>
                  <a:spcAft>
                    <a:spcPct val="0"/>
                  </a:spcAft>
                </a:pPr>
                <a:r>
                  <a:rPr kumimoji="1" lang="en-US" altLang="zh-TW" sz="2000" dirty="0">
                    <a:solidFill>
                      <a:prstClr val="black"/>
                    </a:solidFill>
                    <a:latin typeface="Times New Roman"/>
                    <a:ea typeface="標楷體"/>
                  </a:rPr>
                  <a:t>gradient magnitude:</a:t>
                </a:r>
                <a14:m>
                  <m:oMath xmlns:m="http://schemas.openxmlformats.org/officeDocument/2006/math">
                    <m:rad>
                      <m:radPr>
                        <m:degHide m:val="on"/>
                        <m:ctrlPr>
                          <a:rPr kumimoji="1" lang="en-US" altLang="zh-TW" sz="2000" i="1" smtClean="0">
                            <a:solidFill>
                              <a:prstClr val="black"/>
                            </a:solidFill>
                            <a:latin typeface="Cambria Math" panose="02040503050406030204" pitchFamily="18" charset="0"/>
                            <a:ea typeface="標楷體"/>
                          </a:rPr>
                        </m:ctrlPr>
                      </m:radPr>
                      <m:deg/>
                      <m:e>
                        <m:sSup>
                          <m:sSupPr>
                            <m:ctrlPr>
                              <a:rPr kumimoji="1" lang="en-US" altLang="zh-TW" sz="2000" i="1" smtClean="0">
                                <a:solidFill>
                                  <a:prstClr val="black"/>
                                </a:solidFill>
                                <a:latin typeface="Cambria Math" panose="02040503050406030204" pitchFamily="18" charset="0"/>
                                <a:ea typeface="標楷體"/>
                              </a:rPr>
                            </m:ctrlPr>
                          </m:sSupPr>
                          <m:e>
                            <m:r>
                              <a:rPr kumimoji="1" lang="en-US" altLang="zh-TW" sz="2000" i="1">
                                <a:solidFill>
                                  <a:prstClr val="black"/>
                                </a:solidFill>
                                <a:latin typeface="Cambria Math" panose="02040503050406030204" pitchFamily="18" charset="0"/>
                                <a:ea typeface="標楷體"/>
                              </a:rPr>
                              <m:t>(</m:t>
                            </m:r>
                            <m:r>
                              <a:rPr kumimoji="1" lang="en-US" altLang="zh-TW" sz="2000" i="1" smtClean="0">
                                <a:solidFill>
                                  <a:prstClr val="black"/>
                                </a:solidFill>
                                <a:latin typeface="Cambria Math" panose="02040503050406030204" pitchFamily="18" charset="0"/>
                                <a:ea typeface="標楷體"/>
                              </a:rPr>
                              <m:t>−</m:t>
                            </m:r>
                            <m:r>
                              <a:rPr kumimoji="1" lang="en-US" altLang="zh-TW" sz="2000" i="1">
                                <a:solidFill>
                                  <a:prstClr val="black"/>
                                </a:solidFill>
                                <a:latin typeface="Cambria Math" panose="02040503050406030204" pitchFamily="18" charset="0"/>
                                <a:ea typeface="標楷體"/>
                              </a:rPr>
                              <m:t>6</m:t>
                            </m:r>
                            <m:r>
                              <a:rPr kumimoji="1" lang="en-US" altLang="zh-TW" sz="2000" i="1" smtClean="0">
                                <a:solidFill>
                                  <a:prstClr val="black"/>
                                </a:solidFill>
                                <a:latin typeface="Cambria Math" panose="02040503050406030204" pitchFamily="18" charset="0"/>
                                <a:ea typeface="標楷體"/>
                              </a:rPr>
                              <m:t>5)</m:t>
                            </m:r>
                          </m:e>
                          <m:sup>
                            <m:r>
                              <a:rPr kumimoji="1" lang="en-US" altLang="zh-TW" sz="2000" i="1">
                                <a:solidFill>
                                  <a:prstClr val="black"/>
                                </a:solidFill>
                                <a:latin typeface="Cambria Math" panose="02040503050406030204" pitchFamily="18" charset="0"/>
                                <a:ea typeface="標楷體"/>
                              </a:rPr>
                              <m:t>2</m:t>
                            </m:r>
                          </m:sup>
                        </m:sSup>
                        <m:r>
                          <a:rPr kumimoji="1" lang="en-US" altLang="zh-TW" sz="2000" i="1">
                            <a:solidFill>
                              <a:prstClr val="black"/>
                            </a:solidFill>
                            <a:latin typeface="Cambria Math" panose="02040503050406030204" pitchFamily="18" charset="0"/>
                            <a:ea typeface="標楷體"/>
                          </a:rPr>
                          <m:t>+</m:t>
                        </m:r>
                        <m:sSup>
                          <m:sSupPr>
                            <m:ctrlPr>
                              <a:rPr kumimoji="1" lang="en-US" altLang="zh-TW" sz="2000" i="1" smtClean="0">
                                <a:solidFill>
                                  <a:prstClr val="black"/>
                                </a:solidFill>
                                <a:latin typeface="Cambria Math" panose="02040503050406030204" pitchFamily="18" charset="0"/>
                                <a:ea typeface="標楷體"/>
                              </a:rPr>
                            </m:ctrlPr>
                          </m:sSupPr>
                          <m:e>
                            <m:r>
                              <a:rPr kumimoji="1" lang="en-US" altLang="zh-TW" sz="2000" i="1">
                                <a:solidFill>
                                  <a:prstClr val="black"/>
                                </a:solidFill>
                                <a:latin typeface="Cambria Math" panose="02040503050406030204" pitchFamily="18" charset="0"/>
                                <a:ea typeface="標楷體"/>
                              </a:rPr>
                              <m:t>(</m:t>
                            </m:r>
                            <m:r>
                              <a:rPr kumimoji="1" lang="en-US" altLang="zh-TW" sz="2000" i="1" smtClean="0">
                                <a:solidFill>
                                  <a:prstClr val="black"/>
                                </a:solidFill>
                                <a:latin typeface="Cambria Math" panose="02040503050406030204" pitchFamily="18" charset="0"/>
                                <a:ea typeface="標楷體"/>
                              </a:rPr>
                              <m:t>−</m:t>
                            </m:r>
                            <m:r>
                              <a:rPr kumimoji="1" lang="en-US" altLang="zh-TW" sz="2000" i="1">
                                <a:solidFill>
                                  <a:prstClr val="black"/>
                                </a:solidFill>
                                <a:latin typeface="Cambria Math" panose="02040503050406030204" pitchFamily="18" charset="0"/>
                                <a:ea typeface="標楷體"/>
                              </a:rPr>
                              <m:t>4</m:t>
                            </m:r>
                            <m:r>
                              <a:rPr kumimoji="1" lang="en-US" altLang="zh-TW" sz="2000" i="1" smtClean="0">
                                <a:solidFill>
                                  <a:prstClr val="black"/>
                                </a:solidFill>
                                <a:latin typeface="Cambria Math" panose="02040503050406030204" pitchFamily="18" charset="0"/>
                                <a:ea typeface="標楷體"/>
                              </a:rPr>
                              <m:t>2)</m:t>
                            </m:r>
                          </m:e>
                          <m:sup>
                            <m:r>
                              <a:rPr kumimoji="1" lang="en-US" altLang="zh-TW" sz="2000" i="1">
                                <a:solidFill>
                                  <a:prstClr val="black"/>
                                </a:solidFill>
                                <a:latin typeface="Cambria Math" panose="02040503050406030204" pitchFamily="18" charset="0"/>
                                <a:ea typeface="標楷體"/>
                              </a:rPr>
                              <m:t>2</m:t>
                            </m:r>
                          </m:sup>
                        </m:sSup>
                      </m:e>
                    </m:rad>
                  </m:oMath>
                </a14:m>
                <a:r>
                  <a:rPr kumimoji="1" lang="en-US" altLang="zh-TW" sz="2000" dirty="0">
                    <a:solidFill>
                      <a:prstClr val="black"/>
                    </a:solidFill>
                    <a:latin typeface="+mj-lt"/>
                    <a:ea typeface="標楷體"/>
                  </a:rPr>
                  <a:t>=77</a:t>
                </a:r>
              </a:p>
              <a:p>
                <a:pPr fontAlgn="base">
                  <a:spcBef>
                    <a:spcPct val="0"/>
                  </a:spcBef>
                  <a:spcAft>
                    <a:spcPct val="0"/>
                  </a:spcAft>
                </a:pPr>
                <a:r>
                  <a:rPr kumimoji="1" lang="en-US" altLang="zh-TW" sz="2000" dirty="0">
                    <a:solidFill>
                      <a:prstClr val="black"/>
                    </a:solidFill>
                    <a:latin typeface="Times New Roman"/>
                    <a:ea typeface="標楷體"/>
                  </a:rPr>
                  <a:t>77</a:t>
                </a:r>
                <a:r>
                  <a:rPr kumimoji="1" lang="zh-TW" altLang="en-US" sz="2000" dirty="0">
                    <a:solidFill>
                      <a:prstClr val="black"/>
                    </a:solidFill>
                    <a:latin typeface="Times New Roman"/>
                    <a:ea typeface="標楷體"/>
                  </a:rPr>
                  <a:t> </a:t>
                </a:r>
                <a:r>
                  <a:rPr kumimoji="1" lang="en-US" altLang="zh-TW" sz="2000" dirty="0">
                    <a:solidFill>
                      <a:prstClr val="black"/>
                    </a:solidFill>
                    <a:latin typeface="Times New Roman"/>
                    <a:ea typeface="標楷體"/>
                  </a:rPr>
                  <a:t>&gt;=</a:t>
                </a:r>
                <a:r>
                  <a:rPr kumimoji="1" lang="zh-TW" altLang="en-US" sz="2000" dirty="0">
                    <a:solidFill>
                      <a:prstClr val="black"/>
                    </a:solidFill>
                    <a:latin typeface="Times New Roman"/>
                    <a:ea typeface="標楷體"/>
                  </a:rPr>
                  <a:t> </a:t>
                </a:r>
                <a:r>
                  <a:rPr kumimoji="1" lang="en-US" altLang="zh-TW" sz="2000" dirty="0">
                    <a:solidFill>
                      <a:prstClr val="black"/>
                    </a:solidFill>
                    <a:latin typeface="Times New Roman"/>
                    <a:ea typeface="標楷體"/>
                  </a:rPr>
                  <a:t>30</a:t>
                </a:r>
                <a:r>
                  <a:rPr kumimoji="1" lang="zh-TW" altLang="en-US" sz="2000" dirty="0">
                    <a:solidFill>
                      <a:prstClr val="black"/>
                    </a:solidFill>
                    <a:latin typeface="Times New Roman"/>
                    <a:ea typeface="標楷體"/>
                  </a:rPr>
                  <a:t> </a:t>
                </a:r>
                <a:r>
                  <a:rPr kumimoji="1" lang="en-US" altLang="zh-TW" sz="2000" dirty="0">
                    <a:solidFill>
                      <a:prstClr val="black"/>
                    </a:solidFill>
                    <a:latin typeface="Times New Roman"/>
                    <a:ea typeface="標楷體"/>
                  </a:rPr>
                  <a:t>(</a:t>
                </a:r>
                <a:r>
                  <a:rPr kumimoji="1" lang="en-US" altLang="zh-TW" sz="2000" i="1" dirty="0">
                    <a:solidFill>
                      <a:prstClr val="black"/>
                    </a:solidFill>
                    <a:latin typeface="Times New Roman"/>
                    <a:ea typeface="標楷體"/>
                  </a:rPr>
                  <a:t>threshold</a:t>
                </a:r>
                <a:r>
                  <a:rPr kumimoji="1" lang="en-US" altLang="zh-TW" sz="2000" dirty="0">
                    <a:solidFill>
                      <a:prstClr val="black"/>
                    </a:solidFill>
                    <a:latin typeface="Times New Roman"/>
                    <a:ea typeface="標楷體"/>
                  </a:rPr>
                  <a:t>)</a:t>
                </a:r>
              </a:p>
              <a:p>
                <a:pPr fontAlgn="base">
                  <a:spcBef>
                    <a:spcPct val="0"/>
                  </a:spcBef>
                  <a:spcAft>
                    <a:spcPct val="0"/>
                  </a:spcAft>
                </a:pPr>
                <a:r>
                  <a:rPr kumimoji="1" lang="en-US" altLang="zh-TW" sz="2000" dirty="0">
                    <a:solidFill>
                      <a:prstClr val="black"/>
                    </a:solidFill>
                    <a:latin typeface="Times New Roman"/>
                    <a:ea typeface="標楷體"/>
                  </a:rPr>
                  <a:t>O(0,</a:t>
                </a:r>
                <a:r>
                  <a:rPr kumimoji="1" lang="zh-TW" altLang="en-US" sz="2000" dirty="0">
                    <a:solidFill>
                      <a:prstClr val="black"/>
                    </a:solidFill>
                    <a:latin typeface="Times New Roman"/>
                    <a:ea typeface="標楷體"/>
                  </a:rPr>
                  <a:t> </a:t>
                </a:r>
                <a:r>
                  <a:rPr kumimoji="1" lang="en-US" altLang="zh-TW" sz="2000" dirty="0">
                    <a:solidFill>
                      <a:prstClr val="black"/>
                    </a:solidFill>
                    <a:latin typeface="Times New Roman"/>
                    <a:ea typeface="標楷體"/>
                  </a:rPr>
                  <a:t>0) = 0</a:t>
                </a:r>
                <a:r>
                  <a:rPr kumimoji="1" lang="zh-TW" altLang="en-US" sz="2000" dirty="0">
                    <a:solidFill>
                      <a:prstClr val="black"/>
                    </a:solidFill>
                    <a:latin typeface="Times New Roman"/>
                    <a:ea typeface="標楷體"/>
                  </a:rPr>
                  <a:t> </a:t>
                </a:r>
                <a:r>
                  <a:rPr kumimoji="1" lang="en-US" altLang="zh-TW" sz="2000" dirty="0">
                    <a:solidFill>
                      <a:prstClr val="black"/>
                    </a:solidFill>
                    <a:latin typeface="Times New Roman"/>
                    <a:ea typeface="標楷體"/>
                  </a:rPr>
                  <a:t>(black)</a:t>
                </a:r>
              </a:p>
            </p:txBody>
          </p:sp>
        </mc:Choice>
        <mc:Fallback xmlns="">
          <p:sp>
            <p:nvSpPr>
              <p:cNvPr id="6" name="文字方塊 5"/>
              <p:cNvSpPr txBox="1">
                <a:spLocks noRot="1" noChangeAspect="1" noMove="1" noResize="1" noEditPoints="1" noAdjustHandles="1" noChangeArrowheads="1" noChangeShapeType="1" noTextEdit="1"/>
              </p:cNvSpPr>
              <p:nvPr/>
            </p:nvSpPr>
            <p:spPr>
              <a:xfrm>
                <a:off x="4161812" y="3599472"/>
                <a:ext cx="4918179" cy="2003947"/>
              </a:xfrm>
              <a:prstGeom prst="rect">
                <a:avLst/>
              </a:prstGeom>
              <a:blipFill>
                <a:blip r:embed="rId2"/>
                <a:stretch>
                  <a:fillRect l="-1365" t="-1520" b="-4559"/>
                </a:stretch>
              </a:blipFill>
            </p:spPr>
            <p:txBody>
              <a:bodyPr/>
              <a:lstStyle/>
              <a:p>
                <a:r>
                  <a:rPr lang="zh-TW" altLang="en-US">
                    <a:noFill/>
                  </a:rPr>
                  <a:t> </a:t>
                </a:r>
              </a:p>
            </p:txBody>
          </p:sp>
        </mc:Fallback>
      </mc:AlternateContent>
      <p:grpSp>
        <p:nvGrpSpPr>
          <p:cNvPr id="7" name="群組 6"/>
          <p:cNvGrpSpPr/>
          <p:nvPr/>
        </p:nvGrpSpPr>
        <p:grpSpPr>
          <a:xfrm>
            <a:off x="4339047" y="1616324"/>
            <a:ext cx="4585271" cy="1158305"/>
            <a:chOff x="4211960" y="2649338"/>
            <a:chExt cx="4585271" cy="1158305"/>
          </a:xfrm>
        </p:grpSpPr>
        <p:pic>
          <p:nvPicPr>
            <p:cNvPr id="8" name="Picture 4" descr="7"/>
            <p:cNvPicPr>
              <a:picLocks noChangeAspect="1" noChangeArrowheads="1"/>
            </p:cNvPicPr>
            <p:nvPr/>
          </p:nvPicPr>
          <p:blipFill rotWithShape="1">
            <a:blip r:embed="rId3" cstate="print"/>
            <a:srcRect b="20128"/>
            <a:stretch/>
          </p:blipFill>
          <p:spPr bwMode="auto">
            <a:xfrm>
              <a:off x="4211960" y="2649338"/>
              <a:ext cx="4585271" cy="1158305"/>
            </a:xfrm>
            <a:prstGeom prst="rect">
              <a:avLst/>
            </a:prstGeom>
            <a:noFill/>
            <a:ln w="9525">
              <a:noFill/>
              <a:miter lim="800000"/>
              <a:headEnd/>
              <a:tailEnd/>
            </a:ln>
          </p:spPr>
        </p:pic>
        <p:cxnSp>
          <p:nvCxnSpPr>
            <p:cNvPr id="9" name="直線單箭頭接點 24"/>
            <p:cNvCxnSpPr>
              <a:cxnSpLocks noChangeShapeType="1"/>
            </p:cNvCxnSpPr>
            <p:nvPr/>
          </p:nvCxnSpPr>
          <p:spPr bwMode="auto">
            <a:xfrm>
              <a:off x="4572372" y="2852936"/>
              <a:ext cx="647700" cy="649288"/>
            </a:xfrm>
            <a:prstGeom prst="straightConnector1">
              <a:avLst/>
            </a:prstGeom>
            <a:noFill/>
            <a:ln w="38100" algn="ctr">
              <a:solidFill>
                <a:srgbClr val="FF3300"/>
              </a:solidFill>
              <a:round/>
              <a:headEnd/>
              <a:tailEnd type="arrow" w="med" len="med"/>
            </a:ln>
          </p:spPr>
        </p:cxnSp>
        <p:cxnSp>
          <p:nvCxnSpPr>
            <p:cNvPr id="10" name="直線單箭頭接點 25"/>
            <p:cNvCxnSpPr>
              <a:cxnSpLocks noChangeShapeType="1"/>
            </p:cNvCxnSpPr>
            <p:nvPr/>
          </p:nvCxnSpPr>
          <p:spPr bwMode="auto">
            <a:xfrm flipH="1">
              <a:off x="7836535" y="2852936"/>
              <a:ext cx="530225" cy="649288"/>
            </a:xfrm>
            <a:prstGeom prst="straightConnector1">
              <a:avLst/>
            </a:prstGeom>
            <a:noFill/>
            <a:ln w="38100" algn="ctr">
              <a:solidFill>
                <a:srgbClr val="FF3300"/>
              </a:solidFill>
              <a:round/>
              <a:headEnd/>
              <a:tailEnd type="arrow" w="med" len="med"/>
            </a:ln>
          </p:spPr>
        </p:cxnSp>
      </p:grpSp>
      <mc:AlternateContent xmlns:mc="http://schemas.openxmlformats.org/markup-compatibility/2006" xmlns:a14="http://schemas.microsoft.com/office/drawing/2010/main">
        <mc:Choice Requires="a14">
          <p:sp>
            <p:nvSpPr>
              <p:cNvPr id="11" name="矩形 10"/>
              <p:cNvSpPr/>
              <p:nvPr/>
            </p:nvSpPr>
            <p:spPr>
              <a:xfrm>
                <a:off x="5002924" y="2701114"/>
                <a:ext cx="3049168" cy="427746"/>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gradient magnitude: </a:t>
                </a:r>
                <a14:m>
                  <m:oMath xmlns:m="http://schemas.openxmlformats.org/officeDocument/2006/math">
                    <m:rad>
                      <m:radPr>
                        <m:degHide m:val="on"/>
                        <m:ctrlPr>
                          <a:rPr kumimoji="1" lang="en-US" altLang="zh-TW" i="1">
                            <a:solidFill>
                              <a:prstClr val="black"/>
                            </a:solidFill>
                            <a:latin typeface="Cambria Math" panose="02040503050406030204" pitchFamily="18" charset="0"/>
                          </a:rPr>
                        </m:ctrlPr>
                      </m:radPr>
                      <m:deg/>
                      <m:e>
                        <m:sSubSup>
                          <m:sSubSupPr>
                            <m:ctrlPr>
                              <a:rPr kumimoji="1" lang="en-US" altLang="zh-TW" i="1">
                                <a:solidFill>
                                  <a:prstClr val="black"/>
                                </a:solidFill>
                                <a:latin typeface="Cambria Math" panose="02040503050406030204" pitchFamily="18" charset="0"/>
                              </a:rPr>
                            </m:ctrlPr>
                          </m:sSubSupPr>
                          <m:e>
                            <m:r>
                              <a:rPr kumimoji="1" lang="en-US" altLang="zh-TW" i="1">
                                <a:solidFill>
                                  <a:prstClr val="black"/>
                                </a:solidFill>
                                <a:latin typeface="Cambria Math" panose="02040503050406030204" pitchFamily="18" charset="0"/>
                              </a:rPr>
                              <m:t>𝑟</m:t>
                            </m:r>
                          </m:e>
                          <m:sub>
                            <m:r>
                              <a:rPr kumimoji="1" lang="en-US" altLang="zh-TW" i="1">
                                <a:solidFill>
                                  <a:prstClr val="black"/>
                                </a:solidFill>
                                <a:latin typeface="Cambria Math" panose="02040503050406030204" pitchFamily="18" charset="0"/>
                              </a:rPr>
                              <m:t>1</m:t>
                            </m:r>
                          </m:sub>
                          <m:sup>
                            <m:r>
                              <a:rPr kumimoji="1" lang="en-US" altLang="zh-TW" i="1">
                                <a:solidFill>
                                  <a:prstClr val="black"/>
                                </a:solidFill>
                                <a:latin typeface="Cambria Math" panose="02040503050406030204" pitchFamily="18" charset="0"/>
                              </a:rPr>
                              <m:t>2</m:t>
                            </m:r>
                          </m:sup>
                        </m:sSubSup>
                        <m:r>
                          <a:rPr kumimoji="1" lang="en-US" altLang="zh-TW" i="1">
                            <a:solidFill>
                              <a:prstClr val="black"/>
                            </a:solidFill>
                            <a:latin typeface="Cambria Math" panose="02040503050406030204" pitchFamily="18" charset="0"/>
                          </a:rPr>
                          <m:t>+</m:t>
                        </m:r>
                        <m:sSubSup>
                          <m:sSubSupPr>
                            <m:ctrlPr>
                              <a:rPr kumimoji="1" lang="en-US" altLang="zh-TW" i="1">
                                <a:solidFill>
                                  <a:prstClr val="black"/>
                                </a:solidFill>
                                <a:latin typeface="Cambria Math" panose="02040503050406030204" pitchFamily="18" charset="0"/>
                              </a:rPr>
                            </m:ctrlPr>
                          </m:sSubSupPr>
                          <m:e>
                            <m:r>
                              <a:rPr kumimoji="1" lang="en-US" altLang="zh-TW" i="1">
                                <a:solidFill>
                                  <a:prstClr val="black"/>
                                </a:solidFill>
                                <a:latin typeface="Cambria Math" panose="02040503050406030204" pitchFamily="18" charset="0"/>
                              </a:rPr>
                              <m:t>𝑟</m:t>
                            </m:r>
                          </m:e>
                          <m:sub>
                            <m:r>
                              <a:rPr kumimoji="1" lang="en-US" altLang="zh-TW" i="1">
                                <a:solidFill>
                                  <a:prstClr val="black"/>
                                </a:solidFill>
                                <a:latin typeface="Cambria Math" panose="02040503050406030204" pitchFamily="18" charset="0"/>
                              </a:rPr>
                              <m:t>2</m:t>
                            </m:r>
                          </m:sub>
                          <m:sup>
                            <m:r>
                              <a:rPr kumimoji="1" lang="en-US" altLang="zh-TW" i="1">
                                <a:solidFill>
                                  <a:prstClr val="black"/>
                                </a:solidFill>
                                <a:latin typeface="Cambria Math" panose="02040503050406030204" pitchFamily="18" charset="0"/>
                              </a:rPr>
                              <m:t>2</m:t>
                            </m:r>
                          </m:sup>
                        </m:sSubSup>
                        <m:r>
                          <a:rPr kumimoji="1" lang="en-US" altLang="zh-TW" i="1">
                            <a:solidFill>
                              <a:prstClr val="black"/>
                            </a:solidFill>
                            <a:latin typeface="Cambria Math" panose="02040503050406030204" pitchFamily="18" charset="0"/>
                          </a:rPr>
                          <m:t> </m:t>
                        </m:r>
                      </m:e>
                    </m:rad>
                  </m:oMath>
                </a14:m>
                <a:endParaRPr kumimoji="1" lang="zh-TW" altLang="en-US" dirty="0">
                  <a:solidFill>
                    <a:prstClr val="black"/>
                  </a:solidFill>
                  <a:latin typeface="Times New Roman"/>
                  <a:ea typeface="新細明體" charset="-120"/>
                </a:endParaRPr>
              </a:p>
            </p:txBody>
          </p:sp>
        </mc:Choice>
        <mc:Fallback xmlns="">
          <p:sp>
            <p:nvSpPr>
              <p:cNvPr id="11" name="矩形 10"/>
              <p:cNvSpPr>
                <a:spLocks noRot="1" noChangeAspect="1" noMove="1" noResize="1" noEditPoints="1" noAdjustHandles="1" noChangeArrowheads="1" noChangeShapeType="1" noTextEdit="1"/>
              </p:cNvSpPr>
              <p:nvPr/>
            </p:nvSpPr>
            <p:spPr>
              <a:xfrm>
                <a:off x="5002924" y="2701114"/>
                <a:ext cx="3049168" cy="427746"/>
              </a:xfrm>
              <a:prstGeom prst="rect">
                <a:avLst/>
              </a:prstGeom>
              <a:blipFill>
                <a:blip r:embed="rId4"/>
                <a:stretch>
                  <a:fillRect l="-1800" b="-21429"/>
                </a:stretch>
              </a:blipFill>
            </p:spPr>
            <p:txBody>
              <a:bodyPr/>
              <a:lstStyle/>
              <a:p>
                <a:r>
                  <a:rPr lang="zh-TW" altLang="en-US">
                    <a:noFill/>
                  </a:rPr>
                  <a:t> </a:t>
                </a:r>
              </a:p>
            </p:txBody>
          </p:sp>
        </mc:Fallback>
      </mc:AlternateContent>
      <p:sp>
        <p:nvSpPr>
          <p:cNvPr id="12" name="矩形 11"/>
          <p:cNvSpPr/>
          <p:nvPr/>
        </p:nvSpPr>
        <p:spPr>
          <a:xfrm>
            <a:off x="3925426" y="1078319"/>
            <a:ext cx="2032864" cy="369332"/>
          </a:xfrm>
          <a:prstGeom prst="rect">
            <a:avLst/>
          </a:prstGeom>
        </p:spPr>
        <p:txBody>
          <a:bodyPr wrap="none">
            <a:spAutoFit/>
          </a:bodyPr>
          <a:lstStyle/>
          <a:p>
            <a:pPr fontAlgn="base">
              <a:spcAft>
                <a:spcPts val="1800"/>
              </a:spcAft>
            </a:pPr>
            <a:r>
              <a:rPr kumimoji="1" lang="en-US" altLang="zh-TW" i="1" dirty="0">
                <a:solidFill>
                  <a:prstClr val="black"/>
                </a:solidFill>
                <a:latin typeface="Times New Roman"/>
                <a:ea typeface="新細明體" charset="-120"/>
              </a:rPr>
              <a:t>f’(x) </a:t>
            </a:r>
            <a:r>
              <a:rPr kumimoji="1" lang="en-US" altLang="zh-TW" i="1" dirty="0">
                <a:solidFill>
                  <a:prstClr val="black"/>
                </a:solidFill>
                <a:latin typeface="Times New Roman"/>
                <a:ea typeface="新細明體" charset="-120"/>
                <a:cs typeface="Times New Roman" panose="02020603050405020304" pitchFamily="18" charset="0"/>
              </a:rPr>
              <a:t>≈ f(x+1) – f(x)</a:t>
            </a:r>
            <a:endParaRPr kumimoji="1" lang="en-US" altLang="zh-TW" i="1" dirty="0">
              <a:solidFill>
                <a:prstClr val="black"/>
              </a:solidFill>
              <a:latin typeface="Times New Roman"/>
              <a:ea typeface="新細明體" charset="-120"/>
            </a:endParaRPr>
          </a:p>
        </p:txBody>
      </p:sp>
      <p:sp>
        <p:nvSpPr>
          <p:cNvPr id="13" name="矩形 12"/>
          <p:cNvSpPr/>
          <p:nvPr/>
        </p:nvSpPr>
        <p:spPr>
          <a:xfrm>
            <a:off x="6264899" y="2003772"/>
            <a:ext cx="780983" cy="369332"/>
          </a:xfrm>
          <a:prstGeom prst="rect">
            <a:avLst/>
          </a:prstGeom>
        </p:spPr>
        <p:txBody>
          <a:bodyPr wrap="none">
            <a:spAutoFit/>
          </a:bodyPr>
          <a:lstStyle/>
          <a:p>
            <a:pPr fontAlgn="base">
              <a:spcBef>
                <a:spcPct val="0"/>
              </a:spcBef>
              <a:spcAft>
                <a:spcPct val="0"/>
              </a:spcAft>
            </a:pPr>
            <a:r>
              <a:rPr kumimoji="1" lang="en-US" altLang="zh-TW" i="1" dirty="0">
                <a:solidFill>
                  <a:prstClr val="black"/>
                </a:solidFill>
                <a:latin typeface="Times New Roman"/>
                <a:ea typeface="新細明體" charset="-120"/>
                <a:cs typeface="Times New Roman" panose="02020603050405020304" pitchFamily="18" charset="0"/>
              </a:rPr>
              <a:t>f(x+1)</a:t>
            </a:r>
            <a:endParaRPr kumimoji="1" lang="zh-TW" altLang="en-US" dirty="0">
              <a:solidFill>
                <a:prstClr val="black"/>
              </a:solidFill>
              <a:latin typeface="Times New Roman"/>
              <a:ea typeface="新細明體" charset="-120"/>
            </a:endParaRPr>
          </a:p>
        </p:txBody>
      </p:sp>
      <p:sp>
        <p:nvSpPr>
          <p:cNvPr id="14" name="矩形 13"/>
          <p:cNvSpPr/>
          <p:nvPr/>
        </p:nvSpPr>
        <p:spPr>
          <a:xfrm>
            <a:off x="6306911" y="1635254"/>
            <a:ext cx="505267" cy="369332"/>
          </a:xfrm>
          <a:prstGeom prst="rect">
            <a:avLst/>
          </a:prstGeom>
        </p:spPr>
        <p:txBody>
          <a:bodyPr wrap="none">
            <a:spAutoFit/>
          </a:bodyPr>
          <a:lstStyle/>
          <a:p>
            <a:pPr fontAlgn="base">
              <a:spcBef>
                <a:spcPct val="0"/>
              </a:spcBef>
              <a:spcAft>
                <a:spcPct val="0"/>
              </a:spcAft>
            </a:pPr>
            <a:r>
              <a:rPr kumimoji="1" lang="en-US" altLang="zh-TW" i="1" dirty="0">
                <a:solidFill>
                  <a:prstClr val="black"/>
                </a:solidFill>
                <a:latin typeface="Times New Roman"/>
                <a:ea typeface="新細明體" charset="-120"/>
                <a:cs typeface="Times New Roman" panose="02020603050405020304" pitchFamily="18" charset="0"/>
              </a:rPr>
              <a:t>f(x)</a:t>
            </a:r>
            <a:endParaRPr kumimoji="1" lang="zh-TW" altLang="en-US" dirty="0">
              <a:solidFill>
                <a:prstClr val="black"/>
              </a:solidFill>
              <a:latin typeface="Times New Roman"/>
              <a:ea typeface="新細明體" charset="-120"/>
            </a:endParaRPr>
          </a:p>
        </p:txBody>
      </p:sp>
      <p:cxnSp>
        <p:nvCxnSpPr>
          <p:cNvPr id="15" name="直線單箭頭接點 14"/>
          <p:cNvCxnSpPr>
            <a:stCxn id="4" idx="2"/>
            <a:endCxn id="5" idx="0"/>
          </p:cNvCxnSpPr>
          <p:nvPr/>
        </p:nvCxnSpPr>
        <p:spPr>
          <a:xfrm flipH="1">
            <a:off x="1838058" y="3004561"/>
            <a:ext cx="5642" cy="621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434214" y="124214"/>
            <a:ext cx="4532442" cy="954107"/>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Times New Roman"/>
                <a:ea typeface="標楷體"/>
              </a:rPr>
              <a:t>Roberts operator (</a:t>
            </a:r>
            <a:r>
              <a:rPr kumimoji="1" lang="en-US" altLang="zh-TW" sz="2800" b="1" dirty="0" err="1">
                <a:solidFill>
                  <a:prstClr val="black"/>
                </a:solidFill>
                <a:latin typeface="Times New Roman"/>
                <a:ea typeface="標楷體"/>
              </a:rPr>
              <a:t>ppt</a:t>
            </a:r>
            <a:r>
              <a:rPr kumimoji="1" lang="en-US" altLang="zh-TW" sz="2800" b="1" dirty="0">
                <a:solidFill>
                  <a:prstClr val="black"/>
                </a:solidFill>
                <a:latin typeface="Times New Roman"/>
                <a:ea typeface="標楷體"/>
              </a:rPr>
              <a:t> p.80)</a:t>
            </a:r>
          </a:p>
          <a:p>
            <a:pPr algn="r" fontAlgn="base">
              <a:spcBef>
                <a:spcPct val="0"/>
              </a:spcBef>
              <a:spcAft>
                <a:spcPct val="0"/>
              </a:spcAft>
            </a:pPr>
            <a:r>
              <a:rPr kumimoji="1" lang="en-US" altLang="zh-TW" sz="2800" b="1" dirty="0">
                <a:solidFill>
                  <a:prstClr val="black"/>
                </a:solidFill>
                <a:latin typeface="Times New Roman"/>
                <a:ea typeface="標楷體"/>
              </a:rPr>
              <a:t>Threshold=30</a:t>
            </a:r>
          </a:p>
        </p:txBody>
      </p:sp>
      <p:sp>
        <p:nvSpPr>
          <p:cNvPr id="17" name="矩形 16"/>
          <p:cNvSpPr/>
          <p:nvPr/>
        </p:nvSpPr>
        <p:spPr>
          <a:xfrm>
            <a:off x="110058" y="124212"/>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0" name="矩形 19"/>
          <p:cNvSpPr/>
          <p:nvPr/>
        </p:nvSpPr>
        <p:spPr>
          <a:xfrm>
            <a:off x="110058" y="3626239"/>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19" name="表格 18"/>
          <p:cNvGraphicFramePr>
            <a:graphicFrameLocks noGrp="1"/>
          </p:cNvGraphicFramePr>
          <p:nvPr/>
        </p:nvGraphicFramePr>
        <p:xfrm>
          <a:off x="6561344" y="3499419"/>
          <a:ext cx="864000" cy="72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extLst>
                  <a:ext uri="{0D108BD9-81ED-4DB2-BD59-A6C34878D82A}">
                    <a16:rowId xmlns:a16="http://schemas.microsoft.com/office/drawing/2014/main" val="828894827"/>
                  </a:ext>
                </a:extLst>
              </a:tr>
            </a:tbl>
          </a:graphicData>
        </a:graphic>
      </p:graphicFrame>
    </p:spTree>
    <p:extLst>
      <p:ext uri="{BB962C8B-B14F-4D97-AF65-F5344CB8AC3E}">
        <p14:creationId xmlns:p14="http://schemas.microsoft.com/office/powerpoint/2010/main" val="421338996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dirty="0">
                <a:latin typeface="Arial" charset="0"/>
                <a:ea typeface="新細明體" charset="-120"/>
              </a:rPr>
              <a:pPr fontAlgn="base">
                <a:spcBef>
                  <a:spcPct val="0"/>
                </a:spcBef>
                <a:spcAft>
                  <a:spcPct val="0"/>
                </a:spcAft>
              </a:pPr>
              <a:t>154</a:t>
            </a:fld>
            <a:endParaRPr kumimoji="1" lang="en-US" dirty="0">
              <a:latin typeface="Arial" charset="0"/>
              <a:ea typeface="新細明體" charset="-120"/>
            </a:endParaRPr>
          </a:p>
        </p:txBody>
      </p:sp>
      <p:graphicFrame>
        <p:nvGraphicFramePr>
          <p:cNvPr id="4" name="表格 3"/>
          <p:cNvGraphicFramePr>
            <a:graphicFrameLocks noGrp="1"/>
          </p:cNvGraphicFramePr>
          <p:nvPr/>
        </p:nvGraphicFramePr>
        <p:xfrm>
          <a:off x="115700" y="124561"/>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tc>
                  <a:txBody>
                    <a:bodyPr/>
                    <a:lstStyle/>
                    <a:p>
                      <a:pPr algn="ctr"/>
                      <a:r>
                        <a:rPr lang="en-US" altLang="zh-TW" sz="1200" dirty="0"/>
                        <a:t>112</a:t>
                      </a:r>
                      <a:endParaRPr lang="zh-TW" altLang="en-US" sz="1200" dirty="0"/>
                    </a:p>
                  </a:txBody>
                  <a:tcPr anchor="ctr"/>
                </a:tc>
                <a:tc>
                  <a:txBody>
                    <a:bodyPr/>
                    <a:lstStyle/>
                    <a:p>
                      <a:pPr algn="ctr"/>
                      <a:r>
                        <a:rPr lang="en-US" altLang="zh-TW" sz="1200" dirty="0"/>
                        <a:t>98</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tc>
                  <a:txBody>
                    <a:bodyPr/>
                    <a:lstStyle/>
                    <a:p>
                      <a:pPr algn="ctr"/>
                      <a:r>
                        <a:rPr lang="en-US" altLang="zh-TW" sz="1200" dirty="0"/>
                        <a:t>42</a:t>
                      </a:r>
                      <a:endParaRPr lang="zh-TW" altLang="en-US" sz="1200" dirty="0"/>
                    </a:p>
                  </a:txBody>
                  <a:tcPr anchor="ctr"/>
                </a:tc>
                <a:tc>
                  <a:txBody>
                    <a:bodyPr/>
                    <a:lstStyle/>
                    <a:p>
                      <a:pPr algn="ctr"/>
                      <a:r>
                        <a:rPr lang="en-US" altLang="zh-TW" sz="1200" dirty="0"/>
                        <a:t>63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tc>
                  <a:txBody>
                    <a:bodyPr/>
                    <a:lstStyle/>
                    <a:p>
                      <a:pPr algn="ctr"/>
                      <a:r>
                        <a:rPr lang="en-US" altLang="zh-TW" sz="1200" dirty="0"/>
                        <a:t>122</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128</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162</a:t>
                      </a:r>
                      <a:endParaRPr lang="zh-TW" altLang="en-US" sz="1200" dirty="0"/>
                    </a:p>
                  </a:txBody>
                  <a:tcPr anchor="ctr"/>
                </a:tc>
                <a:tc>
                  <a:txBody>
                    <a:bodyPr/>
                    <a:lstStyle/>
                    <a:p>
                      <a:pPr algn="ctr"/>
                      <a:r>
                        <a:rPr lang="en-US" altLang="zh-TW" sz="1200" dirty="0"/>
                        <a:t>45</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77</a:t>
                      </a:r>
                      <a:endParaRPr lang="zh-TW" altLang="en-US" sz="1200" dirty="0"/>
                    </a:p>
                  </a:txBody>
                  <a:tcPr anchor="ctr"/>
                </a:tc>
                <a:tc>
                  <a:txBody>
                    <a:bodyPr/>
                    <a:lstStyle/>
                    <a:p>
                      <a:pPr algn="ctr"/>
                      <a:r>
                        <a:rPr lang="en-US" altLang="zh-TW" sz="1200" dirty="0"/>
                        <a:t>75</a:t>
                      </a:r>
                      <a:endParaRPr lang="zh-TW" altLang="en-US" sz="1200" dirty="0"/>
                    </a:p>
                  </a:txBody>
                  <a:tcPr anchor="ctr"/>
                </a:tc>
                <a:tc>
                  <a:txBody>
                    <a:bodyPr/>
                    <a:lstStyle/>
                    <a:p>
                      <a:pPr algn="ctr"/>
                      <a:r>
                        <a:rPr lang="en-US" altLang="zh-TW" sz="1200" dirty="0"/>
                        <a:t>101</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201</a:t>
                      </a:r>
                      <a:endParaRPr lang="zh-TW" altLang="en-US" sz="1200" dirty="0"/>
                    </a:p>
                  </a:txBody>
                  <a:tcPr anchor="ctr"/>
                </a:tc>
                <a:tc>
                  <a:txBody>
                    <a:bodyPr/>
                    <a:lstStyle/>
                    <a:p>
                      <a:pPr algn="ctr"/>
                      <a:r>
                        <a:rPr lang="en-US" altLang="zh-TW" sz="1200" dirty="0"/>
                        <a:t>177</a:t>
                      </a:r>
                      <a:endParaRPr lang="zh-TW" altLang="en-US" sz="1200" dirty="0"/>
                    </a:p>
                  </a:txBody>
                  <a:tcPr anchor="ctr"/>
                </a:tc>
                <a:tc>
                  <a:txBody>
                    <a:bodyPr/>
                    <a:lstStyle/>
                    <a:p>
                      <a:pPr algn="ctr"/>
                      <a:r>
                        <a:rPr lang="en-US" altLang="zh-TW" sz="1200" dirty="0"/>
                        <a:t>176</a:t>
                      </a:r>
                      <a:endParaRPr lang="zh-TW" altLang="en-US" sz="1200" dirty="0"/>
                    </a:p>
                  </a:txBody>
                  <a:tcPr anchor="ctr"/>
                </a:tc>
                <a:tc>
                  <a:txBody>
                    <a:bodyPr/>
                    <a:lstStyle/>
                    <a:p>
                      <a:pPr algn="ctr"/>
                      <a:r>
                        <a:rPr lang="en-US" altLang="zh-TW" sz="1200" dirty="0"/>
                        <a:t>136</a:t>
                      </a:r>
                      <a:endParaRPr lang="zh-TW" altLang="en-US" sz="1200" dirty="0"/>
                    </a:p>
                  </a:txBody>
                  <a:tcPr anchor="ctr"/>
                </a:tc>
                <a:tc>
                  <a:txBody>
                    <a:bodyPr/>
                    <a:lstStyle/>
                    <a:p>
                      <a:pPr algn="ctr"/>
                      <a:r>
                        <a:rPr lang="en-US" altLang="zh-TW" sz="1200" dirty="0"/>
                        <a:t>113</a:t>
                      </a:r>
                      <a:endParaRPr lang="zh-TW" altLang="en-US" sz="1200" dirty="0"/>
                    </a:p>
                  </a:txBody>
                  <a:tcPr anchor="ctr"/>
                </a:tc>
                <a:tc>
                  <a:txBody>
                    <a:bodyPr/>
                    <a:lstStyle/>
                    <a:p>
                      <a:pPr algn="ctr"/>
                      <a:r>
                        <a:rPr lang="en-US" altLang="zh-TW" sz="1200" dirty="0"/>
                        <a:t>150</a:t>
                      </a:r>
                      <a:endParaRPr lang="zh-TW" altLang="en-US" sz="1200" dirty="0"/>
                    </a:p>
                  </a:txBody>
                  <a:tcPr anchor="ctr"/>
                </a:tc>
                <a:tc>
                  <a:txBody>
                    <a:bodyPr/>
                    <a:lstStyle/>
                    <a:p>
                      <a:pPr algn="ctr"/>
                      <a:r>
                        <a:rPr lang="en-US" altLang="zh-TW" sz="1200" dirty="0"/>
                        <a:t>137</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162</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193</a:t>
                      </a:r>
                      <a:endParaRPr lang="zh-TW" altLang="en-US" sz="1200" dirty="0"/>
                    </a:p>
                  </a:txBody>
                  <a:tcPr anchor="ctr"/>
                </a:tc>
                <a:tc>
                  <a:txBody>
                    <a:bodyPr/>
                    <a:lstStyle/>
                    <a:p>
                      <a:pPr algn="ctr"/>
                      <a:r>
                        <a:rPr lang="en-US" altLang="zh-TW" sz="1200" dirty="0"/>
                        <a:t>46</a:t>
                      </a:r>
                      <a:endParaRPr lang="zh-TW" altLang="en-US" sz="1200" dirty="0"/>
                    </a:p>
                  </a:txBody>
                  <a:tcPr anchor="ctr"/>
                </a:tc>
                <a:tc>
                  <a:txBody>
                    <a:bodyPr/>
                    <a:lstStyle/>
                    <a:p>
                      <a:pPr algn="ctr"/>
                      <a:r>
                        <a:rPr lang="en-US" altLang="zh-TW" sz="1200" dirty="0"/>
                        <a:t>52</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126</a:t>
                      </a:r>
                      <a:endParaRPr lang="zh-TW" altLang="en-US" sz="1200" dirty="0"/>
                    </a:p>
                  </a:txBody>
                  <a:tcPr anchor="ctr"/>
                </a:tc>
                <a:tc>
                  <a:txBody>
                    <a:bodyPr/>
                    <a:lstStyle/>
                    <a:p>
                      <a:pPr algn="ctr"/>
                      <a:r>
                        <a:rPr lang="en-US" altLang="zh-TW" sz="1200" dirty="0"/>
                        <a:t>203</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141</a:t>
                      </a:r>
                      <a:endParaRPr lang="zh-TW" altLang="en-US" sz="1200" dirty="0"/>
                    </a:p>
                  </a:txBody>
                  <a:tcPr anchor="ctr"/>
                </a:tc>
                <a:tc>
                  <a:txBody>
                    <a:bodyPr/>
                    <a:lstStyle/>
                    <a:p>
                      <a:pPr algn="ctr"/>
                      <a:r>
                        <a:rPr lang="en-US" altLang="zh-TW" sz="1200" dirty="0"/>
                        <a:t>149</a:t>
                      </a:r>
                      <a:endParaRPr lang="zh-TW" altLang="en-US" sz="1200" dirty="0"/>
                    </a:p>
                  </a:txBody>
                  <a:tcPr anchor="ctr"/>
                </a:tc>
                <a:tc>
                  <a:txBody>
                    <a:bodyPr/>
                    <a:lstStyle/>
                    <a:p>
                      <a:pPr algn="ctr"/>
                      <a:r>
                        <a:rPr lang="en-US" altLang="zh-TW" sz="1200" dirty="0"/>
                        <a:t>38</a:t>
                      </a:r>
                      <a:endParaRPr lang="zh-TW" altLang="en-US" sz="1200" dirty="0"/>
                    </a:p>
                  </a:txBody>
                  <a:tcPr anchor="ctr"/>
                </a:tc>
                <a:tc>
                  <a:txBody>
                    <a:bodyPr/>
                    <a:lstStyle/>
                    <a:p>
                      <a:pPr algn="ctr"/>
                      <a:r>
                        <a:rPr lang="en-US" altLang="zh-TW" sz="1200" dirty="0"/>
                        <a:t>54</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132</a:t>
                      </a:r>
                      <a:endParaRPr lang="zh-TW" altLang="en-US" sz="1200" dirty="0"/>
                    </a:p>
                  </a:txBody>
                  <a:tcPr anchor="ctr"/>
                </a:tc>
                <a:tc>
                  <a:txBody>
                    <a:bodyPr/>
                    <a:lstStyle/>
                    <a:p>
                      <a:pPr algn="ctr"/>
                      <a:r>
                        <a:rPr lang="en-US" altLang="zh-TW" sz="1200" dirty="0"/>
                        <a:t>57</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87</a:t>
                      </a:r>
                      <a:endParaRPr lang="zh-TW" altLang="en-US" sz="1200" dirty="0"/>
                    </a:p>
                  </a:txBody>
                  <a:tcPr anchor="ctr"/>
                </a:tc>
                <a:tc>
                  <a:txBody>
                    <a:bodyPr/>
                    <a:lstStyle/>
                    <a:p>
                      <a:pPr algn="ctr"/>
                      <a:r>
                        <a:rPr lang="en-US" altLang="zh-TW" sz="1200" dirty="0"/>
                        <a:t>64</a:t>
                      </a:r>
                      <a:endParaRPr lang="zh-TW" altLang="en-US" sz="1200" dirty="0"/>
                    </a:p>
                  </a:txBody>
                  <a:tcPr anchor="ctr"/>
                </a:tc>
                <a:tc>
                  <a:txBody>
                    <a:bodyPr/>
                    <a:lstStyle/>
                    <a:p>
                      <a:pPr algn="ctr"/>
                      <a:r>
                        <a:rPr lang="en-US" altLang="zh-TW" sz="1200" dirty="0"/>
                        <a:t>156</a:t>
                      </a:r>
                      <a:endParaRPr lang="zh-TW" altLang="en-US" sz="1200" dirty="0"/>
                    </a:p>
                  </a:txBody>
                  <a:tcPr anchor="ctr"/>
                </a:tc>
                <a:tc>
                  <a:txBody>
                    <a:bodyPr/>
                    <a:lstStyle/>
                    <a:p>
                      <a:pPr algn="ctr"/>
                      <a:r>
                        <a:rPr lang="en-US" altLang="zh-TW" sz="1200" dirty="0"/>
                        <a:t>161</a:t>
                      </a:r>
                      <a:endParaRPr lang="zh-TW" altLang="en-US" sz="1200" dirty="0"/>
                    </a:p>
                  </a:txBody>
                  <a:tcPr anchor="ctr"/>
                </a:tc>
                <a:tc>
                  <a:txBody>
                    <a:bodyPr/>
                    <a:lstStyle/>
                    <a:p>
                      <a:pPr algn="ctr"/>
                      <a:r>
                        <a:rPr lang="en-US" altLang="zh-TW" sz="1200" dirty="0"/>
                        <a:t>180</a:t>
                      </a:r>
                      <a:endParaRPr lang="zh-TW" altLang="en-US" sz="1200" dirty="0"/>
                    </a:p>
                  </a:txBody>
                  <a:tcPr anchor="ctr"/>
                </a:tc>
                <a:tc>
                  <a:txBody>
                    <a:bodyPr/>
                    <a:lstStyle/>
                    <a:p>
                      <a:pPr algn="ctr"/>
                      <a:r>
                        <a:rPr lang="en-US" altLang="zh-TW" sz="1200" dirty="0"/>
                        <a:t>210</a:t>
                      </a:r>
                      <a:endParaRPr lang="zh-TW" altLang="en-US" sz="1200" dirty="0"/>
                    </a:p>
                  </a:txBody>
                  <a:tcPr anchor="ctr"/>
                </a:tc>
                <a:tc>
                  <a:txBody>
                    <a:bodyPr/>
                    <a:lstStyle/>
                    <a:p>
                      <a:pPr algn="ctr"/>
                      <a:r>
                        <a:rPr lang="en-US" altLang="zh-TW" sz="1200" dirty="0"/>
                        <a:t>99</a:t>
                      </a:r>
                      <a:endParaRPr lang="zh-TW" altLang="en-US" sz="1200" dirty="0"/>
                    </a:p>
                  </a:txBody>
                  <a:tcPr anchor="ctr"/>
                </a:tc>
                <a:tc>
                  <a:txBody>
                    <a:bodyPr/>
                    <a:lstStyle/>
                    <a:p>
                      <a:pPr algn="ctr"/>
                      <a:r>
                        <a:rPr lang="en-US" altLang="zh-TW" sz="1200" dirty="0"/>
                        <a:t>79</a:t>
                      </a:r>
                      <a:endParaRPr lang="zh-TW" altLang="en-US" sz="1200" dirty="0"/>
                    </a:p>
                  </a:txBody>
                  <a:tcPr anchor="ctr"/>
                </a:tc>
                <a:extLst>
                  <a:ext uri="{0D108BD9-81ED-4DB2-BD59-A6C34878D82A}">
                    <a16:rowId xmlns:a16="http://schemas.microsoft.com/office/drawing/2014/main" val="399135874"/>
                  </a:ext>
                </a:extLst>
              </a:tr>
            </a:tbl>
          </a:graphicData>
        </a:graphic>
      </p:graphicFrame>
      <p:graphicFrame>
        <p:nvGraphicFramePr>
          <p:cNvPr id="5" name="表格 4"/>
          <p:cNvGraphicFramePr>
            <a:graphicFrameLocks noGrp="1"/>
          </p:cNvGraphicFramePr>
          <p:nvPr/>
        </p:nvGraphicFramePr>
        <p:xfrm>
          <a:off x="110058" y="3626239"/>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99135874"/>
                  </a:ext>
                </a:extLst>
              </a:tr>
            </a:tbl>
          </a:graphicData>
        </a:graphic>
      </p:graphicFrame>
      <p:sp>
        <p:nvSpPr>
          <p:cNvPr id="6" name="文字方塊 5"/>
          <p:cNvSpPr txBox="1"/>
          <p:nvPr/>
        </p:nvSpPr>
        <p:spPr>
          <a:xfrm>
            <a:off x="3661464" y="2932401"/>
            <a:ext cx="3852609" cy="3231654"/>
          </a:xfrm>
          <a:prstGeom prst="rect">
            <a:avLst/>
          </a:prstGeom>
          <a:noFill/>
        </p:spPr>
        <p:txBody>
          <a:bodyPr wrap="square" rtlCol="0">
            <a:spAutoFit/>
          </a:bodyPr>
          <a:lstStyle/>
          <a:p>
            <a:pPr fontAlgn="base">
              <a:spcBef>
                <a:spcPct val="0"/>
              </a:spcBef>
              <a:spcAft>
                <a:spcPct val="0"/>
              </a:spcAft>
            </a:pPr>
            <a:r>
              <a:rPr kumimoji="1" lang="en-US" altLang="zh-TW" sz="1200" dirty="0">
                <a:solidFill>
                  <a:srgbClr val="FF0000"/>
                </a:solidFill>
                <a:latin typeface="Times New Roman"/>
                <a:ea typeface="標楷體"/>
              </a:rPr>
              <a:t>I(0,</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0) = </a:t>
            </a:r>
          </a:p>
          <a:p>
            <a:pPr fontAlgn="base">
              <a:spcBef>
                <a:spcPct val="0"/>
              </a:spcBef>
              <a:spcAft>
                <a:spcPct val="0"/>
              </a:spcAft>
            </a:pPr>
            <a:r>
              <a:rPr kumimoji="1" lang="en-US" altLang="zh-TW" sz="1200" dirty="0">
                <a:solidFill>
                  <a:srgbClr val="FF0000"/>
                </a:solidFill>
                <a:latin typeface="Times New Roman"/>
                <a:ea typeface="標楷體"/>
              </a:rPr>
              <a:t>p</a:t>
            </a:r>
            <a:r>
              <a:rPr kumimoji="1" lang="en-US" altLang="zh-TW" sz="1200" baseline="-25000" dirty="0">
                <a:solidFill>
                  <a:srgbClr val="FF0000"/>
                </a:solidFill>
                <a:latin typeface="Times New Roman"/>
                <a:ea typeface="標楷體"/>
              </a:rPr>
              <a:t>1</a:t>
            </a:r>
            <a:r>
              <a:rPr kumimoji="1" lang="en-US" altLang="zh-TW" sz="1200" dirty="0">
                <a:solidFill>
                  <a:srgbClr val="FF0000"/>
                </a:solidFill>
                <a:latin typeface="Times New Roman"/>
                <a:ea typeface="標楷體"/>
                <a:sym typeface="Wingdings" panose="05000000000000000000" pitchFamily="2" charset="2"/>
              </a:rPr>
              <a:t>: (104+104+104)</a:t>
            </a:r>
            <a:r>
              <a:rPr kumimoji="1" lang="en-US" altLang="zh-TW" sz="1200" dirty="0">
                <a:solidFill>
                  <a:srgbClr val="FF0000"/>
                </a:solidFill>
                <a:latin typeface="Times New Roman"/>
                <a:ea typeface="標楷體"/>
              </a:rPr>
              <a:t>- (169+169+146)=-172</a:t>
            </a:r>
          </a:p>
          <a:p>
            <a:pPr fontAlgn="base">
              <a:spcBef>
                <a:spcPct val="0"/>
              </a:spcBef>
              <a:spcAft>
                <a:spcPct val="0"/>
              </a:spcAft>
            </a:pPr>
            <a:r>
              <a:rPr kumimoji="1" lang="en-US" altLang="zh-TW" sz="1200" dirty="0">
                <a:solidFill>
                  <a:srgbClr val="FF0000"/>
                </a:solidFill>
                <a:latin typeface="Times New Roman"/>
                <a:ea typeface="標楷體"/>
              </a:rPr>
              <a:t>p</a:t>
            </a:r>
            <a:r>
              <a:rPr kumimoji="1" lang="en-US" altLang="zh-TW" sz="1200" baseline="-25000" dirty="0">
                <a:solidFill>
                  <a:srgbClr val="FF0000"/>
                </a:solidFill>
                <a:latin typeface="Times New Roman"/>
                <a:ea typeface="標楷體"/>
              </a:rPr>
              <a:t>2</a:t>
            </a:r>
            <a:r>
              <a:rPr kumimoji="1" lang="en-US" altLang="zh-TW" sz="1200" dirty="0">
                <a:solidFill>
                  <a:srgbClr val="FF0000"/>
                </a:solidFill>
                <a:latin typeface="Times New Roman"/>
                <a:ea typeface="標楷體"/>
              </a:rPr>
              <a:t>: (146+146+104)-(169+169+104)=-46</a:t>
            </a:r>
          </a:p>
          <a:p>
            <a:pPr fontAlgn="base">
              <a:spcBef>
                <a:spcPct val="0"/>
              </a:spcBef>
              <a:spcAft>
                <a:spcPct val="0"/>
              </a:spcAft>
            </a:pPr>
            <a:r>
              <a:rPr kumimoji="1" lang="en-US" altLang="zh-TW" sz="1200" dirty="0">
                <a:solidFill>
                  <a:srgbClr val="FF0000"/>
                </a:solidFill>
                <a:latin typeface="Times New Roman"/>
                <a:ea typeface="標楷體"/>
              </a:rPr>
              <a:t>gradient magnitude:</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178</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&gt;=</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24(</a:t>
            </a:r>
            <a:r>
              <a:rPr kumimoji="1" lang="en-US" altLang="zh-TW" sz="1200" i="1" dirty="0">
                <a:solidFill>
                  <a:srgbClr val="FF0000"/>
                </a:solidFill>
                <a:latin typeface="Times New Roman"/>
                <a:ea typeface="標楷體"/>
              </a:rPr>
              <a:t>threshold</a:t>
            </a:r>
            <a:r>
              <a:rPr kumimoji="1" lang="en-US" altLang="zh-TW" sz="1200" dirty="0">
                <a:solidFill>
                  <a:srgbClr val="FF0000"/>
                </a:solidFill>
                <a:latin typeface="Times New Roman"/>
                <a:ea typeface="標楷體"/>
              </a:rPr>
              <a:t>)</a:t>
            </a:r>
          </a:p>
          <a:p>
            <a:pPr fontAlgn="base">
              <a:spcBef>
                <a:spcPct val="0"/>
              </a:spcBef>
              <a:spcAft>
                <a:spcPct val="0"/>
              </a:spcAft>
            </a:pPr>
            <a:r>
              <a:rPr kumimoji="1" lang="en-US" altLang="zh-TW" sz="1200" dirty="0">
                <a:solidFill>
                  <a:srgbClr val="FF0000"/>
                </a:solidFill>
                <a:latin typeface="Times New Roman"/>
                <a:ea typeface="標楷體"/>
              </a:rPr>
              <a:t>O(0,</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0) = 0</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(black)</a:t>
            </a:r>
          </a:p>
          <a:p>
            <a:pPr fontAlgn="base">
              <a:spcBef>
                <a:spcPct val="0"/>
              </a:spcBef>
              <a:spcAft>
                <a:spcPct val="0"/>
              </a:spcAft>
            </a:pPr>
            <a:endParaRPr kumimoji="1" lang="en-US" altLang="zh-TW" sz="1200" dirty="0">
              <a:solidFill>
                <a:prstClr val="black"/>
              </a:solidFill>
              <a:latin typeface="Times New Roman"/>
              <a:ea typeface="標楷體"/>
            </a:endParaRPr>
          </a:p>
          <a:p>
            <a:pPr fontAlgn="base">
              <a:spcBef>
                <a:spcPct val="0"/>
              </a:spcBef>
              <a:spcAft>
                <a:spcPct val="0"/>
              </a:spcAft>
            </a:pPr>
            <a:endParaRPr kumimoji="1" lang="en-US" altLang="zh-TW" sz="1200" dirty="0">
              <a:solidFill>
                <a:prstClr val="black"/>
              </a:solidFill>
              <a:latin typeface="Times New Roman"/>
              <a:ea typeface="標楷體"/>
            </a:endParaRPr>
          </a:p>
          <a:p>
            <a:pPr fontAlgn="base">
              <a:spcBef>
                <a:spcPct val="0"/>
              </a:spcBef>
              <a:spcAft>
                <a:spcPct val="0"/>
              </a:spcAft>
            </a:pPr>
            <a:r>
              <a:rPr kumimoji="1" lang="en-US" altLang="zh-TW" sz="1200" dirty="0">
                <a:solidFill>
                  <a:srgbClr val="7030A0"/>
                </a:solidFill>
                <a:latin typeface="Times New Roman"/>
                <a:ea typeface="標楷體"/>
              </a:rPr>
              <a:t>I(0, 1) = </a:t>
            </a:r>
          </a:p>
          <a:p>
            <a:pPr fontAlgn="base">
              <a:spcBef>
                <a:spcPct val="0"/>
              </a:spcBef>
              <a:spcAft>
                <a:spcPct val="0"/>
              </a:spcAft>
            </a:pPr>
            <a:r>
              <a:rPr kumimoji="1" lang="en-US" altLang="zh-TW" sz="1200" dirty="0">
                <a:solidFill>
                  <a:srgbClr val="7030A0"/>
                </a:solidFill>
                <a:latin typeface="Times New Roman"/>
                <a:ea typeface="標楷體"/>
              </a:rPr>
              <a:t>p1: (104+104+97)- (169+146+153)=-163</a:t>
            </a:r>
          </a:p>
          <a:p>
            <a:pPr fontAlgn="base">
              <a:spcBef>
                <a:spcPct val="0"/>
              </a:spcBef>
              <a:spcAft>
                <a:spcPct val="0"/>
              </a:spcAft>
            </a:pPr>
            <a:r>
              <a:rPr kumimoji="1" lang="en-US" altLang="zh-TW" sz="1200" dirty="0">
                <a:solidFill>
                  <a:srgbClr val="7030A0"/>
                </a:solidFill>
                <a:latin typeface="Times New Roman"/>
                <a:ea typeface="標楷體"/>
              </a:rPr>
              <a:t>p2: (153+153+97)-(169+169+104)=-39</a:t>
            </a:r>
          </a:p>
          <a:p>
            <a:pPr fontAlgn="base">
              <a:spcBef>
                <a:spcPct val="0"/>
              </a:spcBef>
              <a:spcAft>
                <a:spcPct val="0"/>
              </a:spcAft>
            </a:pPr>
            <a:r>
              <a:rPr kumimoji="1" lang="en-US" altLang="zh-TW" sz="1200" dirty="0">
                <a:solidFill>
                  <a:srgbClr val="7030A0"/>
                </a:solidFill>
                <a:latin typeface="Times New Roman"/>
                <a:ea typeface="標楷體"/>
              </a:rPr>
              <a:t>gradient magnitude: 167 &gt;= 24</a:t>
            </a:r>
            <a:r>
              <a:rPr kumimoji="1" lang="zh-TW" altLang="en-US" sz="1200" dirty="0">
                <a:solidFill>
                  <a:srgbClr val="7030A0"/>
                </a:solidFill>
                <a:latin typeface="Times New Roman"/>
                <a:ea typeface="標楷體"/>
              </a:rPr>
              <a:t> </a:t>
            </a:r>
            <a:r>
              <a:rPr kumimoji="1" lang="en-US" altLang="zh-TW" sz="1200" dirty="0">
                <a:solidFill>
                  <a:srgbClr val="7030A0"/>
                </a:solidFill>
                <a:latin typeface="Times New Roman" panose="02020603050405020304" pitchFamily="18" charset="0"/>
                <a:ea typeface="標楷體"/>
                <a:cs typeface="Times New Roman" panose="02020603050405020304" pitchFamily="18" charset="0"/>
              </a:rPr>
              <a:t>→</a:t>
            </a:r>
            <a:r>
              <a:rPr kumimoji="1" lang="zh-TW" altLang="en-US" sz="1200" dirty="0">
                <a:solidFill>
                  <a:srgbClr val="7030A0"/>
                </a:solidFill>
                <a:latin typeface="Times New Roman" panose="02020603050405020304" pitchFamily="18" charset="0"/>
                <a:ea typeface="標楷體"/>
                <a:cs typeface="Times New Roman" panose="02020603050405020304" pitchFamily="18" charset="0"/>
              </a:rPr>
              <a:t> </a:t>
            </a:r>
            <a:r>
              <a:rPr kumimoji="1" lang="en-US" altLang="zh-TW" sz="1200" dirty="0">
                <a:solidFill>
                  <a:srgbClr val="7030A0"/>
                </a:solidFill>
                <a:latin typeface="Times New Roman"/>
                <a:ea typeface="標楷體"/>
              </a:rPr>
              <a:t>O(0, 1) = 0 (black)</a:t>
            </a:r>
          </a:p>
          <a:p>
            <a:pPr fontAlgn="base">
              <a:spcBef>
                <a:spcPct val="0"/>
              </a:spcBef>
              <a:spcAft>
                <a:spcPct val="0"/>
              </a:spcAft>
            </a:pPr>
            <a:endParaRPr kumimoji="1" lang="en-US" altLang="zh-TW" sz="1200" dirty="0">
              <a:solidFill>
                <a:srgbClr val="7030A0"/>
              </a:solidFill>
              <a:latin typeface="Times New Roman"/>
              <a:ea typeface="標楷體"/>
            </a:endParaRPr>
          </a:p>
          <a:p>
            <a:pPr fontAlgn="base">
              <a:spcBef>
                <a:spcPct val="0"/>
              </a:spcBef>
              <a:spcAft>
                <a:spcPct val="0"/>
              </a:spcAft>
            </a:pPr>
            <a:endParaRPr kumimoji="1" lang="en-US" altLang="zh-TW" sz="1200" dirty="0">
              <a:solidFill>
                <a:srgbClr val="7030A0"/>
              </a:solidFill>
              <a:latin typeface="Times New Roman"/>
              <a:ea typeface="標楷體"/>
            </a:endParaRPr>
          </a:p>
          <a:p>
            <a:pPr fontAlgn="base">
              <a:spcBef>
                <a:spcPct val="0"/>
              </a:spcBef>
              <a:spcAft>
                <a:spcPct val="0"/>
              </a:spcAft>
            </a:pPr>
            <a:r>
              <a:rPr kumimoji="1" lang="en-US" altLang="zh-TW" sz="1200" dirty="0">
                <a:solidFill>
                  <a:srgbClr val="006600"/>
                </a:solidFill>
                <a:latin typeface="Times New Roman"/>
                <a:ea typeface="標楷體"/>
              </a:rPr>
              <a:t>I(1, 0) = </a:t>
            </a:r>
          </a:p>
          <a:p>
            <a:pPr fontAlgn="base">
              <a:spcBef>
                <a:spcPct val="0"/>
              </a:spcBef>
              <a:spcAft>
                <a:spcPct val="0"/>
              </a:spcAft>
            </a:pPr>
            <a:r>
              <a:rPr kumimoji="1" lang="en-US" altLang="zh-TW" sz="1200" dirty="0">
                <a:solidFill>
                  <a:srgbClr val="006600"/>
                </a:solidFill>
                <a:latin typeface="Times New Roman"/>
                <a:ea typeface="標楷體"/>
              </a:rPr>
              <a:t>p1: (130+130+120)- (169+169+146)=-104</a:t>
            </a:r>
          </a:p>
          <a:p>
            <a:pPr fontAlgn="base">
              <a:spcBef>
                <a:spcPct val="0"/>
              </a:spcBef>
              <a:spcAft>
                <a:spcPct val="0"/>
              </a:spcAft>
            </a:pPr>
            <a:r>
              <a:rPr kumimoji="1" lang="en-US" altLang="zh-TW" sz="1200" dirty="0">
                <a:solidFill>
                  <a:srgbClr val="006600"/>
                </a:solidFill>
                <a:latin typeface="Times New Roman"/>
                <a:ea typeface="標楷體"/>
              </a:rPr>
              <a:t>p2: (146+104+120)-(169+104+130)=-33</a:t>
            </a:r>
          </a:p>
          <a:p>
            <a:pPr fontAlgn="base">
              <a:spcBef>
                <a:spcPct val="0"/>
              </a:spcBef>
              <a:spcAft>
                <a:spcPct val="0"/>
              </a:spcAft>
            </a:pPr>
            <a:r>
              <a:rPr kumimoji="1" lang="en-US" altLang="zh-TW" sz="1200" dirty="0">
                <a:solidFill>
                  <a:srgbClr val="006600"/>
                </a:solidFill>
                <a:latin typeface="Times New Roman"/>
                <a:ea typeface="標楷體"/>
              </a:rPr>
              <a:t>gradient magnitude: 109 &gt;= 24</a:t>
            </a:r>
            <a:r>
              <a:rPr kumimoji="1" lang="zh-TW" altLang="en-US" sz="1200" dirty="0">
                <a:solidFill>
                  <a:srgbClr val="006600"/>
                </a:solidFill>
                <a:latin typeface="Times New Roman"/>
                <a:ea typeface="標楷體"/>
              </a:rPr>
              <a:t> </a:t>
            </a:r>
            <a:r>
              <a:rPr kumimoji="1" lang="en-US" altLang="zh-TW" sz="1200" dirty="0">
                <a:solidFill>
                  <a:srgbClr val="006600"/>
                </a:solidFill>
                <a:latin typeface="Times New Roman" panose="02020603050405020304" pitchFamily="18" charset="0"/>
                <a:ea typeface="標楷體"/>
                <a:cs typeface="Times New Roman" panose="02020603050405020304" pitchFamily="18" charset="0"/>
              </a:rPr>
              <a:t>→</a:t>
            </a:r>
            <a:r>
              <a:rPr kumimoji="1" lang="zh-TW" altLang="en-US" sz="1200" dirty="0">
                <a:solidFill>
                  <a:srgbClr val="006600"/>
                </a:solidFill>
                <a:latin typeface="Times New Roman" panose="02020603050405020304" pitchFamily="18" charset="0"/>
                <a:ea typeface="標楷體"/>
                <a:cs typeface="Times New Roman" panose="02020603050405020304" pitchFamily="18" charset="0"/>
              </a:rPr>
              <a:t> </a:t>
            </a:r>
            <a:r>
              <a:rPr kumimoji="1" lang="en-US" altLang="zh-TW" sz="1200" dirty="0">
                <a:solidFill>
                  <a:srgbClr val="006600"/>
                </a:solidFill>
                <a:latin typeface="Times New Roman"/>
                <a:ea typeface="標楷體"/>
              </a:rPr>
              <a:t>O(1, 0) = 0 (black)</a:t>
            </a:r>
          </a:p>
        </p:txBody>
      </p:sp>
      <mc:AlternateContent xmlns:mc="http://schemas.openxmlformats.org/markup-compatibility/2006" xmlns:a14="http://schemas.microsoft.com/office/drawing/2010/main">
        <mc:Choice Requires="a14">
          <p:sp>
            <p:nvSpPr>
              <p:cNvPr id="11" name="矩形 10"/>
              <p:cNvSpPr/>
              <p:nvPr/>
            </p:nvSpPr>
            <p:spPr>
              <a:xfrm>
                <a:off x="5419004" y="2242737"/>
                <a:ext cx="3190425" cy="427746"/>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gradient magnitude: </a:t>
                </a:r>
                <a14:m>
                  <m:oMath xmlns:m="http://schemas.openxmlformats.org/officeDocument/2006/math">
                    <m:rad>
                      <m:radPr>
                        <m:degHide m:val="on"/>
                        <m:ctrlPr>
                          <a:rPr kumimoji="1" lang="en-US" altLang="zh-TW" i="1">
                            <a:solidFill>
                              <a:prstClr val="black"/>
                            </a:solidFill>
                            <a:latin typeface="Cambria Math" panose="02040503050406030204" pitchFamily="18" charset="0"/>
                          </a:rPr>
                        </m:ctrlPr>
                      </m:radPr>
                      <m:deg/>
                      <m:e>
                        <m:sSubSup>
                          <m:sSubSupPr>
                            <m:ctrlPr>
                              <a:rPr kumimoji="1" lang="en-US" altLang="zh-TW" i="1">
                                <a:solidFill>
                                  <a:prstClr val="black"/>
                                </a:solidFill>
                                <a:latin typeface="Cambria Math" panose="02040503050406030204" pitchFamily="18" charset="0"/>
                              </a:rPr>
                            </m:ctrlPr>
                          </m:sSubSupPr>
                          <m:e>
                            <m:r>
                              <a:rPr kumimoji="1" lang="en-US" altLang="zh-TW" i="1">
                                <a:solidFill>
                                  <a:prstClr val="black"/>
                                </a:solidFill>
                                <a:latin typeface="Cambria Math" panose="02040503050406030204" pitchFamily="18" charset="0"/>
                              </a:rPr>
                              <m:t>𝑝</m:t>
                            </m:r>
                          </m:e>
                          <m:sub>
                            <m:r>
                              <a:rPr kumimoji="1" lang="en-US" altLang="zh-TW" i="1">
                                <a:solidFill>
                                  <a:prstClr val="black"/>
                                </a:solidFill>
                                <a:latin typeface="Cambria Math" panose="02040503050406030204" pitchFamily="18" charset="0"/>
                              </a:rPr>
                              <m:t>1</m:t>
                            </m:r>
                          </m:sub>
                          <m:sup>
                            <m:r>
                              <a:rPr kumimoji="1" lang="en-US" altLang="zh-TW" i="1">
                                <a:solidFill>
                                  <a:prstClr val="black"/>
                                </a:solidFill>
                                <a:latin typeface="Cambria Math" panose="02040503050406030204" pitchFamily="18" charset="0"/>
                              </a:rPr>
                              <m:t>2</m:t>
                            </m:r>
                          </m:sup>
                        </m:sSubSup>
                        <m:r>
                          <a:rPr kumimoji="1" lang="en-US" altLang="zh-TW" i="1">
                            <a:solidFill>
                              <a:prstClr val="black"/>
                            </a:solidFill>
                            <a:latin typeface="Cambria Math" panose="02040503050406030204" pitchFamily="18" charset="0"/>
                          </a:rPr>
                          <m:t>+</m:t>
                        </m:r>
                        <m:sSubSup>
                          <m:sSubSupPr>
                            <m:ctrlPr>
                              <a:rPr kumimoji="1" lang="en-US" altLang="zh-TW" i="1">
                                <a:solidFill>
                                  <a:prstClr val="black"/>
                                </a:solidFill>
                                <a:latin typeface="Cambria Math" panose="02040503050406030204" pitchFamily="18" charset="0"/>
                              </a:rPr>
                            </m:ctrlPr>
                          </m:sSubSupPr>
                          <m:e>
                            <m:r>
                              <a:rPr kumimoji="1" lang="en-US" altLang="zh-TW" i="1">
                                <a:solidFill>
                                  <a:prstClr val="black"/>
                                </a:solidFill>
                                <a:latin typeface="Cambria Math" panose="02040503050406030204" pitchFamily="18" charset="0"/>
                              </a:rPr>
                              <m:t>𝑝</m:t>
                            </m:r>
                          </m:e>
                          <m:sub>
                            <m:r>
                              <a:rPr kumimoji="1" lang="en-US" altLang="zh-TW" i="1">
                                <a:solidFill>
                                  <a:prstClr val="black"/>
                                </a:solidFill>
                                <a:latin typeface="Cambria Math" panose="02040503050406030204" pitchFamily="18" charset="0"/>
                              </a:rPr>
                              <m:t>2</m:t>
                            </m:r>
                          </m:sub>
                          <m:sup>
                            <m:r>
                              <a:rPr kumimoji="1" lang="en-US" altLang="zh-TW" i="1">
                                <a:solidFill>
                                  <a:prstClr val="black"/>
                                </a:solidFill>
                                <a:latin typeface="Cambria Math" panose="02040503050406030204" pitchFamily="18" charset="0"/>
                              </a:rPr>
                              <m:t>2</m:t>
                            </m:r>
                          </m:sup>
                        </m:sSubSup>
                        <m:r>
                          <a:rPr kumimoji="1" lang="en-US" altLang="zh-TW" i="1">
                            <a:solidFill>
                              <a:prstClr val="black"/>
                            </a:solidFill>
                            <a:latin typeface="Cambria Math" panose="02040503050406030204" pitchFamily="18" charset="0"/>
                          </a:rPr>
                          <m:t> </m:t>
                        </m:r>
                      </m:e>
                    </m:rad>
                  </m:oMath>
                </a14:m>
                <a:endParaRPr kumimoji="1" lang="zh-TW" altLang="en-US" dirty="0">
                  <a:solidFill>
                    <a:prstClr val="black"/>
                  </a:solidFill>
                  <a:latin typeface="Times New Roman"/>
                  <a:ea typeface="新細明體" charset="-120"/>
                </a:endParaRPr>
              </a:p>
            </p:txBody>
          </p:sp>
        </mc:Choice>
        <mc:Fallback xmlns="">
          <p:sp>
            <p:nvSpPr>
              <p:cNvPr id="11" name="矩形 10"/>
              <p:cNvSpPr>
                <a:spLocks noRot="1" noChangeAspect="1" noMove="1" noResize="1" noEditPoints="1" noAdjustHandles="1" noChangeArrowheads="1" noChangeShapeType="1" noTextEdit="1"/>
              </p:cNvSpPr>
              <p:nvPr/>
            </p:nvSpPr>
            <p:spPr>
              <a:xfrm>
                <a:off x="5419004" y="2242737"/>
                <a:ext cx="3190425" cy="427746"/>
              </a:xfrm>
              <a:prstGeom prst="rect">
                <a:avLst/>
              </a:prstGeom>
              <a:blipFill>
                <a:blip r:embed="rId3"/>
                <a:stretch>
                  <a:fillRect l="-1721" b="-21429"/>
                </a:stretch>
              </a:blipFill>
            </p:spPr>
            <p:txBody>
              <a:bodyPr/>
              <a:lstStyle/>
              <a:p>
                <a:r>
                  <a:rPr lang="zh-TW" altLang="en-US">
                    <a:noFill/>
                  </a:rPr>
                  <a:t> </a:t>
                </a:r>
              </a:p>
            </p:txBody>
          </p:sp>
        </mc:Fallback>
      </mc:AlternateContent>
      <p:sp>
        <p:nvSpPr>
          <p:cNvPr id="12" name="矩形 11"/>
          <p:cNvSpPr/>
          <p:nvPr/>
        </p:nvSpPr>
        <p:spPr>
          <a:xfrm>
            <a:off x="3992822" y="513077"/>
            <a:ext cx="2180725" cy="369332"/>
          </a:xfrm>
          <a:prstGeom prst="rect">
            <a:avLst/>
          </a:prstGeom>
        </p:spPr>
        <p:txBody>
          <a:bodyPr wrap="none">
            <a:spAutoFit/>
          </a:bodyPr>
          <a:lstStyle/>
          <a:p>
            <a:pPr fontAlgn="base">
              <a:spcAft>
                <a:spcPts val="1800"/>
              </a:spcAft>
            </a:pPr>
            <a:r>
              <a:rPr kumimoji="1" lang="en-US" altLang="zh-TW" i="1" dirty="0">
                <a:solidFill>
                  <a:prstClr val="black"/>
                </a:solidFill>
                <a:latin typeface="Times New Roman"/>
                <a:ea typeface="新細明體" charset="-120"/>
              </a:rPr>
              <a:t>f’(x) </a:t>
            </a:r>
            <a:r>
              <a:rPr kumimoji="1" lang="en-US" altLang="zh-TW" i="1" dirty="0">
                <a:solidFill>
                  <a:prstClr val="black"/>
                </a:solidFill>
                <a:latin typeface="Times New Roman"/>
                <a:ea typeface="新細明體" charset="-120"/>
                <a:cs typeface="Times New Roman" panose="02020603050405020304" pitchFamily="18" charset="0"/>
              </a:rPr>
              <a:t>≈ f(x+1) – f(x-1)</a:t>
            </a:r>
            <a:endParaRPr kumimoji="1" lang="en-US" altLang="zh-TW" i="1" dirty="0">
              <a:solidFill>
                <a:prstClr val="black"/>
              </a:solidFill>
              <a:latin typeface="Times New Roman"/>
              <a:ea typeface="新細明體" charset="-120"/>
            </a:endParaRPr>
          </a:p>
        </p:txBody>
      </p:sp>
      <p:cxnSp>
        <p:nvCxnSpPr>
          <p:cNvPr id="15" name="直線單箭頭接點 14"/>
          <p:cNvCxnSpPr>
            <a:stCxn id="4" idx="2"/>
            <a:endCxn id="5" idx="0"/>
          </p:cNvCxnSpPr>
          <p:nvPr/>
        </p:nvCxnSpPr>
        <p:spPr>
          <a:xfrm flipH="1">
            <a:off x="1838058" y="3004561"/>
            <a:ext cx="5642" cy="6216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932041" y="2"/>
            <a:ext cx="4211962" cy="954107"/>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Times New Roman"/>
                <a:ea typeface="標楷體"/>
              </a:rPr>
              <a:t>Prewitt operator (</a:t>
            </a:r>
            <a:r>
              <a:rPr kumimoji="1" lang="en-US" altLang="zh-TW" sz="2800" b="1" dirty="0" err="1">
                <a:solidFill>
                  <a:prstClr val="black"/>
                </a:solidFill>
                <a:latin typeface="Times New Roman"/>
                <a:ea typeface="標楷體"/>
              </a:rPr>
              <a:t>ppt</a:t>
            </a:r>
            <a:r>
              <a:rPr kumimoji="1" lang="en-US" altLang="zh-TW" sz="2800" b="1" dirty="0">
                <a:solidFill>
                  <a:prstClr val="black"/>
                </a:solidFill>
                <a:latin typeface="Times New Roman"/>
                <a:ea typeface="標楷體"/>
              </a:rPr>
              <a:t> p.82)</a:t>
            </a:r>
          </a:p>
          <a:p>
            <a:pPr algn="r" fontAlgn="base">
              <a:spcBef>
                <a:spcPct val="0"/>
              </a:spcBef>
              <a:spcAft>
                <a:spcPct val="0"/>
              </a:spcAft>
            </a:pPr>
            <a:r>
              <a:rPr kumimoji="1" lang="en-US" altLang="zh-TW" sz="2800" b="1" dirty="0">
                <a:solidFill>
                  <a:prstClr val="black"/>
                </a:solidFill>
                <a:latin typeface="Times New Roman"/>
                <a:ea typeface="標楷體"/>
              </a:rPr>
              <a:t>Threshold=24</a:t>
            </a:r>
          </a:p>
        </p:txBody>
      </p:sp>
      <p:sp>
        <p:nvSpPr>
          <p:cNvPr id="17" name="矩形 16"/>
          <p:cNvSpPr/>
          <p:nvPr/>
        </p:nvSpPr>
        <p:spPr>
          <a:xfrm>
            <a:off x="110058" y="124212"/>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0" name="矩形 19"/>
          <p:cNvSpPr/>
          <p:nvPr/>
        </p:nvSpPr>
        <p:spPr>
          <a:xfrm>
            <a:off x="110058" y="3626239"/>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pic>
        <p:nvPicPr>
          <p:cNvPr id="21" name="Picture 7" descr="7"/>
          <p:cNvPicPr>
            <a:picLocks noChangeAspect="1" noChangeArrowheads="1"/>
          </p:cNvPicPr>
          <p:nvPr/>
        </p:nvPicPr>
        <p:blipFill rotWithShape="1">
          <a:blip r:embed="rId4" cstate="print"/>
          <a:srcRect b="29473"/>
          <a:stretch/>
        </p:blipFill>
        <p:spPr bwMode="auto">
          <a:xfrm>
            <a:off x="4932040" y="964269"/>
            <a:ext cx="3960000" cy="1240597"/>
          </a:xfrm>
          <a:prstGeom prst="rect">
            <a:avLst/>
          </a:prstGeom>
          <a:noFill/>
          <a:ln w="9525">
            <a:noFill/>
            <a:miter lim="800000"/>
            <a:headEnd/>
            <a:tailEnd/>
          </a:ln>
        </p:spPr>
      </p:pic>
      <p:sp>
        <p:nvSpPr>
          <p:cNvPr id="22" name="矩形 21"/>
          <p:cNvSpPr/>
          <p:nvPr/>
        </p:nvSpPr>
        <p:spPr>
          <a:xfrm>
            <a:off x="6589896" y="1615795"/>
            <a:ext cx="780983" cy="369332"/>
          </a:xfrm>
          <a:prstGeom prst="rect">
            <a:avLst/>
          </a:prstGeom>
        </p:spPr>
        <p:txBody>
          <a:bodyPr wrap="none">
            <a:spAutoFit/>
          </a:bodyPr>
          <a:lstStyle/>
          <a:p>
            <a:pPr fontAlgn="base">
              <a:spcBef>
                <a:spcPct val="0"/>
              </a:spcBef>
              <a:spcAft>
                <a:spcPct val="0"/>
              </a:spcAft>
            </a:pPr>
            <a:r>
              <a:rPr kumimoji="1" lang="en-US" altLang="zh-TW" i="1" dirty="0">
                <a:solidFill>
                  <a:prstClr val="black"/>
                </a:solidFill>
                <a:latin typeface="Times New Roman"/>
                <a:ea typeface="新細明體" charset="-120"/>
                <a:cs typeface="Times New Roman" panose="02020603050405020304" pitchFamily="18" charset="0"/>
              </a:rPr>
              <a:t>f(x+1)</a:t>
            </a:r>
            <a:endParaRPr kumimoji="1" lang="zh-TW" altLang="en-US" dirty="0">
              <a:solidFill>
                <a:prstClr val="black"/>
              </a:solidFill>
              <a:latin typeface="Times New Roman"/>
              <a:ea typeface="新細明體" charset="-120"/>
            </a:endParaRPr>
          </a:p>
        </p:txBody>
      </p:sp>
      <p:sp>
        <p:nvSpPr>
          <p:cNvPr id="23" name="矩形 22"/>
          <p:cNvSpPr/>
          <p:nvPr/>
        </p:nvSpPr>
        <p:spPr>
          <a:xfrm>
            <a:off x="6665404" y="1026946"/>
            <a:ext cx="697627" cy="369332"/>
          </a:xfrm>
          <a:prstGeom prst="rect">
            <a:avLst/>
          </a:prstGeom>
        </p:spPr>
        <p:txBody>
          <a:bodyPr wrap="none">
            <a:spAutoFit/>
          </a:bodyPr>
          <a:lstStyle/>
          <a:p>
            <a:pPr fontAlgn="base">
              <a:spcBef>
                <a:spcPct val="0"/>
              </a:spcBef>
              <a:spcAft>
                <a:spcPct val="0"/>
              </a:spcAft>
            </a:pPr>
            <a:r>
              <a:rPr kumimoji="1" lang="en-US" altLang="zh-TW" i="1" dirty="0">
                <a:solidFill>
                  <a:prstClr val="black"/>
                </a:solidFill>
                <a:latin typeface="Times New Roman"/>
                <a:ea typeface="新細明體" charset="-120"/>
                <a:cs typeface="Times New Roman" panose="02020603050405020304" pitchFamily="18" charset="0"/>
              </a:rPr>
              <a:t>f(x-1)</a:t>
            </a:r>
            <a:endParaRPr kumimoji="1" lang="zh-TW" altLang="en-US" dirty="0">
              <a:solidFill>
                <a:prstClr val="black"/>
              </a:solidFill>
              <a:latin typeface="Times New Roman"/>
              <a:ea typeface="新細明體" charset="-120"/>
            </a:endParaRPr>
          </a:p>
        </p:txBody>
      </p:sp>
      <p:sp>
        <p:nvSpPr>
          <p:cNvPr id="24" name="矩形 23"/>
          <p:cNvSpPr/>
          <p:nvPr/>
        </p:nvSpPr>
        <p:spPr>
          <a:xfrm>
            <a:off x="542058" y="124212"/>
            <a:ext cx="432000"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5" name="矩形 24"/>
          <p:cNvSpPr/>
          <p:nvPr/>
        </p:nvSpPr>
        <p:spPr>
          <a:xfrm>
            <a:off x="548735" y="3617347"/>
            <a:ext cx="432000"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6" name="表格 25"/>
          <p:cNvGraphicFramePr>
            <a:graphicFrameLocks noGrp="1"/>
          </p:cNvGraphicFramePr>
          <p:nvPr/>
        </p:nvGraphicFramePr>
        <p:xfrm>
          <a:off x="7431779" y="2752341"/>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27" name="矩形 26"/>
          <p:cNvSpPr/>
          <p:nvPr/>
        </p:nvSpPr>
        <p:spPr>
          <a:xfrm>
            <a:off x="7863779" y="3091449"/>
            <a:ext cx="432000" cy="36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8" name="矩形 27"/>
          <p:cNvSpPr/>
          <p:nvPr/>
        </p:nvSpPr>
        <p:spPr>
          <a:xfrm>
            <a:off x="7863779" y="3101895"/>
            <a:ext cx="864000" cy="720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9" name="表格 28"/>
          <p:cNvGraphicFramePr>
            <a:graphicFrameLocks noGrp="1"/>
          </p:cNvGraphicFramePr>
          <p:nvPr/>
        </p:nvGraphicFramePr>
        <p:xfrm>
          <a:off x="7407976" y="4010677"/>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30" name="矩形 29"/>
          <p:cNvSpPr/>
          <p:nvPr/>
        </p:nvSpPr>
        <p:spPr>
          <a:xfrm>
            <a:off x="7839976" y="4348415"/>
            <a:ext cx="432000" cy="3600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7030A0"/>
              </a:solidFill>
              <a:latin typeface="Times New Roman"/>
              <a:ea typeface="標楷體"/>
            </a:endParaRPr>
          </a:p>
        </p:txBody>
      </p:sp>
      <p:sp>
        <p:nvSpPr>
          <p:cNvPr id="31" name="矩形 30"/>
          <p:cNvSpPr/>
          <p:nvPr/>
        </p:nvSpPr>
        <p:spPr>
          <a:xfrm>
            <a:off x="7407976" y="4360475"/>
            <a:ext cx="1296000" cy="720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7030A0"/>
              </a:solidFill>
              <a:latin typeface="Times New Roman"/>
              <a:ea typeface="標楷體"/>
            </a:endParaRPr>
          </a:p>
        </p:txBody>
      </p:sp>
      <p:sp>
        <p:nvSpPr>
          <p:cNvPr id="32" name="矩形 31"/>
          <p:cNvSpPr/>
          <p:nvPr/>
        </p:nvSpPr>
        <p:spPr>
          <a:xfrm>
            <a:off x="116735" y="463548"/>
            <a:ext cx="432000" cy="360000"/>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00B050"/>
              </a:solidFill>
              <a:latin typeface="Times New Roman"/>
              <a:ea typeface="標楷體"/>
            </a:endParaRPr>
          </a:p>
        </p:txBody>
      </p:sp>
      <p:sp>
        <p:nvSpPr>
          <p:cNvPr id="33" name="矩形 32"/>
          <p:cNvSpPr/>
          <p:nvPr/>
        </p:nvSpPr>
        <p:spPr>
          <a:xfrm>
            <a:off x="116735" y="3995131"/>
            <a:ext cx="432000" cy="360000"/>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00B050"/>
              </a:solidFill>
              <a:latin typeface="Times New Roman"/>
              <a:ea typeface="標楷體"/>
            </a:endParaRPr>
          </a:p>
        </p:txBody>
      </p:sp>
      <p:graphicFrame>
        <p:nvGraphicFramePr>
          <p:cNvPr id="35" name="表格 34"/>
          <p:cNvGraphicFramePr>
            <a:graphicFrameLocks noGrp="1"/>
          </p:cNvGraphicFramePr>
          <p:nvPr/>
        </p:nvGraphicFramePr>
        <p:xfrm>
          <a:off x="7425344" y="5251989"/>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36" name="矩形 35"/>
          <p:cNvSpPr/>
          <p:nvPr/>
        </p:nvSpPr>
        <p:spPr>
          <a:xfrm>
            <a:off x="7857344" y="5589727"/>
            <a:ext cx="432000" cy="360000"/>
          </a:xfrm>
          <a:prstGeom prst="rect">
            <a:avLst/>
          </a:prstGeom>
          <a:no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37" name="矩形 36"/>
          <p:cNvSpPr/>
          <p:nvPr/>
        </p:nvSpPr>
        <p:spPr>
          <a:xfrm>
            <a:off x="7857344" y="5251990"/>
            <a:ext cx="864000" cy="1068185"/>
          </a:xfrm>
          <a:prstGeom prst="rect">
            <a:avLst/>
          </a:prstGeom>
          <a:noFill/>
          <a:ln w="28575">
            <a:solidFill>
              <a:srgbClr val="00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cxnSp>
        <p:nvCxnSpPr>
          <p:cNvPr id="8" name="直線單箭頭接點 7"/>
          <p:cNvCxnSpPr/>
          <p:nvPr/>
        </p:nvCxnSpPr>
        <p:spPr>
          <a:xfrm flipV="1">
            <a:off x="8092772" y="298590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8524820" y="298590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7749344" y="3284984"/>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H="1">
            <a:off x="7751917" y="3645024"/>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rot="2700000" flipH="1">
            <a:off x="7744609" y="3079632"/>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7631041" y="4251568"/>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8073344" y="4251568"/>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8501626" y="4257283"/>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H="1">
            <a:off x="7731976" y="5445224"/>
            <a:ext cx="216000" cy="0"/>
          </a:xfrm>
          <a:prstGeom prst="straightConnector1">
            <a:avLst/>
          </a:prstGeom>
          <a:ln>
            <a:solidFill>
              <a:srgbClr val="0066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H="1">
            <a:off x="7751917" y="5805264"/>
            <a:ext cx="216000" cy="0"/>
          </a:xfrm>
          <a:prstGeom prst="straightConnector1">
            <a:avLst/>
          </a:prstGeom>
          <a:ln>
            <a:solidFill>
              <a:srgbClr val="0066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flipH="1">
            <a:off x="7751917" y="6164055"/>
            <a:ext cx="216000" cy="0"/>
          </a:xfrm>
          <a:prstGeom prst="straightConnector1">
            <a:avLst/>
          </a:prstGeom>
          <a:ln>
            <a:solidFill>
              <a:srgbClr val="00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36225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10" descr="7"/>
          <p:cNvPicPr>
            <a:picLocks noChangeAspect="1" noChangeArrowheads="1"/>
          </p:cNvPicPr>
          <p:nvPr/>
        </p:nvPicPr>
        <p:blipFill rotWithShape="1">
          <a:blip r:embed="rId3" cstate="print"/>
          <a:srcRect b="26573"/>
          <a:stretch/>
        </p:blipFill>
        <p:spPr bwMode="auto">
          <a:xfrm>
            <a:off x="4971019" y="979976"/>
            <a:ext cx="4018732" cy="1334461"/>
          </a:xfrm>
          <a:prstGeom prst="rect">
            <a:avLst/>
          </a:prstGeom>
          <a:noFill/>
          <a:ln w="9525">
            <a:noFill/>
            <a:miter lim="800000"/>
            <a:headEnd/>
            <a:tailEnd/>
          </a:ln>
        </p:spPr>
      </p:pic>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dirty="0">
                <a:latin typeface="Arial" charset="0"/>
                <a:ea typeface="新細明體" charset="-120"/>
              </a:rPr>
              <a:pPr fontAlgn="base">
                <a:spcBef>
                  <a:spcPct val="0"/>
                </a:spcBef>
                <a:spcAft>
                  <a:spcPct val="0"/>
                </a:spcAft>
              </a:pPr>
              <a:t>155</a:t>
            </a:fld>
            <a:endParaRPr kumimoji="1" lang="en-US" dirty="0">
              <a:latin typeface="Arial" charset="0"/>
              <a:ea typeface="新細明體" charset="-120"/>
            </a:endParaRPr>
          </a:p>
        </p:txBody>
      </p:sp>
      <p:graphicFrame>
        <p:nvGraphicFramePr>
          <p:cNvPr id="4" name="表格 3"/>
          <p:cNvGraphicFramePr>
            <a:graphicFrameLocks noGrp="1"/>
          </p:cNvGraphicFramePr>
          <p:nvPr/>
        </p:nvGraphicFramePr>
        <p:xfrm>
          <a:off x="115700" y="124561"/>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tc>
                  <a:txBody>
                    <a:bodyPr/>
                    <a:lstStyle/>
                    <a:p>
                      <a:pPr algn="ctr"/>
                      <a:r>
                        <a:rPr lang="en-US" altLang="zh-TW" sz="1200" dirty="0"/>
                        <a:t>112</a:t>
                      </a:r>
                      <a:endParaRPr lang="zh-TW" altLang="en-US" sz="1200" dirty="0"/>
                    </a:p>
                  </a:txBody>
                  <a:tcPr anchor="ctr"/>
                </a:tc>
                <a:tc>
                  <a:txBody>
                    <a:bodyPr/>
                    <a:lstStyle/>
                    <a:p>
                      <a:pPr algn="ctr"/>
                      <a:r>
                        <a:rPr lang="en-US" altLang="zh-TW" sz="1200" dirty="0"/>
                        <a:t>98</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tc>
                  <a:txBody>
                    <a:bodyPr/>
                    <a:lstStyle/>
                    <a:p>
                      <a:pPr algn="ctr"/>
                      <a:r>
                        <a:rPr lang="en-US" altLang="zh-TW" sz="1200" dirty="0"/>
                        <a:t>42</a:t>
                      </a:r>
                      <a:endParaRPr lang="zh-TW" altLang="en-US" sz="1200" dirty="0"/>
                    </a:p>
                  </a:txBody>
                  <a:tcPr anchor="ctr"/>
                </a:tc>
                <a:tc>
                  <a:txBody>
                    <a:bodyPr/>
                    <a:lstStyle/>
                    <a:p>
                      <a:pPr algn="ctr"/>
                      <a:r>
                        <a:rPr lang="en-US" altLang="zh-TW" sz="1200" dirty="0"/>
                        <a:t>63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128</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162</a:t>
                      </a:r>
                      <a:endParaRPr lang="zh-TW" altLang="en-US" sz="1200" dirty="0"/>
                    </a:p>
                  </a:txBody>
                  <a:tcPr anchor="ctr"/>
                </a:tc>
                <a:tc>
                  <a:txBody>
                    <a:bodyPr/>
                    <a:lstStyle/>
                    <a:p>
                      <a:pPr algn="ctr"/>
                      <a:r>
                        <a:rPr lang="en-US" altLang="zh-TW" sz="1200" dirty="0"/>
                        <a:t>45</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77</a:t>
                      </a:r>
                      <a:endParaRPr lang="zh-TW" altLang="en-US" sz="1200" dirty="0"/>
                    </a:p>
                  </a:txBody>
                  <a:tcPr anchor="ctr"/>
                </a:tc>
                <a:tc>
                  <a:txBody>
                    <a:bodyPr/>
                    <a:lstStyle/>
                    <a:p>
                      <a:pPr algn="ctr"/>
                      <a:r>
                        <a:rPr lang="en-US" altLang="zh-TW" sz="1200" dirty="0"/>
                        <a:t>75</a:t>
                      </a:r>
                      <a:endParaRPr lang="zh-TW" altLang="en-US" sz="1200" dirty="0"/>
                    </a:p>
                  </a:txBody>
                  <a:tcPr anchor="ctr"/>
                </a:tc>
                <a:tc>
                  <a:txBody>
                    <a:bodyPr/>
                    <a:lstStyle/>
                    <a:p>
                      <a:pPr algn="ctr"/>
                      <a:r>
                        <a:rPr lang="en-US" altLang="zh-TW" sz="1200" dirty="0"/>
                        <a:t>101</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201</a:t>
                      </a:r>
                      <a:endParaRPr lang="zh-TW" altLang="en-US" sz="1200" dirty="0"/>
                    </a:p>
                  </a:txBody>
                  <a:tcPr anchor="ctr"/>
                </a:tc>
                <a:tc>
                  <a:txBody>
                    <a:bodyPr/>
                    <a:lstStyle/>
                    <a:p>
                      <a:pPr algn="ctr"/>
                      <a:r>
                        <a:rPr lang="en-US" altLang="zh-TW" sz="1200" dirty="0"/>
                        <a:t>177</a:t>
                      </a:r>
                      <a:endParaRPr lang="zh-TW" altLang="en-US" sz="1200" dirty="0"/>
                    </a:p>
                  </a:txBody>
                  <a:tcPr anchor="ctr"/>
                </a:tc>
                <a:tc>
                  <a:txBody>
                    <a:bodyPr/>
                    <a:lstStyle/>
                    <a:p>
                      <a:pPr algn="ctr"/>
                      <a:r>
                        <a:rPr lang="en-US" altLang="zh-TW" sz="1200" dirty="0"/>
                        <a:t>176</a:t>
                      </a:r>
                      <a:endParaRPr lang="zh-TW" altLang="en-US" sz="1200" dirty="0"/>
                    </a:p>
                  </a:txBody>
                  <a:tcPr anchor="ctr"/>
                </a:tc>
                <a:tc>
                  <a:txBody>
                    <a:bodyPr/>
                    <a:lstStyle/>
                    <a:p>
                      <a:pPr algn="ctr"/>
                      <a:r>
                        <a:rPr lang="en-US" altLang="zh-TW" sz="1200" dirty="0"/>
                        <a:t>136</a:t>
                      </a:r>
                      <a:endParaRPr lang="zh-TW" altLang="en-US" sz="1200" dirty="0"/>
                    </a:p>
                  </a:txBody>
                  <a:tcPr anchor="ctr"/>
                </a:tc>
                <a:tc>
                  <a:txBody>
                    <a:bodyPr/>
                    <a:lstStyle/>
                    <a:p>
                      <a:pPr algn="ctr"/>
                      <a:r>
                        <a:rPr lang="en-US" altLang="zh-TW" sz="1200" dirty="0"/>
                        <a:t>113</a:t>
                      </a:r>
                      <a:endParaRPr lang="zh-TW" altLang="en-US" sz="1200" dirty="0"/>
                    </a:p>
                  </a:txBody>
                  <a:tcPr anchor="ctr"/>
                </a:tc>
                <a:tc>
                  <a:txBody>
                    <a:bodyPr/>
                    <a:lstStyle/>
                    <a:p>
                      <a:pPr algn="ctr"/>
                      <a:r>
                        <a:rPr lang="en-US" altLang="zh-TW" sz="1200" dirty="0"/>
                        <a:t>150</a:t>
                      </a:r>
                      <a:endParaRPr lang="zh-TW" altLang="en-US" sz="1200" dirty="0"/>
                    </a:p>
                  </a:txBody>
                  <a:tcPr anchor="ctr"/>
                </a:tc>
                <a:tc>
                  <a:txBody>
                    <a:bodyPr/>
                    <a:lstStyle/>
                    <a:p>
                      <a:pPr algn="ctr"/>
                      <a:r>
                        <a:rPr lang="en-US" altLang="zh-TW" sz="1200" dirty="0"/>
                        <a:t>137</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162</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193</a:t>
                      </a:r>
                      <a:endParaRPr lang="zh-TW" altLang="en-US" sz="1200" dirty="0"/>
                    </a:p>
                  </a:txBody>
                  <a:tcPr anchor="ctr"/>
                </a:tc>
                <a:tc>
                  <a:txBody>
                    <a:bodyPr/>
                    <a:lstStyle/>
                    <a:p>
                      <a:pPr algn="ctr"/>
                      <a:r>
                        <a:rPr lang="en-US" altLang="zh-TW" sz="1200" dirty="0"/>
                        <a:t>46</a:t>
                      </a:r>
                      <a:endParaRPr lang="zh-TW" altLang="en-US" sz="1200" dirty="0"/>
                    </a:p>
                  </a:txBody>
                  <a:tcPr anchor="ctr"/>
                </a:tc>
                <a:tc>
                  <a:txBody>
                    <a:bodyPr/>
                    <a:lstStyle/>
                    <a:p>
                      <a:pPr algn="ctr"/>
                      <a:r>
                        <a:rPr lang="en-US" altLang="zh-TW" sz="1200" dirty="0"/>
                        <a:t>52</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126</a:t>
                      </a:r>
                      <a:endParaRPr lang="zh-TW" altLang="en-US" sz="1200" dirty="0"/>
                    </a:p>
                  </a:txBody>
                  <a:tcPr anchor="ctr"/>
                </a:tc>
                <a:tc>
                  <a:txBody>
                    <a:bodyPr/>
                    <a:lstStyle/>
                    <a:p>
                      <a:pPr algn="ctr"/>
                      <a:r>
                        <a:rPr lang="en-US" altLang="zh-TW" sz="1200" dirty="0"/>
                        <a:t>203</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141</a:t>
                      </a:r>
                      <a:endParaRPr lang="zh-TW" altLang="en-US" sz="1200" dirty="0"/>
                    </a:p>
                  </a:txBody>
                  <a:tcPr anchor="ctr"/>
                </a:tc>
                <a:tc>
                  <a:txBody>
                    <a:bodyPr/>
                    <a:lstStyle/>
                    <a:p>
                      <a:pPr algn="ctr"/>
                      <a:r>
                        <a:rPr lang="en-US" altLang="zh-TW" sz="1200" dirty="0"/>
                        <a:t>149</a:t>
                      </a:r>
                      <a:endParaRPr lang="zh-TW" altLang="en-US" sz="1200" dirty="0"/>
                    </a:p>
                  </a:txBody>
                  <a:tcPr anchor="ctr"/>
                </a:tc>
                <a:tc>
                  <a:txBody>
                    <a:bodyPr/>
                    <a:lstStyle/>
                    <a:p>
                      <a:pPr algn="ctr"/>
                      <a:r>
                        <a:rPr lang="en-US" altLang="zh-TW" sz="1200" dirty="0"/>
                        <a:t>38</a:t>
                      </a:r>
                      <a:endParaRPr lang="zh-TW" altLang="en-US" sz="1200" dirty="0"/>
                    </a:p>
                  </a:txBody>
                  <a:tcPr anchor="ctr"/>
                </a:tc>
                <a:tc>
                  <a:txBody>
                    <a:bodyPr/>
                    <a:lstStyle/>
                    <a:p>
                      <a:pPr algn="ctr"/>
                      <a:r>
                        <a:rPr lang="en-US" altLang="zh-TW" sz="1200" dirty="0"/>
                        <a:t>54</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132</a:t>
                      </a:r>
                      <a:endParaRPr lang="zh-TW" altLang="en-US" sz="1200" dirty="0"/>
                    </a:p>
                  </a:txBody>
                  <a:tcPr anchor="ctr"/>
                </a:tc>
                <a:tc>
                  <a:txBody>
                    <a:bodyPr/>
                    <a:lstStyle/>
                    <a:p>
                      <a:pPr algn="ctr"/>
                      <a:r>
                        <a:rPr lang="en-US" altLang="zh-TW" sz="1200" dirty="0"/>
                        <a:t>57</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87</a:t>
                      </a:r>
                      <a:endParaRPr lang="zh-TW" altLang="en-US" sz="1200" dirty="0"/>
                    </a:p>
                  </a:txBody>
                  <a:tcPr anchor="ctr"/>
                </a:tc>
                <a:tc>
                  <a:txBody>
                    <a:bodyPr/>
                    <a:lstStyle/>
                    <a:p>
                      <a:pPr algn="ctr"/>
                      <a:r>
                        <a:rPr lang="en-US" altLang="zh-TW" sz="1200" dirty="0"/>
                        <a:t>64</a:t>
                      </a:r>
                      <a:endParaRPr lang="zh-TW" altLang="en-US" sz="1200" dirty="0"/>
                    </a:p>
                  </a:txBody>
                  <a:tcPr anchor="ctr"/>
                </a:tc>
                <a:tc>
                  <a:txBody>
                    <a:bodyPr/>
                    <a:lstStyle/>
                    <a:p>
                      <a:pPr algn="ctr"/>
                      <a:r>
                        <a:rPr lang="en-US" altLang="zh-TW" sz="1200" dirty="0"/>
                        <a:t>156</a:t>
                      </a:r>
                      <a:endParaRPr lang="zh-TW" altLang="en-US" sz="1200" dirty="0"/>
                    </a:p>
                  </a:txBody>
                  <a:tcPr anchor="ctr"/>
                </a:tc>
                <a:tc>
                  <a:txBody>
                    <a:bodyPr/>
                    <a:lstStyle/>
                    <a:p>
                      <a:pPr algn="ctr"/>
                      <a:r>
                        <a:rPr lang="en-US" altLang="zh-TW" sz="1200" dirty="0"/>
                        <a:t>161</a:t>
                      </a:r>
                      <a:endParaRPr lang="zh-TW" altLang="en-US" sz="1200" dirty="0"/>
                    </a:p>
                  </a:txBody>
                  <a:tcPr anchor="ctr"/>
                </a:tc>
                <a:tc>
                  <a:txBody>
                    <a:bodyPr/>
                    <a:lstStyle/>
                    <a:p>
                      <a:pPr algn="ctr"/>
                      <a:r>
                        <a:rPr lang="en-US" altLang="zh-TW" sz="1200" dirty="0"/>
                        <a:t>180</a:t>
                      </a:r>
                      <a:endParaRPr lang="zh-TW" altLang="en-US" sz="1200" dirty="0"/>
                    </a:p>
                  </a:txBody>
                  <a:tcPr anchor="ctr"/>
                </a:tc>
                <a:tc>
                  <a:txBody>
                    <a:bodyPr/>
                    <a:lstStyle/>
                    <a:p>
                      <a:pPr algn="ctr"/>
                      <a:r>
                        <a:rPr lang="en-US" altLang="zh-TW" sz="1200" dirty="0"/>
                        <a:t>210</a:t>
                      </a:r>
                      <a:endParaRPr lang="zh-TW" altLang="en-US" sz="1200" dirty="0"/>
                    </a:p>
                  </a:txBody>
                  <a:tcPr anchor="ctr"/>
                </a:tc>
                <a:tc>
                  <a:txBody>
                    <a:bodyPr/>
                    <a:lstStyle/>
                    <a:p>
                      <a:pPr algn="ctr"/>
                      <a:r>
                        <a:rPr lang="en-US" altLang="zh-TW" sz="1200" dirty="0"/>
                        <a:t>99</a:t>
                      </a:r>
                      <a:endParaRPr lang="zh-TW" altLang="en-US" sz="1200" dirty="0"/>
                    </a:p>
                  </a:txBody>
                  <a:tcPr anchor="ctr"/>
                </a:tc>
                <a:tc>
                  <a:txBody>
                    <a:bodyPr/>
                    <a:lstStyle/>
                    <a:p>
                      <a:pPr algn="ctr"/>
                      <a:r>
                        <a:rPr lang="en-US" altLang="zh-TW" sz="1200" dirty="0"/>
                        <a:t>79</a:t>
                      </a:r>
                      <a:endParaRPr lang="zh-TW" altLang="en-US" sz="1200" dirty="0"/>
                    </a:p>
                  </a:txBody>
                  <a:tcPr anchor="ctr"/>
                </a:tc>
                <a:extLst>
                  <a:ext uri="{0D108BD9-81ED-4DB2-BD59-A6C34878D82A}">
                    <a16:rowId xmlns:a16="http://schemas.microsoft.com/office/drawing/2014/main" val="399135874"/>
                  </a:ext>
                </a:extLst>
              </a:tr>
            </a:tbl>
          </a:graphicData>
        </a:graphic>
      </p:graphicFrame>
      <p:graphicFrame>
        <p:nvGraphicFramePr>
          <p:cNvPr id="5" name="表格 4"/>
          <p:cNvGraphicFramePr>
            <a:graphicFrameLocks noGrp="1"/>
          </p:cNvGraphicFramePr>
          <p:nvPr/>
        </p:nvGraphicFramePr>
        <p:xfrm>
          <a:off x="110058" y="3626239"/>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99135874"/>
                  </a:ext>
                </a:extLst>
              </a:tr>
            </a:tbl>
          </a:graphicData>
        </a:graphic>
      </p:graphicFrame>
      <p:sp>
        <p:nvSpPr>
          <p:cNvPr id="6" name="文字方塊 5"/>
          <p:cNvSpPr txBox="1"/>
          <p:nvPr/>
        </p:nvSpPr>
        <p:spPr>
          <a:xfrm>
            <a:off x="3661464" y="2932401"/>
            <a:ext cx="3852609" cy="3231654"/>
          </a:xfrm>
          <a:prstGeom prst="rect">
            <a:avLst/>
          </a:prstGeom>
          <a:noFill/>
        </p:spPr>
        <p:txBody>
          <a:bodyPr wrap="square" rtlCol="0">
            <a:spAutoFit/>
          </a:bodyPr>
          <a:lstStyle/>
          <a:p>
            <a:pPr fontAlgn="base">
              <a:spcBef>
                <a:spcPct val="0"/>
              </a:spcBef>
              <a:spcAft>
                <a:spcPct val="0"/>
              </a:spcAft>
            </a:pPr>
            <a:r>
              <a:rPr kumimoji="1" lang="en-US" altLang="zh-TW" sz="1200" dirty="0">
                <a:solidFill>
                  <a:srgbClr val="FF0000"/>
                </a:solidFill>
                <a:latin typeface="Times New Roman"/>
                <a:ea typeface="標楷體"/>
              </a:rPr>
              <a:t>I(0,</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0) = </a:t>
            </a:r>
          </a:p>
          <a:p>
            <a:pPr fontAlgn="base">
              <a:spcBef>
                <a:spcPct val="0"/>
              </a:spcBef>
              <a:spcAft>
                <a:spcPct val="0"/>
              </a:spcAft>
            </a:pPr>
            <a:r>
              <a:rPr kumimoji="1" lang="en-US" altLang="zh-TW" sz="1200" dirty="0">
                <a:solidFill>
                  <a:srgbClr val="FF0000"/>
                </a:solidFill>
                <a:latin typeface="Times New Roman"/>
                <a:ea typeface="標楷體"/>
              </a:rPr>
              <a:t>s</a:t>
            </a:r>
            <a:r>
              <a:rPr kumimoji="1" lang="en-US" altLang="zh-TW" sz="1200" baseline="-25000" dirty="0">
                <a:solidFill>
                  <a:srgbClr val="FF0000"/>
                </a:solidFill>
                <a:latin typeface="Times New Roman"/>
                <a:ea typeface="標楷體"/>
              </a:rPr>
              <a:t>1</a:t>
            </a:r>
            <a:r>
              <a:rPr kumimoji="1" lang="en-US" altLang="zh-TW" sz="1200" dirty="0">
                <a:solidFill>
                  <a:srgbClr val="FF0000"/>
                </a:solidFill>
                <a:latin typeface="Times New Roman"/>
                <a:ea typeface="標楷體"/>
                <a:sym typeface="Wingdings" panose="05000000000000000000" pitchFamily="2" charset="2"/>
              </a:rPr>
              <a:t>: (104+</a:t>
            </a:r>
            <a:r>
              <a:rPr kumimoji="1" lang="en-US" altLang="zh-TW" sz="1200" dirty="0">
                <a:solidFill>
                  <a:srgbClr val="FF0000"/>
                </a:solidFill>
                <a:latin typeface="Times New Roman"/>
                <a:ea typeface="標楷體"/>
              </a:rPr>
              <a:t>2×</a:t>
            </a:r>
            <a:r>
              <a:rPr kumimoji="1" lang="en-US" altLang="zh-TW" sz="1200" dirty="0">
                <a:solidFill>
                  <a:srgbClr val="FF0000"/>
                </a:solidFill>
                <a:latin typeface="Times New Roman"/>
                <a:ea typeface="標楷體"/>
                <a:sym typeface="Wingdings" panose="05000000000000000000" pitchFamily="2" charset="2"/>
              </a:rPr>
              <a:t>104+104)</a:t>
            </a:r>
            <a:r>
              <a:rPr kumimoji="1" lang="en-US" altLang="zh-TW" sz="1200" dirty="0">
                <a:solidFill>
                  <a:srgbClr val="FF0000"/>
                </a:solidFill>
                <a:latin typeface="Times New Roman"/>
                <a:ea typeface="標楷體"/>
              </a:rPr>
              <a:t>- (169+2×169+146)=-237</a:t>
            </a:r>
          </a:p>
          <a:p>
            <a:pPr fontAlgn="base">
              <a:spcBef>
                <a:spcPct val="0"/>
              </a:spcBef>
              <a:spcAft>
                <a:spcPct val="0"/>
              </a:spcAft>
            </a:pPr>
            <a:r>
              <a:rPr kumimoji="1" lang="en-US" altLang="zh-TW" sz="1200" dirty="0">
                <a:solidFill>
                  <a:srgbClr val="FF0000"/>
                </a:solidFill>
                <a:latin typeface="Times New Roman"/>
                <a:ea typeface="標楷體"/>
              </a:rPr>
              <a:t>s</a:t>
            </a:r>
            <a:r>
              <a:rPr kumimoji="1" lang="en-US" altLang="zh-TW" sz="1200" baseline="-25000" dirty="0">
                <a:solidFill>
                  <a:srgbClr val="FF0000"/>
                </a:solidFill>
                <a:latin typeface="Times New Roman"/>
                <a:ea typeface="標楷體"/>
              </a:rPr>
              <a:t>2</a:t>
            </a:r>
            <a:r>
              <a:rPr kumimoji="1" lang="en-US" altLang="zh-TW" sz="1200" dirty="0">
                <a:solidFill>
                  <a:srgbClr val="FF0000"/>
                </a:solidFill>
                <a:latin typeface="Times New Roman"/>
                <a:ea typeface="標楷體"/>
              </a:rPr>
              <a:t>: (146+2×146+104)-(169+2×169+104)=-69</a:t>
            </a:r>
          </a:p>
          <a:p>
            <a:pPr fontAlgn="base">
              <a:spcBef>
                <a:spcPct val="0"/>
              </a:spcBef>
              <a:spcAft>
                <a:spcPct val="0"/>
              </a:spcAft>
            </a:pPr>
            <a:r>
              <a:rPr kumimoji="1" lang="en-US" altLang="zh-TW" sz="1200" dirty="0">
                <a:solidFill>
                  <a:srgbClr val="FF0000"/>
                </a:solidFill>
                <a:latin typeface="Times New Roman"/>
                <a:ea typeface="標楷體"/>
              </a:rPr>
              <a:t>gradient magnitude:</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246</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&gt;=</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38(</a:t>
            </a:r>
            <a:r>
              <a:rPr kumimoji="1" lang="en-US" altLang="zh-TW" sz="1200" i="1" dirty="0">
                <a:solidFill>
                  <a:srgbClr val="FF0000"/>
                </a:solidFill>
                <a:latin typeface="Times New Roman"/>
                <a:ea typeface="標楷體"/>
              </a:rPr>
              <a:t>threshold</a:t>
            </a:r>
            <a:r>
              <a:rPr kumimoji="1" lang="en-US" altLang="zh-TW" sz="1200" dirty="0">
                <a:solidFill>
                  <a:srgbClr val="FF0000"/>
                </a:solidFill>
                <a:latin typeface="Times New Roman"/>
                <a:ea typeface="標楷體"/>
              </a:rPr>
              <a:t>)</a:t>
            </a:r>
          </a:p>
          <a:p>
            <a:pPr fontAlgn="base">
              <a:spcBef>
                <a:spcPct val="0"/>
              </a:spcBef>
              <a:spcAft>
                <a:spcPct val="0"/>
              </a:spcAft>
            </a:pPr>
            <a:r>
              <a:rPr kumimoji="1" lang="en-US" altLang="zh-TW" sz="1200" dirty="0">
                <a:solidFill>
                  <a:srgbClr val="FF0000"/>
                </a:solidFill>
                <a:latin typeface="Times New Roman"/>
                <a:ea typeface="標楷體"/>
              </a:rPr>
              <a:t>O(0,</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0) = 0</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(black)</a:t>
            </a:r>
          </a:p>
          <a:p>
            <a:pPr fontAlgn="base">
              <a:spcBef>
                <a:spcPct val="0"/>
              </a:spcBef>
              <a:spcAft>
                <a:spcPct val="0"/>
              </a:spcAft>
            </a:pPr>
            <a:endParaRPr kumimoji="1" lang="en-US" altLang="zh-TW" sz="1200" dirty="0">
              <a:solidFill>
                <a:prstClr val="black"/>
              </a:solidFill>
              <a:latin typeface="Times New Roman"/>
              <a:ea typeface="標楷體"/>
            </a:endParaRPr>
          </a:p>
          <a:p>
            <a:pPr fontAlgn="base">
              <a:spcBef>
                <a:spcPct val="0"/>
              </a:spcBef>
              <a:spcAft>
                <a:spcPct val="0"/>
              </a:spcAft>
            </a:pPr>
            <a:endParaRPr kumimoji="1" lang="en-US" altLang="zh-TW" sz="1200" dirty="0">
              <a:solidFill>
                <a:prstClr val="black"/>
              </a:solidFill>
              <a:latin typeface="Times New Roman"/>
              <a:ea typeface="標楷體"/>
            </a:endParaRPr>
          </a:p>
          <a:p>
            <a:pPr fontAlgn="base">
              <a:spcBef>
                <a:spcPct val="0"/>
              </a:spcBef>
              <a:spcAft>
                <a:spcPct val="0"/>
              </a:spcAft>
            </a:pPr>
            <a:r>
              <a:rPr kumimoji="1" lang="en-US" altLang="zh-TW" sz="1200" dirty="0">
                <a:solidFill>
                  <a:srgbClr val="7030A0"/>
                </a:solidFill>
                <a:latin typeface="Times New Roman"/>
                <a:ea typeface="標楷體"/>
              </a:rPr>
              <a:t>I(0, 1) = </a:t>
            </a:r>
          </a:p>
          <a:p>
            <a:pPr fontAlgn="base">
              <a:spcBef>
                <a:spcPct val="0"/>
              </a:spcBef>
              <a:spcAft>
                <a:spcPct val="0"/>
              </a:spcAft>
            </a:pPr>
            <a:r>
              <a:rPr kumimoji="1" lang="en-US" altLang="zh-TW" sz="1200" dirty="0">
                <a:solidFill>
                  <a:srgbClr val="7030A0"/>
                </a:solidFill>
                <a:latin typeface="Times New Roman"/>
                <a:ea typeface="標楷體"/>
              </a:rPr>
              <a:t>s</a:t>
            </a:r>
            <a:r>
              <a:rPr kumimoji="1" lang="en-US" altLang="zh-TW" sz="1200" baseline="-25000" dirty="0">
                <a:solidFill>
                  <a:srgbClr val="7030A0"/>
                </a:solidFill>
                <a:latin typeface="Times New Roman"/>
                <a:ea typeface="標楷體"/>
              </a:rPr>
              <a:t>1</a:t>
            </a:r>
            <a:r>
              <a:rPr kumimoji="1" lang="en-US" altLang="zh-TW" sz="1200" dirty="0">
                <a:solidFill>
                  <a:srgbClr val="7030A0"/>
                </a:solidFill>
                <a:latin typeface="Times New Roman"/>
                <a:ea typeface="標楷體"/>
              </a:rPr>
              <a:t>: (104+2×104+97)- (169+2×146+153)=-205</a:t>
            </a:r>
          </a:p>
          <a:p>
            <a:pPr fontAlgn="base">
              <a:spcBef>
                <a:spcPct val="0"/>
              </a:spcBef>
              <a:spcAft>
                <a:spcPct val="0"/>
              </a:spcAft>
            </a:pPr>
            <a:r>
              <a:rPr kumimoji="1" lang="en-US" altLang="zh-TW" sz="1200" dirty="0">
                <a:solidFill>
                  <a:srgbClr val="7030A0"/>
                </a:solidFill>
                <a:latin typeface="Times New Roman"/>
                <a:ea typeface="標楷體"/>
              </a:rPr>
              <a:t>s</a:t>
            </a:r>
            <a:r>
              <a:rPr kumimoji="1" lang="en-US" altLang="zh-TW" sz="1200" baseline="-25000" dirty="0">
                <a:solidFill>
                  <a:srgbClr val="7030A0"/>
                </a:solidFill>
                <a:latin typeface="Times New Roman"/>
                <a:ea typeface="標楷體"/>
              </a:rPr>
              <a:t>2</a:t>
            </a:r>
            <a:r>
              <a:rPr kumimoji="1" lang="en-US" altLang="zh-TW" sz="1200" dirty="0">
                <a:solidFill>
                  <a:srgbClr val="7030A0"/>
                </a:solidFill>
                <a:latin typeface="Times New Roman"/>
                <a:ea typeface="標楷體"/>
              </a:rPr>
              <a:t>: (153+2×153+97)-(169+2×169+104)=-55</a:t>
            </a:r>
          </a:p>
          <a:p>
            <a:pPr fontAlgn="base">
              <a:spcBef>
                <a:spcPct val="0"/>
              </a:spcBef>
              <a:spcAft>
                <a:spcPct val="0"/>
              </a:spcAft>
            </a:pPr>
            <a:r>
              <a:rPr kumimoji="1" lang="en-US" altLang="zh-TW" sz="1200" dirty="0">
                <a:solidFill>
                  <a:srgbClr val="7030A0"/>
                </a:solidFill>
                <a:latin typeface="Times New Roman"/>
                <a:ea typeface="標楷體"/>
              </a:rPr>
              <a:t>gradient magnitude: 212&gt;= 38</a:t>
            </a:r>
            <a:r>
              <a:rPr kumimoji="1" lang="zh-TW" altLang="en-US" sz="1200" dirty="0">
                <a:solidFill>
                  <a:srgbClr val="7030A0"/>
                </a:solidFill>
                <a:latin typeface="Times New Roman"/>
                <a:ea typeface="標楷體"/>
              </a:rPr>
              <a:t> </a:t>
            </a:r>
            <a:r>
              <a:rPr kumimoji="1" lang="en-US" altLang="zh-TW" sz="1200" dirty="0">
                <a:solidFill>
                  <a:srgbClr val="7030A0"/>
                </a:solidFill>
                <a:latin typeface="Times New Roman" panose="02020603050405020304" pitchFamily="18" charset="0"/>
                <a:ea typeface="標楷體"/>
                <a:cs typeface="Times New Roman" panose="02020603050405020304" pitchFamily="18" charset="0"/>
              </a:rPr>
              <a:t>→</a:t>
            </a:r>
            <a:r>
              <a:rPr kumimoji="1" lang="zh-TW" altLang="en-US" sz="1200" dirty="0">
                <a:solidFill>
                  <a:srgbClr val="7030A0"/>
                </a:solidFill>
                <a:latin typeface="Times New Roman" panose="02020603050405020304" pitchFamily="18" charset="0"/>
                <a:ea typeface="標楷體"/>
                <a:cs typeface="Times New Roman" panose="02020603050405020304" pitchFamily="18" charset="0"/>
              </a:rPr>
              <a:t> </a:t>
            </a:r>
            <a:r>
              <a:rPr kumimoji="1" lang="en-US" altLang="zh-TW" sz="1200" dirty="0">
                <a:solidFill>
                  <a:srgbClr val="7030A0"/>
                </a:solidFill>
                <a:latin typeface="Times New Roman"/>
                <a:ea typeface="標楷體"/>
              </a:rPr>
              <a:t>O(0, 1) = 0 (black)</a:t>
            </a:r>
          </a:p>
          <a:p>
            <a:pPr fontAlgn="base">
              <a:spcBef>
                <a:spcPct val="0"/>
              </a:spcBef>
              <a:spcAft>
                <a:spcPct val="0"/>
              </a:spcAft>
            </a:pPr>
            <a:endParaRPr kumimoji="1" lang="en-US" altLang="zh-TW" sz="1200" dirty="0">
              <a:solidFill>
                <a:srgbClr val="7030A0"/>
              </a:solidFill>
              <a:latin typeface="Times New Roman"/>
              <a:ea typeface="標楷體"/>
            </a:endParaRPr>
          </a:p>
          <a:p>
            <a:pPr fontAlgn="base">
              <a:spcBef>
                <a:spcPct val="0"/>
              </a:spcBef>
              <a:spcAft>
                <a:spcPct val="0"/>
              </a:spcAft>
            </a:pPr>
            <a:endParaRPr kumimoji="1" lang="en-US" altLang="zh-TW" sz="1200" dirty="0">
              <a:solidFill>
                <a:srgbClr val="7030A0"/>
              </a:solidFill>
              <a:latin typeface="Times New Roman"/>
              <a:ea typeface="標楷體"/>
            </a:endParaRPr>
          </a:p>
          <a:p>
            <a:pPr fontAlgn="base">
              <a:spcBef>
                <a:spcPct val="0"/>
              </a:spcBef>
              <a:spcAft>
                <a:spcPct val="0"/>
              </a:spcAft>
            </a:pPr>
            <a:r>
              <a:rPr kumimoji="1" lang="en-US" altLang="zh-TW" sz="1200" dirty="0">
                <a:solidFill>
                  <a:srgbClr val="006600"/>
                </a:solidFill>
                <a:latin typeface="Times New Roman"/>
                <a:ea typeface="標楷體"/>
              </a:rPr>
              <a:t>I(1, 4) = </a:t>
            </a:r>
          </a:p>
          <a:p>
            <a:pPr fontAlgn="base">
              <a:spcBef>
                <a:spcPct val="0"/>
              </a:spcBef>
              <a:spcAft>
                <a:spcPct val="0"/>
              </a:spcAft>
            </a:pPr>
            <a:r>
              <a:rPr kumimoji="1" lang="en-US" altLang="zh-TW" sz="1200" dirty="0">
                <a:solidFill>
                  <a:srgbClr val="006600"/>
                </a:solidFill>
                <a:latin typeface="Times New Roman"/>
                <a:ea typeface="標楷體"/>
              </a:rPr>
              <a:t>s</a:t>
            </a:r>
            <a:r>
              <a:rPr kumimoji="1" lang="en-US" altLang="zh-TW" sz="1200" baseline="-25000" dirty="0">
                <a:solidFill>
                  <a:srgbClr val="006600"/>
                </a:solidFill>
                <a:latin typeface="Times New Roman"/>
                <a:ea typeface="標楷體"/>
              </a:rPr>
              <a:t>1</a:t>
            </a:r>
            <a:r>
              <a:rPr kumimoji="1" lang="en-US" altLang="zh-TW" sz="1200" dirty="0">
                <a:solidFill>
                  <a:srgbClr val="006600"/>
                </a:solidFill>
                <a:latin typeface="Times New Roman"/>
                <a:ea typeface="標楷體"/>
              </a:rPr>
              <a:t> : (120+2×130+212)- (145+2×137+151)=22</a:t>
            </a:r>
          </a:p>
          <a:p>
            <a:pPr fontAlgn="base">
              <a:spcBef>
                <a:spcPct val="0"/>
              </a:spcBef>
              <a:spcAft>
                <a:spcPct val="0"/>
              </a:spcAft>
            </a:pPr>
            <a:r>
              <a:rPr kumimoji="1" lang="en-US" altLang="zh-TW" sz="1200" dirty="0">
                <a:solidFill>
                  <a:srgbClr val="006600"/>
                </a:solidFill>
                <a:latin typeface="Times New Roman"/>
                <a:ea typeface="標楷體"/>
              </a:rPr>
              <a:t>s</a:t>
            </a:r>
            <a:r>
              <a:rPr kumimoji="1" lang="en-US" altLang="zh-TW" sz="1200" baseline="-25000" dirty="0">
                <a:solidFill>
                  <a:srgbClr val="006600"/>
                </a:solidFill>
                <a:latin typeface="Times New Roman"/>
                <a:ea typeface="標楷體"/>
              </a:rPr>
              <a:t>2</a:t>
            </a:r>
            <a:r>
              <a:rPr kumimoji="1" lang="en-US" altLang="zh-TW" sz="1200" dirty="0">
                <a:solidFill>
                  <a:srgbClr val="006600"/>
                </a:solidFill>
                <a:latin typeface="Times New Roman"/>
                <a:ea typeface="標楷體"/>
              </a:rPr>
              <a:t>: (151+2×40+212)-(145+2×100+120)=--22</a:t>
            </a:r>
          </a:p>
          <a:p>
            <a:pPr fontAlgn="base">
              <a:spcBef>
                <a:spcPct val="0"/>
              </a:spcBef>
              <a:spcAft>
                <a:spcPct val="0"/>
              </a:spcAft>
            </a:pPr>
            <a:r>
              <a:rPr kumimoji="1" lang="en-US" altLang="zh-TW" sz="1200" dirty="0">
                <a:solidFill>
                  <a:srgbClr val="006600"/>
                </a:solidFill>
                <a:latin typeface="Times New Roman"/>
                <a:ea typeface="標楷體"/>
              </a:rPr>
              <a:t>gradient magnitude: 31 &lt; 38</a:t>
            </a:r>
            <a:r>
              <a:rPr kumimoji="1" lang="zh-TW" altLang="en-US" sz="1200" dirty="0">
                <a:solidFill>
                  <a:srgbClr val="006600"/>
                </a:solidFill>
                <a:latin typeface="Times New Roman"/>
                <a:ea typeface="標楷體"/>
              </a:rPr>
              <a:t> </a:t>
            </a:r>
            <a:r>
              <a:rPr kumimoji="1" lang="en-US" altLang="zh-TW" sz="1200" dirty="0">
                <a:solidFill>
                  <a:srgbClr val="006600"/>
                </a:solidFill>
                <a:latin typeface="Times New Roman" panose="02020603050405020304" pitchFamily="18" charset="0"/>
                <a:ea typeface="標楷體"/>
                <a:cs typeface="Times New Roman" panose="02020603050405020304" pitchFamily="18" charset="0"/>
              </a:rPr>
              <a:t>→</a:t>
            </a:r>
            <a:r>
              <a:rPr kumimoji="1" lang="zh-TW" altLang="en-US" sz="1200" dirty="0">
                <a:solidFill>
                  <a:srgbClr val="006600"/>
                </a:solidFill>
                <a:latin typeface="Times New Roman" panose="02020603050405020304" pitchFamily="18" charset="0"/>
                <a:ea typeface="標楷體"/>
                <a:cs typeface="Times New Roman" panose="02020603050405020304" pitchFamily="18" charset="0"/>
              </a:rPr>
              <a:t> </a:t>
            </a:r>
            <a:r>
              <a:rPr kumimoji="1" lang="en-US" altLang="zh-TW" sz="1200" dirty="0">
                <a:solidFill>
                  <a:srgbClr val="006600"/>
                </a:solidFill>
                <a:latin typeface="Times New Roman"/>
                <a:ea typeface="標楷體"/>
              </a:rPr>
              <a:t>O(1, 4) = 255 (white)</a:t>
            </a:r>
          </a:p>
        </p:txBody>
      </p:sp>
      <mc:AlternateContent xmlns:mc="http://schemas.openxmlformats.org/markup-compatibility/2006" xmlns:a14="http://schemas.microsoft.com/office/drawing/2010/main">
        <mc:Choice Requires="a14">
          <p:sp>
            <p:nvSpPr>
              <p:cNvPr id="11" name="矩形 10"/>
              <p:cNvSpPr/>
              <p:nvPr/>
            </p:nvSpPr>
            <p:spPr>
              <a:xfrm>
                <a:off x="5419004" y="2242737"/>
                <a:ext cx="3045321" cy="427746"/>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gradient magnitude: </a:t>
                </a:r>
                <a14:m>
                  <m:oMath xmlns:m="http://schemas.openxmlformats.org/officeDocument/2006/math">
                    <m:rad>
                      <m:radPr>
                        <m:degHide m:val="on"/>
                        <m:ctrlPr>
                          <a:rPr kumimoji="1" lang="en-US" altLang="zh-TW" i="1">
                            <a:solidFill>
                              <a:prstClr val="black"/>
                            </a:solidFill>
                            <a:latin typeface="Cambria Math" panose="02040503050406030204" pitchFamily="18" charset="0"/>
                          </a:rPr>
                        </m:ctrlPr>
                      </m:radPr>
                      <m:deg/>
                      <m:e>
                        <m:sSubSup>
                          <m:sSubSupPr>
                            <m:ctrlPr>
                              <a:rPr kumimoji="1" lang="en-US" altLang="zh-TW" i="1">
                                <a:solidFill>
                                  <a:prstClr val="black"/>
                                </a:solidFill>
                                <a:latin typeface="Cambria Math" panose="02040503050406030204" pitchFamily="18" charset="0"/>
                              </a:rPr>
                            </m:ctrlPr>
                          </m:sSubSupPr>
                          <m:e>
                            <m:r>
                              <a:rPr kumimoji="1" lang="en-US" altLang="zh-TW" i="1">
                                <a:solidFill>
                                  <a:prstClr val="black"/>
                                </a:solidFill>
                                <a:latin typeface="Cambria Math" panose="02040503050406030204" pitchFamily="18" charset="0"/>
                              </a:rPr>
                              <m:t>𝑠</m:t>
                            </m:r>
                          </m:e>
                          <m:sub>
                            <m:r>
                              <a:rPr kumimoji="1" lang="en-US" altLang="zh-TW" i="1">
                                <a:solidFill>
                                  <a:prstClr val="black"/>
                                </a:solidFill>
                                <a:latin typeface="Cambria Math" panose="02040503050406030204" pitchFamily="18" charset="0"/>
                              </a:rPr>
                              <m:t>1</m:t>
                            </m:r>
                          </m:sub>
                          <m:sup>
                            <m:r>
                              <a:rPr kumimoji="1" lang="en-US" altLang="zh-TW" i="1">
                                <a:solidFill>
                                  <a:prstClr val="black"/>
                                </a:solidFill>
                                <a:latin typeface="Cambria Math" panose="02040503050406030204" pitchFamily="18" charset="0"/>
                              </a:rPr>
                              <m:t>2</m:t>
                            </m:r>
                          </m:sup>
                        </m:sSubSup>
                        <m:r>
                          <a:rPr kumimoji="1" lang="en-US" altLang="zh-TW" i="1">
                            <a:solidFill>
                              <a:prstClr val="black"/>
                            </a:solidFill>
                            <a:latin typeface="Cambria Math" panose="02040503050406030204" pitchFamily="18" charset="0"/>
                          </a:rPr>
                          <m:t>+</m:t>
                        </m:r>
                        <m:sSubSup>
                          <m:sSubSupPr>
                            <m:ctrlPr>
                              <a:rPr kumimoji="1" lang="en-US" altLang="zh-TW" i="1">
                                <a:solidFill>
                                  <a:prstClr val="black"/>
                                </a:solidFill>
                                <a:latin typeface="Cambria Math" panose="02040503050406030204" pitchFamily="18" charset="0"/>
                              </a:rPr>
                            </m:ctrlPr>
                          </m:sSubSupPr>
                          <m:e>
                            <m:r>
                              <a:rPr kumimoji="1" lang="en-US" altLang="zh-TW" i="1">
                                <a:solidFill>
                                  <a:prstClr val="black"/>
                                </a:solidFill>
                                <a:latin typeface="Cambria Math" panose="02040503050406030204" pitchFamily="18" charset="0"/>
                              </a:rPr>
                              <m:t>𝑠</m:t>
                            </m:r>
                          </m:e>
                          <m:sub>
                            <m:r>
                              <a:rPr kumimoji="1" lang="en-US" altLang="zh-TW" i="1">
                                <a:solidFill>
                                  <a:prstClr val="black"/>
                                </a:solidFill>
                                <a:latin typeface="Cambria Math" panose="02040503050406030204" pitchFamily="18" charset="0"/>
                              </a:rPr>
                              <m:t>2</m:t>
                            </m:r>
                          </m:sub>
                          <m:sup>
                            <m:r>
                              <a:rPr kumimoji="1" lang="en-US" altLang="zh-TW" i="1">
                                <a:solidFill>
                                  <a:prstClr val="black"/>
                                </a:solidFill>
                                <a:latin typeface="Cambria Math" panose="02040503050406030204" pitchFamily="18" charset="0"/>
                              </a:rPr>
                              <m:t>2</m:t>
                            </m:r>
                          </m:sup>
                        </m:sSubSup>
                        <m:r>
                          <a:rPr kumimoji="1" lang="en-US" altLang="zh-TW" i="1">
                            <a:solidFill>
                              <a:prstClr val="black"/>
                            </a:solidFill>
                            <a:latin typeface="Cambria Math" panose="02040503050406030204" pitchFamily="18" charset="0"/>
                          </a:rPr>
                          <m:t> </m:t>
                        </m:r>
                      </m:e>
                    </m:rad>
                  </m:oMath>
                </a14:m>
                <a:endParaRPr kumimoji="1" lang="zh-TW" altLang="en-US" dirty="0">
                  <a:solidFill>
                    <a:prstClr val="black"/>
                  </a:solidFill>
                  <a:latin typeface="Times New Roman"/>
                  <a:ea typeface="新細明體" charset="-120"/>
                </a:endParaRPr>
              </a:p>
            </p:txBody>
          </p:sp>
        </mc:Choice>
        <mc:Fallback xmlns="">
          <p:sp>
            <p:nvSpPr>
              <p:cNvPr id="11" name="矩形 10"/>
              <p:cNvSpPr>
                <a:spLocks noRot="1" noChangeAspect="1" noMove="1" noResize="1" noEditPoints="1" noAdjustHandles="1" noChangeArrowheads="1" noChangeShapeType="1" noTextEdit="1"/>
              </p:cNvSpPr>
              <p:nvPr/>
            </p:nvSpPr>
            <p:spPr>
              <a:xfrm>
                <a:off x="5419004" y="2242737"/>
                <a:ext cx="3045321" cy="427746"/>
              </a:xfrm>
              <a:prstGeom prst="rect">
                <a:avLst/>
              </a:prstGeom>
              <a:blipFill>
                <a:blip r:embed="rId4"/>
                <a:stretch>
                  <a:fillRect l="-1800" b="-21429"/>
                </a:stretch>
              </a:blipFill>
            </p:spPr>
            <p:txBody>
              <a:bodyPr/>
              <a:lstStyle/>
              <a:p>
                <a:r>
                  <a:rPr lang="zh-TW" altLang="en-US">
                    <a:noFill/>
                  </a:rPr>
                  <a:t> </a:t>
                </a:r>
              </a:p>
            </p:txBody>
          </p:sp>
        </mc:Fallback>
      </mc:AlternateContent>
      <p:sp>
        <p:nvSpPr>
          <p:cNvPr id="12" name="矩形 11"/>
          <p:cNvSpPr/>
          <p:nvPr/>
        </p:nvSpPr>
        <p:spPr>
          <a:xfrm>
            <a:off x="3992822" y="513077"/>
            <a:ext cx="2180725" cy="369332"/>
          </a:xfrm>
          <a:prstGeom prst="rect">
            <a:avLst/>
          </a:prstGeom>
        </p:spPr>
        <p:txBody>
          <a:bodyPr wrap="none">
            <a:spAutoFit/>
          </a:bodyPr>
          <a:lstStyle/>
          <a:p>
            <a:pPr fontAlgn="base">
              <a:spcAft>
                <a:spcPts val="1800"/>
              </a:spcAft>
            </a:pPr>
            <a:r>
              <a:rPr kumimoji="1" lang="en-US" altLang="zh-TW" i="1" dirty="0">
                <a:solidFill>
                  <a:prstClr val="black"/>
                </a:solidFill>
                <a:latin typeface="Times New Roman"/>
                <a:ea typeface="新細明體" charset="-120"/>
              </a:rPr>
              <a:t>f’(x) </a:t>
            </a:r>
            <a:r>
              <a:rPr kumimoji="1" lang="en-US" altLang="zh-TW" i="1" dirty="0">
                <a:solidFill>
                  <a:prstClr val="black"/>
                </a:solidFill>
                <a:latin typeface="Times New Roman"/>
                <a:ea typeface="新細明體" charset="-120"/>
                <a:cs typeface="Times New Roman" panose="02020603050405020304" pitchFamily="18" charset="0"/>
              </a:rPr>
              <a:t>≈ f(x+1) – f(x-1)</a:t>
            </a:r>
            <a:endParaRPr kumimoji="1" lang="en-US" altLang="zh-TW" i="1" dirty="0">
              <a:solidFill>
                <a:prstClr val="black"/>
              </a:solidFill>
              <a:latin typeface="Times New Roman"/>
              <a:ea typeface="新細明體" charset="-120"/>
            </a:endParaRPr>
          </a:p>
        </p:txBody>
      </p:sp>
      <p:cxnSp>
        <p:nvCxnSpPr>
          <p:cNvPr id="15" name="直線單箭頭接點 14"/>
          <p:cNvCxnSpPr>
            <a:stCxn id="4" idx="2"/>
            <a:endCxn id="5" idx="0"/>
          </p:cNvCxnSpPr>
          <p:nvPr/>
        </p:nvCxnSpPr>
        <p:spPr>
          <a:xfrm flipH="1">
            <a:off x="1838058" y="3004561"/>
            <a:ext cx="5642" cy="621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098093" y="2"/>
            <a:ext cx="4045909" cy="954107"/>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Times New Roman"/>
                <a:ea typeface="標楷體"/>
              </a:rPr>
              <a:t>Sobel operator (</a:t>
            </a:r>
            <a:r>
              <a:rPr kumimoji="1" lang="en-US" altLang="zh-TW" sz="2800" b="1" dirty="0" err="1">
                <a:solidFill>
                  <a:prstClr val="black"/>
                </a:solidFill>
                <a:latin typeface="Times New Roman"/>
                <a:ea typeface="標楷體"/>
              </a:rPr>
              <a:t>ppt</a:t>
            </a:r>
            <a:r>
              <a:rPr kumimoji="1" lang="en-US" altLang="zh-TW" sz="2800" b="1" dirty="0">
                <a:solidFill>
                  <a:prstClr val="black"/>
                </a:solidFill>
                <a:latin typeface="Times New Roman"/>
                <a:ea typeface="標楷體"/>
              </a:rPr>
              <a:t> p.84)</a:t>
            </a:r>
          </a:p>
          <a:p>
            <a:pPr algn="r" fontAlgn="base">
              <a:spcBef>
                <a:spcPct val="0"/>
              </a:spcBef>
              <a:spcAft>
                <a:spcPct val="0"/>
              </a:spcAft>
            </a:pPr>
            <a:r>
              <a:rPr kumimoji="1" lang="en-US" altLang="zh-TW" sz="2800" b="1" dirty="0">
                <a:solidFill>
                  <a:prstClr val="black"/>
                </a:solidFill>
                <a:latin typeface="Times New Roman"/>
                <a:ea typeface="標楷體"/>
              </a:rPr>
              <a:t>Threshold=38</a:t>
            </a:r>
          </a:p>
        </p:txBody>
      </p:sp>
      <p:sp>
        <p:nvSpPr>
          <p:cNvPr id="17" name="矩形 16"/>
          <p:cNvSpPr/>
          <p:nvPr/>
        </p:nvSpPr>
        <p:spPr>
          <a:xfrm>
            <a:off x="110058" y="124212"/>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0" name="矩形 19"/>
          <p:cNvSpPr/>
          <p:nvPr/>
        </p:nvSpPr>
        <p:spPr>
          <a:xfrm>
            <a:off x="110058" y="3626239"/>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2" name="矩形 21"/>
          <p:cNvSpPr/>
          <p:nvPr/>
        </p:nvSpPr>
        <p:spPr>
          <a:xfrm>
            <a:off x="6589896" y="1615795"/>
            <a:ext cx="780983" cy="369332"/>
          </a:xfrm>
          <a:prstGeom prst="rect">
            <a:avLst/>
          </a:prstGeom>
        </p:spPr>
        <p:txBody>
          <a:bodyPr wrap="none">
            <a:spAutoFit/>
          </a:bodyPr>
          <a:lstStyle/>
          <a:p>
            <a:pPr fontAlgn="base">
              <a:spcBef>
                <a:spcPct val="0"/>
              </a:spcBef>
              <a:spcAft>
                <a:spcPct val="0"/>
              </a:spcAft>
            </a:pPr>
            <a:r>
              <a:rPr kumimoji="1" lang="en-US" altLang="zh-TW" i="1" dirty="0">
                <a:solidFill>
                  <a:prstClr val="black"/>
                </a:solidFill>
                <a:latin typeface="Times New Roman"/>
                <a:ea typeface="新細明體" charset="-120"/>
                <a:cs typeface="Times New Roman" panose="02020603050405020304" pitchFamily="18" charset="0"/>
              </a:rPr>
              <a:t>f(x+1)</a:t>
            </a:r>
            <a:endParaRPr kumimoji="1" lang="zh-TW" altLang="en-US" dirty="0">
              <a:solidFill>
                <a:prstClr val="black"/>
              </a:solidFill>
              <a:latin typeface="Times New Roman"/>
              <a:ea typeface="新細明體" charset="-120"/>
            </a:endParaRPr>
          </a:p>
        </p:txBody>
      </p:sp>
      <p:sp>
        <p:nvSpPr>
          <p:cNvPr id="23" name="矩形 22"/>
          <p:cNvSpPr/>
          <p:nvPr/>
        </p:nvSpPr>
        <p:spPr>
          <a:xfrm>
            <a:off x="6665404" y="1026946"/>
            <a:ext cx="697627" cy="369332"/>
          </a:xfrm>
          <a:prstGeom prst="rect">
            <a:avLst/>
          </a:prstGeom>
        </p:spPr>
        <p:txBody>
          <a:bodyPr wrap="none">
            <a:spAutoFit/>
          </a:bodyPr>
          <a:lstStyle/>
          <a:p>
            <a:pPr fontAlgn="base">
              <a:spcBef>
                <a:spcPct val="0"/>
              </a:spcBef>
              <a:spcAft>
                <a:spcPct val="0"/>
              </a:spcAft>
            </a:pPr>
            <a:r>
              <a:rPr kumimoji="1" lang="en-US" altLang="zh-TW" i="1" dirty="0">
                <a:solidFill>
                  <a:prstClr val="black"/>
                </a:solidFill>
                <a:latin typeface="Times New Roman"/>
                <a:ea typeface="新細明體" charset="-120"/>
                <a:cs typeface="Times New Roman" panose="02020603050405020304" pitchFamily="18" charset="0"/>
              </a:rPr>
              <a:t>f(x-1)</a:t>
            </a:r>
            <a:endParaRPr kumimoji="1" lang="zh-TW" altLang="en-US" dirty="0">
              <a:solidFill>
                <a:prstClr val="black"/>
              </a:solidFill>
              <a:latin typeface="Times New Roman"/>
              <a:ea typeface="新細明體" charset="-120"/>
            </a:endParaRPr>
          </a:p>
        </p:txBody>
      </p:sp>
      <p:sp>
        <p:nvSpPr>
          <p:cNvPr id="24" name="矩形 23"/>
          <p:cNvSpPr/>
          <p:nvPr/>
        </p:nvSpPr>
        <p:spPr>
          <a:xfrm>
            <a:off x="542058" y="124212"/>
            <a:ext cx="432000"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5" name="矩形 24"/>
          <p:cNvSpPr/>
          <p:nvPr/>
        </p:nvSpPr>
        <p:spPr>
          <a:xfrm>
            <a:off x="548735" y="3617347"/>
            <a:ext cx="432000"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6" name="表格 25"/>
          <p:cNvGraphicFramePr>
            <a:graphicFrameLocks noGrp="1"/>
          </p:cNvGraphicFramePr>
          <p:nvPr/>
        </p:nvGraphicFramePr>
        <p:xfrm>
          <a:off x="7431779" y="2752341"/>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27" name="矩形 26"/>
          <p:cNvSpPr/>
          <p:nvPr/>
        </p:nvSpPr>
        <p:spPr>
          <a:xfrm>
            <a:off x="7863779" y="3091449"/>
            <a:ext cx="432000" cy="36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8" name="矩形 27"/>
          <p:cNvSpPr/>
          <p:nvPr/>
        </p:nvSpPr>
        <p:spPr>
          <a:xfrm>
            <a:off x="7863779" y="3101895"/>
            <a:ext cx="864000" cy="720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9" name="表格 28"/>
          <p:cNvGraphicFramePr>
            <a:graphicFrameLocks noGrp="1"/>
          </p:cNvGraphicFramePr>
          <p:nvPr/>
        </p:nvGraphicFramePr>
        <p:xfrm>
          <a:off x="7407976" y="4010677"/>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30" name="矩形 29"/>
          <p:cNvSpPr/>
          <p:nvPr/>
        </p:nvSpPr>
        <p:spPr>
          <a:xfrm>
            <a:off x="7839976" y="4348415"/>
            <a:ext cx="432000" cy="3600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7030A0"/>
              </a:solidFill>
              <a:latin typeface="Times New Roman"/>
              <a:ea typeface="標楷體"/>
            </a:endParaRPr>
          </a:p>
        </p:txBody>
      </p:sp>
      <p:sp>
        <p:nvSpPr>
          <p:cNvPr id="31" name="矩形 30"/>
          <p:cNvSpPr/>
          <p:nvPr/>
        </p:nvSpPr>
        <p:spPr>
          <a:xfrm>
            <a:off x="7407976" y="4358861"/>
            <a:ext cx="1296000" cy="720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7030A0"/>
              </a:solidFill>
              <a:latin typeface="Times New Roman"/>
              <a:ea typeface="標楷體"/>
            </a:endParaRPr>
          </a:p>
        </p:txBody>
      </p:sp>
      <p:sp>
        <p:nvSpPr>
          <p:cNvPr id="32" name="矩形 31"/>
          <p:cNvSpPr/>
          <p:nvPr/>
        </p:nvSpPr>
        <p:spPr>
          <a:xfrm>
            <a:off x="1840879" y="477053"/>
            <a:ext cx="432000" cy="360000"/>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00B050"/>
              </a:solidFill>
              <a:latin typeface="Times New Roman"/>
              <a:ea typeface="標楷體"/>
            </a:endParaRPr>
          </a:p>
        </p:txBody>
      </p:sp>
      <p:sp>
        <p:nvSpPr>
          <p:cNvPr id="33" name="矩形 32"/>
          <p:cNvSpPr/>
          <p:nvPr/>
        </p:nvSpPr>
        <p:spPr>
          <a:xfrm>
            <a:off x="1840879" y="3998071"/>
            <a:ext cx="432000" cy="360000"/>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00B050"/>
              </a:solidFill>
              <a:latin typeface="Times New Roman"/>
              <a:ea typeface="標楷體"/>
            </a:endParaRPr>
          </a:p>
        </p:txBody>
      </p:sp>
      <p:graphicFrame>
        <p:nvGraphicFramePr>
          <p:cNvPr id="35" name="表格 34"/>
          <p:cNvGraphicFramePr>
            <a:graphicFrameLocks noGrp="1"/>
          </p:cNvGraphicFramePr>
          <p:nvPr/>
        </p:nvGraphicFramePr>
        <p:xfrm>
          <a:off x="7425344" y="5251989"/>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120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36" name="矩形 35"/>
          <p:cNvSpPr/>
          <p:nvPr/>
        </p:nvSpPr>
        <p:spPr>
          <a:xfrm>
            <a:off x="7857344" y="5589727"/>
            <a:ext cx="432000" cy="360000"/>
          </a:xfrm>
          <a:prstGeom prst="rect">
            <a:avLst/>
          </a:prstGeom>
          <a:no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37" name="矩形 36"/>
          <p:cNvSpPr/>
          <p:nvPr/>
        </p:nvSpPr>
        <p:spPr>
          <a:xfrm>
            <a:off x="7407976" y="5251990"/>
            <a:ext cx="1313368" cy="1068185"/>
          </a:xfrm>
          <a:prstGeom prst="rect">
            <a:avLst/>
          </a:prstGeom>
          <a:noFill/>
          <a:ln w="28575">
            <a:solidFill>
              <a:srgbClr val="00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cxnSp>
        <p:nvCxnSpPr>
          <p:cNvPr id="38" name="直線單箭頭接點 37"/>
          <p:cNvCxnSpPr/>
          <p:nvPr/>
        </p:nvCxnSpPr>
        <p:spPr>
          <a:xfrm flipV="1">
            <a:off x="8092772" y="298590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8524820" y="298590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H="1">
            <a:off x="7749344" y="3284984"/>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H="1">
            <a:off x="7751917" y="3645024"/>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rot="2700000" flipH="1">
            <a:off x="7744609" y="3079632"/>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7631041" y="4251568"/>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V="1">
            <a:off x="8073344" y="4251568"/>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V="1">
            <a:off x="8501626" y="4257283"/>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32017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9" descr="7"/>
          <p:cNvPicPr>
            <a:picLocks noChangeAspect="1" noChangeArrowheads="1"/>
          </p:cNvPicPr>
          <p:nvPr/>
        </p:nvPicPr>
        <p:blipFill rotWithShape="1">
          <a:blip r:embed="rId3" cstate="print"/>
          <a:srcRect b="28003"/>
          <a:stretch/>
        </p:blipFill>
        <p:spPr bwMode="auto">
          <a:xfrm>
            <a:off x="4576482" y="1047409"/>
            <a:ext cx="3818875" cy="1295944"/>
          </a:xfrm>
          <a:prstGeom prst="rect">
            <a:avLst/>
          </a:prstGeom>
          <a:noFill/>
          <a:ln w="9525">
            <a:noFill/>
            <a:miter lim="800000"/>
            <a:headEnd/>
            <a:tailEnd/>
          </a:ln>
        </p:spPr>
      </p:pic>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dirty="0">
                <a:latin typeface="Arial" charset="0"/>
                <a:ea typeface="新細明體" charset="-120"/>
              </a:rPr>
              <a:pPr fontAlgn="base">
                <a:spcBef>
                  <a:spcPct val="0"/>
                </a:spcBef>
                <a:spcAft>
                  <a:spcPct val="0"/>
                </a:spcAft>
              </a:pPr>
              <a:t>156</a:t>
            </a:fld>
            <a:endParaRPr kumimoji="1" lang="en-US" dirty="0">
              <a:latin typeface="Arial" charset="0"/>
              <a:ea typeface="新細明體" charset="-120"/>
            </a:endParaRPr>
          </a:p>
        </p:txBody>
      </p:sp>
      <p:graphicFrame>
        <p:nvGraphicFramePr>
          <p:cNvPr id="4" name="表格 3"/>
          <p:cNvGraphicFramePr>
            <a:graphicFrameLocks noGrp="1"/>
          </p:cNvGraphicFramePr>
          <p:nvPr/>
        </p:nvGraphicFramePr>
        <p:xfrm>
          <a:off x="115700" y="124561"/>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tc>
                  <a:txBody>
                    <a:bodyPr/>
                    <a:lstStyle/>
                    <a:p>
                      <a:pPr algn="ctr"/>
                      <a:r>
                        <a:rPr lang="en-US" altLang="zh-TW" sz="1200" dirty="0"/>
                        <a:t>112</a:t>
                      </a:r>
                      <a:endParaRPr lang="zh-TW" altLang="en-US" sz="1200" dirty="0"/>
                    </a:p>
                  </a:txBody>
                  <a:tcPr anchor="ctr"/>
                </a:tc>
                <a:tc>
                  <a:txBody>
                    <a:bodyPr/>
                    <a:lstStyle/>
                    <a:p>
                      <a:pPr algn="ctr"/>
                      <a:r>
                        <a:rPr lang="en-US" altLang="zh-TW" sz="1200" dirty="0"/>
                        <a:t>98</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tc>
                  <a:txBody>
                    <a:bodyPr/>
                    <a:lstStyle/>
                    <a:p>
                      <a:pPr algn="ctr"/>
                      <a:r>
                        <a:rPr lang="en-US" altLang="zh-TW" sz="1200" dirty="0"/>
                        <a:t>42</a:t>
                      </a:r>
                      <a:endParaRPr lang="zh-TW" altLang="en-US" sz="1200" dirty="0"/>
                    </a:p>
                  </a:txBody>
                  <a:tcPr anchor="ctr"/>
                </a:tc>
                <a:tc>
                  <a:txBody>
                    <a:bodyPr/>
                    <a:lstStyle/>
                    <a:p>
                      <a:pPr algn="ctr"/>
                      <a:r>
                        <a:rPr lang="en-US" altLang="zh-TW" sz="1200" dirty="0"/>
                        <a:t>63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128</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162</a:t>
                      </a:r>
                      <a:endParaRPr lang="zh-TW" altLang="en-US" sz="1200" dirty="0"/>
                    </a:p>
                  </a:txBody>
                  <a:tcPr anchor="ctr"/>
                </a:tc>
                <a:tc>
                  <a:txBody>
                    <a:bodyPr/>
                    <a:lstStyle/>
                    <a:p>
                      <a:pPr algn="ctr"/>
                      <a:r>
                        <a:rPr lang="en-US" altLang="zh-TW" sz="1200" dirty="0"/>
                        <a:t>45</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77</a:t>
                      </a:r>
                      <a:endParaRPr lang="zh-TW" altLang="en-US" sz="1200" dirty="0"/>
                    </a:p>
                  </a:txBody>
                  <a:tcPr anchor="ctr"/>
                </a:tc>
                <a:tc>
                  <a:txBody>
                    <a:bodyPr/>
                    <a:lstStyle/>
                    <a:p>
                      <a:pPr algn="ctr"/>
                      <a:r>
                        <a:rPr lang="en-US" altLang="zh-TW" sz="1200" dirty="0"/>
                        <a:t>75</a:t>
                      </a:r>
                      <a:endParaRPr lang="zh-TW" altLang="en-US" sz="1200" dirty="0"/>
                    </a:p>
                  </a:txBody>
                  <a:tcPr anchor="ctr"/>
                </a:tc>
                <a:tc>
                  <a:txBody>
                    <a:bodyPr/>
                    <a:lstStyle/>
                    <a:p>
                      <a:pPr algn="ctr"/>
                      <a:r>
                        <a:rPr lang="en-US" altLang="zh-TW" sz="1200" dirty="0"/>
                        <a:t>101</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201</a:t>
                      </a:r>
                      <a:endParaRPr lang="zh-TW" altLang="en-US" sz="1200" dirty="0"/>
                    </a:p>
                  </a:txBody>
                  <a:tcPr anchor="ctr"/>
                </a:tc>
                <a:tc>
                  <a:txBody>
                    <a:bodyPr/>
                    <a:lstStyle/>
                    <a:p>
                      <a:pPr algn="ctr"/>
                      <a:r>
                        <a:rPr lang="en-US" altLang="zh-TW" sz="1200" dirty="0"/>
                        <a:t>177</a:t>
                      </a:r>
                      <a:endParaRPr lang="zh-TW" altLang="en-US" sz="1200" dirty="0"/>
                    </a:p>
                  </a:txBody>
                  <a:tcPr anchor="ctr"/>
                </a:tc>
                <a:tc>
                  <a:txBody>
                    <a:bodyPr/>
                    <a:lstStyle/>
                    <a:p>
                      <a:pPr algn="ctr"/>
                      <a:r>
                        <a:rPr lang="en-US" altLang="zh-TW" sz="1200" dirty="0"/>
                        <a:t>176</a:t>
                      </a:r>
                      <a:endParaRPr lang="zh-TW" altLang="en-US" sz="1200" dirty="0"/>
                    </a:p>
                  </a:txBody>
                  <a:tcPr anchor="ctr"/>
                </a:tc>
                <a:tc>
                  <a:txBody>
                    <a:bodyPr/>
                    <a:lstStyle/>
                    <a:p>
                      <a:pPr algn="ctr"/>
                      <a:r>
                        <a:rPr lang="en-US" altLang="zh-TW" sz="1200" dirty="0"/>
                        <a:t>136</a:t>
                      </a:r>
                      <a:endParaRPr lang="zh-TW" altLang="en-US" sz="1200" dirty="0"/>
                    </a:p>
                  </a:txBody>
                  <a:tcPr anchor="ctr"/>
                </a:tc>
                <a:tc>
                  <a:txBody>
                    <a:bodyPr/>
                    <a:lstStyle/>
                    <a:p>
                      <a:pPr algn="ctr"/>
                      <a:r>
                        <a:rPr lang="en-US" altLang="zh-TW" sz="1200" dirty="0"/>
                        <a:t>113</a:t>
                      </a:r>
                      <a:endParaRPr lang="zh-TW" altLang="en-US" sz="1200" dirty="0"/>
                    </a:p>
                  </a:txBody>
                  <a:tcPr anchor="ctr"/>
                </a:tc>
                <a:tc>
                  <a:txBody>
                    <a:bodyPr/>
                    <a:lstStyle/>
                    <a:p>
                      <a:pPr algn="ctr"/>
                      <a:r>
                        <a:rPr lang="en-US" altLang="zh-TW" sz="1200" dirty="0"/>
                        <a:t>150</a:t>
                      </a:r>
                      <a:endParaRPr lang="zh-TW" altLang="en-US" sz="1200" dirty="0"/>
                    </a:p>
                  </a:txBody>
                  <a:tcPr anchor="ctr"/>
                </a:tc>
                <a:tc>
                  <a:txBody>
                    <a:bodyPr/>
                    <a:lstStyle/>
                    <a:p>
                      <a:pPr algn="ctr"/>
                      <a:r>
                        <a:rPr lang="en-US" altLang="zh-TW" sz="1200" dirty="0"/>
                        <a:t>137</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162</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193</a:t>
                      </a:r>
                      <a:endParaRPr lang="zh-TW" altLang="en-US" sz="1200" dirty="0"/>
                    </a:p>
                  </a:txBody>
                  <a:tcPr anchor="ctr"/>
                </a:tc>
                <a:tc>
                  <a:txBody>
                    <a:bodyPr/>
                    <a:lstStyle/>
                    <a:p>
                      <a:pPr algn="ctr"/>
                      <a:r>
                        <a:rPr lang="en-US" altLang="zh-TW" sz="1200" dirty="0"/>
                        <a:t>46</a:t>
                      </a:r>
                      <a:endParaRPr lang="zh-TW" altLang="en-US" sz="1200" dirty="0"/>
                    </a:p>
                  </a:txBody>
                  <a:tcPr anchor="ctr"/>
                </a:tc>
                <a:tc>
                  <a:txBody>
                    <a:bodyPr/>
                    <a:lstStyle/>
                    <a:p>
                      <a:pPr algn="ctr"/>
                      <a:r>
                        <a:rPr lang="en-US" altLang="zh-TW" sz="1200" dirty="0"/>
                        <a:t>52</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126</a:t>
                      </a:r>
                      <a:endParaRPr lang="zh-TW" altLang="en-US" sz="1200" dirty="0"/>
                    </a:p>
                  </a:txBody>
                  <a:tcPr anchor="ctr"/>
                </a:tc>
                <a:tc>
                  <a:txBody>
                    <a:bodyPr/>
                    <a:lstStyle/>
                    <a:p>
                      <a:pPr algn="ctr"/>
                      <a:r>
                        <a:rPr lang="en-US" altLang="zh-TW" sz="1200" dirty="0"/>
                        <a:t>203</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141</a:t>
                      </a:r>
                      <a:endParaRPr lang="zh-TW" altLang="en-US" sz="1200" dirty="0"/>
                    </a:p>
                  </a:txBody>
                  <a:tcPr anchor="ctr"/>
                </a:tc>
                <a:tc>
                  <a:txBody>
                    <a:bodyPr/>
                    <a:lstStyle/>
                    <a:p>
                      <a:pPr algn="ctr"/>
                      <a:r>
                        <a:rPr lang="en-US" altLang="zh-TW" sz="1200" dirty="0"/>
                        <a:t>149</a:t>
                      </a:r>
                      <a:endParaRPr lang="zh-TW" altLang="en-US" sz="1200" dirty="0"/>
                    </a:p>
                  </a:txBody>
                  <a:tcPr anchor="ctr"/>
                </a:tc>
                <a:tc>
                  <a:txBody>
                    <a:bodyPr/>
                    <a:lstStyle/>
                    <a:p>
                      <a:pPr algn="ctr"/>
                      <a:r>
                        <a:rPr lang="en-US" altLang="zh-TW" sz="1200" dirty="0"/>
                        <a:t>38</a:t>
                      </a:r>
                      <a:endParaRPr lang="zh-TW" altLang="en-US" sz="1200" dirty="0"/>
                    </a:p>
                  </a:txBody>
                  <a:tcPr anchor="ctr"/>
                </a:tc>
                <a:tc>
                  <a:txBody>
                    <a:bodyPr/>
                    <a:lstStyle/>
                    <a:p>
                      <a:pPr algn="ctr"/>
                      <a:r>
                        <a:rPr lang="en-US" altLang="zh-TW" sz="1200" dirty="0"/>
                        <a:t>54</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132</a:t>
                      </a:r>
                      <a:endParaRPr lang="zh-TW" altLang="en-US" sz="1200" dirty="0"/>
                    </a:p>
                  </a:txBody>
                  <a:tcPr anchor="ctr"/>
                </a:tc>
                <a:tc>
                  <a:txBody>
                    <a:bodyPr/>
                    <a:lstStyle/>
                    <a:p>
                      <a:pPr algn="ctr"/>
                      <a:r>
                        <a:rPr lang="en-US" altLang="zh-TW" sz="1200" dirty="0"/>
                        <a:t>57</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87</a:t>
                      </a:r>
                      <a:endParaRPr lang="zh-TW" altLang="en-US" sz="1200" dirty="0"/>
                    </a:p>
                  </a:txBody>
                  <a:tcPr anchor="ctr"/>
                </a:tc>
                <a:tc>
                  <a:txBody>
                    <a:bodyPr/>
                    <a:lstStyle/>
                    <a:p>
                      <a:pPr algn="ctr"/>
                      <a:r>
                        <a:rPr lang="en-US" altLang="zh-TW" sz="1200" dirty="0"/>
                        <a:t>64</a:t>
                      </a:r>
                      <a:endParaRPr lang="zh-TW" altLang="en-US" sz="1200" dirty="0"/>
                    </a:p>
                  </a:txBody>
                  <a:tcPr anchor="ctr"/>
                </a:tc>
                <a:tc>
                  <a:txBody>
                    <a:bodyPr/>
                    <a:lstStyle/>
                    <a:p>
                      <a:pPr algn="ctr"/>
                      <a:r>
                        <a:rPr lang="en-US" altLang="zh-TW" sz="1200" dirty="0"/>
                        <a:t>156</a:t>
                      </a:r>
                      <a:endParaRPr lang="zh-TW" altLang="en-US" sz="1200" dirty="0"/>
                    </a:p>
                  </a:txBody>
                  <a:tcPr anchor="ctr"/>
                </a:tc>
                <a:tc>
                  <a:txBody>
                    <a:bodyPr/>
                    <a:lstStyle/>
                    <a:p>
                      <a:pPr algn="ctr"/>
                      <a:r>
                        <a:rPr lang="en-US" altLang="zh-TW" sz="1200" dirty="0"/>
                        <a:t>161</a:t>
                      </a:r>
                      <a:endParaRPr lang="zh-TW" altLang="en-US" sz="1200" dirty="0"/>
                    </a:p>
                  </a:txBody>
                  <a:tcPr anchor="ctr"/>
                </a:tc>
                <a:tc>
                  <a:txBody>
                    <a:bodyPr/>
                    <a:lstStyle/>
                    <a:p>
                      <a:pPr algn="ctr"/>
                      <a:r>
                        <a:rPr lang="en-US" altLang="zh-TW" sz="1200" dirty="0"/>
                        <a:t>180</a:t>
                      </a:r>
                      <a:endParaRPr lang="zh-TW" altLang="en-US" sz="1200" dirty="0"/>
                    </a:p>
                  </a:txBody>
                  <a:tcPr anchor="ctr"/>
                </a:tc>
                <a:tc>
                  <a:txBody>
                    <a:bodyPr/>
                    <a:lstStyle/>
                    <a:p>
                      <a:pPr algn="ctr"/>
                      <a:r>
                        <a:rPr lang="en-US" altLang="zh-TW" sz="1200" dirty="0"/>
                        <a:t>210</a:t>
                      </a:r>
                      <a:endParaRPr lang="zh-TW" altLang="en-US" sz="1200" dirty="0"/>
                    </a:p>
                  </a:txBody>
                  <a:tcPr anchor="ctr"/>
                </a:tc>
                <a:tc>
                  <a:txBody>
                    <a:bodyPr/>
                    <a:lstStyle/>
                    <a:p>
                      <a:pPr algn="ctr"/>
                      <a:r>
                        <a:rPr lang="en-US" altLang="zh-TW" sz="1200" dirty="0"/>
                        <a:t>99</a:t>
                      </a:r>
                      <a:endParaRPr lang="zh-TW" altLang="en-US" sz="1200" dirty="0"/>
                    </a:p>
                  </a:txBody>
                  <a:tcPr anchor="ctr"/>
                </a:tc>
                <a:tc>
                  <a:txBody>
                    <a:bodyPr/>
                    <a:lstStyle/>
                    <a:p>
                      <a:pPr algn="ctr"/>
                      <a:r>
                        <a:rPr lang="en-US" altLang="zh-TW" sz="1200" dirty="0"/>
                        <a:t>79</a:t>
                      </a:r>
                      <a:endParaRPr lang="zh-TW" altLang="en-US" sz="1200" dirty="0"/>
                    </a:p>
                  </a:txBody>
                  <a:tcPr anchor="ctr"/>
                </a:tc>
                <a:extLst>
                  <a:ext uri="{0D108BD9-81ED-4DB2-BD59-A6C34878D82A}">
                    <a16:rowId xmlns:a16="http://schemas.microsoft.com/office/drawing/2014/main" val="399135874"/>
                  </a:ext>
                </a:extLst>
              </a:tr>
            </a:tbl>
          </a:graphicData>
        </a:graphic>
      </p:graphicFrame>
      <p:graphicFrame>
        <p:nvGraphicFramePr>
          <p:cNvPr id="5" name="表格 4"/>
          <p:cNvGraphicFramePr>
            <a:graphicFrameLocks noGrp="1"/>
          </p:cNvGraphicFramePr>
          <p:nvPr/>
        </p:nvGraphicFramePr>
        <p:xfrm>
          <a:off x="110058" y="3626239"/>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99135874"/>
                  </a:ext>
                </a:extLst>
              </a:tr>
            </a:tbl>
          </a:graphicData>
        </a:graphic>
      </p:graphicFrame>
      <mc:AlternateContent xmlns:mc="http://schemas.openxmlformats.org/markup-compatibility/2006" xmlns:a14="http://schemas.microsoft.com/office/drawing/2010/main">
        <mc:Choice Requires="a14">
          <p:sp>
            <p:nvSpPr>
              <p:cNvPr id="6" name="文字方塊 5"/>
              <p:cNvSpPr txBox="1"/>
              <p:nvPr/>
            </p:nvSpPr>
            <p:spPr>
              <a:xfrm>
                <a:off x="3661464" y="2932401"/>
                <a:ext cx="3852609" cy="3339760"/>
              </a:xfrm>
              <a:prstGeom prst="rect">
                <a:avLst/>
              </a:prstGeom>
              <a:noFill/>
            </p:spPr>
            <p:txBody>
              <a:bodyPr wrap="square" rtlCol="0">
                <a:spAutoFit/>
              </a:bodyPr>
              <a:lstStyle/>
              <a:p>
                <a:pPr fontAlgn="base">
                  <a:spcBef>
                    <a:spcPct val="0"/>
                  </a:spcBef>
                  <a:spcAft>
                    <a:spcPct val="0"/>
                  </a:spcAft>
                </a:pPr>
                <a:r>
                  <a:rPr kumimoji="1" lang="en-US" altLang="zh-TW" sz="1200" dirty="0">
                    <a:solidFill>
                      <a:srgbClr val="FF0000"/>
                    </a:solidFill>
                    <a:latin typeface="Times New Roman"/>
                    <a:ea typeface="標楷體"/>
                  </a:rPr>
                  <a:t>I(0,</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0) = </a:t>
                </a:r>
              </a:p>
              <a:p>
                <a:pPr fontAlgn="base">
                  <a:spcBef>
                    <a:spcPct val="0"/>
                  </a:spcBef>
                  <a:spcAft>
                    <a:spcPct val="0"/>
                  </a:spcAft>
                </a:pPr>
                <a:r>
                  <a:rPr kumimoji="1" lang="en-US" altLang="zh-TW" sz="1200" dirty="0">
                    <a:solidFill>
                      <a:srgbClr val="FF0000"/>
                    </a:solidFill>
                    <a:latin typeface="Times New Roman"/>
                    <a:ea typeface="標楷體"/>
                  </a:rPr>
                  <a:t>f</a:t>
                </a:r>
                <a:r>
                  <a:rPr kumimoji="1" lang="en-US" altLang="zh-TW" sz="1200" baseline="-25000" dirty="0">
                    <a:solidFill>
                      <a:srgbClr val="FF0000"/>
                    </a:solidFill>
                    <a:latin typeface="Times New Roman"/>
                    <a:ea typeface="標楷體"/>
                  </a:rPr>
                  <a:t>1</a:t>
                </a:r>
                <a:r>
                  <a:rPr kumimoji="1" lang="en-US" altLang="zh-TW" sz="1200" dirty="0">
                    <a:solidFill>
                      <a:srgbClr val="FF0000"/>
                    </a:solidFill>
                    <a:latin typeface="Times New Roman"/>
                    <a:ea typeface="標楷體"/>
                    <a:sym typeface="Wingdings" panose="05000000000000000000" pitchFamily="2" charset="2"/>
                  </a:rPr>
                  <a:t>: (104+</a:t>
                </a:r>
                <a14:m>
                  <m:oMath xmlns:m="http://schemas.openxmlformats.org/officeDocument/2006/math">
                    <m:rad>
                      <m:radPr>
                        <m:degHide m:val="on"/>
                        <m:ctrlPr>
                          <a:rPr kumimoji="1" lang="en-US" altLang="zh-TW" sz="1200" i="1" dirty="0">
                            <a:solidFill>
                              <a:srgbClr val="FF0000"/>
                            </a:solidFill>
                            <a:latin typeface="Cambria Math" panose="02040503050406030204" pitchFamily="18" charset="0"/>
                            <a:ea typeface="+mj-ea"/>
                          </a:rPr>
                        </m:ctrlPr>
                      </m:radPr>
                      <m:deg/>
                      <m:e>
                        <m:r>
                          <a:rPr kumimoji="1" lang="en-US" altLang="zh-TW" sz="1200" i="1" dirty="0">
                            <a:solidFill>
                              <a:srgbClr val="FF0000"/>
                            </a:solidFill>
                            <a:latin typeface="Cambria Math" panose="02040503050406030204" pitchFamily="18" charset="0"/>
                            <a:ea typeface="+mj-ea"/>
                          </a:rPr>
                          <m:t>2</m:t>
                        </m:r>
                      </m:e>
                    </m:rad>
                  </m:oMath>
                </a14:m>
                <a:r>
                  <a:rPr kumimoji="1" lang="en-US" altLang="zh-TW" sz="1200" dirty="0">
                    <a:solidFill>
                      <a:srgbClr val="FF0000"/>
                    </a:solidFill>
                    <a:latin typeface="Times New Roman"/>
                    <a:ea typeface="標楷體"/>
                  </a:rPr>
                  <a:t>×</a:t>
                </a:r>
                <a:r>
                  <a:rPr kumimoji="1" lang="en-US" altLang="zh-TW" sz="1200" dirty="0">
                    <a:solidFill>
                      <a:srgbClr val="FF0000"/>
                    </a:solidFill>
                    <a:latin typeface="Times New Roman"/>
                    <a:ea typeface="標楷體"/>
                    <a:sym typeface="Wingdings" panose="05000000000000000000" pitchFamily="2" charset="2"/>
                  </a:rPr>
                  <a:t>104+104)</a:t>
                </a:r>
                <a:r>
                  <a:rPr kumimoji="1" lang="en-US" altLang="zh-TW" sz="1200" dirty="0">
                    <a:solidFill>
                      <a:srgbClr val="FF0000"/>
                    </a:solidFill>
                    <a:latin typeface="Times New Roman"/>
                    <a:ea typeface="標楷體"/>
                  </a:rPr>
                  <a:t>- (169+</a:t>
                </a:r>
                <a14:m>
                  <m:oMath xmlns:m="http://schemas.openxmlformats.org/officeDocument/2006/math">
                    <m:rad>
                      <m:radPr>
                        <m:degHide m:val="on"/>
                        <m:ctrlPr>
                          <a:rPr kumimoji="1" lang="en-US" altLang="zh-TW" sz="1200" i="1" dirty="0">
                            <a:solidFill>
                              <a:srgbClr val="FF0000"/>
                            </a:solidFill>
                            <a:latin typeface="Cambria Math" panose="02040503050406030204" pitchFamily="18" charset="0"/>
                          </a:rPr>
                        </m:ctrlPr>
                      </m:radPr>
                      <m:deg/>
                      <m:e>
                        <m:r>
                          <a:rPr kumimoji="1" lang="en-US" altLang="zh-TW" sz="1200" i="1" dirty="0">
                            <a:solidFill>
                              <a:srgbClr val="FF0000"/>
                            </a:solidFill>
                            <a:latin typeface="Cambria Math" panose="02040503050406030204" pitchFamily="18" charset="0"/>
                          </a:rPr>
                          <m:t>2</m:t>
                        </m:r>
                      </m:e>
                    </m:rad>
                  </m:oMath>
                </a14:m>
                <a:r>
                  <a:rPr kumimoji="1" lang="en-US" altLang="zh-TW" sz="1200" dirty="0">
                    <a:solidFill>
                      <a:srgbClr val="FF0000"/>
                    </a:solidFill>
                    <a:latin typeface="Times New Roman"/>
                    <a:ea typeface="標楷體"/>
                  </a:rPr>
                  <a:t>×169+146)=-198.92</a:t>
                </a:r>
              </a:p>
              <a:p>
                <a:pPr fontAlgn="base">
                  <a:spcBef>
                    <a:spcPct val="0"/>
                  </a:spcBef>
                  <a:spcAft>
                    <a:spcPct val="0"/>
                  </a:spcAft>
                </a:pPr>
                <a:r>
                  <a:rPr kumimoji="1" lang="en-US" altLang="zh-TW" sz="1200" dirty="0">
                    <a:solidFill>
                      <a:srgbClr val="FF0000"/>
                    </a:solidFill>
                    <a:latin typeface="Times New Roman"/>
                    <a:ea typeface="標楷體"/>
                  </a:rPr>
                  <a:t>f</a:t>
                </a:r>
                <a:r>
                  <a:rPr kumimoji="1" lang="en-US" altLang="zh-TW" sz="1200" baseline="-25000" dirty="0">
                    <a:solidFill>
                      <a:srgbClr val="FF0000"/>
                    </a:solidFill>
                    <a:latin typeface="Times New Roman"/>
                    <a:ea typeface="標楷體"/>
                  </a:rPr>
                  <a:t>2</a:t>
                </a:r>
                <a:r>
                  <a:rPr kumimoji="1" lang="en-US" altLang="zh-TW" sz="1200" dirty="0">
                    <a:solidFill>
                      <a:srgbClr val="FF0000"/>
                    </a:solidFill>
                    <a:latin typeface="Times New Roman"/>
                    <a:ea typeface="標楷體"/>
                  </a:rPr>
                  <a:t>: (146+</a:t>
                </a:r>
                <a14:m>
                  <m:oMath xmlns:m="http://schemas.openxmlformats.org/officeDocument/2006/math">
                    <m:rad>
                      <m:radPr>
                        <m:degHide m:val="on"/>
                        <m:ctrlPr>
                          <a:rPr kumimoji="1" lang="en-US" altLang="zh-TW" sz="1200" i="1" dirty="0">
                            <a:solidFill>
                              <a:srgbClr val="FF0000"/>
                            </a:solidFill>
                            <a:latin typeface="Cambria Math" panose="02040503050406030204" pitchFamily="18" charset="0"/>
                          </a:rPr>
                        </m:ctrlPr>
                      </m:radPr>
                      <m:deg/>
                      <m:e>
                        <m:r>
                          <a:rPr kumimoji="1" lang="en-US" altLang="zh-TW" sz="1200" i="1" dirty="0">
                            <a:solidFill>
                              <a:srgbClr val="FF0000"/>
                            </a:solidFill>
                            <a:latin typeface="Cambria Math" panose="02040503050406030204" pitchFamily="18" charset="0"/>
                          </a:rPr>
                          <m:t>2</m:t>
                        </m:r>
                      </m:e>
                    </m:rad>
                  </m:oMath>
                </a14:m>
                <a:r>
                  <a:rPr kumimoji="1" lang="en-US" altLang="zh-TW" sz="1200" dirty="0">
                    <a:solidFill>
                      <a:srgbClr val="FF0000"/>
                    </a:solidFill>
                    <a:latin typeface="Times New Roman"/>
                    <a:ea typeface="標楷體"/>
                  </a:rPr>
                  <a:t>×146+104)-(169+</a:t>
                </a:r>
                <a14:m>
                  <m:oMath xmlns:m="http://schemas.openxmlformats.org/officeDocument/2006/math">
                    <m:rad>
                      <m:radPr>
                        <m:degHide m:val="on"/>
                        <m:ctrlPr>
                          <a:rPr kumimoji="1" lang="en-US" altLang="zh-TW" sz="1200" i="1" dirty="0">
                            <a:solidFill>
                              <a:srgbClr val="FF0000"/>
                            </a:solidFill>
                            <a:latin typeface="Cambria Math" panose="02040503050406030204" pitchFamily="18" charset="0"/>
                          </a:rPr>
                        </m:ctrlPr>
                      </m:radPr>
                      <m:deg/>
                      <m:e>
                        <m:r>
                          <a:rPr kumimoji="1" lang="en-US" altLang="zh-TW" sz="1200" i="1" dirty="0">
                            <a:solidFill>
                              <a:srgbClr val="FF0000"/>
                            </a:solidFill>
                            <a:latin typeface="Cambria Math" panose="02040503050406030204" pitchFamily="18" charset="0"/>
                          </a:rPr>
                          <m:t>2</m:t>
                        </m:r>
                      </m:e>
                    </m:rad>
                  </m:oMath>
                </a14:m>
                <a:r>
                  <a:rPr kumimoji="1" lang="en-US" altLang="zh-TW" sz="1200" dirty="0">
                    <a:solidFill>
                      <a:srgbClr val="FF0000"/>
                    </a:solidFill>
                    <a:latin typeface="Times New Roman"/>
                    <a:ea typeface="標楷體"/>
                  </a:rPr>
                  <a:t>×169+104)=-55.53</a:t>
                </a:r>
              </a:p>
              <a:p>
                <a:pPr fontAlgn="base">
                  <a:spcBef>
                    <a:spcPct val="0"/>
                  </a:spcBef>
                  <a:spcAft>
                    <a:spcPct val="0"/>
                  </a:spcAft>
                </a:pPr>
                <a:r>
                  <a:rPr kumimoji="1" lang="en-US" altLang="zh-TW" sz="1200" dirty="0">
                    <a:solidFill>
                      <a:srgbClr val="FF0000"/>
                    </a:solidFill>
                    <a:latin typeface="Times New Roman"/>
                    <a:ea typeface="標楷體"/>
                  </a:rPr>
                  <a:t>gradient magnitude:</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206</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&gt;=</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30(</a:t>
                </a:r>
                <a:r>
                  <a:rPr kumimoji="1" lang="en-US" altLang="zh-TW" sz="1200" i="1" dirty="0">
                    <a:solidFill>
                      <a:srgbClr val="FF0000"/>
                    </a:solidFill>
                    <a:latin typeface="Times New Roman"/>
                    <a:ea typeface="標楷體"/>
                  </a:rPr>
                  <a:t>threshold</a:t>
                </a:r>
                <a:r>
                  <a:rPr kumimoji="1" lang="en-US" altLang="zh-TW" sz="1200" dirty="0">
                    <a:solidFill>
                      <a:srgbClr val="FF0000"/>
                    </a:solidFill>
                    <a:latin typeface="Times New Roman"/>
                    <a:ea typeface="標楷體"/>
                  </a:rPr>
                  <a:t>)</a:t>
                </a:r>
              </a:p>
              <a:p>
                <a:pPr fontAlgn="base">
                  <a:spcBef>
                    <a:spcPct val="0"/>
                  </a:spcBef>
                  <a:spcAft>
                    <a:spcPct val="0"/>
                  </a:spcAft>
                </a:pPr>
                <a:r>
                  <a:rPr kumimoji="1" lang="en-US" altLang="zh-TW" sz="1200" dirty="0">
                    <a:solidFill>
                      <a:srgbClr val="FF0000"/>
                    </a:solidFill>
                    <a:latin typeface="Times New Roman"/>
                    <a:ea typeface="標楷體"/>
                  </a:rPr>
                  <a:t>O(0,</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0) = 0</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(black)</a:t>
                </a:r>
              </a:p>
              <a:p>
                <a:pPr fontAlgn="base">
                  <a:spcBef>
                    <a:spcPct val="0"/>
                  </a:spcBef>
                  <a:spcAft>
                    <a:spcPct val="0"/>
                  </a:spcAft>
                </a:pPr>
                <a:endParaRPr kumimoji="1" lang="en-US" altLang="zh-TW" sz="1200" dirty="0">
                  <a:solidFill>
                    <a:prstClr val="black"/>
                  </a:solidFill>
                  <a:latin typeface="Times New Roman"/>
                  <a:ea typeface="標楷體"/>
                </a:endParaRPr>
              </a:p>
              <a:p>
                <a:pPr fontAlgn="base">
                  <a:spcBef>
                    <a:spcPct val="0"/>
                  </a:spcBef>
                  <a:spcAft>
                    <a:spcPct val="0"/>
                  </a:spcAft>
                </a:pPr>
                <a:endParaRPr kumimoji="1" lang="en-US" altLang="zh-TW" sz="1200" dirty="0">
                  <a:solidFill>
                    <a:prstClr val="black"/>
                  </a:solidFill>
                  <a:latin typeface="Times New Roman"/>
                  <a:ea typeface="標楷體"/>
                </a:endParaRPr>
              </a:p>
              <a:p>
                <a:pPr fontAlgn="base">
                  <a:spcBef>
                    <a:spcPct val="0"/>
                  </a:spcBef>
                  <a:spcAft>
                    <a:spcPct val="0"/>
                  </a:spcAft>
                </a:pPr>
                <a:r>
                  <a:rPr kumimoji="1" lang="en-US" altLang="zh-TW" sz="1200" dirty="0">
                    <a:solidFill>
                      <a:srgbClr val="7030A0"/>
                    </a:solidFill>
                    <a:latin typeface="Times New Roman"/>
                    <a:ea typeface="標楷體"/>
                  </a:rPr>
                  <a:t>I(0, 1) = </a:t>
                </a:r>
              </a:p>
              <a:p>
                <a:pPr fontAlgn="base">
                  <a:spcBef>
                    <a:spcPct val="0"/>
                  </a:spcBef>
                  <a:spcAft>
                    <a:spcPct val="0"/>
                  </a:spcAft>
                </a:pPr>
                <a:r>
                  <a:rPr kumimoji="1" lang="en-US" altLang="zh-TW" sz="1200" dirty="0">
                    <a:solidFill>
                      <a:srgbClr val="7030A0"/>
                    </a:solidFill>
                    <a:latin typeface="Times New Roman"/>
                    <a:ea typeface="標楷體"/>
                  </a:rPr>
                  <a:t>f</a:t>
                </a:r>
                <a:r>
                  <a:rPr kumimoji="1" lang="en-US" altLang="zh-TW" sz="1200" baseline="-25000" dirty="0">
                    <a:solidFill>
                      <a:srgbClr val="7030A0"/>
                    </a:solidFill>
                    <a:latin typeface="Times New Roman"/>
                    <a:ea typeface="標楷體"/>
                  </a:rPr>
                  <a:t>1</a:t>
                </a:r>
                <a:r>
                  <a:rPr kumimoji="1" lang="en-US" altLang="zh-TW" sz="1200" dirty="0">
                    <a:solidFill>
                      <a:srgbClr val="7030A0"/>
                    </a:solidFill>
                    <a:latin typeface="Times New Roman"/>
                    <a:ea typeface="標楷體"/>
                  </a:rPr>
                  <a:t>: (104+</a:t>
                </a:r>
                <a14:m>
                  <m:oMath xmlns:m="http://schemas.openxmlformats.org/officeDocument/2006/math">
                    <m:rad>
                      <m:radPr>
                        <m:degHide m:val="on"/>
                        <m:ctrlPr>
                          <a:rPr kumimoji="1" lang="en-US" altLang="zh-TW" sz="1200" i="1" dirty="0">
                            <a:solidFill>
                              <a:srgbClr val="7030A0"/>
                            </a:solidFill>
                            <a:latin typeface="Cambria Math" panose="02040503050406030204" pitchFamily="18" charset="0"/>
                          </a:rPr>
                        </m:ctrlPr>
                      </m:radPr>
                      <m:deg/>
                      <m:e>
                        <m:r>
                          <a:rPr kumimoji="1" lang="en-US" altLang="zh-TW" sz="1200" i="1" dirty="0">
                            <a:solidFill>
                              <a:srgbClr val="7030A0"/>
                            </a:solidFill>
                            <a:latin typeface="Cambria Math" panose="02040503050406030204" pitchFamily="18" charset="0"/>
                          </a:rPr>
                          <m:t>2</m:t>
                        </m:r>
                      </m:e>
                    </m:rad>
                  </m:oMath>
                </a14:m>
                <a:r>
                  <a:rPr kumimoji="1" lang="en-US" altLang="zh-TW" sz="1200" dirty="0">
                    <a:solidFill>
                      <a:srgbClr val="7030A0"/>
                    </a:solidFill>
                    <a:latin typeface="Times New Roman"/>
                    <a:ea typeface="標楷體"/>
                  </a:rPr>
                  <a:t>×104+97)- (169+</a:t>
                </a:r>
                <a14:m>
                  <m:oMath xmlns:m="http://schemas.openxmlformats.org/officeDocument/2006/math">
                    <m:rad>
                      <m:radPr>
                        <m:degHide m:val="on"/>
                        <m:ctrlPr>
                          <a:rPr kumimoji="1" lang="en-US" altLang="zh-TW" sz="1200" i="1" dirty="0">
                            <a:solidFill>
                              <a:srgbClr val="7030A0"/>
                            </a:solidFill>
                            <a:latin typeface="Cambria Math" panose="02040503050406030204" pitchFamily="18" charset="0"/>
                          </a:rPr>
                        </m:ctrlPr>
                      </m:radPr>
                      <m:deg/>
                      <m:e>
                        <m:r>
                          <a:rPr kumimoji="1" lang="en-US" altLang="zh-TW" sz="1200" i="1" dirty="0">
                            <a:solidFill>
                              <a:srgbClr val="7030A0"/>
                            </a:solidFill>
                            <a:latin typeface="Cambria Math" panose="02040503050406030204" pitchFamily="18" charset="0"/>
                          </a:rPr>
                          <m:t>2</m:t>
                        </m:r>
                      </m:e>
                    </m:rad>
                  </m:oMath>
                </a14:m>
                <a:r>
                  <a:rPr kumimoji="1" lang="en-US" altLang="zh-TW" sz="1200" dirty="0">
                    <a:solidFill>
                      <a:srgbClr val="7030A0"/>
                    </a:solidFill>
                    <a:latin typeface="Times New Roman"/>
                    <a:ea typeface="標楷體"/>
                  </a:rPr>
                  <a:t>×146+153)=-180.40</a:t>
                </a:r>
              </a:p>
              <a:p>
                <a:pPr fontAlgn="base">
                  <a:spcBef>
                    <a:spcPct val="0"/>
                  </a:spcBef>
                  <a:spcAft>
                    <a:spcPct val="0"/>
                  </a:spcAft>
                </a:pPr>
                <a:r>
                  <a:rPr kumimoji="1" lang="en-US" altLang="zh-TW" sz="1200" dirty="0">
                    <a:solidFill>
                      <a:srgbClr val="7030A0"/>
                    </a:solidFill>
                    <a:latin typeface="Times New Roman"/>
                    <a:ea typeface="標楷體"/>
                  </a:rPr>
                  <a:t>f</a:t>
                </a:r>
                <a:r>
                  <a:rPr kumimoji="1" lang="en-US" altLang="zh-TW" sz="1200" baseline="-25000" dirty="0">
                    <a:solidFill>
                      <a:srgbClr val="7030A0"/>
                    </a:solidFill>
                    <a:latin typeface="Times New Roman"/>
                    <a:ea typeface="標楷體"/>
                  </a:rPr>
                  <a:t>2</a:t>
                </a:r>
                <a:r>
                  <a:rPr kumimoji="1" lang="en-US" altLang="zh-TW" sz="1200" dirty="0">
                    <a:solidFill>
                      <a:srgbClr val="7030A0"/>
                    </a:solidFill>
                    <a:latin typeface="Times New Roman"/>
                    <a:ea typeface="標楷體"/>
                  </a:rPr>
                  <a:t>: (153+</a:t>
                </a:r>
                <a14:m>
                  <m:oMath xmlns:m="http://schemas.openxmlformats.org/officeDocument/2006/math">
                    <m:rad>
                      <m:radPr>
                        <m:degHide m:val="on"/>
                        <m:ctrlPr>
                          <a:rPr kumimoji="1" lang="en-US" altLang="zh-TW" sz="1200" i="1" dirty="0">
                            <a:solidFill>
                              <a:srgbClr val="7030A0"/>
                            </a:solidFill>
                            <a:latin typeface="Cambria Math" panose="02040503050406030204" pitchFamily="18" charset="0"/>
                          </a:rPr>
                        </m:ctrlPr>
                      </m:radPr>
                      <m:deg/>
                      <m:e>
                        <m:r>
                          <a:rPr kumimoji="1" lang="en-US" altLang="zh-TW" sz="1200" i="1" dirty="0">
                            <a:solidFill>
                              <a:srgbClr val="7030A0"/>
                            </a:solidFill>
                            <a:latin typeface="Cambria Math" panose="02040503050406030204" pitchFamily="18" charset="0"/>
                          </a:rPr>
                          <m:t>2</m:t>
                        </m:r>
                      </m:e>
                    </m:rad>
                  </m:oMath>
                </a14:m>
                <a:r>
                  <a:rPr kumimoji="1" lang="en-US" altLang="zh-TW" sz="1200" dirty="0">
                    <a:solidFill>
                      <a:srgbClr val="7030A0"/>
                    </a:solidFill>
                    <a:latin typeface="Times New Roman"/>
                    <a:ea typeface="標楷體"/>
                  </a:rPr>
                  <a:t>×153+97)-(169+</a:t>
                </a:r>
                <a14:m>
                  <m:oMath xmlns:m="http://schemas.openxmlformats.org/officeDocument/2006/math">
                    <m:rad>
                      <m:radPr>
                        <m:degHide m:val="on"/>
                        <m:ctrlPr>
                          <a:rPr kumimoji="1" lang="en-US" altLang="zh-TW" sz="1200" i="1" dirty="0">
                            <a:solidFill>
                              <a:srgbClr val="7030A0"/>
                            </a:solidFill>
                            <a:latin typeface="Cambria Math" panose="02040503050406030204" pitchFamily="18" charset="0"/>
                          </a:rPr>
                        </m:ctrlPr>
                      </m:radPr>
                      <m:deg/>
                      <m:e>
                        <m:r>
                          <a:rPr kumimoji="1" lang="en-US" altLang="zh-TW" sz="1200" i="1" dirty="0">
                            <a:solidFill>
                              <a:srgbClr val="7030A0"/>
                            </a:solidFill>
                            <a:latin typeface="Cambria Math" panose="02040503050406030204" pitchFamily="18" charset="0"/>
                          </a:rPr>
                          <m:t>2</m:t>
                        </m:r>
                      </m:e>
                    </m:rad>
                  </m:oMath>
                </a14:m>
                <a:r>
                  <a:rPr kumimoji="1" lang="en-US" altLang="zh-TW" sz="1200" dirty="0">
                    <a:solidFill>
                      <a:srgbClr val="7030A0"/>
                    </a:solidFill>
                    <a:latin typeface="Times New Roman"/>
                    <a:ea typeface="標楷體"/>
                  </a:rPr>
                  <a:t>×169+104)=-45.63</a:t>
                </a:r>
              </a:p>
              <a:p>
                <a:pPr fontAlgn="base">
                  <a:spcBef>
                    <a:spcPct val="0"/>
                  </a:spcBef>
                  <a:spcAft>
                    <a:spcPct val="0"/>
                  </a:spcAft>
                </a:pPr>
                <a:r>
                  <a:rPr kumimoji="1" lang="en-US" altLang="zh-TW" sz="1200" dirty="0">
                    <a:solidFill>
                      <a:srgbClr val="7030A0"/>
                    </a:solidFill>
                    <a:latin typeface="Times New Roman"/>
                    <a:ea typeface="標楷體"/>
                  </a:rPr>
                  <a:t>gradient magnitude: 186</a:t>
                </a:r>
                <a:r>
                  <a:rPr kumimoji="1" lang="zh-TW" altLang="en-US" sz="1200" dirty="0">
                    <a:solidFill>
                      <a:srgbClr val="7030A0"/>
                    </a:solidFill>
                    <a:latin typeface="Times New Roman"/>
                    <a:ea typeface="標楷體"/>
                  </a:rPr>
                  <a:t> </a:t>
                </a:r>
                <a:r>
                  <a:rPr kumimoji="1" lang="en-US" altLang="zh-TW" sz="1200" dirty="0">
                    <a:solidFill>
                      <a:srgbClr val="7030A0"/>
                    </a:solidFill>
                    <a:latin typeface="Times New Roman"/>
                    <a:ea typeface="標楷體"/>
                  </a:rPr>
                  <a:t>&gt;=</a:t>
                </a:r>
                <a:r>
                  <a:rPr kumimoji="1" lang="zh-TW" altLang="en-US" sz="1200" dirty="0">
                    <a:solidFill>
                      <a:srgbClr val="7030A0"/>
                    </a:solidFill>
                    <a:latin typeface="Times New Roman"/>
                    <a:ea typeface="標楷體"/>
                  </a:rPr>
                  <a:t> </a:t>
                </a:r>
                <a:r>
                  <a:rPr kumimoji="1" lang="en-US" altLang="zh-TW" sz="1200" dirty="0">
                    <a:solidFill>
                      <a:srgbClr val="7030A0"/>
                    </a:solidFill>
                    <a:latin typeface="Times New Roman"/>
                    <a:ea typeface="標楷體"/>
                  </a:rPr>
                  <a:t>30</a:t>
                </a:r>
                <a:r>
                  <a:rPr kumimoji="1" lang="zh-TW" altLang="en-US" sz="1200" dirty="0">
                    <a:solidFill>
                      <a:srgbClr val="7030A0"/>
                    </a:solidFill>
                    <a:latin typeface="Times New Roman"/>
                    <a:ea typeface="標楷體"/>
                  </a:rPr>
                  <a:t> </a:t>
                </a:r>
                <a:r>
                  <a:rPr kumimoji="1" lang="en-US" altLang="zh-TW" sz="1200" dirty="0">
                    <a:solidFill>
                      <a:srgbClr val="7030A0"/>
                    </a:solidFill>
                    <a:latin typeface="Times New Roman" panose="02020603050405020304" pitchFamily="18" charset="0"/>
                    <a:ea typeface="標楷體"/>
                    <a:cs typeface="Times New Roman" panose="02020603050405020304" pitchFamily="18" charset="0"/>
                  </a:rPr>
                  <a:t>→</a:t>
                </a:r>
                <a:r>
                  <a:rPr kumimoji="1" lang="zh-TW" altLang="en-US" sz="1200" dirty="0">
                    <a:solidFill>
                      <a:srgbClr val="7030A0"/>
                    </a:solidFill>
                    <a:latin typeface="Times New Roman" panose="02020603050405020304" pitchFamily="18" charset="0"/>
                    <a:ea typeface="標楷體"/>
                    <a:cs typeface="Times New Roman" panose="02020603050405020304" pitchFamily="18" charset="0"/>
                  </a:rPr>
                  <a:t> </a:t>
                </a:r>
                <a:r>
                  <a:rPr kumimoji="1" lang="en-US" altLang="zh-TW" sz="1200" dirty="0">
                    <a:solidFill>
                      <a:srgbClr val="7030A0"/>
                    </a:solidFill>
                    <a:latin typeface="Times New Roman"/>
                    <a:ea typeface="標楷體"/>
                  </a:rPr>
                  <a:t>O(0, 1) = 0 (black)</a:t>
                </a:r>
              </a:p>
              <a:p>
                <a:pPr fontAlgn="base">
                  <a:spcBef>
                    <a:spcPct val="0"/>
                  </a:spcBef>
                  <a:spcAft>
                    <a:spcPct val="0"/>
                  </a:spcAft>
                </a:pPr>
                <a:endParaRPr kumimoji="1" lang="en-US" altLang="zh-TW" sz="1200" dirty="0">
                  <a:solidFill>
                    <a:srgbClr val="7030A0"/>
                  </a:solidFill>
                  <a:latin typeface="Times New Roman"/>
                  <a:ea typeface="標楷體"/>
                </a:endParaRPr>
              </a:p>
              <a:p>
                <a:pPr fontAlgn="base">
                  <a:spcBef>
                    <a:spcPct val="0"/>
                  </a:spcBef>
                  <a:spcAft>
                    <a:spcPct val="0"/>
                  </a:spcAft>
                </a:pPr>
                <a:endParaRPr kumimoji="1" lang="en-US" altLang="zh-TW" sz="1200" dirty="0">
                  <a:solidFill>
                    <a:srgbClr val="7030A0"/>
                  </a:solidFill>
                  <a:latin typeface="Times New Roman"/>
                  <a:ea typeface="標楷體"/>
                </a:endParaRPr>
              </a:p>
              <a:p>
                <a:pPr fontAlgn="base">
                  <a:spcBef>
                    <a:spcPct val="0"/>
                  </a:spcBef>
                  <a:spcAft>
                    <a:spcPct val="0"/>
                  </a:spcAft>
                </a:pPr>
                <a:r>
                  <a:rPr kumimoji="1" lang="en-US" altLang="zh-TW" sz="1200" dirty="0">
                    <a:solidFill>
                      <a:srgbClr val="006600"/>
                    </a:solidFill>
                    <a:latin typeface="Times New Roman"/>
                    <a:ea typeface="標楷體"/>
                  </a:rPr>
                  <a:t>I(1, 4) = </a:t>
                </a:r>
              </a:p>
              <a:p>
                <a:pPr fontAlgn="base">
                  <a:spcBef>
                    <a:spcPct val="0"/>
                  </a:spcBef>
                  <a:spcAft>
                    <a:spcPct val="0"/>
                  </a:spcAft>
                </a:pPr>
                <a:r>
                  <a:rPr kumimoji="1" lang="en-US" altLang="zh-TW" sz="1200" dirty="0">
                    <a:solidFill>
                      <a:srgbClr val="006600"/>
                    </a:solidFill>
                    <a:latin typeface="Times New Roman"/>
                    <a:ea typeface="標楷體"/>
                  </a:rPr>
                  <a:t>f</a:t>
                </a:r>
                <a:r>
                  <a:rPr kumimoji="1" lang="en-US" altLang="zh-TW" sz="1200" baseline="-25000" dirty="0">
                    <a:solidFill>
                      <a:srgbClr val="006600"/>
                    </a:solidFill>
                    <a:latin typeface="Times New Roman"/>
                    <a:ea typeface="標楷體"/>
                  </a:rPr>
                  <a:t>1</a:t>
                </a:r>
                <a:r>
                  <a:rPr kumimoji="1" lang="en-US" altLang="zh-TW" sz="1200" dirty="0">
                    <a:solidFill>
                      <a:srgbClr val="006600"/>
                    </a:solidFill>
                    <a:latin typeface="Times New Roman"/>
                    <a:ea typeface="標楷體"/>
                  </a:rPr>
                  <a:t>: (120+</a:t>
                </a:r>
                <a14:m>
                  <m:oMath xmlns:m="http://schemas.openxmlformats.org/officeDocument/2006/math">
                    <m:rad>
                      <m:radPr>
                        <m:degHide m:val="on"/>
                        <m:ctrlPr>
                          <a:rPr kumimoji="1" lang="en-US" altLang="zh-TW" sz="1200" i="1" dirty="0">
                            <a:solidFill>
                              <a:srgbClr val="006600"/>
                            </a:solidFill>
                            <a:latin typeface="Cambria Math" panose="02040503050406030204" pitchFamily="18" charset="0"/>
                          </a:rPr>
                        </m:ctrlPr>
                      </m:radPr>
                      <m:deg/>
                      <m:e>
                        <m:r>
                          <a:rPr kumimoji="1" lang="en-US" altLang="zh-TW" sz="1200" i="1" dirty="0">
                            <a:solidFill>
                              <a:srgbClr val="006600"/>
                            </a:solidFill>
                            <a:latin typeface="Cambria Math" panose="02040503050406030204" pitchFamily="18" charset="0"/>
                          </a:rPr>
                          <m:t>2</m:t>
                        </m:r>
                      </m:e>
                    </m:rad>
                  </m:oMath>
                </a14:m>
                <a:r>
                  <a:rPr kumimoji="1" lang="en-US" altLang="zh-TW" sz="1200" dirty="0">
                    <a:solidFill>
                      <a:srgbClr val="006600"/>
                    </a:solidFill>
                    <a:latin typeface="Times New Roman"/>
                    <a:ea typeface="標楷體"/>
                  </a:rPr>
                  <a:t>×130+212)- (145+</a:t>
                </a:r>
                <a14:m>
                  <m:oMath xmlns:m="http://schemas.openxmlformats.org/officeDocument/2006/math">
                    <m:rad>
                      <m:radPr>
                        <m:degHide m:val="on"/>
                        <m:ctrlPr>
                          <a:rPr kumimoji="1" lang="en-US" altLang="zh-TW" sz="1200" i="1" dirty="0">
                            <a:solidFill>
                              <a:srgbClr val="006600"/>
                            </a:solidFill>
                            <a:latin typeface="Cambria Math" panose="02040503050406030204" pitchFamily="18" charset="0"/>
                          </a:rPr>
                        </m:ctrlPr>
                      </m:radPr>
                      <m:deg/>
                      <m:e>
                        <m:r>
                          <a:rPr kumimoji="1" lang="en-US" altLang="zh-TW" sz="1200" i="1" dirty="0">
                            <a:solidFill>
                              <a:srgbClr val="006600"/>
                            </a:solidFill>
                            <a:latin typeface="Cambria Math" panose="02040503050406030204" pitchFamily="18" charset="0"/>
                          </a:rPr>
                          <m:t>2</m:t>
                        </m:r>
                      </m:e>
                    </m:rad>
                  </m:oMath>
                </a14:m>
                <a:r>
                  <a:rPr kumimoji="1" lang="en-US" altLang="zh-TW" sz="1200" dirty="0">
                    <a:solidFill>
                      <a:srgbClr val="006600"/>
                    </a:solidFill>
                    <a:latin typeface="Times New Roman"/>
                    <a:ea typeface="標楷體"/>
                  </a:rPr>
                  <a:t>×137+151)=26.10</a:t>
                </a:r>
              </a:p>
              <a:p>
                <a:pPr fontAlgn="base">
                  <a:spcBef>
                    <a:spcPct val="0"/>
                  </a:spcBef>
                  <a:spcAft>
                    <a:spcPct val="0"/>
                  </a:spcAft>
                </a:pPr>
                <a:r>
                  <a:rPr kumimoji="1" lang="en-US" altLang="zh-TW" sz="1200" dirty="0">
                    <a:solidFill>
                      <a:srgbClr val="006600"/>
                    </a:solidFill>
                    <a:latin typeface="Times New Roman"/>
                    <a:ea typeface="標楷體"/>
                  </a:rPr>
                  <a:t>f</a:t>
                </a:r>
                <a:r>
                  <a:rPr kumimoji="1" lang="en-US" altLang="zh-TW" sz="1200" baseline="-25000" dirty="0">
                    <a:solidFill>
                      <a:srgbClr val="006600"/>
                    </a:solidFill>
                    <a:latin typeface="Times New Roman"/>
                    <a:ea typeface="標楷體"/>
                  </a:rPr>
                  <a:t>2</a:t>
                </a:r>
                <a:r>
                  <a:rPr kumimoji="1" lang="en-US" altLang="zh-TW" sz="1200" dirty="0">
                    <a:solidFill>
                      <a:srgbClr val="006600"/>
                    </a:solidFill>
                    <a:latin typeface="Times New Roman"/>
                    <a:ea typeface="標楷體"/>
                  </a:rPr>
                  <a:t>: (151+</a:t>
                </a:r>
                <a14:m>
                  <m:oMath xmlns:m="http://schemas.openxmlformats.org/officeDocument/2006/math">
                    <m:rad>
                      <m:radPr>
                        <m:degHide m:val="on"/>
                        <m:ctrlPr>
                          <a:rPr kumimoji="1" lang="en-US" altLang="zh-TW" sz="1200" i="1" dirty="0">
                            <a:solidFill>
                              <a:srgbClr val="006600"/>
                            </a:solidFill>
                            <a:latin typeface="Cambria Math" panose="02040503050406030204" pitchFamily="18" charset="0"/>
                          </a:rPr>
                        </m:ctrlPr>
                      </m:radPr>
                      <m:deg/>
                      <m:e>
                        <m:r>
                          <a:rPr kumimoji="1" lang="en-US" altLang="zh-TW" sz="1200" i="1" dirty="0">
                            <a:solidFill>
                              <a:srgbClr val="006600"/>
                            </a:solidFill>
                            <a:latin typeface="Cambria Math" panose="02040503050406030204" pitchFamily="18" charset="0"/>
                          </a:rPr>
                          <m:t>2</m:t>
                        </m:r>
                      </m:e>
                    </m:rad>
                  </m:oMath>
                </a14:m>
                <a:r>
                  <a:rPr kumimoji="1" lang="en-US" altLang="zh-TW" sz="1200" dirty="0">
                    <a:solidFill>
                      <a:srgbClr val="006600"/>
                    </a:solidFill>
                    <a:latin typeface="Times New Roman"/>
                    <a:ea typeface="標楷體"/>
                  </a:rPr>
                  <a:t>×40+212)-(145+</a:t>
                </a:r>
                <a14:m>
                  <m:oMath xmlns:m="http://schemas.openxmlformats.org/officeDocument/2006/math">
                    <m:rad>
                      <m:radPr>
                        <m:degHide m:val="on"/>
                        <m:ctrlPr>
                          <a:rPr kumimoji="1" lang="en-US" altLang="zh-TW" sz="1200" i="1" dirty="0">
                            <a:solidFill>
                              <a:srgbClr val="006600"/>
                            </a:solidFill>
                            <a:latin typeface="Cambria Math" panose="02040503050406030204" pitchFamily="18" charset="0"/>
                          </a:rPr>
                        </m:ctrlPr>
                      </m:radPr>
                      <m:deg/>
                      <m:e>
                        <m:r>
                          <a:rPr kumimoji="1" lang="en-US" altLang="zh-TW" sz="1200" i="1" dirty="0">
                            <a:solidFill>
                              <a:srgbClr val="006600"/>
                            </a:solidFill>
                            <a:latin typeface="Cambria Math" panose="02040503050406030204" pitchFamily="18" charset="0"/>
                          </a:rPr>
                          <m:t>2</m:t>
                        </m:r>
                      </m:e>
                    </m:rad>
                  </m:oMath>
                </a14:m>
                <a:r>
                  <a:rPr kumimoji="1" lang="en-US" altLang="zh-TW" sz="1200" dirty="0">
                    <a:solidFill>
                      <a:srgbClr val="006600"/>
                    </a:solidFill>
                    <a:latin typeface="Times New Roman"/>
                    <a:ea typeface="標楷體"/>
                  </a:rPr>
                  <a:t>×100+120)=13.15</a:t>
                </a:r>
              </a:p>
              <a:p>
                <a:pPr fontAlgn="base">
                  <a:spcBef>
                    <a:spcPct val="0"/>
                  </a:spcBef>
                  <a:spcAft>
                    <a:spcPct val="0"/>
                  </a:spcAft>
                </a:pPr>
                <a:r>
                  <a:rPr kumimoji="1" lang="en-US" altLang="zh-TW" sz="1200" dirty="0">
                    <a:solidFill>
                      <a:srgbClr val="006600"/>
                    </a:solidFill>
                    <a:latin typeface="Times New Roman"/>
                    <a:ea typeface="標楷體"/>
                  </a:rPr>
                  <a:t>gradient magnitude: 29 &lt; 30</a:t>
                </a:r>
                <a:r>
                  <a:rPr kumimoji="1" lang="zh-TW" altLang="en-US" sz="1200" dirty="0">
                    <a:solidFill>
                      <a:srgbClr val="006600"/>
                    </a:solidFill>
                    <a:latin typeface="Times New Roman"/>
                    <a:ea typeface="標楷體"/>
                  </a:rPr>
                  <a:t> </a:t>
                </a:r>
                <a:r>
                  <a:rPr kumimoji="1" lang="en-US" altLang="zh-TW" sz="1200" dirty="0">
                    <a:solidFill>
                      <a:srgbClr val="006600"/>
                    </a:solidFill>
                    <a:latin typeface="Times New Roman" panose="02020603050405020304" pitchFamily="18" charset="0"/>
                    <a:ea typeface="標楷體"/>
                    <a:cs typeface="Times New Roman" panose="02020603050405020304" pitchFamily="18" charset="0"/>
                  </a:rPr>
                  <a:t>→</a:t>
                </a:r>
                <a:r>
                  <a:rPr kumimoji="1" lang="zh-TW" altLang="en-US" sz="1200" dirty="0">
                    <a:solidFill>
                      <a:srgbClr val="006600"/>
                    </a:solidFill>
                    <a:latin typeface="Times New Roman" panose="02020603050405020304" pitchFamily="18" charset="0"/>
                    <a:ea typeface="標楷體"/>
                    <a:cs typeface="Times New Roman" panose="02020603050405020304" pitchFamily="18" charset="0"/>
                  </a:rPr>
                  <a:t> </a:t>
                </a:r>
                <a:r>
                  <a:rPr kumimoji="1" lang="en-US" altLang="zh-TW" sz="1200" dirty="0">
                    <a:solidFill>
                      <a:srgbClr val="006600"/>
                    </a:solidFill>
                    <a:latin typeface="Times New Roman"/>
                    <a:ea typeface="標楷體"/>
                  </a:rPr>
                  <a:t>O(1, 4) = 255 (white)</a:t>
                </a:r>
              </a:p>
            </p:txBody>
          </p:sp>
        </mc:Choice>
        <mc:Fallback xmlns="">
          <p:sp>
            <p:nvSpPr>
              <p:cNvPr id="6" name="文字方塊 5"/>
              <p:cNvSpPr txBox="1">
                <a:spLocks noRot="1" noChangeAspect="1" noMove="1" noResize="1" noEditPoints="1" noAdjustHandles="1" noChangeArrowheads="1" noChangeShapeType="1" noTextEdit="1"/>
              </p:cNvSpPr>
              <p:nvPr/>
            </p:nvSpPr>
            <p:spPr>
              <a:xfrm>
                <a:off x="3661464" y="2932401"/>
                <a:ext cx="3852609" cy="3339760"/>
              </a:xfrm>
              <a:prstGeom prst="rect">
                <a:avLst/>
              </a:prstGeom>
              <a:blipFill>
                <a:blip r:embed="rId4"/>
                <a:stretch>
                  <a:fillRect l="-158" b="-5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577342" y="2243939"/>
                <a:ext cx="3089948" cy="427746"/>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gradient magnitude: </a:t>
                </a:r>
                <a14:m>
                  <m:oMath xmlns:m="http://schemas.openxmlformats.org/officeDocument/2006/math">
                    <m:rad>
                      <m:radPr>
                        <m:degHide m:val="on"/>
                        <m:ctrlPr>
                          <a:rPr kumimoji="1" lang="en-US" altLang="zh-TW" i="1">
                            <a:solidFill>
                              <a:prstClr val="black"/>
                            </a:solidFill>
                            <a:latin typeface="Cambria Math" panose="02040503050406030204" pitchFamily="18" charset="0"/>
                          </a:rPr>
                        </m:ctrlPr>
                      </m:radPr>
                      <m:deg/>
                      <m:e>
                        <m:sSubSup>
                          <m:sSubSupPr>
                            <m:ctrlPr>
                              <a:rPr kumimoji="1" lang="en-US" altLang="zh-TW" i="1">
                                <a:solidFill>
                                  <a:prstClr val="black"/>
                                </a:solidFill>
                                <a:latin typeface="Cambria Math" panose="02040503050406030204" pitchFamily="18" charset="0"/>
                              </a:rPr>
                            </m:ctrlPr>
                          </m:sSubSupPr>
                          <m:e>
                            <m:r>
                              <a:rPr kumimoji="1" lang="en-US" altLang="zh-TW" i="1">
                                <a:solidFill>
                                  <a:prstClr val="black"/>
                                </a:solidFill>
                                <a:latin typeface="Cambria Math" panose="02040503050406030204" pitchFamily="18" charset="0"/>
                              </a:rPr>
                              <m:t>𝑓</m:t>
                            </m:r>
                          </m:e>
                          <m:sub>
                            <m:r>
                              <a:rPr kumimoji="1" lang="en-US" altLang="zh-TW" i="1">
                                <a:solidFill>
                                  <a:prstClr val="black"/>
                                </a:solidFill>
                                <a:latin typeface="Cambria Math" panose="02040503050406030204" pitchFamily="18" charset="0"/>
                              </a:rPr>
                              <m:t>1</m:t>
                            </m:r>
                          </m:sub>
                          <m:sup>
                            <m:r>
                              <a:rPr kumimoji="1" lang="en-US" altLang="zh-TW" i="1">
                                <a:solidFill>
                                  <a:prstClr val="black"/>
                                </a:solidFill>
                                <a:latin typeface="Cambria Math" panose="02040503050406030204" pitchFamily="18" charset="0"/>
                              </a:rPr>
                              <m:t>2</m:t>
                            </m:r>
                          </m:sup>
                        </m:sSubSup>
                        <m:r>
                          <a:rPr kumimoji="1" lang="en-US" altLang="zh-TW" i="1">
                            <a:solidFill>
                              <a:prstClr val="black"/>
                            </a:solidFill>
                            <a:latin typeface="Cambria Math" panose="02040503050406030204" pitchFamily="18" charset="0"/>
                          </a:rPr>
                          <m:t>+</m:t>
                        </m:r>
                        <m:sSubSup>
                          <m:sSubSupPr>
                            <m:ctrlPr>
                              <a:rPr kumimoji="1" lang="en-US" altLang="zh-TW" i="1">
                                <a:solidFill>
                                  <a:prstClr val="black"/>
                                </a:solidFill>
                                <a:latin typeface="Cambria Math" panose="02040503050406030204" pitchFamily="18" charset="0"/>
                              </a:rPr>
                            </m:ctrlPr>
                          </m:sSubSupPr>
                          <m:e>
                            <m:r>
                              <a:rPr kumimoji="1" lang="en-US" altLang="zh-TW" i="1">
                                <a:solidFill>
                                  <a:prstClr val="black"/>
                                </a:solidFill>
                                <a:latin typeface="Cambria Math" panose="02040503050406030204" pitchFamily="18" charset="0"/>
                              </a:rPr>
                              <m:t>𝑓</m:t>
                            </m:r>
                          </m:e>
                          <m:sub>
                            <m:r>
                              <a:rPr kumimoji="1" lang="en-US" altLang="zh-TW" i="1">
                                <a:solidFill>
                                  <a:prstClr val="black"/>
                                </a:solidFill>
                                <a:latin typeface="Cambria Math" panose="02040503050406030204" pitchFamily="18" charset="0"/>
                              </a:rPr>
                              <m:t>2</m:t>
                            </m:r>
                          </m:sub>
                          <m:sup>
                            <m:r>
                              <a:rPr kumimoji="1" lang="en-US" altLang="zh-TW" i="1">
                                <a:solidFill>
                                  <a:prstClr val="black"/>
                                </a:solidFill>
                                <a:latin typeface="Cambria Math" panose="02040503050406030204" pitchFamily="18" charset="0"/>
                              </a:rPr>
                              <m:t>2</m:t>
                            </m:r>
                          </m:sup>
                        </m:sSubSup>
                        <m:r>
                          <a:rPr kumimoji="1" lang="en-US" altLang="zh-TW" i="1">
                            <a:solidFill>
                              <a:prstClr val="black"/>
                            </a:solidFill>
                            <a:latin typeface="Cambria Math" panose="02040503050406030204" pitchFamily="18" charset="0"/>
                          </a:rPr>
                          <m:t> </m:t>
                        </m:r>
                      </m:e>
                    </m:rad>
                  </m:oMath>
                </a14:m>
                <a:endParaRPr kumimoji="1" lang="zh-TW" altLang="en-US" dirty="0">
                  <a:solidFill>
                    <a:prstClr val="black"/>
                  </a:solidFill>
                  <a:latin typeface="Times New Roman"/>
                  <a:ea typeface="新細明體" charset="-120"/>
                </a:endParaRPr>
              </a:p>
            </p:txBody>
          </p:sp>
        </mc:Choice>
        <mc:Fallback xmlns="">
          <p:sp>
            <p:nvSpPr>
              <p:cNvPr id="11" name="矩形 10"/>
              <p:cNvSpPr>
                <a:spLocks noRot="1" noChangeAspect="1" noMove="1" noResize="1" noEditPoints="1" noAdjustHandles="1" noChangeArrowheads="1" noChangeShapeType="1" noTextEdit="1"/>
              </p:cNvSpPr>
              <p:nvPr/>
            </p:nvSpPr>
            <p:spPr>
              <a:xfrm>
                <a:off x="3577342" y="2243939"/>
                <a:ext cx="3089948" cy="427746"/>
              </a:xfrm>
              <a:prstGeom prst="rect">
                <a:avLst/>
              </a:prstGeom>
              <a:blipFill>
                <a:blip r:embed="rId5"/>
                <a:stretch>
                  <a:fillRect l="-1775" b="-21429"/>
                </a:stretch>
              </a:blipFill>
            </p:spPr>
            <p:txBody>
              <a:bodyPr/>
              <a:lstStyle/>
              <a:p>
                <a:r>
                  <a:rPr lang="zh-TW" altLang="en-US">
                    <a:noFill/>
                  </a:rPr>
                  <a:t> </a:t>
                </a:r>
              </a:p>
            </p:txBody>
          </p:sp>
        </mc:Fallback>
      </mc:AlternateContent>
      <p:sp>
        <p:nvSpPr>
          <p:cNvPr id="12" name="矩形 11"/>
          <p:cNvSpPr/>
          <p:nvPr/>
        </p:nvSpPr>
        <p:spPr>
          <a:xfrm>
            <a:off x="6675138" y="2302353"/>
            <a:ext cx="2180725" cy="369332"/>
          </a:xfrm>
          <a:prstGeom prst="rect">
            <a:avLst/>
          </a:prstGeom>
        </p:spPr>
        <p:txBody>
          <a:bodyPr wrap="none">
            <a:spAutoFit/>
          </a:bodyPr>
          <a:lstStyle/>
          <a:p>
            <a:pPr fontAlgn="base">
              <a:spcAft>
                <a:spcPts val="1800"/>
              </a:spcAft>
            </a:pPr>
            <a:r>
              <a:rPr kumimoji="1" lang="en-US" altLang="zh-TW" i="1" dirty="0">
                <a:solidFill>
                  <a:prstClr val="black"/>
                </a:solidFill>
                <a:latin typeface="Times New Roman"/>
                <a:ea typeface="新細明體" charset="-120"/>
              </a:rPr>
              <a:t>f’(x) </a:t>
            </a:r>
            <a:r>
              <a:rPr kumimoji="1" lang="en-US" altLang="zh-TW" i="1" dirty="0">
                <a:solidFill>
                  <a:prstClr val="black"/>
                </a:solidFill>
                <a:latin typeface="Times New Roman"/>
                <a:ea typeface="新細明體" charset="-120"/>
                <a:cs typeface="Times New Roman" panose="02020603050405020304" pitchFamily="18" charset="0"/>
              </a:rPr>
              <a:t>≈ f(x+1) – f(x-1)</a:t>
            </a:r>
            <a:endParaRPr kumimoji="1" lang="en-US" altLang="zh-TW" i="1" dirty="0">
              <a:solidFill>
                <a:prstClr val="black"/>
              </a:solidFill>
              <a:latin typeface="Times New Roman"/>
              <a:ea typeface="新細明體" charset="-120"/>
            </a:endParaRPr>
          </a:p>
        </p:txBody>
      </p:sp>
      <p:cxnSp>
        <p:nvCxnSpPr>
          <p:cNvPr id="15" name="直線單箭頭接點 14"/>
          <p:cNvCxnSpPr>
            <a:stCxn id="4" idx="2"/>
            <a:endCxn id="5" idx="0"/>
          </p:cNvCxnSpPr>
          <p:nvPr/>
        </p:nvCxnSpPr>
        <p:spPr>
          <a:xfrm flipH="1">
            <a:off x="1838058" y="3004561"/>
            <a:ext cx="5642" cy="621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770331" y="0"/>
            <a:ext cx="5373669" cy="954107"/>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Times New Roman"/>
                <a:ea typeface="標楷體"/>
              </a:rPr>
              <a:t>Frei and Chen gradient operator</a:t>
            </a:r>
          </a:p>
          <a:p>
            <a:pPr algn="r" fontAlgn="base">
              <a:spcBef>
                <a:spcPct val="0"/>
              </a:spcBef>
              <a:spcAft>
                <a:spcPct val="0"/>
              </a:spcAft>
              <a:tabLst>
                <a:tab pos="2868613" algn="l"/>
              </a:tabLst>
            </a:pPr>
            <a:r>
              <a:rPr kumimoji="1" lang="en-US" altLang="zh-TW" sz="2800" b="1" dirty="0">
                <a:solidFill>
                  <a:prstClr val="black"/>
                </a:solidFill>
                <a:latin typeface="Times New Roman"/>
                <a:ea typeface="標楷體"/>
              </a:rPr>
              <a:t>(</a:t>
            </a:r>
            <a:r>
              <a:rPr kumimoji="1" lang="en-US" altLang="zh-TW" sz="2800" b="1" dirty="0" err="1">
                <a:solidFill>
                  <a:prstClr val="black"/>
                </a:solidFill>
                <a:latin typeface="Times New Roman"/>
                <a:ea typeface="標楷體"/>
              </a:rPr>
              <a:t>ppt</a:t>
            </a:r>
            <a:r>
              <a:rPr kumimoji="1" lang="en-US" altLang="zh-TW" sz="2800" b="1" dirty="0">
                <a:solidFill>
                  <a:prstClr val="black"/>
                </a:solidFill>
                <a:latin typeface="Times New Roman"/>
                <a:ea typeface="標楷體"/>
              </a:rPr>
              <a:t> p.87) Threshold=30</a:t>
            </a:r>
          </a:p>
        </p:txBody>
      </p:sp>
      <p:sp>
        <p:nvSpPr>
          <p:cNvPr id="17" name="矩形 16"/>
          <p:cNvSpPr/>
          <p:nvPr/>
        </p:nvSpPr>
        <p:spPr>
          <a:xfrm>
            <a:off x="110058" y="124212"/>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0" name="矩形 19"/>
          <p:cNvSpPr/>
          <p:nvPr/>
        </p:nvSpPr>
        <p:spPr>
          <a:xfrm>
            <a:off x="110058" y="3626239"/>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2" name="矩形 21"/>
          <p:cNvSpPr/>
          <p:nvPr/>
        </p:nvSpPr>
        <p:spPr>
          <a:xfrm>
            <a:off x="3795499" y="1678010"/>
            <a:ext cx="780983" cy="369332"/>
          </a:xfrm>
          <a:prstGeom prst="rect">
            <a:avLst/>
          </a:prstGeom>
        </p:spPr>
        <p:txBody>
          <a:bodyPr wrap="none">
            <a:spAutoFit/>
          </a:bodyPr>
          <a:lstStyle/>
          <a:p>
            <a:pPr fontAlgn="base">
              <a:spcBef>
                <a:spcPct val="0"/>
              </a:spcBef>
              <a:spcAft>
                <a:spcPct val="0"/>
              </a:spcAft>
            </a:pPr>
            <a:r>
              <a:rPr kumimoji="1" lang="en-US" altLang="zh-TW" i="1" dirty="0">
                <a:solidFill>
                  <a:prstClr val="black"/>
                </a:solidFill>
                <a:latin typeface="Times New Roman"/>
                <a:ea typeface="新細明體" charset="-120"/>
                <a:cs typeface="Times New Roman" panose="02020603050405020304" pitchFamily="18" charset="0"/>
              </a:rPr>
              <a:t>f(x+1)</a:t>
            </a:r>
            <a:endParaRPr kumimoji="1" lang="zh-TW" altLang="en-US" dirty="0">
              <a:solidFill>
                <a:prstClr val="black"/>
              </a:solidFill>
              <a:latin typeface="Times New Roman"/>
              <a:ea typeface="新細明體" charset="-120"/>
            </a:endParaRPr>
          </a:p>
        </p:txBody>
      </p:sp>
      <p:sp>
        <p:nvSpPr>
          <p:cNvPr id="23" name="矩形 22"/>
          <p:cNvSpPr/>
          <p:nvPr/>
        </p:nvSpPr>
        <p:spPr>
          <a:xfrm>
            <a:off x="3871007" y="1089161"/>
            <a:ext cx="697627" cy="369332"/>
          </a:xfrm>
          <a:prstGeom prst="rect">
            <a:avLst/>
          </a:prstGeom>
        </p:spPr>
        <p:txBody>
          <a:bodyPr wrap="none">
            <a:spAutoFit/>
          </a:bodyPr>
          <a:lstStyle/>
          <a:p>
            <a:pPr fontAlgn="base">
              <a:spcBef>
                <a:spcPct val="0"/>
              </a:spcBef>
              <a:spcAft>
                <a:spcPct val="0"/>
              </a:spcAft>
            </a:pPr>
            <a:r>
              <a:rPr kumimoji="1" lang="en-US" altLang="zh-TW" i="1" dirty="0">
                <a:solidFill>
                  <a:prstClr val="black"/>
                </a:solidFill>
                <a:latin typeface="Times New Roman"/>
                <a:ea typeface="新細明體" charset="-120"/>
                <a:cs typeface="Times New Roman" panose="02020603050405020304" pitchFamily="18" charset="0"/>
              </a:rPr>
              <a:t>f(x-1)</a:t>
            </a:r>
            <a:endParaRPr kumimoji="1" lang="zh-TW" altLang="en-US" dirty="0">
              <a:solidFill>
                <a:prstClr val="black"/>
              </a:solidFill>
              <a:latin typeface="Times New Roman"/>
              <a:ea typeface="新細明體" charset="-120"/>
            </a:endParaRPr>
          </a:p>
        </p:txBody>
      </p:sp>
      <p:sp>
        <p:nvSpPr>
          <p:cNvPr id="24" name="矩形 23"/>
          <p:cNvSpPr/>
          <p:nvPr/>
        </p:nvSpPr>
        <p:spPr>
          <a:xfrm>
            <a:off x="542058" y="124212"/>
            <a:ext cx="432000"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5" name="矩形 24"/>
          <p:cNvSpPr/>
          <p:nvPr/>
        </p:nvSpPr>
        <p:spPr>
          <a:xfrm>
            <a:off x="548735" y="3617347"/>
            <a:ext cx="432000"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6" name="表格 25"/>
          <p:cNvGraphicFramePr>
            <a:graphicFrameLocks noGrp="1"/>
          </p:cNvGraphicFramePr>
          <p:nvPr/>
        </p:nvGraphicFramePr>
        <p:xfrm>
          <a:off x="7431779" y="2752341"/>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27" name="矩形 26"/>
          <p:cNvSpPr/>
          <p:nvPr/>
        </p:nvSpPr>
        <p:spPr>
          <a:xfrm>
            <a:off x="7863779" y="3091449"/>
            <a:ext cx="432000" cy="36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8" name="矩形 27"/>
          <p:cNvSpPr/>
          <p:nvPr/>
        </p:nvSpPr>
        <p:spPr>
          <a:xfrm>
            <a:off x="7863779" y="3101895"/>
            <a:ext cx="864000" cy="720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9" name="表格 28"/>
          <p:cNvGraphicFramePr>
            <a:graphicFrameLocks noGrp="1"/>
          </p:cNvGraphicFramePr>
          <p:nvPr/>
        </p:nvGraphicFramePr>
        <p:xfrm>
          <a:off x="7407976" y="4010677"/>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30" name="矩形 29"/>
          <p:cNvSpPr/>
          <p:nvPr/>
        </p:nvSpPr>
        <p:spPr>
          <a:xfrm>
            <a:off x="7839976" y="4348415"/>
            <a:ext cx="432000" cy="3600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7030A0"/>
              </a:solidFill>
              <a:latin typeface="Times New Roman"/>
              <a:ea typeface="標楷體"/>
            </a:endParaRPr>
          </a:p>
        </p:txBody>
      </p:sp>
      <p:sp>
        <p:nvSpPr>
          <p:cNvPr id="31" name="矩形 30"/>
          <p:cNvSpPr/>
          <p:nvPr/>
        </p:nvSpPr>
        <p:spPr>
          <a:xfrm>
            <a:off x="7407976" y="4358861"/>
            <a:ext cx="1296000" cy="720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7030A0"/>
              </a:solidFill>
              <a:latin typeface="Times New Roman"/>
              <a:ea typeface="標楷體"/>
            </a:endParaRPr>
          </a:p>
        </p:txBody>
      </p:sp>
      <p:sp>
        <p:nvSpPr>
          <p:cNvPr id="32" name="矩形 31"/>
          <p:cNvSpPr/>
          <p:nvPr/>
        </p:nvSpPr>
        <p:spPr>
          <a:xfrm>
            <a:off x="1840879" y="477053"/>
            <a:ext cx="432000" cy="360000"/>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00B050"/>
              </a:solidFill>
              <a:latin typeface="Times New Roman"/>
              <a:ea typeface="標楷體"/>
            </a:endParaRPr>
          </a:p>
        </p:txBody>
      </p:sp>
      <p:sp>
        <p:nvSpPr>
          <p:cNvPr id="33" name="矩形 32"/>
          <p:cNvSpPr/>
          <p:nvPr/>
        </p:nvSpPr>
        <p:spPr>
          <a:xfrm>
            <a:off x="1840879" y="3998071"/>
            <a:ext cx="432000" cy="360000"/>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00B050"/>
              </a:solidFill>
              <a:latin typeface="Times New Roman"/>
              <a:ea typeface="標楷體"/>
            </a:endParaRPr>
          </a:p>
        </p:txBody>
      </p:sp>
      <p:graphicFrame>
        <p:nvGraphicFramePr>
          <p:cNvPr id="35" name="表格 34"/>
          <p:cNvGraphicFramePr>
            <a:graphicFrameLocks noGrp="1"/>
          </p:cNvGraphicFramePr>
          <p:nvPr/>
        </p:nvGraphicFramePr>
        <p:xfrm>
          <a:off x="7425344" y="5251989"/>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120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36" name="矩形 35"/>
          <p:cNvSpPr/>
          <p:nvPr/>
        </p:nvSpPr>
        <p:spPr>
          <a:xfrm>
            <a:off x="7857344" y="5589727"/>
            <a:ext cx="432000" cy="360000"/>
          </a:xfrm>
          <a:prstGeom prst="rect">
            <a:avLst/>
          </a:prstGeom>
          <a:no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37" name="矩形 36"/>
          <p:cNvSpPr/>
          <p:nvPr/>
        </p:nvSpPr>
        <p:spPr>
          <a:xfrm>
            <a:off x="7407976" y="5251990"/>
            <a:ext cx="1313368" cy="1068185"/>
          </a:xfrm>
          <a:prstGeom prst="rect">
            <a:avLst/>
          </a:prstGeom>
          <a:noFill/>
          <a:ln w="28575">
            <a:solidFill>
              <a:srgbClr val="00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cxnSp>
        <p:nvCxnSpPr>
          <p:cNvPr id="34" name="直線單箭頭接點 33"/>
          <p:cNvCxnSpPr/>
          <p:nvPr/>
        </p:nvCxnSpPr>
        <p:spPr>
          <a:xfrm flipV="1">
            <a:off x="8092772" y="298590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8524820" y="298590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H="1">
            <a:off x="7749344" y="3284984"/>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H="1">
            <a:off x="7751917" y="3645024"/>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rot="2700000" flipH="1">
            <a:off x="7744609" y="3079632"/>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7631041" y="4251568"/>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V="1">
            <a:off x="8073344" y="4251568"/>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V="1">
            <a:off x="8501626" y="4257283"/>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6959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dirty="0">
                <a:latin typeface="Arial" charset="0"/>
                <a:ea typeface="新細明體" charset="-120"/>
              </a:rPr>
              <a:pPr fontAlgn="base">
                <a:spcBef>
                  <a:spcPct val="0"/>
                </a:spcBef>
                <a:spcAft>
                  <a:spcPct val="0"/>
                </a:spcAft>
              </a:pPr>
              <a:t>157</a:t>
            </a:fld>
            <a:endParaRPr kumimoji="1" lang="en-US" dirty="0">
              <a:latin typeface="Arial" charset="0"/>
              <a:ea typeface="新細明體" charset="-120"/>
            </a:endParaRPr>
          </a:p>
        </p:txBody>
      </p:sp>
      <p:graphicFrame>
        <p:nvGraphicFramePr>
          <p:cNvPr id="4" name="表格 3"/>
          <p:cNvGraphicFramePr>
            <a:graphicFrameLocks noGrp="1"/>
          </p:cNvGraphicFramePr>
          <p:nvPr/>
        </p:nvGraphicFramePr>
        <p:xfrm>
          <a:off x="115700" y="124561"/>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tc>
                  <a:txBody>
                    <a:bodyPr/>
                    <a:lstStyle/>
                    <a:p>
                      <a:pPr algn="ctr"/>
                      <a:r>
                        <a:rPr lang="en-US" altLang="zh-TW" sz="1200" dirty="0"/>
                        <a:t>112</a:t>
                      </a:r>
                      <a:endParaRPr lang="zh-TW" altLang="en-US" sz="1200" dirty="0"/>
                    </a:p>
                  </a:txBody>
                  <a:tcPr anchor="ctr"/>
                </a:tc>
                <a:tc>
                  <a:txBody>
                    <a:bodyPr/>
                    <a:lstStyle/>
                    <a:p>
                      <a:pPr algn="ctr"/>
                      <a:r>
                        <a:rPr lang="en-US" altLang="zh-TW" sz="1200" dirty="0"/>
                        <a:t>98</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tc>
                  <a:txBody>
                    <a:bodyPr/>
                    <a:lstStyle/>
                    <a:p>
                      <a:pPr algn="ctr"/>
                      <a:r>
                        <a:rPr lang="en-US" altLang="zh-TW" sz="1200" dirty="0"/>
                        <a:t>42</a:t>
                      </a:r>
                      <a:endParaRPr lang="zh-TW" altLang="en-US" sz="1200" dirty="0"/>
                    </a:p>
                  </a:txBody>
                  <a:tcPr anchor="ctr"/>
                </a:tc>
                <a:tc>
                  <a:txBody>
                    <a:bodyPr/>
                    <a:lstStyle/>
                    <a:p>
                      <a:pPr algn="ctr"/>
                      <a:r>
                        <a:rPr lang="en-US" altLang="zh-TW" sz="1200" dirty="0"/>
                        <a:t>63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128</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162</a:t>
                      </a:r>
                      <a:endParaRPr lang="zh-TW" altLang="en-US" sz="1200" dirty="0"/>
                    </a:p>
                  </a:txBody>
                  <a:tcPr anchor="ctr"/>
                </a:tc>
                <a:tc>
                  <a:txBody>
                    <a:bodyPr/>
                    <a:lstStyle/>
                    <a:p>
                      <a:pPr algn="ctr"/>
                      <a:r>
                        <a:rPr lang="en-US" altLang="zh-TW" sz="1200" dirty="0"/>
                        <a:t>45</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77</a:t>
                      </a:r>
                      <a:endParaRPr lang="zh-TW" altLang="en-US" sz="1200" dirty="0"/>
                    </a:p>
                  </a:txBody>
                  <a:tcPr anchor="ctr"/>
                </a:tc>
                <a:tc>
                  <a:txBody>
                    <a:bodyPr/>
                    <a:lstStyle/>
                    <a:p>
                      <a:pPr algn="ctr"/>
                      <a:r>
                        <a:rPr lang="en-US" altLang="zh-TW" sz="1200" dirty="0"/>
                        <a:t>75</a:t>
                      </a:r>
                      <a:endParaRPr lang="zh-TW" altLang="en-US" sz="1200" dirty="0"/>
                    </a:p>
                  </a:txBody>
                  <a:tcPr anchor="ctr"/>
                </a:tc>
                <a:tc>
                  <a:txBody>
                    <a:bodyPr/>
                    <a:lstStyle/>
                    <a:p>
                      <a:pPr algn="ctr"/>
                      <a:r>
                        <a:rPr lang="en-US" altLang="zh-TW" sz="1200" dirty="0"/>
                        <a:t>101</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201</a:t>
                      </a:r>
                      <a:endParaRPr lang="zh-TW" altLang="en-US" sz="1200" dirty="0"/>
                    </a:p>
                  </a:txBody>
                  <a:tcPr anchor="ctr"/>
                </a:tc>
                <a:tc>
                  <a:txBody>
                    <a:bodyPr/>
                    <a:lstStyle/>
                    <a:p>
                      <a:pPr algn="ctr"/>
                      <a:r>
                        <a:rPr lang="en-US" altLang="zh-TW" sz="1200" dirty="0"/>
                        <a:t>177</a:t>
                      </a:r>
                      <a:endParaRPr lang="zh-TW" altLang="en-US" sz="1200" dirty="0"/>
                    </a:p>
                  </a:txBody>
                  <a:tcPr anchor="ctr"/>
                </a:tc>
                <a:tc>
                  <a:txBody>
                    <a:bodyPr/>
                    <a:lstStyle/>
                    <a:p>
                      <a:pPr algn="ctr"/>
                      <a:r>
                        <a:rPr lang="en-US" altLang="zh-TW" sz="1200" dirty="0"/>
                        <a:t>176</a:t>
                      </a:r>
                      <a:endParaRPr lang="zh-TW" altLang="en-US" sz="1200" dirty="0"/>
                    </a:p>
                  </a:txBody>
                  <a:tcPr anchor="ctr"/>
                </a:tc>
                <a:tc>
                  <a:txBody>
                    <a:bodyPr/>
                    <a:lstStyle/>
                    <a:p>
                      <a:pPr algn="ctr"/>
                      <a:r>
                        <a:rPr lang="en-US" altLang="zh-TW" sz="1200" dirty="0"/>
                        <a:t>136</a:t>
                      </a:r>
                      <a:endParaRPr lang="zh-TW" altLang="en-US" sz="1200" dirty="0"/>
                    </a:p>
                  </a:txBody>
                  <a:tcPr anchor="ctr"/>
                </a:tc>
                <a:tc>
                  <a:txBody>
                    <a:bodyPr/>
                    <a:lstStyle/>
                    <a:p>
                      <a:pPr algn="ctr"/>
                      <a:r>
                        <a:rPr lang="en-US" altLang="zh-TW" sz="1200" dirty="0"/>
                        <a:t>113</a:t>
                      </a:r>
                      <a:endParaRPr lang="zh-TW" altLang="en-US" sz="1200" dirty="0"/>
                    </a:p>
                  </a:txBody>
                  <a:tcPr anchor="ctr"/>
                </a:tc>
                <a:tc>
                  <a:txBody>
                    <a:bodyPr/>
                    <a:lstStyle/>
                    <a:p>
                      <a:pPr algn="ctr"/>
                      <a:r>
                        <a:rPr lang="en-US" altLang="zh-TW" sz="1200" dirty="0"/>
                        <a:t>150</a:t>
                      </a:r>
                      <a:endParaRPr lang="zh-TW" altLang="en-US" sz="1200" dirty="0"/>
                    </a:p>
                  </a:txBody>
                  <a:tcPr anchor="ctr"/>
                </a:tc>
                <a:tc>
                  <a:txBody>
                    <a:bodyPr/>
                    <a:lstStyle/>
                    <a:p>
                      <a:pPr algn="ctr"/>
                      <a:r>
                        <a:rPr lang="en-US" altLang="zh-TW" sz="1200" dirty="0"/>
                        <a:t>137</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162</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193</a:t>
                      </a:r>
                      <a:endParaRPr lang="zh-TW" altLang="en-US" sz="1200" dirty="0"/>
                    </a:p>
                  </a:txBody>
                  <a:tcPr anchor="ctr"/>
                </a:tc>
                <a:tc>
                  <a:txBody>
                    <a:bodyPr/>
                    <a:lstStyle/>
                    <a:p>
                      <a:pPr algn="ctr"/>
                      <a:r>
                        <a:rPr lang="en-US" altLang="zh-TW" sz="1200" dirty="0"/>
                        <a:t>46</a:t>
                      </a:r>
                      <a:endParaRPr lang="zh-TW" altLang="en-US" sz="1200" dirty="0"/>
                    </a:p>
                  </a:txBody>
                  <a:tcPr anchor="ctr"/>
                </a:tc>
                <a:tc>
                  <a:txBody>
                    <a:bodyPr/>
                    <a:lstStyle/>
                    <a:p>
                      <a:pPr algn="ctr"/>
                      <a:r>
                        <a:rPr lang="en-US" altLang="zh-TW" sz="1200" dirty="0"/>
                        <a:t>52</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126</a:t>
                      </a:r>
                      <a:endParaRPr lang="zh-TW" altLang="en-US" sz="1200" dirty="0"/>
                    </a:p>
                  </a:txBody>
                  <a:tcPr anchor="ctr"/>
                </a:tc>
                <a:tc>
                  <a:txBody>
                    <a:bodyPr/>
                    <a:lstStyle/>
                    <a:p>
                      <a:pPr algn="ctr"/>
                      <a:r>
                        <a:rPr lang="en-US" altLang="zh-TW" sz="1200" dirty="0"/>
                        <a:t>203</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141</a:t>
                      </a:r>
                      <a:endParaRPr lang="zh-TW" altLang="en-US" sz="1200" dirty="0"/>
                    </a:p>
                  </a:txBody>
                  <a:tcPr anchor="ctr"/>
                </a:tc>
                <a:tc>
                  <a:txBody>
                    <a:bodyPr/>
                    <a:lstStyle/>
                    <a:p>
                      <a:pPr algn="ctr"/>
                      <a:r>
                        <a:rPr lang="en-US" altLang="zh-TW" sz="1200" dirty="0"/>
                        <a:t>149</a:t>
                      </a:r>
                      <a:endParaRPr lang="zh-TW" altLang="en-US" sz="1200" dirty="0"/>
                    </a:p>
                  </a:txBody>
                  <a:tcPr anchor="ctr"/>
                </a:tc>
                <a:tc>
                  <a:txBody>
                    <a:bodyPr/>
                    <a:lstStyle/>
                    <a:p>
                      <a:pPr algn="ctr"/>
                      <a:r>
                        <a:rPr lang="en-US" altLang="zh-TW" sz="1200" dirty="0"/>
                        <a:t>38</a:t>
                      </a:r>
                      <a:endParaRPr lang="zh-TW" altLang="en-US" sz="1200" dirty="0"/>
                    </a:p>
                  </a:txBody>
                  <a:tcPr anchor="ctr"/>
                </a:tc>
                <a:tc>
                  <a:txBody>
                    <a:bodyPr/>
                    <a:lstStyle/>
                    <a:p>
                      <a:pPr algn="ctr"/>
                      <a:r>
                        <a:rPr lang="en-US" altLang="zh-TW" sz="1200" dirty="0"/>
                        <a:t>54</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132</a:t>
                      </a:r>
                      <a:endParaRPr lang="zh-TW" altLang="en-US" sz="1200" dirty="0"/>
                    </a:p>
                  </a:txBody>
                  <a:tcPr anchor="ctr"/>
                </a:tc>
                <a:tc>
                  <a:txBody>
                    <a:bodyPr/>
                    <a:lstStyle/>
                    <a:p>
                      <a:pPr algn="ctr"/>
                      <a:r>
                        <a:rPr lang="en-US" altLang="zh-TW" sz="1200" dirty="0"/>
                        <a:t>57</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87</a:t>
                      </a:r>
                      <a:endParaRPr lang="zh-TW" altLang="en-US" sz="1200" dirty="0"/>
                    </a:p>
                  </a:txBody>
                  <a:tcPr anchor="ctr"/>
                </a:tc>
                <a:tc>
                  <a:txBody>
                    <a:bodyPr/>
                    <a:lstStyle/>
                    <a:p>
                      <a:pPr algn="ctr"/>
                      <a:r>
                        <a:rPr lang="en-US" altLang="zh-TW" sz="1200" dirty="0"/>
                        <a:t>64</a:t>
                      </a:r>
                      <a:endParaRPr lang="zh-TW" altLang="en-US" sz="1200" dirty="0"/>
                    </a:p>
                  </a:txBody>
                  <a:tcPr anchor="ctr"/>
                </a:tc>
                <a:tc>
                  <a:txBody>
                    <a:bodyPr/>
                    <a:lstStyle/>
                    <a:p>
                      <a:pPr algn="ctr"/>
                      <a:r>
                        <a:rPr lang="en-US" altLang="zh-TW" sz="1200" dirty="0"/>
                        <a:t>156</a:t>
                      </a:r>
                      <a:endParaRPr lang="zh-TW" altLang="en-US" sz="1200" dirty="0"/>
                    </a:p>
                  </a:txBody>
                  <a:tcPr anchor="ctr"/>
                </a:tc>
                <a:tc>
                  <a:txBody>
                    <a:bodyPr/>
                    <a:lstStyle/>
                    <a:p>
                      <a:pPr algn="ctr"/>
                      <a:r>
                        <a:rPr lang="en-US" altLang="zh-TW" sz="1200" dirty="0"/>
                        <a:t>161</a:t>
                      </a:r>
                      <a:endParaRPr lang="zh-TW" altLang="en-US" sz="1200" dirty="0"/>
                    </a:p>
                  </a:txBody>
                  <a:tcPr anchor="ctr"/>
                </a:tc>
                <a:tc>
                  <a:txBody>
                    <a:bodyPr/>
                    <a:lstStyle/>
                    <a:p>
                      <a:pPr algn="ctr"/>
                      <a:r>
                        <a:rPr lang="en-US" altLang="zh-TW" sz="1200" dirty="0"/>
                        <a:t>180</a:t>
                      </a:r>
                      <a:endParaRPr lang="zh-TW" altLang="en-US" sz="1200" dirty="0"/>
                    </a:p>
                  </a:txBody>
                  <a:tcPr anchor="ctr"/>
                </a:tc>
                <a:tc>
                  <a:txBody>
                    <a:bodyPr/>
                    <a:lstStyle/>
                    <a:p>
                      <a:pPr algn="ctr"/>
                      <a:r>
                        <a:rPr lang="en-US" altLang="zh-TW" sz="1200" dirty="0"/>
                        <a:t>210</a:t>
                      </a:r>
                      <a:endParaRPr lang="zh-TW" altLang="en-US" sz="1200" dirty="0"/>
                    </a:p>
                  </a:txBody>
                  <a:tcPr anchor="ctr"/>
                </a:tc>
                <a:tc>
                  <a:txBody>
                    <a:bodyPr/>
                    <a:lstStyle/>
                    <a:p>
                      <a:pPr algn="ctr"/>
                      <a:r>
                        <a:rPr lang="en-US" altLang="zh-TW" sz="1200" dirty="0"/>
                        <a:t>99</a:t>
                      </a:r>
                      <a:endParaRPr lang="zh-TW" altLang="en-US" sz="1200" dirty="0"/>
                    </a:p>
                  </a:txBody>
                  <a:tcPr anchor="ctr"/>
                </a:tc>
                <a:tc>
                  <a:txBody>
                    <a:bodyPr/>
                    <a:lstStyle/>
                    <a:p>
                      <a:pPr algn="ctr"/>
                      <a:r>
                        <a:rPr lang="en-US" altLang="zh-TW" sz="1200" dirty="0"/>
                        <a:t>79</a:t>
                      </a:r>
                      <a:endParaRPr lang="zh-TW" altLang="en-US" sz="1200" dirty="0"/>
                    </a:p>
                  </a:txBody>
                  <a:tcPr anchor="ctr"/>
                </a:tc>
                <a:extLst>
                  <a:ext uri="{0D108BD9-81ED-4DB2-BD59-A6C34878D82A}">
                    <a16:rowId xmlns:a16="http://schemas.microsoft.com/office/drawing/2014/main" val="399135874"/>
                  </a:ext>
                </a:extLst>
              </a:tr>
            </a:tbl>
          </a:graphicData>
        </a:graphic>
      </p:graphicFrame>
      <p:graphicFrame>
        <p:nvGraphicFramePr>
          <p:cNvPr id="5" name="表格 4"/>
          <p:cNvGraphicFramePr>
            <a:graphicFrameLocks noGrp="1"/>
          </p:cNvGraphicFramePr>
          <p:nvPr/>
        </p:nvGraphicFramePr>
        <p:xfrm>
          <a:off x="110058" y="3626239"/>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99135874"/>
                  </a:ext>
                </a:extLst>
              </a:tr>
            </a:tbl>
          </a:graphicData>
        </a:graphic>
      </p:graphicFrame>
      <p:sp>
        <p:nvSpPr>
          <p:cNvPr id="6" name="文字方塊 5"/>
          <p:cNvSpPr txBox="1"/>
          <p:nvPr/>
        </p:nvSpPr>
        <p:spPr>
          <a:xfrm>
            <a:off x="3764443" y="3287240"/>
            <a:ext cx="5200047" cy="3046988"/>
          </a:xfrm>
          <a:prstGeom prst="rect">
            <a:avLst/>
          </a:prstGeom>
          <a:noFill/>
        </p:spPr>
        <p:txBody>
          <a:bodyPr wrap="square" rtlCol="0">
            <a:spAutoFit/>
          </a:bodyPr>
          <a:lstStyle/>
          <a:p>
            <a:pPr fontAlgn="base">
              <a:spcBef>
                <a:spcPct val="0"/>
              </a:spcBef>
              <a:spcAft>
                <a:spcPct val="0"/>
              </a:spcAft>
            </a:pPr>
            <a:r>
              <a:rPr kumimoji="1" lang="en-US" altLang="zh-TW" sz="1600" dirty="0">
                <a:solidFill>
                  <a:srgbClr val="FF0000"/>
                </a:solidFill>
                <a:latin typeface="Times New Roman"/>
                <a:ea typeface="標楷體"/>
              </a:rPr>
              <a:t>I(0,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0) = </a:t>
            </a:r>
          </a:p>
          <a:p>
            <a:pPr fontAlgn="base">
              <a:spcBef>
                <a:spcPct val="0"/>
              </a:spcBef>
              <a:spcAft>
                <a:spcPct val="0"/>
              </a:spcAft>
            </a:pPr>
            <a:r>
              <a:rPr kumimoji="1" lang="en-US" altLang="zh-TW" sz="1600" dirty="0">
                <a:solidFill>
                  <a:srgbClr val="FF0000"/>
                </a:solidFill>
                <a:latin typeface="Times New Roman"/>
                <a:ea typeface="標楷體"/>
              </a:rPr>
              <a:t>k</a:t>
            </a:r>
            <a:r>
              <a:rPr kumimoji="1" lang="en-US" altLang="zh-TW" sz="1600" baseline="-25000" dirty="0">
                <a:solidFill>
                  <a:srgbClr val="FF0000"/>
                </a:solidFill>
                <a:latin typeface="Times New Roman"/>
                <a:ea typeface="標楷體"/>
              </a:rPr>
              <a:t>0</a:t>
            </a:r>
            <a:r>
              <a:rPr kumimoji="1" lang="en-US" altLang="zh-TW" sz="1600" dirty="0">
                <a:solidFill>
                  <a:srgbClr val="FF0000"/>
                </a:solidFill>
                <a:latin typeface="Times New Roman"/>
                <a:ea typeface="標楷體"/>
                <a:sym typeface="Wingdings" panose="05000000000000000000" pitchFamily="2" charset="2"/>
              </a:rPr>
              <a:t>: -3</a:t>
            </a:r>
            <a:r>
              <a:rPr kumimoji="1" lang="en-US" altLang="zh-TW" sz="1600" dirty="0">
                <a:solidFill>
                  <a:srgbClr val="FF0000"/>
                </a:solidFill>
                <a:latin typeface="Times New Roman"/>
                <a:ea typeface="標楷體"/>
              </a:rPr>
              <a:t>×</a:t>
            </a:r>
            <a:r>
              <a:rPr kumimoji="1" lang="en-US" altLang="zh-TW" sz="1600" dirty="0">
                <a:solidFill>
                  <a:srgbClr val="FF0000"/>
                </a:solidFill>
                <a:latin typeface="Times New Roman"/>
                <a:ea typeface="標楷體"/>
                <a:sym typeface="Wingdings" panose="05000000000000000000" pitchFamily="2" charset="2"/>
              </a:rPr>
              <a:t>(169+169+169+104+104)+5</a:t>
            </a:r>
            <a:r>
              <a:rPr kumimoji="1" lang="en-US" altLang="zh-TW" sz="1600" dirty="0">
                <a:solidFill>
                  <a:srgbClr val="FF0000"/>
                </a:solidFill>
                <a:latin typeface="Times New Roman"/>
                <a:ea typeface="標楷體"/>
              </a:rPr>
              <a:t>×(146+146+104)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-165</a:t>
            </a:r>
          </a:p>
          <a:p>
            <a:pPr fontAlgn="base">
              <a:spcBef>
                <a:spcPct val="0"/>
              </a:spcBef>
              <a:spcAft>
                <a:spcPct val="0"/>
              </a:spcAft>
            </a:pPr>
            <a:r>
              <a:rPr kumimoji="1" lang="en-US" altLang="zh-TW" sz="1600" dirty="0">
                <a:solidFill>
                  <a:srgbClr val="FF0000"/>
                </a:solidFill>
                <a:latin typeface="Times New Roman"/>
                <a:ea typeface="標楷體"/>
              </a:rPr>
              <a:t>k</a:t>
            </a:r>
            <a:r>
              <a:rPr kumimoji="1" lang="en-US" altLang="zh-TW" sz="1600" baseline="-25000" dirty="0">
                <a:solidFill>
                  <a:srgbClr val="FF0000"/>
                </a:solidFill>
                <a:latin typeface="Times New Roman"/>
                <a:ea typeface="標楷體"/>
              </a:rPr>
              <a:t>1</a:t>
            </a:r>
            <a:r>
              <a:rPr kumimoji="1" lang="en-US" altLang="zh-TW" sz="1600" dirty="0">
                <a:solidFill>
                  <a:srgbClr val="FF0000"/>
                </a:solidFill>
                <a:latin typeface="Times New Roman"/>
                <a:ea typeface="標楷體"/>
              </a:rPr>
              <a:t>: -3×(169+169+104+104+104)+5×(169+146+146)</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355</a:t>
            </a:r>
          </a:p>
          <a:p>
            <a:pPr fontAlgn="base">
              <a:spcBef>
                <a:spcPct val="0"/>
              </a:spcBef>
              <a:spcAft>
                <a:spcPct val="0"/>
              </a:spcAft>
            </a:pPr>
            <a:r>
              <a:rPr kumimoji="1" lang="en-US" altLang="zh-TW" sz="1600" dirty="0">
                <a:solidFill>
                  <a:srgbClr val="FF0000"/>
                </a:solidFill>
                <a:latin typeface="Times New Roman"/>
                <a:ea typeface="標楷體"/>
              </a:rPr>
              <a:t>k</a:t>
            </a:r>
            <a:r>
              <a:rPr kumimoji="1" lang="en-US" altLang="zh-TW" sz="1600" baseline="-25000" dirty="0">
                <a:solidFill>
                  <a:srgbClr val="FF0000"/>
                </a:solidFill>
                <a:latin typeface="Times New Roman"/>
                <a:ea typeface="標楷體"/>
              </a:rPr>
              <a:t>2</a:t>
            </a:r>
            <a:r>
              <a:rPr kumimoji="1" lang="en-US" altLang="zh-TW" sz="1600" dirty="0">
                <a:solidFill>
                  <a:srgbClr val="FF0000"/>
                </a:solidFill>
                <a:latin typeface="Times New Roman"/>
                <a:ea typeface="標楷體"/>
                <a:sym typeface="Wingdings" panose="05000000000000000000" pitchFamily="2" charset="2"/>
              </a:rPr>
              <a:t>: -3</a:t>
            </a:r>
            <a:r>
              <a:rPr kumimoji="1" lang="en-US" altLang="zh-TW" sz="1600" dirty="0">
                <a:solidFill>
                  <a:srgbClr val="FF0000"/>
                </a:solidFill>
                <a:latin typeface="Times New Roman"/>
                <a:ea typeface="標楷體"/>
              </a:rPr>
              <a:t>×</a:t>
            </a:r>
            <a:r>
              <a:rPr kumimoji="1" lang="en-US" altLang="zh-TW" sz="1600" dirty="0">
                <a:solidFill>
                  <a:srgbClr val="FF0000"/>
                </a:solidFill>
                <a:latin typeface="Times New Roman"/>
                <a:ea typeface="標楷體"/>
                <a:sym typeface="Wingdings" panose="05000000000000000000" pitchFamily="2" charset="2"/>
              </a:rPr>
              <a:t>(169+104+104+104+146)+5</a:t>
            </a:r>
            <a:r>
              <a:rPr kumimoji="1" lang="en-US" altLang="zh-TW" sz="1600" dirty="0">
                <a:solidFill>
                  <a:srgbClr val="FF0000"/>
                </a:solidFill>
                <a:latin typeface="Times New Roman"/>
                <a:ea typeface="標楷體"/>
              </a:rPr>
              <a:t>×(169+169+146)</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539</a:t>
            </a:r>
          </a:p>
          <a:p>
            <a:pPr fontAlgn="base">
              <a:spcBef>
                <a:spcPct val="0"/>
              </a:spcBef>
              <a:spcAft>
                <a:spcPct val="0"/>
              </a:spcAft>
            </a:pPr>
            <a:r>
              <a:rPr kumimoji="1" lang="en-US" altLang="zh-TW" sz="1600" dirty="0">
                <a:solidFill>
                  <a:srgbClr val="FF0000"/>
                </a:solidFill>
                <a:latin typeface="Times New Roman"/>
                <a:ea typeface="標楷體"/>
              </a:rPr>
              <a:t>k</a:t>
            </a:r>
            <a:r>
              <a:rPr kumimoji="1" lang="en-US" altLang="zh-TW" sz="1600" baseline="-25000" dirty="0">
                <a:solidFill>
                  <a:srgbClr val="FF0000"/>
                </a:solidFill>
                <a:latin typeface="Times New Roman"/>
                <a:ea typeface="標楷體"/>
              </a:rPr>
              <a:t>3</a:t>
            </a:r>
            <a:r>
              <a:rPr kumimoji="1" lang="en-US" altLang="zh-TW" sz="1600" dirty="0">
                <a:solidFill>
                  <a:srgbClr val="FF0000"/>
                </a:solidFill>
                <a:latin typeface="Times New Roman"/>
                <a:ea typeface="標楷體"/>
              </a:rPr>
              <a:t>: -3×(146+146+104+104+104)+5×(169+169+169)</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723</a:t>
            </a:r>
          </a:p>
          <a:p>
            <a:pPr fontAlgn="base">
              <a:spcBef>
                <a:spcPct val="0"/>
              </a:spcBef>
              <a:spcAft>
                <a:spcPct val="0"/>
              </a:spcAft>
            </a:pPr>
            <a:r>
              <a:rPr kumimoji="1" lang="en-US" altLang="zh-TW" sz="1600" dirty="0">
                <a:solidFill>
                  <a:srgbClr val="FF0000"/>
                </a:solidFill>
                <a:latin typeface="Times New Roman"/>
                <a:ea typeface="標楷體"/>
              </a:rPr>
              <a:t>k</a:t>
            </a:r>
            <a:r>
              <a:rPr kumimoji="1" lang="en-US" altLang="zh-TW" sz="1600" baseline="-25000" dirty="0">
                <a:solidFill>
                  <a:srgbClr val="FF0000"/>
                </a:solidFill>
                <a:latin typeface="Times New Roman"/>
                <a:ea typeface="標楷體"/>
              </a:rPr>
              <a:t>4</a:t>
            </a:r>
            <a:r>
              <a:rPr kumimoji="1" lang="en-US" altLang="zh-TW" sz="1600" dirty="0">
                <a:solidFill>
                  <a:srgbClr val="FF0000"/>
                </a:solidFill>
                <a:latin typeface="Times New Roman"/>
                <a:ea typeface="標楷體"/>
                <a:sym typeface="Wingdings" panose="05000000000000000000" pitchFamily="2" charset="2"/>
              </a:rPr>
              <a:t>: -3</a:t>
            </a:r>
            <a:r>
              <a:rPr kumimoji="1" lang="en-US" altLang="zh-TW" sz="1600" dirty="0">
                <a:solidFill>
                  <a:srgbClr val="FF0000"/>
                </a:solidFill>
                <a:latin typeface="Times New Roman"/>
                <a:ea typeface="標楷體"/>
              </a:rPr>
              <a:t>×</a:t>
            </a:r>
            <a:r>
              <a:rPr kumimoji="1" lang="en-US" altLang="zh-TW" sz="1600" dirty="0">
                <a:solidFill>
                  <a:srgbClr val="FF0000"/>
                </a:solidFill>
                <a:latin typeface="Times New Roman"/>
                <a:ea typeface="標楷體"/>
                <a:sym typeface="Wingdings" panose="05000000000000000000" pitchFamily="2" charset="2"/>
              </a:rPr>
              <a:t>(169+146+146+104+104)+5</a:t>
            </a:r>
            <a:r>
              <a:rPr kumimoji="1" lang="en-US" altLang="zh-TW" sz="1600" dirty="0">
                <a:solidFill>
                  <a:srgbClr val="FF0000"/>
                </a:solidFill>
                <a:latin typeface="Times New Roman"/>
                <a:ea typeface="標楷體"/>
              </a:rPr>
              <a:t>×(169+169+104)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203</a:t>
            </a:r>
          </a:p>
          <a:p>
            <a:pPr fontAlgn="base">
              <a:spcBef>
                <a:spcPct val="0"/>
              </a:spcBef>
              <a:spcAft>
                <a:spcPct val="0"/>
              </a:spcAft>
            </a:pPr>
            <a:r>
              <a:rPr kumimoji="1" lang="en-US" altLang="zh-TW" sz="1600" dirty="0">
                <a:solidFill>
                  <a:srgbClr val="FF0000"/>
                </a:solidFill>
                <a:latin typeface="Times New Roman"/>
                <a:ea typeface="標楷體"/>
              </a:rPr>
              <a:t>k</a:t>
            </a:r>
            <a:r>
              <a:rPr kumimoji="1" lang="en-US" altLang="zh-TW" sz="1600" baseline="-25000" dirty="0">
                <a:solidFill>
                  <a:srgbClr val="FF0000"/>
                </a:solidFill>
                <a:latin typeface="Times New Roman"/>
                <a:ea typeface="標楷體"/>
              </a:rPr>
              <a:t>5</a:t>
            </a:r>
            <a:r>
              <a:rPr kumimoji="1" lang="en-US" altLang="zh-TW" sz="1600" dirty="0">
                <a:solidFill>
                  <a:srgbClr val="FF0000"/>
                </a:solidFill>
                <a:latin typeface="Times New Roman"/>
                <a:ea typeface="標楷體"/>
              </a:rPr>
              <a:t>: -3×(169+169+146+146+104)+5×(169+104+104)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-317</a:t>
            </a:r>
          </a:p>
          <a:p>
            <a:pPr fontAlgn="base">
              <a:spcBef>
                <a:spcPct val="0"/>
              </a:spcBef>
              <a:spcAft>
                <a:spcPct val="0"/>
              </a:spcAft>
            </a:pPr>
            <a:r>
              <a:rPr kumimoji="1" lang="en-US" altLang="zh-TW" sz="1600" dirty="0">
                <a:solidFill>
                  <a:srgbClr val="FF0000"/>
                </a:solidFill>
                <a:latin typeface="Times New Roman"/>
                <a:ea typeface="標楷體"/>
              </a:rPr>
              <a:t>k</a:t>
            </a:r>
            <a:r>
              <a:rPr kumimoji="1" lang="en-US" altLang="zh-TW" sz="1600" baseline="-25000" dirty="0">
                <a:solidFill>
                  <a:srgbClr val="FF0000"/>
                </a:solidFill>
                <a:latin typeface="Times New Roman"/>
                <a:ea typeface="標楷體"/>
              </a:rPr>
              <a:t>6</a:t>
            </a:r>
            <a:r>
              <a:rPr kumimoji="1" lang="en-US" altLang="zh-TW" sz="1600" dirty="0">
                <a:solidFill>
                  <a:srgbClr val="FF0000"/>
                </a:solidFill>
                <a:latin typeface="Times New Roman"/>
                <a:ea typeface="標楷體"/>
                <a:sym typeface="Wingdings" panose="05000000000000000000" pitchFamily="2" charset="2"/>
              </a:rPr>
              <a:t>: -3</a:t>
            </a:r>
            <a:r>
              <a:rPr kumimoji="1" lang="en-US" altLang="zh-TW" sz="1600" dirty="0">
                <a:solidFill>
                  <a:srgbClr val="FF0000"/>
                </a:solidFill>
                <a:latin typeface="Times New Roman"/>
                <a:ea typeface="標楷體"/>
              </a:rPr>
              <a:t>×</a:t>
            </a:r>
            <a:r>
              <a:rPr kumimoji="1" lang="en-US" altLang="zh-TW" sz="1600" dirty="0">
                <a:solidFill>
                  <a:srgbClr val="FF0000"/>
                </a:solidFill>
                <a:latin typeface="Times New Roman"/>
                <a:ea typeface="標楷體"/>
                <a:sym typeface="Wingdings" panose="05000000000000000000" pitchFamily="2" charset="2"/>
              </a:rPr>
              <a:t>(169+169+169+146+146)+5</a:t>
            </a:r>
            <a:r>
              <a:rPr kumimoji="1" lang="en-US" altLang="zh-TW" sz="1600" dirty="0">
                <a:solidFill>
                  <a:srgbClr val="FF0000"/>
                </a:solidFill>
                <a:latin typeface="Times New Roman"/>
                <a:ea typeface="標楷體"/>
              </a:rPr>
              <a:t>×(104+104+104)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-837</a:t>
            </a:r>
          </a:p>
          <a:p>
            <a:pPr fontAlgn="base">
              <a:spcBef>
                <a:spcPct val="0"/>
              </a:spcBef>
              <a:spcAft>
                <a:spcPct val="0"/>
              </a:spcAft>
            </a:pPr>
            <a:r>
              <a:rPr kumimoji="1" lang="en-US" altLang="zh-TW" sz="1600" dirty="0">
                <a:solidFill>
                  <a:srgbClr val="FF0000"/>
                </a:solidFill>
                <a:latin typeface="Times New Roman"/>
                <a:ea typeface="標楷體"/>
              </a:rPr>
              <a:t>k</a:t>
            </a:r>
            <a:r>
              <a:rPr kumimoji="1" lang="en-US" altLang="zh-TW" sz="1600" baseline="-25000" dirty="0">
                <a:solidFill>
                  <a:srgbClr val="FF0000"/>
                </a:solidFill>
                <a:latin typeface="Times New Roman"/>
                <a:ea typeface="標楷體"/>
              </a:rPr>
              <a:t>7</a:t>
            </a:r>
            <a:r>
              <a:rPr kumimoji="1" lang="en-US" altLang="zh-TW" sz="1600" dirty="0">
                <a:solidFill>
                  <a:srgbClr val="FF0000"/>
                </a:solidFill>
                <a:latin typeface="Times New Roman"/>
                <a:ea typeface="標楷體"/>
              </a:rPr>
              <a:t>: -3×(104+169+169+169+146)+5×(146+104+104)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-501</a:t>
            </a:r>
          </a:p>
          <a:p>
            <a:pPr fontAlgn="base">
              <a:spcBef>
                <a:spcPct val="0"/>
              </a:spcBef>
              <a:spcAft>
                <a:spcPct val="0"/>
              </a:spcAft>
            </a:pPr>
            <a:endParaRPr kumimoji="1" lang="en-US" altLang="zh-TW" sz="1600" dirty="0">
              <a:solidFill>
                <a:srgbClr val="FF0000"/>
              </a:solidFill>
              <a:latin typeface="Times New Roman"/>
              <a:ea typeface="標楷體"/>
            </a:endParaRPr>
          </a:p>
          <a:p>
            <a:pPr fontAlgn="base">
              <a:spcBef>
                <a:spcPct val="0"/>
              </a:spcBef>
              <a:spcAft>
                <a:spcPct val="0"/>
              </a:spcAft>
            </a:pPr>
            <a:r>
              <a:rPr kumimoji="1" lang="en-US" altLang="zh-TW" sz="1600" dirty="0">
                <a:solidFill>
                  <a:srgbClr val="FF0000"/>
                </a:solidFill>
                <a:latin typeface="Times New Roman"/>
                <a:ea typeface="標楷體"/>
              </a:rPr>
              <a:t>gradient magnitude:</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k</a:t>
            </a:r>
            <a:r>
              <a:rPr kumimoji="1" lang="en-US" altLang="zh-TW" sz="1600" baseline="-25000" dirty="0">
                <a:solidFill>
                  <a:srgbClr val="FF0000"/>
                </a:solidFill>
                <a:latin typeface="Times New Roman"/>
                <a:ea typeface="標楷體"/>
              </a:rPr>
              <a:t>3</a:t>
            </a:r>
            <a:r>
              <a:rPr kumimoji="1" lang="en-US" altLang="zh-TW" sz="1600" dirty="0">
                <a:solidFill>
                  <a:srgbClr val="FF0000"/>
                </a:solidFill>
                <a:latin typeface="Times New Roman"/>
                <a:ea typeface="標楷體"/>
              </a:rPr>
              <a:t>=723</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&gt;=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135</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en-US" altLang="zh-TW" sz="1600" i="1" dirty="0">
                <a:solidFill>
                  <a:srgbClr val="FF0000"/>
                </a:solidFill>
                <a:latin typeface="Times New Roman"/>
                <a:ea typeface="標楷體"/>
              </a:rPr>
              <a:t>threshold</a:t>
            </a:r>
            <a:r>
              <a:rPr kumimoji="1" lang="en-US" altLang="zh-TW" sz="1600" dirty="0">
                <a:solidFill>
                  <a:srgbClr val="FF0000"/>
                </a:solidFill>
                <a:latin typeface="Times New Roman"/>
                <a:ea typeface="標楷體"/>
              </a:rPr>
              <a:t>)</a:t>
            </a:r>
          </a:p>
          <a:p>
            <a:pPr fontAlgn="base">
              <a:spcBef>
                <a:spcPct val="0"/>
              </a:spcBef>
              <a:spcAft>
                <a:spcPct val="0"/>
              </a:spcAft>
            </a:pPr>
            <a:r>
              <a:rPr kumimoji="1" lang="en-US" altLang="zh-TW" sz="1600" dirty="0">
                <a:solidFill>
                  <a:srgbClr val="FF0000"/>
                </a:solidFill>
                <a:latin typeface="Times New Roman"/>
                <a:ea typeface="標楷體"/>
              </a:rPr>
              <a:t>O(0,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0) = 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(black)</a:t>
            </a:r>
          </a:p>
        </p:txBody>
      </p:sp>
      <p:sp>
        <p:nvSpPr>
          <p:cNvPr id="11" name="矩形 10"/>
          <p:cNvSpPr/>
          <p:nvPr/>
        </p:nvSpPr>
        <p:spPr>
          <a:xfrm>
            <a:off x="3995938" y="2419549"/>
            <a:ext cx="2037737" cy="369332"/>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gradient magnitude:</a:t>
            </a:r>
            <a:endParaRPr kumimoji="1" lang="zh-TW" altLang="en-US" dirty="0">
              <a:solidFill>
                <a:prstClr val="black"/>
              </a:solidFill>
              <a:latin typeface="Times New Roman"/>
              <a:ea typeface="新細明體" charset="-120"/>
            </a:endParaRPr>
          </a:p>
        </p:txBody>
      </p:sp>
      <p:cxnSp>
        <p:nvCxnSpPr>
          <p:cNvPr id="15" name="直線單箭頭接點 14"/>
          <p:cNvCxnSpPr>
            <a:stCxn id="4" idx="2"/>
            <a:endCxn id="5" idx="0"/>
          </p:cNvCxnSpPr>
          <p:nvPr/>
        </p:nvCxnSpPr>
        <p:spPr>
          <a:xfrm flipH="1">
            <a:off x="1838058" y="3004561"/>
            <a:ext cx="5642" cy="621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093721" y="2"/>
            <a:ext cx="6050282" cy="954107"/>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Times New Roman"/>
                <a:ea typeface="標楷體"/>
              </a:rPr>
              <a:t>Kirsch compass operator (</a:t>
            </a:r>
            <a:r>
              <a:rPr kumimoji="1" lang="en-US" altLang="zh-TW" sz="2800" b="1" dirty="0" err="1">
                <a:solidFill>
                  <a:prstClr val="black"/>
                </a:solidFill>
                <a:latin typeface="Times New Roman"/>
                <a:ea typeface="標楷體"/>
              </a:rPr>
              <a:t>ppt</a:t>
            </a:r>
            <a:r>
              <a:rPr kumimoji="1" lang="en-US" altLang="zh-TW" sz="2800" b="1" dirty="0">
                <a:solidFill>
                  <a:prstClr val="black"/>
                </a:solidFill>
                <a:latin typeface="Times New Roman"/>
                <a:ea typeface="標楷體"/>
              </a:rPr>
              <a:t> p.91)</a:t>
            </a:r>
          </a:p>
          <a:p>
            <a:pPr algn="r" fontAlgn="base">
              <a:spcBef>
                <a:spcPct val="0"/>
              </a:spcBef>
              <a:spcAft>
                <a:spcPct val="0"/>
              </a:spcAft>
            </a:pPr>
            <a:r>
              <a:rPr kumimoji="1" lang="en-US" altLang="zh-TW" sz="2800" b="1" dirty="0">
                <a:solidFill>
                  <a:prstClr val="black"/>
                </a:solidFill>
                <a:latin typeface="Times New Roman"/>
                <a:ea typeface="標楷體"/>
              </a:rPr>
              <a:t>Threshold=135</a:t>
            </a:r>
          </a:p>
        </p:txBody>
      </p:sp>
      <p:sp>
        <p:nvSpPr>
          <p:cNvPr id="17" name="矩形 16"/>
          <p:cNvSpPr/>
          <p:nvPr/>
        </p:nvSpPr>
        <p:spPr>
          <a:xfrm>
            <a:off x="110058" y="124212"/>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0" name="矩形 19"/>
          <p:cNvSpPr/>
          <p:nvPr/>
        </p:nvSpPr>
        <p:spPr>
          <a:xfrm>
            <a:off x="110058" y="3626239"/>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6" name="表格 25"/>
          <p:cNvGraphicFramePr>
            <a:graphicFrameLocks noGrp="1"/>
          </p:cNvGraphicFramePr>
          <p:nvPr/>
        </p:nvGraphicFramePr>
        <p:xfrm>
          <a:off x="7425344" y="2240545"/>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27" name="矩形 26"/>
          <p:cNvSpPr/>
          <p:nvPr/>
        </p:nvSpPr>
        <p:spPr>
          <a:xfrm>
            <a:off x="7857344" y="2579653"/>
            <a:ext cx="432000" cy="36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8" name="矩形 27"/>
          <p:cNvSpPr/>
          <p:nvPr/>
        </p:nvSpPr>
        <p:spPr>
          <a:xfrm>
            <a:off x="7857344" y="2590099"/>
            <a:ext cx="864000" cy="720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pic>
        <p:nvPicPr>
          <p:cNvPr id="34" name="Picture 5" descr="7"/>
          <p:cNvPicPr>
            <a:picLocks noChangeAspect="1" noChangeArrowheads="1"/>
          </p:cNvPicPr>
          <p:nvPr/>
        </p:nvPicPr>
        <p:blipFill rotWithShape="1">
          <a:blip r:embed="rId4" cstate="print"/>
          <a:srcRect b="14276"/>
          <a:stretch/>
        </p:blipFill>
        <p:spPr bwMode="auto">
          <a:xfrm>
            <a:off x="3821257" y="1161327"/>
            <a:ext cx="3276070" cy="1236724"/>
          </a:xfrm>
          <a:prstGeom prst="rect">
            <a:avLst/>
          </a:prstGeom>
          <a:noFill/>
          <a:ln w="9525">
            <a:noFill/>
            <a:miter lim="800000"/>
            <a:headEnd/>
            <a:tailEnd/>
          </a:ln>
        </p:spPr>
      </p:pic>
      <p:graphicFrame>
        <p:nvGraphicFramePr>
          <p:cNvPr id="39" name="Object 7"/>
          <p:cNvGraphicFramePr>
            <a:graphicFrameLocks noChangeAspect="1"/>
          </p:cNvGraphicFramePr>
          <p:nvPr/>
        </p:nvGraphicFramePr>
        <p:xfrm>
          <a:off x="5964240" y="2419350"/>
          <a:ext cx="866775" cy="433388"/>
        </p:xfrm>
        <a:graphic>
          <a:graphicData uri="http://schemas.openxmlformats.org/presentationml/2006/ole">
            <mc:AlternateContent xmlns:mc="http://schemas.openxmlformats.org/markup-compatibility/2006">
              <mc:Choice xmlns:v="urn:schemas-microsoft-com:vml" Requires="v">
                <p:oleObj spid="_x0000_s10247" name="方程式" r:id="rId5" imgW="583920" imgH="291960" progId="Equation.3">
                  <p:embed/>
                </p:oleObj>
              </mc:Choice>
              <mc:Fallback>
                <p:oleObj name="方程式" r:id="rId5" imgW="583920" imgH="291960" progId="Equation.3">
                  <p:embed/>
                  <p:pic>
                    <p:nvPicPr>
                      <p:cNvPr id="39" name="Object 7"/>
                      <p:cNvPicPr>
                        <a:picLocks noGrp="1" noChangeAspect="1" noChangeArrowheads="1"/>
                      </p:cNvPicPr>
                      <p:nvPr/>
                    </p:nvPicPr>
                    <p:blipFill>
                      <a:blip r:embed="rId6"/>
                      <a:srcRect/>
                      <a:stretch>
                        <a:fillRect/>
                      </a:stretch>
                    </p:blipFill>
                    <p:spPr bwMode="auto">
                      <a:xfrm>
                        <a:off x="5964240" y="2419350"/>
                        <a:ext cx="866775"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3" name="直線單箭頭接點 32"/>
          <p:cNvCxnSpPr/>
          <p:nvPr/>
        </p:nvCxnSpPr>
        <p:spPr>
          <a:xfrm flipV="1">
            <a:off x="8082724" y="2483486"/>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8514772" y="2483486"/>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H="1">
            <a:off x="7739296" y="2782566"/>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H="1">
            <a:off x="7741869" y="3142606"/>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rot="2700000" flipH="1">
            <a:off x="7734561" y="2577214"/>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58013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dirty="0">
                <a:latin typeface="Arial" charset="0"/>
                <a:ea typeface="新細明體" charset="-120"/>
              </a:rPr>
              <a:pPr fontAlgn="base">
                <a:spcBef>
                  <a:spcPct val="0"/>
                </a:spcBef>
                <a:spcAft>
                  <a:spcPct val="0"/>
                </a:spcAft>
              </a:pPr>
              <a:t>158</a:t>
            </a:fld>
            <a:endParaRPr kumimoji="1" lang="en-US" dirty="0">
              <a:latin typeface="Arial" charset="0"/>
              <a:ea typeface="新細明體" charset="-120"/>
            </a:endParaRPr>
          </a:p>
        </p:txBody>
      </p:sp>
      <p:graphicFrame>
        <p:nvGraphicFramePr>
          <p:cNvPr id="4" name="表格 3"/>
          <p:cNvGraphicFramePr>
            <a:graphicFrameLocks noGrp="1"/>
          </p:cNvGraphicFramePr>
          <p:nvPr/>
        </p:nvGraphicFramePr>
        <p:xfrm>
          <a:off x="115700" y="124561"/>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tc>
                  <a:txBody>
                    <a:bodyPr/>
                    <a:lstStyle/>
                    <a:p>
                      <a:pPr algn="ctr"/>
                      <a:r>
                        <a:rPr lang="en-US" altLang="zh-TW" sz="1200" dirty="0"/>
                        <a:t>112</a:t>
                      </a:r>
                      <a:endParaRPr lang="zh-TW" altLang="en-US" sz="1200" dirty="0"/>
                    </a:p>
                  </a:txBody>
                  <a:tcPr anchor="ctr"/>
                </a:tc>
                <a:tc>
                  <a:txBody>
                    <a:bodyPr/>
                    <a:lstStyle/>
                    <a:p>
                      <a:pPr algn="ctr"/>
                      <a:r>
                        <a:rPr lang="en-US" altLang="zh-TW" sz="1200" dirty="0"/>
                        <a:t>98</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tc>
                  <a:txBody>
                    <a:bodyPr/>
                    <a:lstStyle/>
                    <a:p>
                      <a:pPr algn="ctr"/>
                      <a:r>
                        <a:rPr lang="en-US" altLang="zh-TW" sz="1200" dirty="0"/>
                        <a:t>42</a:t>
                      </a:r>
                      <a:endParaRPr lang="zh-TW" altLang="en-US" sz="1200" dirty="0"/>
                    </a:p>
                  </a:txBody>
                  <a:tcPr anchor="ctr"/>
                </a:tc>
                <a:tc>
                  <a:txBody>
                    <a:bodyPr/>
                    <a:lstStyle/>
                    <a:p>
                      <a:pPr algn="ctr"/>
                      <a:r>
                        <a:rPr lang="en-US" altLang="zh-TW" sz="1200" dirty="0"/>
                        <a:t>63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128</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162</a:t>
                      </a:r>
                      <a:endParaRPr lang="zh-TW" altLang="en-US" sz="1200" dirty="0"/>
                    </a:p>
                  </a:txBody>
                  <a:tcPr anchor="ctr"/>
                </a:tc>
                <a:tc>
                  <a:txBody>
                    <a:bodyPr/>
                    <a:lstStyle/>
                    <a:p>
                      <a:pPr algn="ctr"/>
                      <a:r>
                        <a:rPr lang="en-US" altLang="zh-TW" sz="1200" dirty="0"/>
                        <a:t>45</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77</a:t>
                      </a:r>
                      <a:endParaRPr lang="zh-TW" altLang="en-US" sz="1200" dirty="0"/>
                    </a:p>
                  </a:txBody>
                  <a:tcPr anchor="ctr"/>
                </a:tc>
                <a:tc>
                  <a:txBody>
                    <a:bodyPr/>
                    <a:lstStyle/>
                    <a:p>
                      <a:pPr algn="ctr"/>
                      <a:r>
                        <a:rPr lang="en-US" altLang="zh-TW" sz="1200" dirty="0"/>
                        <a:t>75</a:t>
                      </a:r>
                      <a:endParaRPr lang="zh-TW" altLang="en-US" sz="1200" dirty="0"/>
                    </a:p>
                  </a:txBody>
                  <a:tcPr anchor="ctr"/>
                </a:tc>
                <a:tc>
                  <a:txBody>
                    <a:bodyPr/>
                    <a:lstStyle/>
                    <a:p>
                      <a:pPr algn="ctr"/>
                      <a:r>
                        <a:rPr lang="en-US" altLang="zh-TW" sz="1200" dirty="0"/>
                        <a:t>101</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201</a:t>
                      </a:r>
                      <a:endParaRPr lang="zh-TW" altLang="en-US" sz="1200" dirty="0"/>
                    </a:p>
                  </a:txBody>
                  <a:tcPr anchor="ctr"/>
                </a:tc>
                <a:tc>
                  <a:txBody>
                    <a:bodyPr/>
                    <a:lstStyle/>
                    <a:p>
                      <a:pPr algn="ctr"/>
                      <a:r>
                        <a:rPr lang="en-US" altLang="zh-TW" sz="1200" dirty="0"/>
                        <a:t>177</a:t>
                      </a:r>
                      <a:endParaRPr lang="zh-TW" altLang="en-US" sz="1200" dirty="0"/>
                    </a:p>
                  </a:txBody>
                  <a:tcPr anchor="ctr"/>
                </a:tc>
                <a:tc>
                  <a:txBody>
                    <a:bodyPr/>
                    <a:lstStyle/>
                    <a:p>
                      <a:pPr algn="ctr"/>
                      <a:r>
                        <a:rPr lang="en-US" altLang="zh-TW" sz="1200" dirty="0"/>
                        <a:t>176</a:t>
                      </a:r>
                      <a:endParaRPr lang="zh-TW" altLang="en-US" sz="1200" dirty="0"/>
                    </a:p>
                  </a:txBody>
                  <a:tcPr anchor="ctr"/>
                </a:tc>
                <a:tc>
                  <a:txBody>
                    <a:bodyPr/>
                    <a:lstStyle/>
                    <a:p>
                      <a:pPr algn="ctr"/>
                      <a:r>
                        <a:rPr lang="en-US" altLang="zh-TW" sz="1200" dirty="0"/>
                        <a:t>136</a:t>
                      </a:r>
                      <a:endParaRPr lang="zh-TW" altLang="en-US" sz="1200" dirty="0"/>
                    </a:p>
                  </a:txBody>
                  <a:tcPr anchor="ctr"/>
                </a:tc>
                <a:tc>
                  <a:txBody>
                    <a:bodyPr/>
                    <a:lstStyle/>
                    <a:p>
                      <a:pPr algn="ctr"/>
                      <a:r>
                        <a:rPr lang="en-US" altLang="zh-TW" sz="1200" dirty="0"/>
                        <a:t>113</a:t>
                      </a:r>
                      <a:endParaRPr lang="zh-TW" altLang="en-US" sz="1200" dirty="0"/>
                    </a:p>
                  </a:txBody>
                  <a:tcPr anchor="ctr"/>
                </a:tc>
                <a:tc>
                  <a:txBody>
                    <a:bodyPr/>
                    <a:lstStyle/>
                    <a:p>
                      <a:pPr algn="ctr"/>
                      <a:r>
                        <a:rPr lang="en-US" altLang="zh-TW" sz="1200" dirty="0"/>
                        <a:t>150</a:t>
                      </a:r>
                      <a:endParaRPr lang="zh-TW" altLang="en-US" sz="1200" dirty="0"/>
                    </a:p>
                  </a:txBody>
                  <a:tcPr anchor="ctr"/>
                </a:tc>
                <a:tc>
                  <a:txBody>
                    <a:bodyPr/>
                    <a:lstStyle/>
                    <a:p>
                      <a:pPr algn="ctr"/>
                      <a:r>
                        <a:rPr lang="en-US" altLang="zh-TW" sz="1200" dirty="0"/>
                        <a:t>137</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162</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193</a:t>
                      </a:r>
                      <a:endParaRPr lang="zh-TW" altLang="en-US" sz="1200" dirty="0"/>
                    </a:p>
                  </a:txBody>
                  <a:tcPr anchor="ctr"/>
                </a:tc>
                <a:tc>
                  <a:txBody>
                    <a:bodyPr/>
                    <a:lstStyle/>
                    <a:p>
                      <a:pPr algn="ctr"/>
                      <a:r>
                        <a:rPr lang="en-US" altLang="zh-TW" sz="1200" dirty="0"/>
                        <a:t>46</a:t>
                      </a:r>
                      <a:endParaRPr lang="zh-TW" altLang="en-US" sz="1200" dirty="0"/>
                    </a:p>
                  </a:txBody>
                  <a:tcPr anchor="ctr"/>
                </a:tc>
                <a:tc>
                  <a:txBody>
                    <a:bodyPr/>
                    <a:lstStyle/>
                    <a:p>
                      <a:pPr algn="ctr"/>
                      <a:r>
                        <a:rPr lang="en-US" altLang="zh-TW" sz="1200" dirty="0"/>
                        <a:t>52</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126</a:t>
                      </a:r>
                      <a:endParaRPr lang="zh-TW" altLang="en-US" sz="1200" dirty="0"/>
                    </a:p>
                  </a:txBody>
                  <a:tcPr anchor="ctr"/>
                </a:tc>
                <a:tc>
                  <a:txBody>
                    <a:bodyPr/>
                    <a:lstStyle/>
                    <a:p>
                      <a:pPr algn="ctr"/>
                      <a:r>
                        <a:rPr lang="en-US" altLang="zh-TW" sz="1200" dirty="0"/>
                        <a:t>203</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141</a:t>
                      </a:r>
                      <a:endParaRPr lang="zh-TW" altLang="en-US" sz="1200" dirty="0"/>
                    </a:p>
                  </a:txBody>
                  <a:tcPr anchor="ctr"/>
                </a:tc>
                <a:tc>
                  <a:txBody>
                    <a:bodyPr/>
                    <a:lstStyle/>
                    <a:p>
                      <a:pPr algn="ctr"/>
                      <a:r>
                        <a:rPr lang="en-US" altLang="zh-TW" sz="1200" dirty="0"/>
                        <a:t>149</a:t>
                      </a:r>
                      <a:endParaRPr lang="zh-TW" altLang="en-US" sz="1200" dirty="0"/>
                    </a:p>
                  </a:txBody>
                  <a:tcPr anchor="ctr"/>
                </a:tc>
                <a:tc>
                  <a:txBody>
                    <a:bodyPr/>
                    <a:lstStyle/>
                    <a:p>
                      <a:pPr algn="ctr"/>
                      <a:r>
                        <a:rPr lang="en-US" altLang="zh-TW" sz="1200" dirty="0"/>
                        <a:t>38</a:t>
                      </a:r>
                      <a:endParaRPr lang="zh-TW" altLang="en-US" sz="1200" dirty="0"/>
                    </a:p>
                  </a:txBody>
                  <a:tcPr anchor="ctr"/>
                </a:tc>
                <a:tc>
                  <a:txBody>
                    <a:bodyPr/>
                    <a:lstStyle/>
                    <a:p>
                      <a:pPr algn="ctr"/>
                      <a:r>
                        <a:rPr lang="en-US" altLang="zh-TW" sz="1200" dirty="0"/>
                        <a:t>54</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132</a:t>
                      </a:r>
                      <a:endParaRPr lang="zh-TW" altLang="en-US" sz="1200" dirty="0"/>
                    </a:p>
                  </a:txBody>
                  <a:tcPr anchor="ctr"/>
                </a:tc>
                <a:tc>
                  <a:txBody>
                    <a:bodyPr/>
                    <a:lstStyle/>
                    <a:p>
                      <a:pPr algn="ctr"/>
                      <a:r>
                        <a:rPr lang="en-US" altLang="zh-TW" sz="1200" dirty="0"/>
                        <a:t>57</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87</a:t>
                      </a:r>
                      <a:endParaRPr lang="zh-TW" altLang="en-US" sz="1200" dirty="0"/>
                    </a:p>
                  </a:txBody>
                  <a:tcPr anchor="ctr"/>
                </a:tc>
                <a:tc>
                  <a:txBody>
                    <a:bodyPr/>
                    <a:lstStyle/>
                    <a:p>
                      <a:pPr algn="ctr"/>
                      <a:r>
                        <a:rPr lang="en-US" altLang="zh-TW" sz="1200" dirty="0"/>
                        <a:t>64</a:t>
                      </a:r>
                      <a:endParaRPr lang="zh-TW" altLang="en-US" sz="1200" dirty="0"/>
                    </a:p>
                  </a:txBody>
                  <a:tcPr anchor="ctr"/>
                </a:tc>
                <a:tc>
                  <a:txBody>
                    <a:bodyPr/>
                    <a:lstStyle/>
                    <a:p>
                      <a:pPr algn="ctr"/>
                      <a:r>
                        <a:rPr lang="en-US" altLang="zh-TW" sz="1200" dirty="0"/>
                        <a:t>156</a:t>
                      </a:r>
                      <a:endParaRPr lang="zh-TW" altLang="en-US" sz="1200" dirty="0"/>
                    </a:p>
                  </a:txBody>
                  <a:tcPr anchor="ctr"/>
                </a:tc>
                <a:tc>
                  <a:txBody>
                    <a:bodyPr/>
                    <a:lstStyle/>
                    <a:p>
                      <a:pPr algn="ctr"/>
                      <a:r>
                        <a:rPr lang="en-US" altLang="zh-TW" sz="1200" dirty="0"/>
                        <a:t>161</a:t>
                      </a:r>
                      <a:endParaRPr lang="zh-TW" altLang="en-US" sz="1200" dirty="0"/>
                    </a:p>
                  </a:txBody>
                  <a:tcPr anchor="ctr"/>
                </a:tc>
                <a:tc>
                  <a:txBody>
                    <a:bodyPr/>
                    <a:lstStyle/>
                    <a:p>
                      <a:pPr algn="ctr"/>
                      <a:r>
                        <a:rPr lang="en-US" altLang="zh-TW" sz="1200" dirty="0"/>
                        <a:t>180</a:t>
                      </a:r>
                      <a:endParaRPr lang="zh-TW" altLang="en-US" sz="1200" dirty="0"/>
                    </a:p>
                  </a:txBody>
                  <a:tcPr anchor="ctr"/>
                </a:tc>
                <a:tc>
                  <a:txBody>
                    <a:bodyPr/>
                    <a:lstStyle/>
                    <a:p>
                      <a:pPr algn="ctr"/>
                      <a:r>
                        <a:rPr lang="en-US" altLang="zh-TW" sz="1200" dirty="0"/>
                        <a:t>210</a:t>
                      </a:r>
                      <a:endParaRPr lang="zh-TW" altLang="en-US" sz="1200" dirty="0"/>
                    </a:p>
                  </a:txBody>
                  <a:tcPr anchor="ctr"/>
                </a:tc>
                <a:tc>
                  <a:txBody>
                    <a:bodyPr/>
                    <a:lstStyle/>
                    <a:p>
                      <a:pPr algn="ctr"/>
                      <a:r>
                        <a:rPr lang="en-US" altLang="zh-TW" sz="1200" dirty="0"/>
                        <a:t>99</a:t>
                      </a:r>
                      <a:endParaRPr lang="zh-TW" altLang="en-US" sz="1200" dirty="0"/>
                    </a:p>
                  </a:txBody>
                  <a:tcPr anchor="ctr"/>
                </a:tc>
                <a:tc>
                  <a:txBody>
                    <a:bodyPr/>
                    <a:lstStyle/>
                    <a:p>
                      <a:pPr algn="ctr"/>
                      <a:r>
                        <a:rPr lang="en-US" altLang="zh-TW" sz="1200" dirty="0"/>
                        <a:t>79</a:t>
                      </a:r>
                      <a:endParaRPr lang="zh-TW" altLang="en-US" sz="1200" dirty="0"/>
                    </a:p>
                  </a:txBody>
                  <a:tcPr anchor="ctr"/>
                </a:tc>
                <a:extLst>
                  <a:ext uri="{0D108BD9-81ED-4DB2-BD59-A6C34878D82A}">
                    <a16:rowId xmlns:a16="http://schemas.microsoft.com/office/drawing/2014/main" val="399135874"/>
                  </a:ext>
                </a:extLst>
              </a:tr>
            </a:tbl>
          </a:graphicData>
        </a:graphic>
      </p:graphicFrame>
      <p:graphicFrame>
        <p:nvGraphicFramePr>
          <p:cNvPr id="5" name="表格 4"/>
          <p:cNvGraphicFramePr>
            <a:graphicFrameLocks noGrp="1"/>
          </p:cNvGraphicFramePr>
          <p:nvPr/>
        </p:nvGraphicFramePr>
        <p:xfrm>
          <a:off x="110058" y="3626239"/>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99135874"/>
                  </a:ext>
                </a:extLst>
              </a:tr>
            </a:tbl>
          </a:graphicData>
        </a:graphic>
      </p:graphicFrame>
      <p:sp>
        <p:nvSpPr>
          <p:cNvPr id="6" name="文字方塊 5"/>
          <p:cNvSpPr txBox="1"/>
          <p:nvPr/>
        </p:nvSpPr>
        <p:spPr>
          <a:xfrm>
            <a:off x="3764443" y="3287240"/>
            <a:ext cx="5200047" cy="3046988"/>
          </a:xfrm>
          <a:prstGeom prst="rect">
            <a:avLst/>
          </a:prstGeom>
          <a:noFill/>
        </p:spPr>
        <p:txBody>
          <a:bodyPr wrap="square" rtlCol="0">
            <a:spAutoFit/>
          </a:bodyPr>
          <a:lstStyle/>
          <a:p>
            <a:pPr fontAlgn="base">
              <a:spcBef>
                <a:spcPct val="0"/>
              </a:spcBef>
              <a:spcAft>
                <a:spcPct val="0"/>
              </a:spcAft>
            </a:pPr>
            <a:r>
              <a:rPr kumimoji="1" lang="en-US" altLang="zh-TW" sz="1600" dirty="0">
                <a:solidFill>
                  <a:srgbClr val="FF0000"/>
                </a:solidFill>
                <a:latin typeface="Times New Roman"/>
                <a:ea typeface="標楷體"/>
              </a:rPr>
              <a:t>I(0,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0) = </a:t>
            </a:r>
          </a:p>
          <a:p>
            <a:pPr fontAlgn="base">
              <a:spcBef>
                <a:spcPct val="0"/>
              </a:spcBef>
              <a:spcAft>
                <a:spcPct val="0"/>
              </a:spcAft>
            </a:pPr>
            <a:r>
              <a:rPr kumimoji="1" lang="en-US" altLang="zh-TW" sz="1600" dirty="0">
                <a:solidFill>
                  <a:srgbClr val="FF0000"/>
                </a:solidFill>
                <a:latin typeface="Times New Roman"/>
                <a:ea typeface="標楷體"/>
              </a:rPr>
              <a:t>r</a:t>
            </a:r>
            <a:r>
              <a:rPr kumimoji="1" lang="en-US" altLang="zh-TW" sz="1600" baseline="-25000" dirty="0">
                <a:solidFill>
                  <a:srgbClr val="FF0000"/>
                </a:solidFill>
                <a:latin typeface="Times New Roman"/>
                <a:ea typeface="標楷體"/>
              </a:rPr>
              <a:t>0</a:t>
            </a:r>
            <a:r>
              <a:rPr kumimoji="1" lang="en-US" altLang="zh-TW" sz="1600" dirty="0">
                <a:solidFill>
                  <a:srgbClr val="FF0000"/>
                </a:solidFill>
                <a:latin typeface="Times New Roman"/>
                <a:ea typeface="標楷體"/>
                <a:sym typeface="Wingdings" panose="05000000000000000000" pitchFamily="2" charset="2"/>
              </a:rPr>
              <a:t>: (146+2×146+104)</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sym typeface="Wingdings" panose="05000000000000000000" pitchFamily="2" charset="2"/>
              </a:rPr>
              <a:t>-</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rPr>
              <a:t>(169+2</a:t>
            </a:r>
            <a:r>
              <a:rPr kumimoji="1" lang="en-US" altLang="zh-TW" sz="1600" dirty="0">
                <a:solidFill>
                  <a:srgbClr val="FF0000"/>
                </a:solidFill>
                <a:latin typeface="Times New Roman"/>
                <a:ea typeface="標楷體"/>
                <a:sym typeface="Wingdings" panose="05000000000000000000" pitchFamily="2" charset="2"/>
              </a:rPr>
              <a:t>×</a:t>
            </a:r>
            <a:r>
              <a:rPr kumimoji="1" lang="en-US" altLang="zh-TW" sz="1600" dirty="0">
                <a:solidFill>
                  <a:srgbClr val="FF0000"/>
                </a:solidFill>
                <a:latin typeface="Times New Roman"/>
                <a:ea typeface="標楷體"/>
              </a:rPr>
              <a:t>169+104)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-69</a:t>
            </a:r>
          </a:p>
          <a:p>
            <a:pPr fontAlgn="base">
              <a:spcBef>
                <a:spcPct val="0"/>
              </a:spcBef>
              <a:spcAft>
                <a:spcPct val="0"/>
              </a:spcAft>
            </a:pPr>
            <a:r>
              <a:rPr kumimoji="1" lang="en-US" altLang="zh-TW" sz="1600" dirty="0">
                <a:solidFill>
                  <a:srgbClr val="FF0000"/>
                </a:solidFill>
                <a:latin typeface="Times New Roman"/>
                <a:ea typeface="標楷體"/>
              </a:rPr>
              <a:t>r</a:t>
            </a:r>
            <a:r>
              <a:rPr kumimoji="1" lang="en-US" altLang="zh-TW" sz="1600" baseline="-25000" dirty="0">
                <a:solidFill>
                  <a:srgbClr val="FF0000"/>
                </a:solidFill>
                <a:latin typeface="Times New Roman"/>
                <a:ea typeface="標楷體"/>
              </a:rPr>
              <a:t>1</a:t>
            </a:r>
            <a:r>
              <a:rPr kumimoji="1" lang="en-US" altLang="zh-TW" sz="1600" dirty="0">
                <a:solidFill>
                  <a:srgbClr val="FF0000"/>
                </a:solidFill>
                <a:latin typeface="Times New Roman"/>
                <a:ea typeface="標楷體"/>
              </a:rPr>
              <a:t>: (</a:t>
            </a:r>
            <a:r>
              <a:rPr kumimoji="1" lang="en-US" altLang="zh-TW" sz="1600" dirty="0">
                <a:solidFill>
                  <a:srgbClr val="FF0000"/>
                </a:solidFill>
                <a:latin typeface="Times New Roman"/>
                <a:ea typeface="標楷體"/>
                <a:sym typeface="Wingdings" panose="05000000000000000000" pitchFamily="2" charset="2"/>
              </a:rPr>
              <a:t>169+2×146+146)</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sym typeface="Wingdings" panose="05000000000000000000" pitchFamily="2" charset="2"/>
              </a:rPr>
              <a:t>-</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rPr>
              <a:t>(169+2</a:t>
            </a:r>
            <a:r>
              <a:rPr kumimoji="1" lang="en-US" altLang="zh-TW" sz="1600" dirty="0">
                <a:solidFill>
                  <a:srgbClr val="FF0000"/>
                </a:solidFill>
                <a:latin typeface="Times New Roman"/>
                <a:ea typeface="標楷體"/>
                <a:sym typeface="Wingdings" panose="05000000000000000000" pitchFamily="2" charset="2"/>
              </a:rPr>
              <a:t>×</a:t>
            </a:r>
            <a:r>
              <a:rPr kumimoji="1" lang="en-US" altLang="zh-TW" sz="1600" dirty="0">
                <a:solidFill>
                  <a:srgbClr val="FF0000"/>
                </a:solidFill>
                <a:latin typeface="Times New Roman"/>
                <a:ea typeface="標楷體"/>
              </a:rPr>
              <a:t>104+104)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126</a:t>
            </a:r>
          </a:p>
          <a:p>
            <a:pPr fontAlgn="base">
              <a:spcBef>
                <a:spcPct val="0"/>
              </a:spcBef>
              <a:spcAft>
                <a:spcPct val="0"/>
              </a:spcAft>
            </a:pPr>
            <a:r>
              <a:rPr kumimoji="1" lang="en-US" altLang="zh-TW" sz="1600" dirty="0">
                <a:solidFill>
                  <a:srgbClr val="FF0000"/>
                </a:solidFill>
                <a:latin typeface="Times New Roman"/>
                <a:ea typeface="標楷體"/>
              </a:rPr>
              <a:t>r</a:t>
            </a:r>
            <a:r>
              <a:rPr kumimoji="1" lang="en-US" altLang="zh-TW" sz="1600" baseline="-25000" dirty="0">
                <a:solidFill>
                  <a:srgbClr val="FF0000"/>
                </a:solidFill>
                <a:latin typeface="Times New Roman"/>
                <a:ea typeface="標楷體"/>
              </a:rPr>
              <a:t>2</a:t>
            </a:r>
            <a:r>
              <a:rPr kumimoji="1" lang="en-US" altLang="zh-TW" sz="1600" dirty="0">
                <a:solidFill>
                  <a:srgbClr val="FF0000"/>
                </a:solidFill>
                <a:latin typeface="Times New Roman"/>
                <a:ea typeface="標楷體"/>
                <a:sym typeface="Wingdings" panose="05000000000000000000" pitchFamily="2" charset="2"/>
              </a:rPr>
              <a:t>: (169+2×169+146)</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sym typeface="Wingdings" panose="05000000000000000000" pitchFamily="2" charset="2"/>
              </a:rPr>
              <a:t>-</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rPr>
              <a:t>(104+2</a:t>
            </a:r>
            <a:r>
              <a:rPr kumimoji="1" lang="en-US" altLang="zh-TW" sz="1600" dirty="0">
                <a:solidFill>
                  <a:srgbClr val="FF0000"/>
                </a:solidFill>
                <a:latin typeface="Times New Roman"/>
                <a:ea typeface="標楷體"/>
                <a:sym typeface="Wingdings" panose="05000000000000000000" pitchFamily="2" charset="2"/>
              </a:rPr>
              <a:t>×</a:t>
            </a:r>
            <a:r>
              <a:rPr kumimoji="1" lang="en-US" altLang="zh-TW" sz="1600" dirty="0">
                <a:solidFill>
                  <a:srgbClr val="FF0000"/>
                </a:solidFill>
                <a:latin typeface="Times New Roman"/>
                <a:ea typeface="標楷體"/>
              </a:rPr>
              <a:t>104+104)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237</a:t>
            </a:r>
          </a:p>
          <a:p>
            <a:pPr fontAlgn="base">
              <a:spcBef>
                <a:spcPct val="0"/>
              </a:spcBef>
              <a:spcAft>
                <a:spcPct val="0"/>
              </a:spcAft>
            </a:pPr>
            <a:r>
              <a:rPr kumimoji="1" lang="en-US" altLang="zh-TW" sz="1600" dirty="0">
                <a:solidFill>
                  <a:srgbClr val="FF0000"/>
                </a:solidFill>
                <a:latin typeface="Times New Roman"/>
                <a:ea typeface="標楷體"/>
              </a:rPr>
              <a:t>r</a:t>
            </a:r>
            <a:r>
              <a:rPr kumimoji="1" lang="en-US" altLang="zh-TW" sz="1600" baseline="-25000" dirty="0">
                <a:solidFill>
                  <a:srgbClr val="FF0000"/>
                </a:solidFill>
                <a:latin typeface="Times New Roman"/>
                <a:ea typeface="標楷體"/>
              </a:rPr>
              <a:t>3</a:t>
            </a:r>
            <a:r>
              <a:rPr kumimoji="1" lang="en-US" altLang="zh-TW" sz="1600" dirty="0">
                <a:solidFill>
                  <a:srgbClr val="FF0000"/>
                </a:solidFill>
                <a:latin typeface="Times New Roman"/>
                <a:ea typeface="標楷體"/>
              </a:rPr>
              <a:t>: (</a:t>
            </a:r>
            <a:r>
              <a:rPr kumimoji="1" lang="en-US" altLang="zh-TW" sz="1600" dirty="0">
                <a:solidFill>
                  <a:srgbClr val="FF0000"/>
                </a:solidFill>
                <a:latin typeface="Times New Roman"/>
                <a:ea typeface="標楷體"/>
                <a:sym typeface="Wingdings" panose="05000000000000000000" pitchFamily="2" charset="2"/>
              </a:rPr>
              <a:t>169+2×169+169)</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sym typeface="Wingdings" panose="05000000000000000000" pitchFamily="2" charset="2"/>
              </a:rPr>
              <a:t>-</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rPr>
              <a:t>(146+2</a:t>
            </a:r>
            <a:r>
              <a:rPr kumimoji="1" lang="en-US" altLang="zh-TW" sz="1600" dirty="0">
                <a:solidFill>
                  <a:srgbClr val="FF0000"/>
                </a:solidFill>
                <a:latin typeface="Times New Roman"/>
                <a:ea typeface="標楷體"/>
                <a:sym typeface="Wingdings" panose="05000000000000000000" pitchFamily="2" charset="2"/>
              </a:rPr>
              <a:t>×</a:t>
            </a:r>
            <a:r>
              <a:rPr kumimoji="1" lang="en-US" altLang="zh-TW" sz="1600" dirty="0">
                <a:solidFill>
                  <a:srgbClr val="FF0000"/>
                </a:solidFill>
                <a:latin typeface="Times New Roman"/>
                <a:ea typeface="標楷體"/>
              </a:rPr>
              <a:t>104+104)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218</a:t>
            </a:r>
          </a:p>
          <a:p>
            <a:pPr fontAlgn="base">
              <a:spcBef>
                <a:spcPct val="0"/>
              </a:spcBef>
              <a:spcAft>
                <a:spcPct val="0"/>
              </a:spcAft>
            </a:pPr>
            <a:r>
              <a:rPr kumimoji="1" lang="en-US" altLang="zh-TW" sz="1600" dirty="0">
                <a:solidFill>
                  <a:srgbClr val="FF0000"/>
                </a:solidFill>
                <a:latin typeface="Times New Roman"/>
                <a:ea typeface="標楷體"/>
              </a:rPr>
              <a:t>r</a:t>
            </a:r>
            <a:r>
              <a:rPr kumimoji="1" lang="en-US" altLang="zh-TW" sz="1600" baseline="-25000" dirty="0">
                <a:solidFill>
                  <a:srgbClr val="FF0000"/>
                </a:solidFill>
                <a:latin typeface="Times New Roman"/>
                <a:ea typeface="標楷體"/>
              </a:rPr>
              <a:t>4</a:t>
            </a:r>
            <a:r>
              <a:rPr kumimoji="1" lang="en-US" altLang="zh-TW" sz="1600" dirty="0">
                <a:solidFill>
                  <a:srgbClr val="FF0000"/>
                </a:solidFill>
                <a:latin typeface="Times New Roman"/>
                <a:ea typeface="標楷體"/>
                <a:sym typeface="Wingdings" panose="05000000000000000000" pitchFamily="2" charset="2"/>
              </a:rPr>
              <a:t>: (169+2×169+104)</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sym typeface="Wingdings" panose="05000000000000000000" pitchFamily="2" charset="2"/>
              </a:rPr>
              <a:t>-</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rPr>
              <a:t>(146+2</a:t>
            </a:r>
            <a:r>
              <a:rPr kumimoji="1" lang="en-US" altLang="zh-TW" sz="1600" dirty="0">
                <a:solidFill>
                  <a:srgbClr val="FF0000"/>
                </a:solidFill>
                <a:latin typeface="Times New Roman"/>
                <a:ea typeface="標楷體"/>
                <a:sym typeface="Wingdings" panose="05000000000000000000" pitchFamily="2" charset="2"/>
              </a:rPr>
              <a:t>×</a:t>
            </a:r>
            <a:r>
              <a:rPr kumimoji="1" lang="en-US" altLang="zh-TW" sz="1600" dirty="0">
                <a:solidFill>
                  <a:srgbClr val="FF0000"/>
                </a:solidFill>
                <a:latin typeface="Times New Roman"/>
                <a:ea typeface="標楷體"/>
              </a:rPr>
              <a:t>146+104)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69</a:t>
            </a:r>
          </a:p>
          <a:p>
            <a:pPr fontAlgn="base">
              <a:spcBef>
                <a:spcPct val="0"/>
              </a:spcBef>
              <a:spcAft>
                <a:spcPct val="0"/>
              </a:spcAft>
            </a:pPr>
            <a:r>
              <a:rPr kumimoji="1" lang="en-US" altLang="zh-TW" sz="1600" dirty="0">
                <a:solidFill>
                  <a:srgbClr val="FF0000"/>
                </a:solidFill>
                <a:latin typeface="Times New Roman"/>
                <a:ea typeface="標楷體"/>
              </a:rPr>
              <a:t>r</a:t>
            </a:r>
            <a:r>
              <a:rPr kumimoji="1" lang="en-US" altLang="zh-TW" sz="1600" baseline="-25000" dirty="0">
                <a:solidFill>
                  <a:srgbClr val="FF0000"/>
                </a:solidFill>
                <a:latin typeface="Times New Roman"/>
                <a:ea typeface="標楷體"/>
              </a:rPr>
              <a:t>5</a:t>
            </a:r>
            <a:r>
              <a:rPr kumimoji="1" lang="en-US" altLang="zh-TW" sz="1600" dirty="0">
                <a:solidFill>
                  <a:srgbClr val="FF0000"/>
                </a:solidFill>
                <a:latin typeface="Times New Roman"/>
                <a:ea typeface="標楷體"/>
              </a:rPr>
              <a:t>: (</a:t>
            </a:r>
            <a:r>
              <a:rPr kumimoji="1" lang="en-US" altLang="zh-TW" sz="1600" dirty="0">
                <a:solidFill>
                  <a:srgbClr val="FF0000"/>
                </a:solidFill>
                <a:latin typeface="Times New Roman"/>
                <a:ea typeface="標楷體"/>
                <a:sym typeface="Wingdings" panose="05000000000000000000" pitchFamily="2" charset="2"/>
              </a:rPr>
              <a:t>169+2×104+104)</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sym typeface="Wingdings" panose="05000000000000000000" pitchFamily="2" charset="2"/>
              </a:rPr>
              <a:t>-</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rPr>
              <a:t>(169+2</a:t>
            </a:r>
            <a:r>
              <a:rPr kumimoji="1" lang="en-US" altLang="zh-TW" sz="1600" dirty="0">
                <a:solidFill>
                  <a:srgbClr val="FF0000"/>
                </a:solidFill>
                <a:latin typeface="Times New Roman"/>
                <a:ea typeface="標楷體"/>
                <a:sym typeface="Wingdings" panose="05000000000000000000" pitchFamily="2" charset="2"/>
              </a:rPr>
              <a:t>×</a:t>
            </a:r>
            <a:r>
              <a:rPr kumimoji="1" lang="en-US" altLang="zh-TW" sz="1600" dirty="0">
                <a:solidFill>
                  <a:srgbClr val="FF0000"/>
                </a:solidFill>
                <a:latin typeface="Times New Roman"/>
                <a:ea typeface="標楷體"/>
              </a:rPr>
              <a:t>146+146)</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-126</a:t>
            </a:r>
          </a:p>
          <a:p>
            <a:pPr fontAlgn="base">
              <a:spcBef>
                <a:spcPct val="0"/>
              </a:spcBef>
              <a:spcAft>
                <a:spcPct val="0"/>
              </a:spcAft>
            </a:pPr>
            <a:r>
              <a:rPr kumimoji="1" lang="en-US" altLang="zh-TW" sz="1600" dirty="0">
                <a:solidFill>
                  <a:srgbClr val="FF0000"/>
                </a:solidFill>
                <a:latin typeface="Times New Roman"/>
                <a:ea typeface="標楷體"/>
              </a:rPr>
              <a:t>r</a:t>
            </a:r>
            <a:r>
              <a:rPr kumimoji="1" lang="en-US" altLang="zh-TW" sz="1600" baseline="-25000" dirty="0">
                <a:solidFill>
                  <a:srgbClr val="FF0000"/>
                </a:solidFill>
                <a:latin typeface="Times New Roman"/>
                <a:ea typeface="標楷體"/>
              </a:rPr>
              <a:t>6</a:t>
            </a:r>
            <a:r>
              <a:rPr kumimoji="1" lang="en-US" altLang="zh-TW" sz="1600" dirty="0">
                <a:solidFill>
                  <a:srgbClr val="FF0000"/>
                </a:solidFill>
                <a:latin typeface="Times New Roman"/>
                <a:ea typeface="標楷體"/>
                <a:sym typeface="Wingdings" panose="05000000000000000000" pitchFamily="2" charset="2"/>
              </a:rPr>
              <a:t>: (104+2×104+104)</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sym typeface="Wingdings" panose="05000000000000000000" pitchFamily="2" charset="2"/>
              </a:rPr>
              <a:t>-</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rPr>
              <a:t>(169+2</a:t>
            </a:r>
            <a:r>
              <a:rPr kumimoji="1" lang="en-US" altLang="zh-TW" sz="1600" dirty="0">
                <a:solidFill>
                  <a:srgbClr val="FF0000"/>
                </a:solidFill>
                <a:latin typeface="Times New Roman"/>
                <a:ea typeface="標楷體"/>
                <a:sym typeface="Wingdings" panose="05000000000000000000" pitchFamily="2" charset="2"/>
              </a:rPr>
              <a:t>×</a:t>
            </a:r>
            <a:r>
              <a:rPr kumimoji="1" lang="en-US" altLang="zh-TW" sz="1600" dirty="0">
                <a:solidFill>
                  <a:srgbClr val="FF0000"/>
                </a:solidFill>
                <a:latin typeface="Times New Roman"/>
                <a:ea typeface="標楷體"/>
              </a:rPr>
              <a:t>169+146)</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-237</a:t>
            </a:r>
          </a:p>
          <a:p>
            <a:pPr fontAlgn="base">
              <a:spcBef>
                <a:spcPct val="0"/>
              </a:spcBef>
              <a:spcAft>
                <a:spcPct val="0"/>
              </a:spcAft>
            </a:pPr>
            <a:r>
              <a:rPr kumimoji="1" lang="en-US" altLang="zh-TW" sz="1600" dirty="0">
                <a:solidFill>
                  <a:srgbClr val="FF0000"/>
                </a:solidFill>
                <a:latin typeface="Times New Roman"/>
                <a:ea typeface="標楷體"/>
              </a:rPr>
              <a:t>r</a:t>
            </a:r>
            <a:r>
              <a:rPr kumimoji="1" lang="en-US" altLang="zh-TW" sz="1600" baseline="-25000" dirty="0">
                <a:solidFill>
                  <a:srgbClr val="FF0000"/>
                </a:solidFill>
                <a:latin typeface="Times New Roman"/>
                <a:ea typeface="標楷體"/>
              </a:rPr>
              <a:t>7</a:t>
            </a:r>
            <a:r>
              <a:rPr kumimoji="1" lang="en-US" altLang="zh-TW" sz="1600" dirty="0">
                <a:solidFill>
                  <a:srgbClr val="FF0000"/>
                </a:solidFill>
                <a:latin typeface="Times New Roman"/>
                <a:ea typeface="標楷體"/>
              </a:rPr>
              <a:t>: (</a:t>
            </a:r>
            <a:r>
              <a:rPr kumimoji="1" lang="en-US" altLang="zh-TW" sz="1600" dirty="0">
                <a:solidFill>
                  <a:srgbClr val="FF0000"/>
                </a:solidFill>
                <a:latin typeface="Times New Roman"/>
                <a:ea typeface="標楷體"/>
                <a:sym typeface="Wingdings" panose="05000000000000000000" pitchFamily="2" charset="2"/>
              </a:rPr>
              <a:t>146+2×104+104)</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sym typeface="Wingdings" panose="05000000000000000000" pitchFamily="2" charset="2"/>
              </a:rPr>
              <a:t>-</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rPr>
              <a:t>(169+2</a:t>
            </a:r>
            <a:r>
              <a:rPr kumimoji="1" lang="en-US" altLang="zh-TW" sz="1600" dirty="0">
                <a:solidFill>
                  <a:srgbClr val="FF0000"/>
                </a:solidFill>
                <a:latin typeface="Times New Roman"/>
                <a:ea typeface="標楷體"/>
                <a:sym typeface="Wingdings" panose="05000000000000000000" pitchFamily="2" charset="2"/>
              </a:rPr>
              <a:t>×</a:t>
            </a:r>
            <a:r>
              <a:rPr kumimoji="1" lang="en-US" altLang="zh-TW" sz="1600" dirty="0">
                <a:solidFill>
                  <a:srgbClr val="FF0000"/>
                </a:solidFill>
                <a:latin typeface="Times New Roman"/>
                <a:ea typeface="標楷體"/>
              </a:rPr>
              <a:t>169+169)</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-218</a:t>
            </a:r>
          </a:p>
          <a:p>
            <a:pPr fontAlgn="base">
              <a:spcBef>
                <a:spcPct val="0"/>
              </a:spcBef>
              <a:spcAft>
                <a:spcPct val="0"/>
              </a:spcAft>
            </a:pPr>
            <a:endParaRPr kumimoji="1" lang="en-US" altLang="zh-TW" sz="1600" dirty="0">
              <a:solidFill>
                <a:srgbClr val="FF0000"/>
              </a:solidFill>
              <a:latin typeface="Times New Roman"/>
              <a:ea typeface="標楷體"/>
            </a:endParaRPr>
          </a:p>
          <a:p>
            <a:pPr fontAlgn="base">
              <a:spcBef>
                <a:spcPct val="0"/>
              </a:spcBef>
              <a:spcAft>
                <a:spcPct val="0"/>
              </a:spcAft>
            </a:pPr>
            <a:r>
              <a:rPr kumimoji="1" lang="en-US" altLang="zh-TW" sz="1600" dirty="0">
                <a:solidFill>
                  <a:srgbClr val="FF0000"/>
                </a:solidFill>
                <a:latin typeface="Times New Roman"/>
                <a:ea typeface="標楷體"/>
              </a:rPr>
              <a:t>gradient magnitude:</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r</a:t>
            </a:r>
            <a:r>
              <a:rPr kumimoji="1" lang="en-US" altLang="zh-TW" sz="1600" baseline="-25000" dirty="0">
                <a:solidFill>
                  <a:srgbClr val="FF0000"/>
                </a:solidFill>
                <a:latin typeface="Times New Roman"/>
                <a:ea typeface="標楷體"/>
              </a:rPr>
              <a:t>2</a:t>
            </a:r>
            <a:r>
              <a:rPr kumimoji="1" lang="en-US" altLang="zh-TW" sz="1600" dirty="0">
                <a:solidFill>
                  <a:srgbClr val="FF0000"/>
                </a:solidFill>
                <a:latin typeface="Times New Roman"/>
                <a:ea typeface="標楷體"/>
              </a:rPr>
              <a:t>=237</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&gt;=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43</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en-US" altLang="zh-TW" sz="1600" i="1" dirty="0">
                <a:solidFill>
                  <a:srgbClr val="FF0000"/>
                </a:solidFill>
                <a:latin typeface="Times New Roman"/>
                <a:ea typeface="標楷體"/>
              </a:rPr>
              <a:t>threshold</a:t>
            </a:r>
            <a:r>
              <a:rPr kumimoji="1" lang="en-US" altLang="zh-TW" sz="1600" dirty="0">
                <a:solidFill>
                  <a:srgbClr val="FF0000"/>
                </a:solidFill>
                <a:latin typeface="Times New Roman"/>
                <a:ea typeface="標楷體"/>
              </a:rPr>
              <a:t>)</a:t>
            </a:r>
          </a:p>
          <a:p>
            <a:pPr fontAlgn="base">
              <a:spcBef>
                <a:spcPct val="0"/>
              </a:spcBef>
              <a:spcAft>
                <a:spcPct val="0"/>
              </a:spcAft>
            </a:pPr>
            <a:r>
              <a:rPr kumimoji="1" lang="en-US" altLang="zh-TW" sz="1600" dirty="0">
                <a:solidFill>
                  <a:srgbClr val="FF0000"/>
                </a:solidFill>
                <a:latin typeface="Times New Roman"/>
                <a:ea typeface="標楷體"/>
              </a:rPr>
              <a:t>O(0,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0) = 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(black)</a:t>
            </a:r>
          </a:p>
        </p:txBody>
      </p:sp>
      <p:sp>
        <p:nvSpPr>
          <p:cNvPr id="11" name="矩形 10"/>
          <p:cNvSpPr/>
          <p:nvPr/>
        </p:nvSpPr>
        <p:spPr>
          <a:xfrm>
            <a:off x="3995938" y="2419549"/>
            <a:ext cx="2037737" cy="369332"/>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gradient magnitude:</a:t>
            </a:r>
            <a:endParaRPr kumimoji="1" lang="zh-TW" altLang="en-US" dirty="0">
              <a:solidFill>
                <a:prstClr val="black"/>
              </a:solidFill>
              <a:latin typeface="Times New Roman"/>
              <a:ea typeface="新細明體" charset="-120"/>
            </a:endParaRPr>
          </a:p>
        </p:txBody>
      </p:sp>
      <p:cxnSp>
        <p:nvCxnSpPr>
          <p:cNvPr id="15" name="直線單箭頭接點 14"/>
          <p:cNvCxnSpPr>
            <a:stCxn id="4" idx="2"/>
            <a:endCxn id="5" idx="0"/>
          </p:cNvCxnSpPr>
          <p:nvPr/>
        </p:nvCxnSpPr>
        <p:spPr>
          <a:xfrm flipH="1">
            <a:off x="1838058" y="3004561"/>
            <a:ext cx="5642" cy="621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154681" y="2"/>
            <a:ext cx="5989322" cy="954107"/>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Times New Roman"/>
                <a:ea typeface="標楷體"/>
              </a:rPr>
              <a:t>Robinson compass operator (</a:t>
            </a:r>
            <a:r>
              <a:rPr kumimoji="1" lang="en-US" altLang="zh-TW" sz="2800" b="1" dirty="0" err="1">
                <a:solidFill>
                  <a:prstClr val="black"/>
                </a:solidFill>
                <a:latin typeface="Times New Roman"/>
                <a:ea typeface="標楷體"/>
              </a:rPr>
              <a:t>ppt</a:t>
            </a:r>
            <a:r>
              <a:rPr kumimoji="1" lang="en-US" altLang="zh-TW" sz="2800" b="1" dirty="0">
                <a:solidFill>
                  <a:prstClr val="black"/>
                </a:solidFill>
                <a:latin typeface="Times New Roman"/>
                <a:ea typeface="標楷體"/>
              </a:rPr>
              <a:t> p.93)</a:t>
            </a:r>
          </a:p>
          <a:p>
            <a:pPr algn="r" fontAlgn="base">
              <a:spcBef>
                <a:spcPct val="0"/>
              </a:spcBef>
              <a:spcAft>
                <a:spcPct val="0"/>
              </a:spcAft>
            </a:pPr>
            <a:r>
              <a:rPr kumimoji="1" lang="en-US" altLang="zh-TW" sz="2800" b="1" dirty="0">
                <a:solidFill>
                  <a:prstClr val="black"/>
                </a:solidFill>
                <a:latin typeface="Times New Roman"/>
                <a:ea typeface="標楷體"/>
              </a:rPr>
              <a:t>Threshold=43</a:t>
            </a:r>
          </a:p>
        </p:txBody>
      </p:sp>
      <p:sp>
        <p:nvSpPr>
          <p:cNvPr id="17" name="矩形 16"/>
          <p:cNvSpPr/>
          <p:nvPr/>
        </p:nvSpPr>
        <p:spPr>
          <a:xfrm>
            <a:off x="110058" y="124212"/>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0" name="矩形 19"/>
          <p:cNvSpPr/>
          <p:nvPr/>
        </p:nvSpPr>
        <p:spPr>
          <a:xfrm>
            <a:off x="110058" y="3626239"/>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6" name="表格 25"/>
          <p:cNvGraphicFramePr>
            <a:graphicFrameLocks noGrp="1"/>
          </p:cNvGraphicFramePr>
          <p:nvPr/>
        </p:nvGraphicFramePr>
        <p:xfrm>
          <a:off x="7668488" y="2248881"/>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27" name="矩形 26"/>
          <p:cNvSpPr/>
          <p:nvPr/>
        </p:nvSpPr>
        <p:spPr>
          <a:xfrm>
            <a:off x="8100488" y="2587989"/>
            <a:ext cx="432000" cy="36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8" name="矩形 27"/>
          <p:cNvSpPr/>
          <p:nvPr/>
        </p:nvSpPr>
        <p:spPr>
          <a:xfrm>
            <a:off x="8100488" y="2598435"/>
            <a:ext cx="864000" cy="720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39" name="Object 7"/>
          <p:cNvGraphicFramePr>
            <a:graphicFrameLocks noChangeAspect="1"/>
          </p:cNvGraphicFramePr>
          <p:nvPr/>
        </p:nvGraphicFramePr>
        <p:xfrm>
          <a:off x="5983290" y="2419350"/>
          <a:ext cx="828675" cy="433388"/>
        </p:xfrm>
        <a:graphic>
          <a:graphicData uri="http://schemas.openxmlformats.org/presentationml/2006/ole">
            <mc:AlternateContent xmlns:mc="http://schemas.openxmlformats.org/markup-compatibility/2006">
              <mc:Choice xmlns:v="urn:schemas-microsoft-com:vml" Requires="v">
                <p:oleObj spid="_x0000_s11271" name="方程式" r:id="rId4" imgW="558720" imgH="291960" progId="Equation.3">
                  <p:embed/>
                </p:oleObj>
              </mc:Choice>
              <mc:Fallback>
                <p:oleObj name="方程式" r:id="rId4" imgW="558720" imgH="291960" progId="Equation.3">
                  <p:embed/>
                  <p:pic>
                    <p:nvPicPr>
                      <p:cNvPr id="39" name="Object 7"/>
                      <p:cNvPicPr>
                        <a:picLocks noGrp="1" noChangeAspect="1" noChangeArrowheads="1"/>
                      </p:cNvPicPr>
                      <p:nvPr/>
                    </p:nvPicPr>
                    <p:blipFill>
                      <a:blip r:embed="rId5"/>
                      <a:srcRect/>
                      <a:stretch>
                        <a:fillRect/>
                      </a:stretch>
                    </p:blipFill>
                    <p:spPr bwMode="auto">
                      <a:xfrm>
                        <a:off x="5983290" y="2419350"/>
                        <a:ext cx="828675"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8" name="Picture 8" descr="7"/>
          <p:cNvPicPr>
            <a:picLocks noChangeAspect="1" noChangeArrowheads="1"/>
          </p:cNvPicPr>
          <p:nvPr/>
        </p:nvPicPr>
        <p:blipFill rotWithShape="1">
          <a:blip r:embed="rId6" cstate="print"/>
          <a:srcRect b="14862"/>
          <a:stretch/>
        </p:blipFill>
        <p:spPr bwMode="auto">
          <a:xfrm>
            <a:off x="3856022" y="979237"/>
            <a:ext cx="3569322" cy="1339865"/>
          </a:xfrm>
          <a:prstGeom prst="rect">
            <a:avLst/>
          </a:prstGeom>
          <a:noFill/>
          <a:ln w="9525">
            <a:noFill/>
            <a:miter lim="800000"/>
            <a:headEnd/>
            <a:tailEnd/>
          </a:ln>
        </p:spPr>
      </p:pic>
      <p:cxnSp>
        <p:nvCxnSpPr>
          <p:cNvPr id="25" name="直線單箭頭接點 24"/>
          <p:cNvCxnSpPr/>
          <p:nvPr/>
        </p:nvCxnSpPr>
        <p:spPr>
          <a:xfrm flipV="1">
            <a:off x="8309942" y="248679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8741990" y="248679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7966514" y="2785874"/>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flipH="1">
            <a:off x="7969087" y="3145914"/>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rot="2700000" flipH="1">
            <a:off x="7961779" y="2580522"/>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4989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dirty="0">
                <a:latin typeface="Arial" charset="0"/>
                <a:ea typeface="新細明體" charset="-120"/>
              </a:rPr>
              <a:pPr fontAlgn="base">
                <a:spcBef>
                  <a:spcPct val="0"/>
                </a:spcBef>
                <a:spcAft>
                  <a:spcPct val="0"/>
                </a:spcAft>
              </a:pPr>
              <a:t>159</a:t>
            </a:fld>
            <a:endParaRPr kumimoji="1" lang="en-US" dirty="0">
              <a:latin typeface="Arial" charset="0"/>
              <a:ea typeface="新細明體" charset="-120"/>
            </a:endParaRPr>
          </a:p>
        </p:txBody>
      </p:sp>
      <p:graphicFrame>
        <p:nvGraphicFramePr>
          <p:cNvPr id="4" name="表格 3"/>
          <p:cNvGraphicFramePr>
            <a:graphicFrameLocks noGrp="1"/>
          </p:cNvGraphicFramePr>
          <p:nvPr/>
        </p:nvGraphicFramePr>
        <p:xfrm>
          <a:off x="115700" y="124561"/>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tc>
                  <a:txBody>
                    <a:bodyPr/>
                    <a:lstStyle/>
                    <a:p>
                      <a:pPr algn="ctr"/>
                      <a:r>
                        <a:rPr lang="en-US" altLang="zh-TW" sz="1200" dirty="0"/>
                        <a:t>112</a:t>
                      </a:r>
                      <a:endParaRPr lang="zh-TW" altLang="en-US" sz="1200" dirty="0"/>
                    </a:p>
                  </a:txBody>
                  <a:tcPr anchor="ctr"/>
                </a:tc>
                <a:tc>
                  <a:txBody>
                    <a:bodyPr/>
                    <a:lstStyle/>
                    <a:p>
                      <a:pPr algn="ctr"/>
                      <a:r>
                        <a:rPr lang="en-US" altLang="zh-TW" sz="1200" dirty="0"/>
                        <a:t>98</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tc>
                  <a:txBody>
                    <a:bodyPr/>
                    <a:lstStyle/>
                    <a:p>
                      <a:pPr algn="ctr"/>
                      <a:r>
                        <a:rPr lang="en-US" altLang="zh-TW" sz="1200" dirty="0"/>
                        <a:t>42</a:t>
                      </a:r>
                      <a:endParaRPr lang="zh-TW" altLang="en-US" sz="1200" dirty="0"/>
                    </a:p>
                  </a:txBody>
                  <a:tcPr anchor="ctr"/>
                </a:tc>
                <a:tc>
                  <a:txBody>
                    <a:bodyPr/>
                    <a:lstStyle/>
                    <a:p>
                      <a:pPr algn="ctr"/>
                      <a:r>
                        <a:rPr lang="en-US" altLang="zh-TW" sz="1200" dirty="0"/>
                        <a:t>63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128</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162</a:t>
                      </a:r>
                      <a:endParaRPr lang="zh-TW" altLang="en-US" sz="1200" dirty="0"/>
                    </a:p>
                  </a:txBody>
                  <a:tcPr anchor="ctr"/>
                </a:tc>
                <a:tc>
                  <a:txBody>
                    <a:bodyPr/>
                    <a:lstStyle/>
                    <a:p>
                      <a:pPr algn="ctr"/>
                      <a:r>
                        <a:rPr lang="en-US" altLang="zh-TW" sz="1200" dirty="0"/>
                        <a:t>45</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77</a:t>
                      </a:r>
                      <a:endParaRPr lang="zh-TW" altLang="en-US" sz="1200" dirty="0"/>
                    </a:p>
                  </a:txBody>
                  <a:tcPr anchor="ctr"/>
                </a:tc>
                <a:tc>
                  <a:txBody>
                    <a:bodyPr/>
                    <a:lstStyle/>
                    <a:p>
                      <a:pPr algn="ctr"/>
                      <a:r>
                        <a:rPr lang="en-US" altLang="zh-TW" sz="1200" dirty="0"/>
                        <a:t>75</a:t>
                      </a:r>
                      <a:endParaRPr lang="zh-TW" altLang="en-US" sz="1200" dirty="0"/>
                    </a:p>
                  </a:txBody>
                  <a:tcPr anchor="ctr"/>
                </a:tc>
                <a:tc>
                  <a:txBody>
                    <a:bodyPr/>
                    <a:lstStyle/>
                    <a:p>
                      <a:pPr algn="ctr"/>
                      <a:r>
                        <a:rPr lang="en-US" altLang="zh-TW" sz="1200" dirty="0"/>
                        <a:t>101</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201</a:t>
                      </a:r>
                      <a:endParaRPr lang="zh-TW" altLang="en-US" sz="1200" dirty="0"/>
                    </a:p>
                  </a:txBody>
                  <a:tcPr anchor="ctr"/>
                </a:tc>
                <a:tc>
                  <a:txBody>
                    <a:bodyPr/>
                    <a:lstStyle/>
                    <a:p>
                      <a:pPr algn="ctr"/>
                      <a:r>
                        <a:rPr lang="en-US" altLang="zh-TW" sz="1200" dirty="0"/>
                        <a:t>177</a:t>
                      </a:r>
                      <a:endParaRPr lang="zh-TW" altLang="en-US" sz="1200" dirty="0"/>
                    </a:p>
                  </a:txBody>
                  <a:tcPr anchor="ctr"/>
                </a:tc>
                <a:tc>
                  <a:txBody>
                    <a:bodyPr/>
                    <a:lstStyle/>
                    <a:p>
                      <a:pPr algn="ctr"/>
                      <a:r>
                        <a:rPr lang="en-US" altLang="zh-TW" sz="1200" dirty="0"/>
                        <a:t>176</a:t>
                      </a:r>
                      <a:endParaRPr lang="zh-TW" altLang="en-US" sz="1200" dirty="0"/>
                    </a:p>
                  </a:txBody>
                  <a:tcPr anchor="ctr"/>
                </a:tc>
                <a:tc>
                  <a:txBody>
                    <a:bodyPr/>
                    <a:lstStyle/>
                    <a:p>
                      <a:pPr algn="ctr"/>
                      <a:r>
                        <a:rPr lang="en-US" altLang="zh-TW" sz="1200" dirty="0"/>
                        <a:t>136</a:t>
                      </a:r>
                      <a:endParaRPr lang="zh-TW" altLang="en-US" sz="1200" dirty="0"/>
                    </a:p>
                  </a:txBody>
                  <a:tcPr anchor="ctr"/>
                </a:tc>
                <a:tc>
                  <a:txBody>
                    <a:bodyPr/>
                    <a:lstStyle/>
                    <a:p>
                      <a:pPr algn="ctr"/>
                      <a:r>
                        <a:rPr lang="en-US" altLang="zh-TW" sz="1200" dirty="0"/>
                        <a:t>113</a:t>
                      </a:r>
                      <a:endParaRPr lang="zh-TW" altLang="en-US" sz="1200" dirty="0"/>
                    </a:p>
                  </a:txBody>
                  <a:tcPr anchor="ctr"/>
                </a:tc>
                <a:tc>
                  <a:txBody>
                    <a:bodyPr/>
                    <a:lstStyle/>
                    <a:p>
                      <a:pPr algn="ctr"/>
                      <a:r>
                        <a:rPr lang="en-US" altLang="zh-TW" sz="1200" dirty="0"/>
                        <a:t>150</a:t>
                      </a:r>
                      <a:endParaRPr lang="zh-TW" altLang="en-US" sz="1200" dirty="0"/>
                    </a:p>
                  </a:txBody>
                  <a:tcPr anchor="ctr"/>
                </a:tc>
                <a:tc>
                  <a:txBody>
                    <a:bodyPr/>
                    <a:lstStyle/>
                    <a:p>
                      <a:pPr algn="ctr"/>
                      <a:r>
                        <a:rPr lang="en-US" altLang="zh-TW" sz="1200" dirty="0"/>
                        <a:t>137</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162</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193</a:t>
                      </a:r>
                      <a:endParaRPr lang="zh-TW" altLang="en-US" sz="1200" dirty="0"/>
                    </a:p>
                  </a:txBody>
                  <a:tcPr anchor="ctr"/>
                </a:tc>
                <a:tc>
                  <a:txBody>
                    <a:bodyPr/>
                    <a:lstStyle/>
                    <a:p>
                      <a:pPr algn="ctr"/>
                      <a:r>
                        <a:rPr lang="en-US" altLang="zh-TW" sz="1200" dirty="0"/>
                        <a:t>46</a:t>
                      </a:r>
                      <a:endParaRPr lang="zh-TW" altLang="en-US" sz="1200" dirty="0"/>
                    </a:p>
                  </a:txBody>
                  <a:tcPr anchor="ctr"/>
                </a:tc>
                <a:tc>
                  <a:txBody>
                    <a:bodyPr/>
                    <a:lstStyle/>
                    <a:p>
                      <a:pPr algn="ctr"/>
                      <a:r>
                        <a:rPr lang="en-US" altLang="zh-TW" sz="1200" dirty="0"/>
                        <a:t>52</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126</a:t>
                      </a:r>
                      <a:endParaRPr lang="zh-TW" altLang="en-US" sz="1200" dirty="0"/>
                    </a:p>
                  </a:txBody>
                  <a:tcPr anchor="ctr"/>
                </a:tc>
                <a:tc>
                  <a:txBody>
                    <a:bodyPr/>
                    <a:lstStyle/>
                    <a:p>
                      <a:pPr algn="ctr"/>
                      <a:r>
                        <a:rPr lang="en-US" altLang="zh-TW" sz="1200" dirty="0"/>
                        <a:t>203</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141</a:t>
                      </a:r>
                      <a:endParaRPr lang="zh-TW" altLang="en-US" sz="1200" dirty="0"/>
                    </a:p>
                  </a:txBody>
                  <a:tcPr anchor="ctr"/>
                </a:tc>
                <a:tc>
                  <a:txBody>
                    <a:bodyPr/>
                    <a:lstStyle/>
                    <a:p>
                      <a:pPr algn="ctr"/>
                      <a:r>
                        <a:rPr lang="en-US" altLang="zh-TW" sz="1200" dirty="0"/>
                        <a:t>149</a:t>
                      </a:r>
                      <a:endParaRPr lang="zh-TW" altLang="en-US" sz="1200" dirty="0"/>
                    </a:p>
                  </a:txBody>
                  <a:tcPr anchor="ctr"/>
                </a:tc>
                <a:tc>
                  <a:txBody>
                    <a:bodyPr/>
                    <a:lstStyle/>
                    <a:p>
                      <a:pPr algn="ctr"/>
                      <a:r>
                        <a:rPr lang="en-US" altLang="zh-TW" sz="1200" dirty="0"/>
                        <a:t>38</a:t>
                      </a:r>
                      <a:endParaRPr lang="zh-TW" altLang="en-US" sz="1200" dirty="0"/>
                    </a:p>
                  </a:txBody>
                  <a:tcPr anchor="ctr"/>
                </a:tc>
                <a:tc>
                  <a:txBody>
                    <a:bodyPr/>
                    <a:lstStyle/>
                    <a:p>
                      <a:pPr algn="ctr"/>
                      <a:r>
                        <a:rPr lang="en-US" altLang="zh-TW" sz="1200" dirty="0"/>
                        <a:t>54</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132</a:t>
                      </a:r>
                      <a:endParaRPr lang="zh-TW" altLang="en-US" sz="1200" dirty="0"/>
                    </a:p>
                  </a:txBody>
                  <a:tcPr anchor="ctr"/>
                </a:tc>
                <a:tc>
                  <a:txBody>
                    <a:bodyPr/>
                    <a:lstStyle/>
                    <a:p>
                      <a:pPr algn="ctr"/>
                      <a:r>
                        <a:rPr lang="en-US" altLang="zh-TW" sz="1200" dirty="0"/>
                        <a:t>57</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87</a:t>
                      </a:r>
                      <a:endParaRPr lang="zh-TW" altLang="en-US" sz="1200" dirty="0"/>
                    </a:p>
                  </a:txBody>
                  <a:tcPr anchor="ctr"/>
                </a:tc>
                <a:tc>
                  <a:txBody>
                    <a:bodyPr/>
                    <a:lstStyle/>
                    <a:p>
                      <a:pPr algn="ctr"/>
                      <a:r>
                        <a:rPr lang="en-US" altLang="zh-TW" sz="1200" dirty="0"/>
                        <a:t>64</a:t>
                      </a:r>
                      <a:endParaRPr lang="zh-TW" altLang="en-US" sz="1200" dirty="0"/>
                    </a:p>
                  </a:txBody>
                  <a:tcPr anchor="ctr"/>
                </a:tc>
                <a:tc>
                  <a:txBody>
                    <a:bodyPr/>
                    <a:lstStyle/>
                    <a:p>
                      <a:pPr algn="ctr"/>
                      <a:r>
                        <a:rPr lang="en-US" altLang="zh-TW" sz="1200" dirty="0"/>
                        <a:t>156</a:t>
                      </a:r>
                      <a:endParaRPr lang="zh-TW" altLang="en-US" sz="1200" dirty="0"/>
                    </a:p>
                  </a:txBody>
                  <a:tcPr anchor="ctr"/>
                </a:tc>
                <a:tc>
                  <a:txBody>
                    <a:bodyPr/>
                    <a:lstStyle/>
                    <a:p>
                      <a:pPr algn="ctr"/>
                      <a:r>
                        <a:rPr lang="en-US" altLang="zh-TW" sz="1200" dirty="0"/>
                        <a:t>161</a:t>
                      </a:r>
                      <a:endParaRPr lang="zh-TW" altLang="en-US" sz="1200" dirty="0"/>
                    </a:p>
                  </a:txBody>
                  <a:tcPr anchor="ctr"/>
                </a:tc>
                <a:tc>
                  <a:txBody>
                    <a:bodyPr/>
                    <a:lstStyle/>
                    <a:p>
                      <a:pPr algn="ctr"/>
                      <a:r>
                        <a:rPr lang="en-US" altLang="zh-TW" sz="1200" dirty="0"/>
                        <a:t>180</a:t>
                      </a:r>
                      <a:endParaRPr lang="zh-TW" altLang="en-US" sz="1200" dirty="0"/>
                    </a:p>
                  </a:txBody>
                  <a:tcPr anchor="ctr"/>
                </a:tc>
                <a:tc>
                  <a:txBody>
                    <a:bodyPr/>
                    <a:lstStyle/>
                    <a:p>
                      <a:pPr algn="ctr"/>
                      <a:r>
                        <a:rPr lang="en-US" altLang="zh-TW" sz="1200" dirty="0"/>
                        <a:t>210</a:t>
                      </a:r>
                      <a:endParaRPr lang="zh-TW" altLang="en-US" sz="1200" dirty="0"/>
                    </a:p>
                  </a:txBody>
                  <a:tcPr anchor="ctr"/>
                </a:tc>
                <a:tc>
                  <a:txBody>
                    <a:bodyPr/>
                    <a:lstStyle/>
                    <a:p>
                      <a:pPr algn="ctr"/>
                      <a:r>
                        <a:rPr lang="en-US" altLang="zh-TW" sz="1200" dirty="0"/>
                        <a:t>99</a:t>
                      </a:r>
                      <a:endParaRPr lang="zh-TW" altLang="en-US" sz="1200" dirty="0"/>
                    </a:p>
                  </a:txBody>
                  <a:tcPr anchor="ctr"/>
                </a:tc>
                <a:tc>
                  <a:txBody>
                    <a:bodyPr/>
                    <a:lstStyle/>
                    <a:p>
                      <a:pPr algn="ctr"/>
                      <a:r>
                        <a:rPr lang="en-US" altLang="zh-TW" sz="1200" dirty="0"/>
                        <a:t>79</a:t>
                      </a:r>
                      <a:endParaRPr lang="zh-TW" altLang="en-US" sz="1200" dirty="0"/>
                    </a:p>
                  </a:txBody>
                  <a:tcPr anchor="ctr"/>
                </a:tc>
                <a:extLst>
                  <a:ext uri="{0D108BD9-81ED-4DB2-BD59-A6C34878D82A}">
                    <a16:rowId xmlns:a16="http://schemas.microsoft.com/office/drawing/2014/main" val="399135874"/>
                  </a:ext>
                </a:extLst>
              </a:tr>
            </a:tbl>
          </a:graphicData>
        </a:graphic>
      </p:graphicFrame>
      <p:graphicFrame>
        <p:nvGraphicFramePr>
          <p:cNvPr id="5" name="表格 4"/>
          <p:cNvGraphicFramePr>
            <a:graphicFrameLocks noGrp="1"/>
          </p:cNvGraphicFramePr>
          <p:nvPr/>
        </p:nvGraphicFramePr>
        <p:xfrm>
          <a:off x="110058" y="3626239"/>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99135874"/>
                  </a:ext>
                </a:extLst>
              </a:tr>
            </a:tbl>
          </a:graphicData>
        </a:graphic>
      </p:graphicFrame>
      <p:sp>
        <p:nvSpPr>
          <p:cNvPr id="6" name="文字方塊 5"/>
          <p:cNvSpPr txBox="1"/>
          <p:nvPr/>
        </p:nvSpPr>
        <p:spPr>
          <a:xfrm>
            <a:off x="3670001" y="4778857"/>
            <a:ext cx="5200047" cy="1569660"/>
          </a:xfrm>
          <a:prstGeom prst="rect">
            <a:avLst/>
          </a:prstGeom>
          <a:noFill/>
        </p:spPr>
        <p:txBody>
          <a:bodyPr wrap="square" rtlCol="0">
            <a:spAutoFit/>
          </a:bodyPr>
          <a:lstStyle/>
          <a:p>
            <a:pPr fontAlgn="base">
              <a:spcBef>
                <a:spcPct val="0"/>
              </a:spcBef>
              <a:spcAft>
                <a:spcPct val="0"/>
              </a:spcAft>
            </a:pPr>
            <a:r>
              <a:rPr kumimoji="1" lang="en-US" altLang="zh-TW" sz="1600" dirty="0">
                <a:solidFill>
                  <a:srgbClr val="FF0000"/>
                </a:solidFill>
                <a:latin typeface="Times New Roman"/>
                <a:ea typeface="標楷體"/>
              </a:rPr>
              <a:t>I(0,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0) = </a:t>
            </a:r>
          </a:p>
          <a:p>
            <a:pPr fontAlgn="base">
              <a:spcBef>
                <a:spcPct val="0"/>
              </a:spcBef>
              <a:spcAft>
                <a:spcPct val="0"/>
              </a:spcAft>
            </a:pPr>
            <a:r>
              <a:rPr kumimoji="1" lang="en-US" altLang="zh-TW" sz="1600" dirty="0">
                <a:solidFill>
                  <a:srgbClr val="FF0000"/>
                </a:solidFill>
                <a:latin typeface="Times New Roman"/>
                <a:ea typeface="標楷體"/>
              </a:rPr>
              <a:t>N</a:t>
            </a:r>
            <a:r>
              <a:rPr kumimoji="1" lang="en-US" altLang="zh-TW" sz="1600" baseline="-25000" dirty="0">
                <a:solidFill>
                  <a:srgbClr val="FF0000"/>
                </a:solidFill>
                <a:latin typeface="Times New Roman"/>
                <a:ea typeface="標楷體"/>
              </a:rPr>
              <a:t>0</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sym typeface="Wingdings" panose="05000000000000000000" pitchFamily="2" charset="2"/>
              </a:rPr>
              <a:t>=</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rPr>
              <a:t>49400, N</a:t>
            </a:r>
            <a:r>
              <a:rPr kumimoji="1" lang="en-US" altLang="zh-TW" sz="1600" baseline="-25000" dirty="0">
                <a:solidFill>
                  <a:srgbClr val="FF0000"/>
                </a:solidFill>
                <a:latin typeface="Times New Roman"/>
                <a:ea typeface="標楷體"/>
              </a:rPr>
              <a:t>1</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45724, N</a:t>
            </a:r>
            <a:r>
              <a:rPr kumimoji="1" lang="en-US" altLang="zh-TW" sz="1600" baseline="-25000" dirty="0">
                <a:solidFill>
                  <a:srgbClr val="FF0000"/>
                </a:solidFill>
                <a:latin typeface="Times New Roman"/>
                <a:ea typeface="標楷體"/>
              </a:rPr>
              <a:t>2</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29816, </a:t>
            </a:r>
          </a:p>
          <a:p>
            <a:pPr fontAlgn="base">
              <a:spcBef>
                <a:spcPct val="0"/>
              </a:spcBef>
              <a:spcAft>
                <a:spcPct val="0"/>
              </a:spcAft>
            </a:pPr>
            <a:r>
              <a:rPr kumimoji="1" lang="en-US" altLang="zh-TW" sz="1600" dirty="0">
                <a:solidFill>
                  <a:srgbClr val="FF0000"/>
                </a:solidFill>
                <a:latin typeface="Times New Roman"/>
                <a:ea typeface="標楷體"/>
              </a:rPr>
              <a:t>N</a:t>
            </a:r>
            <a:r>
              <a:rPr kumimoji="1" lang="en-US" altLang="zh-TW" sz="1600" baseline="-25000" dirty="0">
                <a:solidFill>
                  <a:srgbClr val="FF0000"/>
                </a:solidFill>
                <a:latin typeface="Times New Roman"/>
                <a:ea typeface="標楷體"/>
              </a:rPr>
              <a:t>3</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-16900, N</a:t>
            </a:r>
            <a:r>
              <a:rPr kumimoji="1" lang="en-US" altLang="zh-TW" sz="1600" baseline="-25000" dirty="0">
                <a:solidFill>
                  <a:srgbClr val="FF0000"/>
                </a:solidFill>
                <a:latin typeface="Times New Roman"/>
                <a:ea typeface="標楷體"/>
              </a:rPr>
              <a:t>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878, N</a:t>
            </a:r>
            <a:r>
              <a:rPr kumimoji="1" lang="en-US" altLang="zh-TW" sz="1600" baseline="-25000" dirty="0">
                <a:solidFill>
                  <a:srgbClr val="FF0000"/>
                </a:solidFill>
                <a:latin typeface="Times New Roman"/>
                <a:ea typeface="標楷體"/>
              </a:rPr>
              <a:t>5</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34750</a:t>
            </a:r>
          </a:p>
          <a:p>
            <a:pPr fontAlgn="base">
              <a:spcBef>
                <a:spcPct val="0"/>
              </a:spcBef>
              <a:spcAft>
                <a:spcPct val="0"/>
              </a:spcAft>
            </a:pPr>
            <a:endParaRPr kumimoji="1" lang="en-US" altLang="zh-TW" sz="1600" dirty="0">
              <a:solidFill>
                <a:srgbClr val="FF0000"/>
              </a:solidFill>
              <a:latin typeface="Times New Roman"/>
              <a:ea typeface="標楷體"/>
            </a:endParaRPr>
          </a:p>
          <a:p>
            <a:pPr fontAlgn="base">
              <a:spcBef>
                <a:spcPct val="0"/>
              </a:spcBef>
              <a:spcAft>
                <a:spcPct val="0"/>
              </a:spcAft>
            </a:pPr>
            <a:r>
              <a:rPr kumimoji="1" lang="en-US" altLang="zh-TW" sz="1600" dirty="0">
                <a:solidFill>
                  <a:srgbClr val="FF0000"/>
                </a:solidFill>
                <a:latin typeface="Times New Roman"/>
                <a:ea typeface="標楷體"/>
              </a:rPr>
              <a:t>gradient magnitude:</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N</a:t>
            </a:r>
            <a:r>
              <a:rPr kumimoji="1" lang="en-US" altLang="zh-TW" sz="1600" baseline="-25000" dirty="0">
                <a:solidFill>
                  <a:srgbClr val="FF0000"/>
                </a:solidFill>
                <a:latin typeface="Times New Roman"/>
                <a:ea typeface="標楷體"/>
              </a:rPr>
              <a:t>0</a:t>
            </a:r>
            <a:r>
              <a:rPr kumimoji="1" lang="en-US" altLang="zh-TW" sz="1600" dirty="0">
                <a:solidFill>
                  <a:srgbClr val="FF0000"/>
                </a:solidFill>
                <a:latin typeface="Times New Roman"/>
                <a:ea typeface="標楷體"/>
              </a:rPr>
              <a:t>=49400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&gt;=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12500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en-US" altLang="zh-TW" sz="1600" i="1" dirty="0">
                <a:solidFill>
                  <a:srgbClr val="FF0000"/>
                </a:solidFill>
                <a:latin typeface="Times New Roman"/>
                <a:ea typeface="標楷體"/>
              </a:rPr>
              <a:t>threshold</a:t>
            </a:r>
            <a:r>
              <a:rPr kumimoji="1" lang="en-US" altLang="zh-TW" sz="1600" dirty="0">
                <a:solidFill>
                  <a:srgbClr val="FF0000"/>
                </a:solidFill>
                <a:latin typeface="Times New Roman"/>
                <a:ea typeface="標楷體"/>
              </a:rPr>
              <a:t>)</a:t>
            </a:r>
          </a:p>
          <a:p>
            <a:pPr fontAlgn="base">
              <a:spcBef>
                <a:spcPct val="0"/>
              </a:spcBef>
              <a:spcAft>
                <a:spcPct val="0"/>
              </a:spcAft>
            </a:pPr>
            <a:r>
              <a:rPr kumimoji="1" lang="en-US" altLang="zh-TW" sz="1600" dirty="0">
                <a:solidFill>
                  <a:srgbClr val="FF0000"/>
                </a:solidFill>
                <a:latin typeface="Times New Roman"/>
                <a:ea typeface="標楷體"/>
              </a:rPr>
              <a:t>O(0,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0) = 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(black)</a:t>
            </a:r>
          </a:p>
        </p:txBody>
      </p:sp>
      <p:sp>
        <p:nvSpPr>
          <p:cNvPr id="11" name="矩形 10"/>
          <p:cNvSpPr/>
          <p:nvPr/>
        </p:nvSpPr>
        <p:spPr>
          <a:xfrm>
            <a:off x="3824374" y="3321922"/>
            <a:ext cx="2037737" cy="369332"/>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gradient magnitude:</a:t>
            </a:r>
            <a:endParaRPr kumimoji="1" lang="zh-TW" altLang="en-US" dirty="0">
              <a:solidFill>
                <a:prstClr val="black"/>
              </a:solidFill>
              <a:latin typeface="Times New Roman"/>
              <a:ea typeface="新細明體" charset="-120"/>
            </a:endParaRPr>
          </a:p>
        </p:txBody>
      </p:sp>
      <p:cxnSp>
        <p:nvCxnSpPr>
          <p:cNvPr id="15" name="直線單箭頭接點 14"/>
          <p:cNvCxnSpPr>
            <a:stCxn id="4" idx="2"/>
            <a:endCxn id="5" idx="0"/>
          </p:cNvCxnSpPr>
          <p:nvPr/>
        </p:nvCxnSpPr>
        <p:spPr>
          <a:xfrm flipH="1">
            <a:off x="1838058" y="3004561"/>
            <a:ext cx="5642" cy="621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779913" y="2"/>
            <a:ext cx="5364089" cy="954107"/>
          </a:xfrm>
          <a:prstGeom prst="rect">
            <a:avLst/>
          </a:prstGeom>
        </p:spPr>
        <p:txBody>
          <a:bodyPr wrap="square">
            <a:spAutoFit/>
          </a:bodyPr>
          <a:lstStyle/>
          <a:p>
            <a:pPr algn="r" fontAlgn="base">
              <a:spcBef>
                <a:spcPct val="0"/>
              </a:spcBef>
              <a:spcAft>
                <a:spcPct val="0"/>
              </a:spcAft>
            </a:pPr>
            <a:r>
              <a:rPr kumimoji="1" lang="en-US" altLang="zh-TW" sz="2800" b="1" dirty="0" err="1">
                <a:solidFill>
                  <a:prstClr val="black"/>
                </a:solidFill>
                <a:latin typeface="Times New Roman"/>
                <a:ea typeface="標楷體"/>
              </a:rPr>
              <a:t>Nevatia-Babu</a:t>
            </a:r>
            <a:r>
              <a:rPr kumimoji="1" lang="en-US" altLang="zh-TW" sz="2800" b="1" dirty="0">
                <a:solidFill>
                  <a:prstClr val="black"/>
                </a:solidFill>
                <a:latin typeface="Times New Roman"/>
                <a:ea typeface="標楷體"/>
              </a:rPr>
              <a:t> 5×5 operator (1/2)</a:t>
            </a:r>
          </a:p>
          <a:p>
            <a:pPr algn="r" fontAlgn="base">
              <a:spcBef>
                <a:spcPct val="0"/>
              </a:spcBef>
              <a:spcAft>
                <a:spcPct val="0"/>
              </a:spcAft>
            </a:pPr>
            <a:r>
              <a:rPr kumimoji="1" lang="en-US" altLang="zh-TW" sz="2800" b="1" dirty="0">
                <a:solidFill>
                  <a:prstClr val="black"/>
                </a:solidFill>
                <a:latin typeface="Times New Roman"/>
                <a:ea typeface="標楷體"/>
              </a:rPr>
              <a:t>(</a:t>
            </a:r>
            <a:r>
              <a:rPr kumimoji="1" lang="en-US" altLang="zh-TW" sz="2800" b="1" dirty="0" err="1">
                <a:solidFill>
                  <a:prstClr val="black"/>
                </a:solidFill>
                <a:latin typeface="Times New Roman"/>
                <a:ea typeface="標楷體"/>
              </a:rPr>
              <a:t>ppt</a:t>
            </a:r>
            <a:r>
              <a:rPr kumimoji="1" lang="en-US" altLang="zh-TW" sz="2800" b="1" dirty="0">
                <a:solidFill>
                  <a:prstClr val="black"/>
                </a:solidFill>
                <a:latin typeface="Times New Roman"/>
                <a:ea typeface="標楷體"/>
              </a:rPr>
              <a:t> p.95) Threshold=12500</a:t>
            </a:r>
          </a:p>
        </p:txBody>
      </p:sp>
      <p:sp>
        <p:nvSpPr>
          <p:cNvPr id="17" name="矩形 16"/>
          <p:cNvSpPr/>
          <p:nvPr/>
        </p:nvSpPr>
        <p:spPr>
          <a:xfrm>
            <a:off x="110058" y="124212"/>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0" name="矩形 19"/>
          <p:cNvSpPr/>
          <p:nvPr/>
        </p:nvSpPr>
        <p:spPr>
          <a:xfrm>
            <a:off x="110058" y="3626239"/>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6" name="表格 25"/>
          <p:cNvGraphicFramePr>
            <a:graphicFrameLocks noGrp="1"/>
          </p:cNvGraphicFramePr>
          <p:nvPr/>
        </p:nvGraphicFramePr>
        <p:xfrm>
          <a:off x="6972695" y="3403687"/>
          <a:ext cx="2160000" cy="180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2057055335"/>
                    </a:ext>
                  </a:extLst>
                </a:gridCol>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844864499"/>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extLst>
                  <a:ext uri="{0D108BD9-81ED-4DB2-BD59-A6C34878D82A}">
                    <a16:rowId xmlns:a16="http://schemas.microsoft.com/office/drawing/2014/main" val="3877840472"/>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extLst>
                  <a:ext uri="{0D108BD9-81ED-4DB2-BD59-A6C34878D82A}">
                    <a16:rowId xmlns:a16="http://schemas.microsoft.com/office/drawing/2014/main" val="2429010706"/>
                  </a:ext>
                </a:extLst>
              </a:tr>
            </a:tbl>
          </a:graphicData>
        </a:graphic>
      </p:graphicFrame>
      <p:sp>
        <p:nvSpPr>
          <p:cNvPr id="27" name="矩形 26"/>
          <p:cNvSpPr/>
          <p:nvPr/>
        </p:nvSpPr>
        <p:spPr>
          <a:xfrm>
            <a:off x="7836695" y="4123687"/>
            <a:ext cx="432000" cy="36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8" name="矩形 27"/>
          <p:cNvSpPr/>
          <p:nvPr/>
        </p:nvSpPr>
        <p:spPr>
          <a:xfrm>
            <a:off x="7820233" y="4123687"/>
            <a:ext cx="1312462" cy="1080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39" name="Object 7"/>
          <p:cNvGraphicFramePr>
            <a:graphicFrameLocks noChangeAspect="1"/>
          </p:cNvGraphicFramePr>
          <p:nvPr/>
        </p:nvGraphicFramePr>
        <p:xfrm>
          <a:off x="5764101" y="3321723"/>
          <a:ext cx="923925" cy="433388"/>
        </p:xfrm>
        <a:graphic>
          <a:graphicData uri="http://schemas.openxmlformats.org/presentationml/2006/ole">
            <mc:AlternateContent xmlns:mc="http://schemas.openxmlformats.org/markup-compatibility/2006">
              <mc:Choice xmlns:v="urn:schemas-microsoft-com:vml" Requires="v">
                <p:oleObj spid="_x0000_s12295" name="方程式" r:id="rId4" imgW="622080" imgH="291960" progId="Equation.3">
                  <p:embed/>
                </p:oleObj>
              </mc:Choice>
              <mc:Fallback>
                <p:oleObj name="方程式" r:id="rId4" imgW="622080" imgH="291960" progId="Equation.3">
                  <p:embed/>
                  <p:pic>
                    <p:nvPicPr>
                      <p:cNvPr id="39" name="Object 7"/>
                      <p:cNvPicPr>
                        <a:picLocks noGrp="1" noChangeAspect="1" noChangeArrowheads="1"/>
                      </p:cNvPicPr>
                      <p:nvPr/>
                    </p:nvPicPr>
                    <p:blipFill>
                      <a:blip r:embed="rId5"/>
                      <a:srcRect/>
                      <a:stretch>
                        <a:fillRect/>
                      </a:stretch>
                    </p:blipFill>
                    <p:spPr bwMode="auto">
                      <a:xfrm>
                        <a:off x="5764101" y="3321723"/>
                        <a:ext cx="923925"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9" name="Picture 8" descr="7"/>
          <p:cNvPicPr>
            <a:picLocks noChangeAspect="1" noChangeArrowheads="1"/>
          </p:cNvPicPr>
          <p:nvPr/>
        </p:nvPicPr>
        <p:blipFill rotWithShape="1">
          <a:blip r:embed="rId6" cstate="print"/>
          <a:srcRect b="5466"/>
          <a:stretch/>
        </p:blipFill>
        <p:spPr bwMode="auto">
          <a:xfrm>
            <a:off x="3670001" y="939071"/>
            <a:ext cx="4769973" cy="2367413"/>
          </a:xfrm>
          <a:prstGeom prst="rect">
            <a:avLst/>
          </a:prstGeom>
          <a:noFill/>
          <a:ln w="9525">
            <a:noFill/>
            <a:miter lim="800000"/>
            <a:headEnd/>
            <a:tailEnd/>
          </a:ln>
        </p:spPr>
      </p:pic>
      <p:cxnSp>
        <p:nvCxnSpPr>
          <p:cNvPr id="18" name="直線單箭頭接點 17"/>
          <p:cNvCxnSpPr/>
          <p:nvPr/>
        </p:nvCxnSpPr>
        <p:spPr>
          <a:xfrm flipV="1">
            <a:off x="8069520" y="3681056"/>
            <a:ext cx="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V="1">
            <a:off x="8501568" y="3681056"/>
            <a:ext cx="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H="1">
            <a:off x="7308328" y="4311498"/>
            <a:ext cx="648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H="1">
            <a:off x="7308304" y="4671538"/>
            <a:ext cx="648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rot="2700000" flipH="1">
            <a:off x="7181775" y="3940996"/>
            <a:ext cx="864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flipV="1">
            <a:off x="8892480" y="3681056"/>
            <a:ext cx="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H="1">
            <a:off x="7331630" y="5013176"/>
            <a:ext cx="62749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346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CE2CBD-57F9-4A23-8B66-94AA21B800CF}"/>
              </a:ext>
            </a:extLst>
          </p:cNvPr>
          <p:cNvSpPr>
            <a:spLocks noGrp="1"/>
          </p:cNvSpPr>
          <p:nvPr>
            <p:ph type="title"/>
          </p:nvPr>
        </p:nvSpPr>
        <p:spPr/>
        <p:txBody>
          <a:bodyPr>
            <a:normAutofit fontScale="90000"/>
          </a:bodyPr>
          <a:lstStyle/>
          <a:p>
            <a:r>
              <a:rPr lang="en-US" altLang="zh-TW" dirty="0">
                <a:solidFill>
                  <a:schemeClr val="tx1"/>
                </a:solidFill>
              </a:rPr>
              <a:t>7.2 Noise Cleaning </a:t>
            </a:r>
            <a:br>
              <a:rPr lang="en-US" altLang="zh-TW" dirty="0">
                <a:solidFill>
                  <a:schemeClr val="tx1"/>
                </a:solidFill>
              </a:rPr>
            </a:br>
            <a:r>
              <a:rPr lang="en-US" altLang="zh-TW" dirty="0">
                <a:solidFill>
                  <a:schemeClr val="tx1"/>
                </a:solidFill>
              </a:rPr>
              <a:t>-Gaussian filter: linear smoother</a:t>
            </a:r>
            <a:endParaRPr lang="zh-TW" altLang="en-US" dirty="0"/>
          </a:p>
        </p:txBody>
      </p:sp>
      <p:sp>
        <p:nvSpPr>
          <p:cNvPr id="3" name="內容版面配置區 2">
            <a:extLst>
              <a:ext uri="{FF2B5EF4-FFF2-40B4-BE49-F238E27FC236}">
                <a16:creationId xmlns:a16="http://schemas.microsoft.com/office/drawing/2014/main" id="{C0D72826-FD5C-4BD5-AA00-3C1AC583587D}"/>
              </a:ext>
            </a:extLst>
          </p:cNvPr>
          <p:cNvSpPr>
            <a:spLocks noGrp="1"/>
          </p:cNvSpPr>
          <p:nvPr>
            <p:ph idx="1"/>
          </p:nvPr>
        </p:nvSpPr>
        <p:spPr>
          <a:xfrm>
            <a:off x="822959" y="1845734"/>
            <a:ext cx="7543801" cy="4023360"/>
          </a:xfrm>
        </p:spPr>
        <p:txBody>
          <a:bodyPr/>
          <a:lstStyle/>
          <a:p>
            <a:endParaRPr lang="en-US" altLang="zh-TW" dirty="0">
              <a:solidFill>
                <a:schemeClr val="tx1"/>
              </a:solidFill>
            </a:endParaRPr>
          </a:p>
          <a:p>
            <a:endParaRPr lang="en-US" altLang="zh-TW" dirty="0">
              <a:solidFill>
                <a:schemeClr val="tx1"/>
              </a:solidFill>
            </a:endParaRPr>
          </a:p>
          <a:p>
            <a:pPr marL="0" indent="0">
              <a:buNone/>
            </a:pPr>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p:txBody>
      </p:sp>
      <p:sp>
        <p:nvSpPr>
          <p:cNvPr id="4" name="頁尾版面配置區 3">
            <a:extLst>
              <a:ext uri="{FF2B5EF4-FFF2-40B4-BE49-F238E27FC236}">
                <a16:creationId xmlns:a16="http://schemas.microsoft.com/office/drawing/2014/main" id="{6644C0CB-42A1-4A52-A053-01E81C8D3245}"/>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FC0955AF-BC0B-4D14-A7E3-74F6C7CACA0A}"/>
              </a:ext>
            </a:extLst>
          </p:cNvPr>
          <p:cNvSpPr>
            <a:spLocks noGrp="1"/>
          </p:cNvSpPr>
          <p:nvPr>
            <p:ph type="sldNum" sz="quarter" idx="12"/>
          </p:nvPr>
        </p:nvSpPr>
        <p:spPr/>
        <p:txBody>
          <a:bodyPr/>
          <a:lstStyle/>
          <a:p>
            <a:fld id="{028E3F4F-51B2-42EE-AFA2-40C4572185CC}" type="slidenum">
              <a:rPr lang="en-US" smtClean="0"/>
              <a:t>16</a:t>
            </a:fld>
            <a:endParaRPr lang="en-US" dirty="0"/>
          </a:p>
        </p:txBody>
      </p:sp>
      <p:pic>
        <p:nvPicPr>
          <p:cNvPr id="313348" name="Picture 4" descr="https://www.ruanyifeng.com/blogimg/asset/201211/bg2012111410.png">
            <a:extLst>
              <a:ext uri="{FF2B5EF4-FFF2-40B4-BE49-F238E27FC236}">
                <a16:creationId xmlns:a16="http://schemas.microsoft.com/office/drawing/2014/main" id="{816F76CA-D6CC-4A47-A097-1E72A903A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278701"/>
            <a:ext cx="3838575" cy="27527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s://chart.googleapis.com/chart?cht=tx&amp;chl=G(x%2Cy)%3D%5Cfrac%7B1%7D%7B2%5Cpi%20%5Csigma%20%5E%7B2%7D%7De%5E%7B-(x%5E2%2By%5E2)%2F2%5Csigma%5E2%7D&amp;chs=80">
            <a:extLst>
              <a:ext uri="{FF2B5EF4-FFF2-40B4-BE49-F238E27FC236}">
                <a16:creationId xmlns:a16="http://schemas.microsoft.com/office/drawing/2014/main" id="{C5CFC93C-FFE9-4F22-B7F2-EE98DA8C7C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926009"/>
            <a:ext cx="4838700"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9">
            <a:extLst>
              <a:ext uri="{FF2B5EF4-FFF2-40B4-BE49-F238E27FC236}">
                <a16:creationId xmlns:a16="http://schemas.microsoft.com/office/drawing/2014/main" id="{FA179449-068F-47F6-8FA5-7CE3C9FF764D}"/>
              </a:ext>
            </a:extLst>
          </p:cNvPr>
          <p:cNvSpPr>
            <a:spLocks noChangeArrowheads="1"/>
          </p:cNvSpPr>
          <p:nvPr/>
        </p:nvSpPr>
        <p:spPr bwMode="auto">
          <a:xfrm>
            <a:off x="4994561" y="2818948"/>
            <a:ext cx="3347864" cy="405247"/>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400" b="0" i="0" u="none" strike="noStrike" cap="none" normalizeH="0" baseline="0" dirty="0">
                <a:ln>
                  <a:noFill/>
                </a:ln>
                <a:solidFill>
                  <a:srgbClr val="202124"/>
                </a:solidFill>
                <a:effectLst/>
                <a:latin typeface="Arial Unicode MS"/>
                <a:ea typeface="inherit"/>
              </a:rPr>
              <a:t>Assuming σ=1.5, the weight matrix with blur radius of 1 is as follows:</a:t>
            </a:r>
            <a:r>
              <a:rPr kumimoji="0" lang="zh-TW" altLang="zh-TW" sz="1400" b="0" i="0" u="none" strike="noStrike" cap="none" normalizeH="0" baseline="0" dirty="0">
                <a:ln>
                  <a:noFill/>
                </a:ln>
                <a:solidFill>
                  <a:schemeClr val="tx1"/>
                </a:solidFill>
                <a:effectLst/>
              </a:rPr>
              <a:t> </a:t>
            </a:r>
            <a:endParaRPr kumimoji="0" lang="zh-TW" altLang="zh-TW" sz="1400" b="0" i="0" u="none" strike="noStrike" cap="none" normalizeH="0" baseline="0" dirty="0">
              <a:ln>
                <a:noFill/>
              </a:ln>
              <a:solidFill>
                <a:schemeClr val="tx1"/>
              </a:solidFill>
              <a:effectLst/>
              <a:latin typeface="Arial" panose="020B0604020202020204" pitchFamily="34" charset="0"/>
            </a:endParaRPr>
          </a:p>
        </p:txBody>
      </p:sp>
      <p:pic>
        <p:nvPicPr>
          <p:cNvPr id="313355" name="Picture 11" descr="https://www.ruanyifeng.com/blogimg/asset/201211/bg2012111411.png">
            <a:extLst>
              <a:ext uri="{FF2B5EF4-FFF2-40B4-BE49-F238E27FC236}">
                <a16:creationId xmlns:a16="http://schemas.microsoft.com/office/drawing/2014/main" id="{84D21632-9E5D-4B65-9230-A8CB156818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984" y="3224195"/>
            <a:ext cx="4124325"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6402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dirty="0">
                <a:latin typeface="Arial" charset="0"/>
                <a:ea typeface="新細明體" charset="-120"/>
              </a:rPr>
              <a:pPr fontAlgn="base">
                <a:spcBef>
                  <a:spcPct val="0"/>
                </a:spcBef>
                <a:spcAft>
                  <a:spcPct val="0"/>
                </a:spcAft>
              </a:pPr>
              <a:t>160</a:t>
            </a:fld>
            <a:endParaRPr kumimoji="1" lang="en-US" dirty="0">
              <a:latin typeface="Arial" charset="0"/>
              <a:ea typeface="新細明體" charset="-120"/>
            </a:endParaRPr>
          </a:p>
        </p:txBody>
      </p:sp>
      <p:graphicFrame>
        <p:nvGraphicFramePr>
          <p:cNvPr id="4" name="表格 3"/>
          <p:cNvGraphicFramePr>
            <a:graphicFrameLocks noGrp="1"/>
          </p:cNvGraphicFramePr>
          <p:nvPr/>
        </p:nvGraphicFramePr>
        <p:xfrm>
          <a:off x="115700" y="124561"/>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tc>
                  <a:txBody>
                    <a:bodyPr/>
                    <a:lstStyle/>
                    <a:p>
                      <a:pPr algn="ctr"/>
                      <a:r>
                        <a:rPr lang="en-US" altLang="zh-TW" sz="1200" dirty="0"/>
                        <a:t>112</a:t>
                      </a:r>
                      <a:endParaRPr lang="zh-TW" altLang="en-US" sz="1200" dirty="0"/>
                    </a:p>
                  </a:txBody>
                  <a:tcPr anchor="ctr"/>
                </a:tc>
                <a:tc>
                  <a:txBody>
                    <a:bodyPr/>
                    <a:lstStyle/>
                    <a:p>
                      <a:pPr algn="ctr"/>
                      <a:r>
                        <a:rPr lang="en-US" altLang="zh-TW" sz="1200" dirty="0"/>
                        <a:t>98</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tc>
                  <a:txBody>
                    <a:bodyPr/>
                    <a:lstStyle/>
                    <a:p>
                      <a:pPr algn="ctr"/>
                      <a:r>
                        <a:rPr lang="en-US" altLang="zh-TW" sz="1200" dirty="0"/>
                        <a:t>42</a:t>
                      </a:r>
                      <a:endParaRPr lang="zh-TW" altLang="en-US" sz="1200" dirty="0"/>
                    </a:p>
                  </a:txBody>
                  <a:tcPr anchor="ctr"/>
                </a:tc>
                <a:tc>
                  <a:txBody>
                    <a:bodyPr/>
                    <a:lstStyle/>
                    <a:p>
                      <a:pPr algn="ctr"/>
                      <a:r>
                        <a:rPr lang="en-US" altLang="zh-TW" sz="1200" dirty="0"/>
                        <a:t>63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128</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162</a:t>
                      </a:r>
                      <a:endParaRPr lang="zh-TW" altLang="en-US" sz="1200" dirty="0"/>
                    </a:p>
                  </a:txBody>
                  <a:tcPr anchor="ctr"/>
                </a:tc>
                <a:tc>
                  <a:txBody>
                    <a:bodyPr/>
                    <a:lstStyle/>
                    <a:p>
                      <a:pPr algn="ctr"/>
                      <a:r>
                        <a:rPr lang="en-US" altLang="zh-TW" sz="1200" dirty="0"/>
                        <a:t>45</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77</a:t>
                      </a:r>
                      <a:endParaRPr lang="zh-TW" altLang="en-US" sz="1200" dirty="0"/>
                    </a:p>
                  </a:txBody>
                  <a:tcPr anchor="ctr"/>
                </a:tc>
                <a:tc>
                  <a:txBody>
                    <a:bodyPr/>
                    <a:lstStyle/>
                    <a:p>
                      <a:pPr algn="ctr"/>
                      <a:r>
                        <a:rPr lang="en-US" altLang="zh-TW" sz="1200" dirty="0"/>
                        <a:t>75</a:t>
                      </a:r>
                      <a:endParaRPr lang="zh-TW" altLang="en-US" sz="1200" dirty="0"/>
                    </a:p>
                  </a:txBody>
                  <a:tcPr anchor="ctr"/>
                </a:tc>
                <a:tc>
                  <a:txBody>
                    <a:bodyPr/>
                    <a:lstStyle/>
                    <a:p>
                      <a:pPr algn="ctr"/>
                      <a:r>
                        <a:rPr lang="en-US" altLang="zh-TW" sz="1200" dirty="0"/>
                        <a:t>101</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201</a:t>
                      </a:r>
                      <a:endParaRPr lang="zh-TW" altLang="en-US" sz="1200" dirty="0"/>
                    </a:p>
                  </a:txBody>
                  <a:tcPr anchor="ctr"/>
                </a:tc>
                <a:tc>
                  <a:txBody>
                    <a:bodyPr/>
                    <a:lstStyle/>
                    <a:p>
                      <a:pPr algn="ctr"/>
                      <a:r>
                        <a:rPr lang="en-US" altLang="zh-TW" sz="1200" dirty="0"/>
                        <a:t>177</a:t>
                      </a:r>
                      <a:endParaRPr lang="zh-TW" altLang="en-US" sz="1200" dirty="0"/>
                    </a:p>
                  </a:txBody>
                  <a:tcPr anchor="ctr"/>
                </a:tc>
                <a:tc>
                  <a:txBody>
                    <a:bodyPr/>
                    <a:lstStyle/>
                    <a:p>
                      <a:pPr algn="ctr"/>
                      <a:r>
                        <a:rPr lang="en-US" altLang="zh-TW" sz="1200" dirty="0"/>
                        <a:t>176</a:t>
                      </a:r>
                      <a:endParaRPr lang="zh-TW" altLang="en-US" sz="1200" dirty="0"/>
                    </a:p>
                  </a:txBody>
                  <a:tcPr anchor="ctr"/>
                </a:tc>
                <a:tc>
                  <a:txBody>
                    <a:bodyPr/>
                    <a:lstStyle/>
                    <a:p>
                      <a:pPr algn="ctr"/>
                      <a:r>
                        <a:rPr lang="en-US" altLang="zh-TW" sz="1200" dirty="0"/>
                        <a:t>136</a:t>
                      </a:r>
                      <a:endParaRPr lang="zh-TW" altLang="en-US" sz="1200" dirty="0"/>
                    </a:p>
                  </a:txBody>
                  <a:tcPr anchor="ctr"/>
                </a:tc>
                <a:tc>
                  <a:txBody>
                    <a:bodyPr/>
                    <a:lstStyle/>
                    <a:p>
                      <a:pPr algn="ctr"/>
                      <a:r>
                        <a:rPr lang="en-US" altLang="zh-TW" sz="1200" dirty="0"/>
                        <a:t>113</a:t>
                      </a:r>
                      <a:endParaRPr lang="zh-TW" altLang="en-US" sz="1200" dirty="0"/>
                    </a:p>
                  </a:txBody>
                  <a:tcPr anchor="ctr"/>
                </a:tc>
                <a:tc>
                  <a:txBody>
                    <a:bodyPr/>
                    <a:lstStyle/>
                    <a:p>
                      <a:pPr algn="ctr"/>
                      <a:r>
                        <a:rPr lang="en-US" altLang="zh-TW" sz="1200" dirty="0"/>
                        <a:t>150</a:t>
                      </a:r>
                      <a:endParaRPr lang="zh-TW" altLang="en-US" sz="1200" dirty="0"/>
                    </a:p>
                  </a:txBody>
                  <a:tcPr anchor="ctr"/>
                </a:tc>
                <a:tc>
                  <a:txBody>
                    <a:bodyPr/>
                    <a:lstStyle/>
                    <a:p>
                      <a:pPr algn="ctr"/>
                      <a:r>
                        <a:rPr lang="en-US" altLang="zh-TW" sz="1200" dirty="0"/>
                        <a:t>137</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162</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193</a:t>
                      </a:r>
                      <a:endParaRPr lang="zh-TW" altLang="en-US" sz="1200" dirty="0"/>
                    </a:p>
                  </a:txBody>
                  <a:tcPr anchor="ctr"/>
                </a:tc>
                <a:tc>
                  <a:txBody>
                    <a:bodyPr/>
                    <a:lstStyle/>
                    <a:p>
                      <a:pPr algn="ctr"/>
                      <a:r>
                        <a:rPr lang="en-US" altLang="zh-TW" sz="1200" dirty="0"/>
                        <a:t>46</a:t>
                      </a:r>
                      <a:endParaRPr lang="zh-TW" altLang="en-US" sz="1200" dirty="0"/>
                    </a:p>
                  </a:txBody>
                  <a:tcPr anchor="ctr"/>
                </a:tc>
                <a:tc>
                  <a:txBody>
                    <a:bodyPr/>
                    <a:lstStyle/>
                    <a:p>
                      <a:pPr algn="ctr"/>
                      <a:r>
                        <a:rPr lang="en-US" altLang="zh-TW" sz="1200" dirty="0"/>
                        <a:t>52</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126</a:t>
                      </a:r>
                      <a:endParaRPr lang="zh-TW" altLang="en-US" sz="1200" dirty="0"/>
                    </a:p>
                  </a:txBody>
                  <a:tcPr anchor="ctr"/>
                </a:tc>
                <a:tc>
                  <a:txBody>
                    <a:bodyPr/>
                    <a:lstStyle/>
                    <a:p>
                      <a:pPr algn="ctr"/>
                      <a:r>
                        <a:rPr lang="en-US" altLang="zh-TW" sz="1200" dirty="0"/>
                        <a:t>203</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141</a:t>
                      </a:r>
                      <a:endParaRPr lang="zh-TW" altLang="en-US" sz="1200" dirty="0"/>
                    </a:p>
                  </a:txBody>
                  <a:tcPr anchor="ctr"/>
                </a:tc>
                <a:tc>
                  <a:txBody>
                    <a:bodyPr/>
                    <a:lstStyle/>
                    <a:p>
                      <a:pPr algn="ctr"/>
                      <a:r>
                        <a:rPr lang="en-US" altLang="zh-TW" sz="1200" dirty="0"/>
                        <a:t>149</a:t>
                      </a:r>
                      <a:endParaRPr lang="zh-TW" altLang="en-US" sz="1200" dirty="0"/>
                    </a:p>
                  </a:txBody>
                  <a:tcPr anchor="ctr"/>
                </a:tc>
                <a:tc>
                  <a:txBody>
                    <a:bodyPr/>
                    <a:lstStyle/>
                    <a:p>
                      <a:pPr algn="ctr"/>
                      <a:r>
                        <a:rPr lang="en-US" altLang="zh-TW" sz="1200" dirty="0"/>
                        <a:t>38</a:t>
                      </a:r>
                      <a:endParaRPr lang="zh-TW" altLang="en-US" sz="1200" dirty="0"/>
                    </a:p>
                  </a:txBody>
                  <a:tcPr anchor="ctr"/>
                </a:tc>
                <a:tc>
                  <a:txBody>
                    <a:bodyPr/>
                    <a:lstStyle/>
                    <a:p>
                      <a:pPr algn="ctr"/>
                      <a:r>
                        <a:rPr lang="en-US" altLang="zh-TW" sz="1200" dirty="0"/>
                        <a:t>54</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132</a:t>
                      </a:r>
                      <a:endParaRPr lang="zh-TW" altLang="en-US" sz="1200" dirty="0"/>
                    </a:p>
                  </a:txBody>
                  <a:tcPr anchor="ctr"/>
                </a:tc>
                <a:tc>
                  <a:txBody>
                    <a:bodyPr/>
                    <a:lstStyle/>
                    <a:p>
                      <a:pPr algn="ctr"/>
                      <a:r>
                        <a:rPr lang="en-US" altLang="zh-TW" sz="1200" dirty="0"/>
                        <a:t>57</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87</a:t>
                      </a:r>
                      <a:endParaRPr lang="zh-TW" altLang="en-US" sz="1200" dirty="0"/>
                    </a:p>
                  </a:txBody>
                  <a:tcPr anchor="ctr"/>
                </a:tc>
                <a:tc>
                  <a:txBody>
                    <a:bodyPr/>
                    <a:lstStyle/>
                    <a:p>
                      <a:pPr algn="ctr"/>
                      <a:r>
                        <a:rPr lang="en-US" altLang="zh-TW" sz="1200" dirty="0"/>
                        <a:t>64</a:t>
                      </a:r>
                      <a:endParaRPr lang="zh-TW" altLang="en-US" sz="1200" dirty="0"/>
                    </a:p>
                  </a:txBody>
                  <a:tcPr anchor="ctr"/>
                </a:tc>
                <a:tc>
                  <a:txBody>
                    <a:bodyPr/>
                    <a:lstStyle/>
                    <a:p>
                      <a:pPr algn="ctr"/>
                      <a:r>
                        <a:rPr lang="en-US" altLang="zh-TW" sz="1200" dirty="0"/>
                        <a:t>156</a:t>
                      </a:r>
                      <a:endParaRPr lang="zh-TW" altLang="en-US" sz="1200" dirty="0"/>
                    </a:p>
                  </a:txBody>
                  <a:tcPr anchor="ctr"/>
                </a:tc>
                <a:tc>
                  <a:txBody>
                    <a:bodyPr/>
                    <a:lstStyle/>
                    <a:p>
                      <a:pPr algn="ctr"/>
                      <a:r>
                        <a:rPr lang="en-US" altLang="zh-TW" sz="1200" dirty="0"/>
                        <a:t>161</a:t>
                      </a:r>
                      <a:endParaRPr lang="zh-TW" altLang="en-US" sz="1200" dirty="0"/>
                    </a:p>
                  </a:txBody>
                  <a:tcPr anchor="ctr"/>
                </a:tc>
                <a:tc>
                  <a:txBody>
                    <a:bodyPr/>
                    <a:lstStyle/>
                    <a:p>
                      <a:pPr algn="ctr"/>
                      <a:r>
                        <a:rPr lang="en-US" altLang="zh-TW" sz="1200" dirty="0"/>
                        <a:t>180</a:t>
                      </a:r>
                      <a:endParaRPr lang="zh-TW" altLang="en-US" sz="1200" dirty="0"/>
                    </a:p>
                  </a:txBody>
                  <a:tcPr anchor="ctr"/>
                </a:tc>
                <a:tc>
                  <a:txBody>
                    <a:bodyPr/>
                    <a:lstStyle/>
                    <a:p>
                      <a:pPr algn="ctr"/>
                      <a:r>
                        <a:rPr lang="en-US" altLang="zh-TW" sz="1200" dirty="0"/>
                        <a:t>210</a:t>
                      </a:r>
                      <a:endParaRPr lang="zh-TW" altLang="en-US" sz="1200" dirty="0"/>
                    </a:p>
                  </a:txBody>
                  <a:tcPr anchor="ctr"/>
                </a:tc>
                <a:tc>
                  <a:txBody>
                    <a:bodyPr/>
                    <a:lstStyle/>
                    <a:p>
                      <a:pPr algn="ctr"/>
                      <a:r>
                        <a:rPr lang="en-US" altLang="zh-TW" sz="1200" dirty="0"/>
                        <a:t>99</a:t>
                      </a:r>
                      <a:endParaRPr lang="zh-TW" altLang="en-US" sz="1200" dirty="0"/>
                    </a:p>
                  </a:txBody>
                  <a:tcPr anchor="ctr"/>
                </a:tc>
                <a:tc>
                  <a:txBody>
                    <a:bodyPr/>
                    <a:lstStyle/>
                    <a:p>
                      <a:pPr algn="ctr"/>
                      <a:r>
                        <a:rPr lang="en-US" altLang="zh-TW" sz="1200" dirty="0"/>
                        <a:t>79</a:t>
                      </a:r>
                      <a:endParaRPr lang="zh-TW" altLang="en-US" sz="1200" dirty="0"/>
                    </a:p>
                  </a:txBody>
                  <a:tcPr anchor="ctr"/>
                </a:tc>
                <a:extLst>
                  <a:ext uri="{0D108BD9-81ED-4DB2-BD59-A6C34878D82A}">
                    <a16:rowId xmlns:a16="http://schemas.microsoft.com/office/drawing/2014/main" val="399135874"/>
                  </a:ext>
                </a:extLst>
              </a:tr>
            </a:tbl>
          </a:graphicData>
        </a:graphic>
      </p:graphicFrame>
      <p:graphicFrame>
        <p:nvGraphicFramePr>
          <p:cNvPr id="5" name="表格 4"/>
          <p:cNvGraphicFramePr>
            <a:graphicFrameLocks noGrp="1"/>
          </p:cNvGraphicFramePr>
          <p:nvPr/>
        </p:nvGraphicFramePr>
        <p:xfrm>
          <a:off x="110058" y="3626239"/>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99135874"/>
                  </a:ext>
                </a:extLst>
              </a:tr>
            </a:tbl>
          </a:graphicData>
        </a:graphic>
      </p:graphicFrame>
      <p:sp>
        <p:nvSpPr>
          <p:cNvPr id="6" name="文字方塊 5"/>
          <p:cNvSpPr txBox="1"/>
          <p:nvPr/>
        </p:nvSpPr>
        <p:spPr>
          <a:xfrm>
            <a:off x="3626039" y="4778857"/>
            <a:ext cx="5200047" cy="1569660"/>
          </a:xfrm>
          <a:prstGeom prst="rect">
            <a:avLst/>
          </a:prstGeom>
          <a:noFill/>
        </p:spPr>
        <p:txBody>
          <a:bodyPr wrap="square" rtlCol="0">
            <a:spAutoFit/>
          </a:bodyPr>
          <a:lstStyle/>
          <a:p>
            <a:pPr fontAlgn="base">
              <a:spcBef>
                <a:spcPct val="0"/>
              </a:spcBef>
              <a:spcAft>
                <a:spcPct val="0"/>
              </a:spcAft>
            </a:pPr>
            <a:r>
              <a:rPr kumimoji="1" lang="en-US" altLang="zh-TW" sz="1600" dirty="0">
                <a:solidFill>
                  <a:srgbClr val="7030A0"/>
                </a:solidFill>
                <a:latin typeface="Times New Roman"/>
                <a:ea typeface="標楷體"/>
              </a:rPr>
              <a:t>I(2,</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2) = </a:t>
            </a:r>
          </a:p>
          <a:p>
            <a:pPr fontAlgn="base">
              <a:spcBef>
                <a:spcPct val="0"/>
              </a:spcBef>
              <a:spcAft>
                <a:spcPct val="0"/>
              </a:spcAft>
            </a:pPr>
            <a:r>
              <a:rPr kumimoji="1" lang="en-US" altLang="zh-TW" sz="1600" dirty="0">
                <a:solidFill>
                  <a:srgbClr val="7030A0"/>
                </a:solidFill>
                <a:latin typeface="Times New Roman"/>
                <a:ea typeface="標楷體"/>
              </a:rPr>
              <a:t>N</a:t>
            </a:r>
            <a:r>
              <a:rPr kumimoji="1" lang="en-US" altLang="zh-TW" sz="1600" baseline="-25000" dirty="0">
                <a:solidFill>
                  <a:srgbClr val="7030A0"/>
                </a:solidFill>
                <a:latin typeface="Times New Roman"/>
                <a:ea typeface="標楷體"/>
              </a:rPr>
              <a:t>0</a:t>
            </a:r>
            <a:r>
              <a:rPr kumimoji="1" lang="zh-TW" altLang="en-US" sz="1600" dirty="0">
                <a:solidFill>
                  <a:srgbClr val="7030A0"/>
                </a:solidFill>
                <a:latin typeface="Times New Roman"/>
                <a:ea typeface="標楷體"/>
                <a:sym typeface="Wingdings" panose="05000000000000000000" pitchFamily="2" charset="2"/>
              </a:rPr>
              <a:t> </a:t>
            </a:r>
            <a:r>
              <a:rPr kumimoji="1" lang="en-US" altLang="zh-TW" sz="1600" dirty="0">
                <a:solidFill>
                  <a:srgbClr val="7030A0"/>
                </a:solidFill>
                <a:latin typeface="Times New Roman"/>
                <a:ea typeface="標楷體"/>
                <a:sym typeface="Wingdings" panose="05000000000000000000" pitchFamily="2" charset="2"/>
              </a:rPr>
              <a:t>=</a:t>
            </a:r>
            <a:r>
              <a:rPr kumimoji="1" lang="zh-TW" altLang="en-US" sz="1600" dirty="0">
                <a:solidFill>
                  <a:srgbClr val="7030A0"/>
                </a:solidFill>
                <a:latin typeface="Times New Roman"/>
                <a:ea typeface="標楷體"/>
                <a:sym typeface="Wingdings" panose="05000000000000000000" pitchFamily="2" charset="2"/>
              </a:rPr>
              <a:t> </a:t>
            </a:r>
            <a:r>
              <a:rPr kumimoji="1" lang="en-US" altLang="zh-TW" sz="1600" dirty="0">
                <a:solidFill>
                  <a:srgbClr val="7030A0"/>
                </a:solidFill>
                <a:latin typeface="Times New Roman"/>
                <a:ea typeface="標楷體"/>
              </a:rPr>
              <a:t>-11900, N</a:t>
            </a:r>
            <a:r>
              <a:rPr kumimoji="1" lang="en-US" altLang="zh-TW" sz="1600" baseline="-25000" dirty="0">
                <a:solidFill>
                  <a:srgbClr val="7030A0"/>
                </a:solidFill>
                <a:latin typeface="Times New Roman"/>
                <a:ea typeface="標楷體"/>
              </a:rPr>
              <a:t>1</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-9458, N</a:t>
            </a:r>
            <a:r>
              <a:rPr kumimoji="1" lang="en-US" altLang="zh-TW" sz="1600" baseline="-25000" dirty="0">
                <a:solidFill>
                  <a:srgbClr val="7030A0"/>
                </a:solidFill>
                <a:latin typeface="Times New Roman"/>
                <a:ea typeface="標楷體"/>
              </a:rPr>
              <a:t>2</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1774, </a:t>
            </a:r>
          </a:p>
          <a:p>
            <a:pPr fontAlgn="base">
              <a:spcBef>
                <a:spcPct val="0"/>
              </a:spcBef>
              <a:spcAft>
                <a:spcPct val="0"/>
              </a:spcAft>
            </a:pPr>
            <a:r>
              <a:rPr kumimoji="1" lang="en-US" altLang="zh-TW" sz="1600" dirty="0">
                <a:solidFill>
                  <a:srgbClr val="7030A0"/>
                </a:solidFill>
                <a:latin typeface="Times New Roman"/>
                <a:ea typeface="標楷體"/>
              </a:rPr>
              <a:t>N</a:t>
            </a:r>
            <a:r>
              <a:rPr kumimoji="1" lang="en-US" altLang="zh-TW" sz="1600" baseline="-25000" dirty="0">
                <a:solidFill>
                  <a:srgbClr val="7030A0"/>
                </a:solidFill>
                <a:latin typeface="Times New Roman"/>
                <a:ea typeface="標楷體"/>
              </a:rPr>
              <a:t>3</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-18800, N</a:t>
            </a:r>
            <a:r>
              <a:rPr kumimoji="1" lang="en-US" altLang="zh-TW" sz="1600" baseline="-25000" dirty="0">
                <a:solidFill>
                  <a:srgbClr val="7030A0"/>
                </a:solidFill>
                <a:latin typeface="Times New Roman"/>
                <a:ea typeface="標楷體"/>
              </a:rPr>
              <a:t>4</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-29842, N</a:t>
            </a:r>
            <a:r>
              <a:rPr kumimoji="1" lang="en-US" altLang="zh-TW" sz="1600" baseline="-25000" dirty="0">
                <a:solidFill>
                  <a:srgbClr val="7030A0"/>
                </a:solidFill>
                <a:latin typeface="Times New Roman"/>
                <a:ea typeface="標楷體"/>
              </a:rPr>
              <a:t>5</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-15442</a:t>
            </a:r>
          </a:p>
          <a:p>
            <a:pPr fontAlgn="base">
              <a:spcBef>
                <a:spcPct val="0"/>
              </a:spcBef>
              <a:spcAft>
                <a:spcPct val="0"/>
              </a:spcAft>
            </a:pPr>
            <a:endParaRPr kumimoji="1" lang="en-US" altLang="zh-TW" sz="1600" dirty="0">
              <a:solidFill>
                <a:srgbClr val="7030A0"/>
              </a:solidFill>
              <a:latin typeface="Times New Roman"/>
              <a:ea typeface="標楷體"/>
            </a:endParaRPr>
          </a:p>
          <a:p>
            <a:pPr fontAlgn="base">
              <a:spcBef>
                <a:spcPct val="0"/>
              </a:spcBef>
              <a:spcAft>
                <a:spcPct val="0"/>
              </a:spcAft>
            </a:pPr>
            <a:r>
              <a:rPr kumimoji="1" lang="en-US" altLang="zh-TW" sz="1600" dirty="0">
                <a:solidFill>
                  <a:srgbClr val="7030A0"/>
                </a:solidFill>
                <a:latin typeface="Times New Roman"/>
                <a:ea typeface="標楷體"/>
              </a:rPr>
              <a:t>gradient magnitude:</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N</a:t>
            </a:r>
            <a:r>
              <a:rPr kumimoji="1" lang="en-US" altLang="zh-TW" sz="1600" baseline="-25000" dirty="0">
                <a:solidFill>
                  <a:srgbClr val="7030A0"/>
                </a:solidFill>
                <a:latin typeface="Times New Roman"/>
                <a:ea typeface="標楷體"/>
              </a:rPr>
              <a:t>2</a:t>
            </a:r>
            <a:r>
              <a:rPr kumimoji="1" lang="en-US" altLang="zh-TW" sz="1600" dirty="0">
                <a:solidFill>
                  <a:srgbClr val="7030A0"/>
                </a:solidFill>
                <a:latin typeface="Times New Roman"/>
                <a:ea typeface="標楷體"/>
              </a:rPr>
              <a:t>=1774</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&lt;</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12500</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a:t>
            </a:r>
            <a:r>
              <a:rPr kumimoji="1" lang="en-US" altLang="zh-TW" sz="1600" i="1" dirty="0">
                <a:solidFill>
                  <a:srgbClr val="7030A0"/>
                </a:solidFill>
                <a:latin typeface="Times New Roman"/>
                <a:ea typeface="標楷體"/>
              </a:rPr>
              <a:t>threshold</a:t>
            </a:r>
            <a:r>
              <a:rPr kumimoji="1" lang="en-US" altLang="zh-TW" sz="1600" dirty="0">
                <a:solidFill>
                  <a:srgbClr val="7030A0"/>
                </a:solidFill>
                <a:latin typeface="Times New Roman"/>
                <a:ea typeface="標楷體"/>
              </a:rPr>
              <a:t>)</a:t>
            </a:r>
          </a:p>
          <a:p>
            <a:pPr fontAlgn="base">
              <a:spcBef>
                <a:spcPct val="0"/>
              </a:spcBef>
              <a:spcAft>
                <a:spcPct val="0"/>
              </a:spcAft>
            </a:pPr>
            <a:r>
              <a:rPr kumimoji="1" lang="en-US" altLang="zh-TW" sz="1600" dirty="0">
                <a:solidFill>
                  <a:srgbClr val="7030A0"/>
                </a:solidFill>
                <a:latin typeface="Times New Roman"/>
                <a:ea typeface="標楷體"/>
              </a:rPr>
              <a:t>O(2,</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2) = 255</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(white)</a:t>
            </a:r>
          </a:p>
        </p:txBody>
      </p:sp>
      <p:sp>
        <p:nvSpPr>
          <p:cNvPr id="11" name="矩形 10"/>
          <p:cNvSpPr/>
          <p:nvPr/>
        </p:nvSpPr>
        <p:spPr>
          <a:xfrm>
            <a:off x="3778654" y="3352402"/>
            <a:ext cx="2037737" cy="369332"/>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gradient magnitude:</a:t>
            </a:r>
            <a:endParaRPr kumimoji="1" lang="zh-TW" altLang="en-US" dirty="0">
              <a:solidFill>
                <a:prstClr val="black"/>
              </a:solidFill>
              <a:latin typeface="Times New Roman"/>
              <a:ea typeface="新細明體" charset="-120"/>
            </a:endParaRPr>
          </a:p>
        </p:txBody>
      </p:sp>
      <p:cxnSp>
        <p:nvCxnSpPr>
          <p:cNvPr id="15" name="直線單箭頭接點 14"/>
          <p:cNvCxnSpPr>
            <a:stCxn id="4" idx="2"/>
            <a:endCxn id="5" idx="0"/>
          </p:cNvCxnSpPr>
          <p:nvPr/>
        </p:nvCxnSpPr>
        <p:spPr>
          <a:xfrm flipH="1">
            <a:off x="1838058" y="3004561"/>
            <a:ext cx="5642" cy="621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779913" y="2"/>
            <a:ext cx="5364089" cy="954107"/>
          </a:xfrm>
          <a:prstGeom prst="rect">
            <a:avLst/>
          </a:prstGeom>
        </p:spPr>
        <p:txBody>
          <a:bodyPr wrap="square">
            <a:spAutoFit/>
          </a:bodyPr>
          <a:lstStyle/>
          <a:p>
            <a:pPr algn="r" fontAlgn="base">
              <a:spcBef>
                <a:spcPct val="0"/>
              </a:spcBef>
              <a:spcAft>
                <a:spcPct val="0"/>
              </a:spcAft>
            </a:pPr>
            <a:r>
              <a:rPr kumimoji="1" lang="en-US" altLang="zh-TW" sz="2800" b="1" dirty="0" err="1">
                <a:solidFill>
                  <a:prstClr val="black"/>
                </a:solidFill>
                <a:latin typeface="Times New Roman"/>
                <a:ea typeface="標楷體"/>
              </a:rPr>
              <a:t>Nevatia-Babu</a:t>
            </a:r>
            <a:r>
              <a:rPr kumimoji="1" lang="en-US" altLang="zh-TW" sz="2800" b="1" dirty="0">
                <a:solidFill>
                  <a:prstClr val="black"/>
                </a:solidFill>
                <a:latin typeface="Times New Roman"/>
                <a:ea typeface="標楷體"/>
              </a:rPr>
              <a:t> 5×5 operator (2/2)</a:t>
            </a:r>
          </a:p>
          <a:p>
            <a:pPr algn="r" fontAlgn="base">
              <a:spcBef>
                <a:spcPct val="0"/>
              </a:spcBef>
              <a:spcAft>
                <a:spcPct val="0"/>
              </a:spcAft>
            </a:pPr>
            <a:r>
              <a:rPr kumimoji="1" lang="en-US" altLang="zh-TW" sz="2800" b="1" dirty="0">
                <a:solidFill>
                  <a:prstClr val="black"/>
                </a:solidFill>
                <a:latin typeface="Times New Roman"/>
                <a:ea typeface="標楷體"/>
              </a:rPr>
              <a:t>(</a:t>
            </a:r>
            <a:r>
              <a:rPr kumimoji="1" lang="en-US" altLang="zh-TW" sz="2800" b="1" dirty="0" err="1">
                <a:solidFill>
                  <a:prstClr val="black"/>
                </a:solidFill>
                <a:latin typeface="Times New Roman"/>
                <a:ea typeface="標楷體"/>
              </a:rPr>
              <a:t>ppt</a:t>
            </a:r>
            <a:r>
              <a:rPr kumimoji="1" lang="en-US" altLang="zh-TW" sz="2800" b="1" dirty="0">
                <a:solidFill>
                  <a:prstClr val="black"/>
                </a:solidFill>
                <a:latin typeface="Times New Roman"/>
                <a:ea typeface="標楷體"/>
              </a:rPr>
              <a:t> p.95) Threshold=12500</a:t>
            </a:r>
          </a:p>
        </p:txBody>
      </p:sp>
      <p:sp>
        <p:nvSpPr>
          <p:cNvPr id="17" name="矩形 16"/>
          <p:cNvSpPr/>
          <p:nvPr/>
        </p:nvSpPr>
        <p:spPr>
          <a:xfrm>
            <a:off x="971600" y="836712"/>
            <a:ext cx="432000"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0" name="矩形 19"/>
          <p:cNvSpPr/>
          <p:nvPr/>
        </p:nvSpPr>
        <p:spPr>
          <a:xfrm>
            <a:off x="971600" y="4359556"/>
            <a:ext cx="432000"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6" name="表格 25"/>
          <p:cNvGraphicFramePr>
            <a:graphicFrameLocks noGrp="1"/>
          </p:cNvGraphicFramePr>
          <p:nvPr/>
        </p:nvGraphicFramePr>
        <p:xfrm>
          <a:off x="6972695" y="3403687"/>
          <a:ext cx="2160000" cy="180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2057055335"/>
                    </a:ext>
                  </a:extLst>
                </a:gridCol>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844864499"/>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extLst>
                  <a:ext uri="{0D108BD9-81ED-4DB2-BD59-A6C34878D82A}">
                    <a16:rowId xmlns:a16="http://schemas.microsoft.com/office/drawing/2014/main" val="3877840472"/>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130</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162</a:t>
                      </a:r>
                      <a:endParaRPr lang="zh-TW" altLang="en-US" sz="1200" dirty="0"/>
                    </a:p>
                  </a:txBody>
                  <a:tcPr anchor="ctr"/>
                </a:tc>
                <a:tc>
                  <a:txBody>
                    <a:bodyPr/>
                    <a:lstStyle/>
                    <a:p>
                      <a:pPr algn="ctr"/>
                      <a:r>
                        <a:rPr lang="en-US" altLang="zh-TW" sz="1200" dirty="0"/>
                        <a:t>45</a:t>
                      </a:r>
                      <a:endParaRPr lang="zh-TW" altLang="en-US" sz="1200" dirty="0"/>
                    </a:p>
                  </a:txBody>
                  <a:tcPr anchor="ctr"/>
                </a:tc>
                <a:tc>
                  <a:txBody>
                    <a:bodyPr/>
                    <a:lstStyle/>
                    <a:p>
                      <a:pPr algn="ctr"/>
                      <a:r>
                        <a:rPr lang="en-US" altLang="zh-TW" sz="1200" dirty="0"/>
                        <a:t>87</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201</a:t>
                      </a:r>
                      <a:endParaRPr lang="zh-TW" altLang="en-US" sz="1200" dirty="0"/>
                    </a:p>
                  </a:txBody>
                  <a:tcPr anchor="ctr"/>
                </a:tc>
                <a:tc>
                  <a:txBody>
                    <a:bodyPr/>
                    <a:lstStyle/>
                    <a:p>
                      <a:pPr algn="ctr"/>
                      <a:r>
                        <a:rPr lang="en-US" altLang="zh-TW" sz="1200" dirty="0"/>
                        <a:t>177</a:t>
                      </a:r>
                      <a:endParaRPr lang="zh-TW" altLang="en-US" sz="1200" dirty="0"/>
                    </a:p>
                  </a:txBody>
                  <a:tcPr anchor="ctr"/>
                </a:tc>
                <a:tc>
                  <a:txBody>
                    <a:bodyPr/>
                    <a:lstStyle/>
                    <a:p>
                      <a:pPr algn="ctr"/>
                      <a:r>
                        <a:rPr lang="en-US" altLang="zh-TW" sz="1200" dirty="0"/>
                        <a:t>176</a:t>
                      </a:r>
                      <a:endParaRPr lang="zh-TW" altLang="en-US" sz="1200" dirty="0"/>
                    </a:p>
                  </a:txBody>
                  <a:tcPr anchor="ctr"/>
                </a:tc>
                <a:tc>
                  <a:txBody>
                    <a:bodyPr/>
                    <a:lstStyle/>
                    <a:p>
                      <a:pPr algn="ctr"/>
                      <a:r>
                        <a:rPr lang="en-US" altLang="zh-TW" sz="1200" dirty="0"/>
                        <a:t>136</a:t>
                      </a:r>
                      <a:endParaRPr lang="zh-TW" altLang="en-US" sz="1200" dirty="0"/>
                    </a:p>
                  </a:txBody>
                  <a:tcPr anchor="ctr"/>
                </a:tc>
                <a:extLst>
                  <a:ext uri="{0D108BD9-81ED-4DB2-BD59-A6C34878D82A}">
                    <a16:rowId xmlns:a16="http://schemas.microsoft.com/office/drawing/2014/main" val="2429010706"/>
                  </a:ext>
                </a:extLst>
              </a:tr>
            </a:tbl>
          </a:graphicData>
        </a:graphic>
      </p:graphicFrame>
      <p:sp>
        <p:nvSpPr>
          <p:cNvPr id="27" name="矩形 26"/>
          <p:cNvSpPr/>
          <p:nvPr/>
        </p:nvSpPr>
        <p:spPr>
          <a:xfrm>
            <a:off x="7836695" y="4123687"/>
            <a:ext cx="432000" cy="3600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8" name="矩形 27"/>
          <p:cNvSpPr/>
          <p:nvPr/>
        </p:nvSpPr>
        <p:spPr>
          <a:xfrm>
            <a:off x="6972695" y="3403687"/>
            <a:ext cx="2160000" cy="1800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39" name="Object 7"/>
          <p:cNvGraphicFramePr>
            <a:graphicFrameLocks noChangeAspect="1"/>
          </p:cNvGraphicFramePr>
          <p:nvPr/>
        </p:nvGraphicFramePr>
        <p:xfrm>
          <a:off x="5718381" y="3352203"/>
          <a:ext cx="923925" cy="433388"/>
        </p:xfrm>
        <a:graphic>
          <a:graphicData uri="http://schemas.openxmlformats.org/presentationml/2006/ole">
            <mc:AlternateContent xmlns:mc="http://schemas.openxmlformats.org/markup-compatibility/2006">
              <mc:Choice xmlns:v="urn:schemas-microsoft-com:vml" Requires="v">
                <p:oleObj spid="_x0000_s13319" name="方程式" r:id="rId4" imgW="622080" imgH="291960" progId="Equation.3">
                  <p:embed/>
                </p:oleObj>
              </mc:Choice>
              <mc:Fallback>
                <p:oleObj name="方程式" r:id="rId4" imgW="622080" imgH="291960" progId="Equation.3">
                  <p:embed/>
                  <p:pic>
                    <p:nvPicPr>
                      <p:cNvPr id="39" name="Object 7"/>
                      <p:cNvPicPr>
                        <a:picLocks noGrp="1" noChangeAspect="1" noChangeArrowheads="1"/>
                      </p:cNvPicPr>
                      <p:nvPr/>
                    </p:nvPicPr>
                    <p:blipFill>
                      <a:blip r:embed="rId5"/>
                      <a:srcRect/>
                      <a:stretch>
                        <a:fillRect/>
                      </a:stretch>
                    </p:blipFill>
                    <p:spPr bwMode="auto">
                      <a:xfrm>
                        <a:off x="5718381" y="3352203"/>
                        <a:ext cx="923925"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9" name="Picture 8" descr="7"/>
          <p:cNvPicPr>
            <a:picLocks noChangeAspect="1" noChangeArrowheads="1"/>
          </p:cNvPicPr>
          <p:nvPr/>
        </p:nvPicPr>
        <p:blipFill rotWithShape="1">
          <a:blip r:embed="rId6" cstate="print"/>
          <a:srcRect b="5466"/>
          <a:stretch/>
        </p:blipFill>
        <p:spPr bwMode="auto">
          <a:xfrm>
            <a:off x="3670001" y="939071"/>
            <a:ext cx="4769973" cy="2367413"/>
          </a:xfrm>
          <a:prstGeom prst="rect">
            <a:avLst/>
          </a:prstGeom>
          <a:noFill/>
          <a:ln w="9525">
            <a:noFill/>
            <a:miter lim="800000"/>
            <a:headEnd/>
            <a:tailEnd/>
          </a:ln>
        </p:spPr>
      </p:pic>
    </p:spTree>
    <p:extLst>
      <p:ext uri="{BB962C8B-B14F-4D97-AF65-F5344CB8AC3E}">
        <p14:creationId xmlns:p14="http://schemas.microsoft.com/office/powerpoint/2010/main" val="2769801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Rectangle 2"/>
          <p:cNvSpPr>
            <a:spLocks noGrp="1" noChangeArrowheads="1"/>
          </p:cNvSpPr>
          <p:nvPr>
            <p:ph type="title"/>
          </p:nvPr>
        </p:nvSpPr>
        <p:spPr/>
        <p:txBody>
          <a:bodyPr/>
          <a:lstStyle/>
          <a:p>
            <a:r>
              <a:rPr lang="en-US" altLang="zh-TW" b="0" dirty="0">
                <a:solidFill>
                  <a:srgbClr val="C00000"/>
                </a:solidFill>
              </a:rPr>
              <a:t>Nov</a:t>
            </a:r>
            <a:r>
              <a:rPr lang="en-US" altLang="zh-TW" dirty="0">
                <a:solidFill>
                  <a:srgbClr val="C00000"/>
                </a:solidFill>
              </a:rPr>
              <a:t>.</a:t>
            </a:r>
            <a:r>
              <a:rPr lang="zh-TW" altLang="en-US" dirty="0">
                <a:solidFill>
                  <a:srgbClr val="C00000"/>
                </a:solidFill>
              </a:rPr>
              <a:t> </a:t>
            </a:r>
            <a:r>
              <a:rPr lang="en-US" altLang="zh-TW" dirty="0">
                <a:solidFill>
                  <a:srgbClr val="C00000"/>
                </a:solidFill>
              </a:rPr>
              <a:t>28, 2023</a:t>
            </a:r>
            <a:endParaRPr lang="en-US" altLang="zh-TW" b="0" dirty="0">
              <a:solidFill>
                <a:srgbClr val="FF0000"/>
              </a:solidFill>
            </a:endParaRPr>
          </a:p>
        </p:txBody>
      </p:sp>
      <p:sp>
        <p:nvSpPr>
          <p:cNvPr id="185348" name="Rectangle 3"/>
          <p:cNvSpPr>
            <a:spLocks noGrp="1" noChangeArrowheads="1"/>
          </p:cNvSpPr>
          <p:nvPr>
            <p:ph idx="1"/>
          </p:nvPr>
        </p:nvSpPr>
        <p:spPr/>
        <p:txBody>
          <a:bodyPr>
            <a:normAutofit/>
          </a:bodyPr>
          <a:lstStyle/>
          <a:p>
            <a:pPr eaLnBrk="1" hangingPunct="1"/>
            <a:r>
              <a:rPr lang="en-US" altLang="zh-TW" sz="2800" dirty="0">
                <a:solidFill>
                  <a:schemeClr val="tx1"/>
                </a:solidFill>
              </a:rPr>
              <a:t>Roberts operator with </a:t>
            </a:r>
            <a:r>
              <a:rPr lang="en-US" altLang="zh-TW" sz="2800" i="1" dirty="0">
                <a:solidFill>
                  <a:schemeClr val="tx1"/>
                </a:solidFill>
              </a:rPr>
              <a:t>threshold =</a:t>
            </a:r>
            <a:r>
              <a:rPr lang="en-US" altLang="zh-TW" sz="2800" dirty="0">
                <a:solidFill>
                  <a:schemeClr val="tx1"/>
                </a:solidFill>
              </a:rPr>
              <a:t> </a:t>
            </a:r>
            <a:r>
              <a:rPr lang="en-US" altLang="zh-TW" sz="2800" i="1" dirty="0">
                <a:solidFill>
                  <a:schemeClr val="tx1"/>
                </a:solidFill>
              </a:rPr>
              <a:t>12</a:t>
            </a:r>
          </a:p>
        </p:txBody>
      </p:sp>
      <p:sp>
        <p:nvSpPr>
          <p:cNvPr id="6" name="頁尾版面配置區 3"/>
          <p:cNvSpPr>
            <a:spLocks noGrp="1"/>
          </p:cNvSpPr>
          <p:nvPr>
            <p:ph type="ftr" sz="quarter" idx="11"/>
          </p:nvPr>
        </p:nvSpPr>
        <p:spPr/>
        <p:txBody>
          <a:bodyPr/>
          <a:lstStyle/>
          <a:p>
            <a:pPr fontAlgn="base">
              <a:spcBef>
                <a:spcPct val="0"/>
              </a:spcBef>
              <a:spcAft>
                <a:spcPct val="0"/>
              </a:spcAft>
              <a:defRPr/>
            </a:pPr>
            <a:r>
              <a:rPr kumimoji="1" lang="pl-PL" altLang="zh-TW" b="1" dirty="0">
                <a:effectLst>
                  <a:outerShdw blurRad="38100" dist="38100" dir="2700000" algn="tl">
                    <a:srgbClr val="C0C0C0"/>
                  </a:outerShdw>
                </a:effectLst>
                <a:latin typeface="Arial" charset="0"/>
                <a:ea typeface="新細明體" charset="-120"/>
              </a:rPr>
              <a:t>DC &amp; CV Lab. CSIE NTU</a:t>
            </a:r>
            <a:endParaRPr kumimoji="1" lang="en-US" altLang="zh-TW" dirty="0">
              <a:latin typeface="Comic Sans MS" pitchFamily="66" charset="0"/>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Arial" charset="0"/>
                <a:ea typeface="新細明體" charset="-120"/>
              </a:rPr>
              <a:pPr fontAlgn="base">
                <a:spcBef>
                  <a:spcPct val="0"/>
                </a:spcBef>
                <a:spcAft>
                  <a:spcPct val="0"/>
                </a:spcAft>
              </a:pPr>
              <a:t>161</a:t>
            </a:fld>
            <a:endParaRPr kumimoji="1" lang="en-US" dirty="0">
              <a:latin typeface="Arial" charset="0"/>
              <a:ea typeface="新細明體" charset="-120"/>
            </a:endParaRPr>
          </a:p>
        </p:txBody>
      </p:sp>
      <p:pic>
        <p:nvPicPr>
          <p:cNvPr id="185350" name="Picture 5" descr="lena"/>
          <p:cNvPicPr>
            <a:picLocks noChangeAspect="1" noChangeArrowheads="1"/>
          </p:cNvPicPr>
          <p:nvPr/>
        </p:nvPicPr>
        <p:blipFill>
          <a:blip r:embed="rId2" cstate="print"/>
          <a:srcRect/>
          <a:stretch>
            <a:fillRect/>
          </a:stretch>
        </p:blipFill>
        <p:spPr bwMode="auto">
          <a:xfrm>
            <a:off x="0" y="2538415"/>
            <a:ext cx="4319588" cy="4319587"/>
          </a:xfrm>
          <a:prstGeom prst="rect">
            <a:avLst/>
          </a:prstGeom>
          <a:noFill/>
          <a:ln w="9525">
            <a:noFill/>
            <a:miter lim="800000"/>
            <a:headEnd/>
            <a:tailEnd/>
          </a:ln>
        </p:spPr>
      </p:pic>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000" y="2538415"/>
            <a:ext cx="4320000" cy="4320000"/>
          </a:xfrm>
          <a:prstGeom prst="rect">
            <a:avLst/>
          </a:prstGeom>
        </p:spPr>
      </p:pic>
      <p:sp>
        <p:nvSpPr>
          <p:cNvPr id="9" name="文字方塊 8"/>
          <p:cNvSpPr txBox="1"/>
          <p:nvPr/>
        </p:nvSpPr>
        <p:spPr>
          <a:xfrm>
            <a:off x="242047" y="178231"/>
            <a:ext cx="1385047" cy="369332"/>
          </a:xfrm>
          <a:prstGeom prst="rect">
            <a:avLst/>
          </a:prstGeom>
          <a:noFill/>
        </p:spPr>
        <p:txBody>
          <a:bodyPr wrap="square" rtlCol="0">
            <a:spAutoFit/>
          </a:bodyPr>
          <a:lstStyle/>
          <a:p>
            <a:r>
              <a:rPr lang="en-US" altLang="zh-TW" dirty="0">
                <a:latin typeface="+mj-lt"/>
              </a:rPr>
              <a:t>HW9</a:t>
            </a:r>
            <a:endParaRPr lang="zh-TW" altLang="en-US" dirty="0">
              <a:latin typeface="+mj-lt"/>
            </a:endParaRPr>
          </a:p>
        </p:txBody>
      </p:sp>
    </p:spTree>
    <p:extLst>
      <p:ext uri="{BB962C8B-B14F-4D97-AF65-F5344CB8AC3E}">
        <p14:creationId xmlns:p14="http://schemas.microsoft.com/office/powerpoint/2010/main" val="149038117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Rectangle 2"/>
          <p:cNvSpPr>
            <a:spLocks noGrp="1" noChangeArrowheads="1"/>
          </p:cNvSpPr>
          <p:nvPr>
            <p:ph type="title"/>
          </p:nvPr>
        </p:nvSpPr>
        <p:spPr/>
        <p:txBody>
          <a:bodyPr/>
          <a:lstStyle/>
          <a:p>
            <a:r>
              <a:rPr lang="en-US" altLang="zh-TW" dirty="0">
                <a:solidFill>
                  <a:schemeClr val="tx1"/>
                </a:solidFill>
              </a:rPr>
              <a:t>Project due </a:t>
            </a:r>
            <a:r>
              <a:rPr lang="en-US" altLang="zh-TW" b="0" dirty="0">
                <a:solidFill>
                  <a:srgbClr val="C00000"/>
                </a:solidFill>
              </a:rPr>
              <a:t>Nov</a:t>
            </a:r>
            <a:r>
              <a:rPr lang="en-US" altLang="zh-TW" dirty="0">
                <a:solidFill>
                  <a:srgbClr val="C00000"/>
                </a:solidFill>
              </a:rPr>
              <a:t>.</a:t>
            </a:r>
            <a:r>
              <a:rPr lang="zh-TW" altLang="en-US" dirty="0">
                <a:solidFill>
                  <a:srgbClr val="C00000"/>
                </a:solidFill>
              </a:rPr>
              <a:t> </a:t>
            </a:r>
            <a:r>
              <a:rPr lang="en-US" altLang="zh-TW" dirty="0">
                <a:solidFill>
                  <a:srgbClr val="C00000"/>
                </a:solidFill>
              </a:rPr>
              <a:t>28, 2023</a:t>
            </a:r>
            <a:endParaRPr lang="en-US" altLang="zh-TW" b="0" dirty="0">
              <a:solidFill>
                <a:srgbClr val="FF0000"/>
              </a:solidFill>
            </a:endParaRPr>
          </a:p>
        </p:txBody>
      </p:sp>
      <p:sp>
        <p:nvSpPr>
          <p:cNvPr id="185348" name="Rectangle 3"/>
          <p:cNvSpPr>
            <a:spLocks noGrp="1" noChangeArrowheads="1"/>
          </p:cNvSpPr>
          <p:nvPr>
            <p:ph idx="1"/>
          </p:nvPr>
        </p:nvSpPr>
        <p:spPr/>
        <p:txBody>
          <a:bodyPr>
            <a:normAutofit/>
          </a:bodyPr>
          <a:lstStyle/>
          <a:p>
            <a:pPr eaLnBrk="1" hangingPunct="1"/>
            <a:r>
              <a:rPr lang="en-US" altLang="zh-TW" sz="2800" dirty="0">
                <a:solidFill>
                  <a:schemeClr val="tx1"/>
                </a:solidFill>
              </a:rPr>
              <a:t>Roberts operator with </a:t>
            </a:r>
            <a:r>
              <a:rPr lang="en-US" altLang="zh-TW" sz="2800" i="1" dirty="0">
                <a:solidFill>
                  <a:schemeClr val="tx1"/>
                </a:solidFill>
              </a:rPr>
              <a:t>threshold =</a:t>
            </a:r>
            <a:r>
              <a:rPr lang="en-US" altLang="zh-TW" sz="2800" dirty="0">
                <a:solidFill>
                  <a:schemeClr val="tx1"/>
                </a:solidFill>
              </a:rPr>
              <a:t> </a:t>
            </a:r>
            <a:r>
              <a:rPr lang="en-US" altLang="zh-TW" sz="2800" i="1" dirty="0">
                <a:solidFill>
                  <a:schemeClr val="tx1"/>
                </a:solidFill>
              </a:rPr>
              <a:t>30</a:t>
            </a:r>
          </a:p>
        </p:txBody>
      </p:sp>
      <p:sp>
        <p:nvSpPr>
          <p:cNvPr id="6" name="頁尾版面配置區 3"/>
          <p:cNvSpPr>
            <a:spLocks noGrp="1"/>
          </p:cNvSpPr>
          <p:nvPr>
            <p:ph type="ftr" sz="quarter" idx="11"/>
          </p:nvPr>
        </p:nvSpPr>
        <p:spPr/>
        <p:txBody>
          <a:bodyPr/>
          <a:lstStyle/>
          <a:p>
            <a:pPr fontAlgn="base">
              <a:spcBef>
                <a:spcPct val="0"/>
              </a:spcBef>
              <a:spcAft>
                <a:spcPct val="0"/>
              </a:spcAft>
              <a:defRPr/>
            </a:pPr>
            <a:r>
              <a:rPr kumimoji="1" lang="pl-PL" altLang="zh-TW" b="1" dirty="0">
                <a:effectLst>
                  <a:outerShdw blurRad="38100" dist="38100" dir="2700000" algn="tl">
                    <a:srgbClr val="C0C0C0"/>
                  </a:outerShdw>
                </a:effectLst>
                <a:latin typeface="Arial" charset="0"/>
                <a:ea typeface="新細明體" charset="-120"/>
              </a:rPr>
              <a:t>DC &amp; CV Lab. CSIE NTU</a:t>
            </a:r>
            <a:endParaRPr kumimoji="1" lang="en-US" altLang="zh-TW" dirty="0">
              <a:latin typeface="Comic Sans MS" pitchFamily="66" charset="0"/>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Arial" charset="0"/>
                <a:ea typeface="新細明體" charset="-120"/>
              </a:rPr>
              <a:pPr fontAlgn="base">
                <a:spcBef>
                  <a:spcPct val="0"/>
                </a:spcBef>
                <a:spcAft>
                  <a:spcPct val="0"/>
                </a:spcAft>
              </a:pPr>
              <a:t>162</a:t>
            </a:fld>
            <a:endParaRPr kumimoji="1" lang="en-US" dirty="0">
              <a:latin typeface="Arial" charset="0"/>
              <a:ea typeface="新細明體" charset="-120"/>
            </a:endParaRPr>
          </a:p>
        </p:txBody>
      </p:sp>
      <p:pic>
        <p:nvPicPr>
          <p:cNvPr id="185350" name="Picture 5" descr="lena"/>
          <p:cNvPicPr>
            <a:picLocks noChangeAspect="1" noChangeArrowheads="1"/>
          </p:cNvPicPr>
          <p:nvPr/>
        </p:nvPicPr>
        <p:blipFill>
          <a:blip r:embed="rId2" cstate="print"/>
          <a:srcRect/>
          <a:stretch>
            <a:fillRect/>
          </a:stretch>
        </p:blipFill>
        <p:spPr bwMode="auto">
          <a:xfrm>
            <a:off x="0" y="2538415"/>
            <a:ext cx="4319588" cy="4319587"/>
          </a:xfrm>
          <a:prstGeom prst="rect">
            <a:avLst/>
          </a:prstGeom>
          <a:noFill/>
          <a:ln w="9525">
            <a:noFill/>
            <a:miter lim="800000"/>
            <a:headEnd/>
            <a:tailEnd/>
          </a:ln>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000" y="2538415"/>
            <a:ext cx="4320000" cy="4320000"/>
          </a:xfrm>
          <a:prstGeom prst="rect">
            <a:avLst/>
          </a:prstGeom>
        </p:spPr>
      </p:pic>
      <p:sp>
        <p:nvSpPr>
          <p:cNvPr id="9" name="文字方塊 8"/>
          <p:cNvSpPr txBox="1"/>
          <p:nvPr/>
        </p:nvSpPr>
        <p:spPr>
          <a:xfrm>
            <a:off x="242047" y="178231"/>
            <a:ext cx="1385047" cy="369332"/>
          </a:xfrm>
          <a:prstGeom prst="rect">
            <a:avLst/>
          </a:prstGeom>
          <a:noFill/>
        </p:spPr>
        <p:txBody>
          <a:bodyPr wrap="square" rtlCol="0">
            <a:spAutoFit/>
          </a:bodyPr>
          <a:lstStyle/>
          <a:p>
            <a:r>
              <a:rPr lang="en-US" altLang="zh-TW" dirty="0">
                <a:latin typeface="+mj-lt"/>
              </a:rPr>
              <a:t>HW9</a:t>
            </a:r>
            <a:endParaRPr lang="zh-TW" altLang="en-US" dirty="0">
              <a:latin typeface="+mj-lt"/>
            </a:endParaRPr>
          </a:p>
        </p:txBody>
      </p:sp>
    </p:spTree>
    <p:extLst>
      <p:ext uri="{BB962C8B-B14F-4D97-AF65-F5344CB8AC3E}">
        <p14:creationId xmlns:p14="http://schemas.microsoft.com/office/powerpoint/2010/main" val="3858067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2"/>
          <p:cNvSpPr>
            <a:spLocks noGrp="1" noChangeArrowheads="1"/>
          </p:cNvSpPr>
          <p:nvPr>
            <p:ph type="title"/>
          </p:nvPr>
        </p:nvSpPr>
        <p:spPr/>
        <p:txBody>
          <a:bodyPr/>
          <a:lstStyle/>
          <a:p>
            <a:r>
              <a:rPr lang="en-US" altLang="zh-TW" dirty="0">
                <a:solidFill>
                  <a:schemeClr val="tx1"/>
                </a:solidFill>
              </a:rPr>
              <a:t>Project due </a:t>
            </a:r>
            <a:r>
              <a:rPr lang="en-US" altLang="zh-TW" b="0" dirty="0">
                <a:solidFill>
                  <a:srgbClr val="C00000"/>
                </a:solidFill>
              </a:rPr>
              <a:t>Nov</a:t>
            </a:r>
            <a:r>
              <a:rPr lang="en-US" altLang="zh-TW" dirty="0">
                <a:solidFill>
                  <a:srgbClr val="C00000"/>
                </a:solidFill>
              </a:rPr>
              <a:t>.</a:t>
            </a:r>
            <a:r>
              <a:rPr lang="zh-TW" altLang="en-US" dirty="0">
                <a:solidFill>
                  <a:srgbClr val="C00000"/>
                </a:solidFill>
              </a:rPr>
              <a:t> </a:t>
            </a:r>
            <a:r>
              <a:rPr lang="en-US" altLang="zh-TW" dirty="0">
                <a:solidFill>
                  <a:srgbClr val="C00000"/>
                </a:solidFill>
              </a:rPr>
              <a:t>28, 2023</a:t>
            </a:r>
            <a:endParaRPr lang="en-US" altLang="zh-TW" b="0" dirty="0">
              <a:solidFill>
                <a:srgbClr val="FF0000"/>
              </a:solidFill>
            </a:endParaRPr>
          </a:p>
        </p:txBody>
      </p:sp>
      <p:sp>
        <p:nvSpPr>
          <p:cNvPr id="186372" name="Rectangle 3"/>
          <p:cNvSpPr>
            <a:spLocks noGrp="1" noChangeArrowheads="1"/>
          </p:cNvSpPr>
          <p:nvPr>
            <p:ph idx="1"/>
          </p:nvPr>
        </p:nvSpPr>
        <p:spPr/>
        <p:txBody>
          <a:bodyPr>
            <a:normAutofit/>
          </a:bodyPr>
          <a:lstStyle/>
          <a:p>
            <a:pPr eaLnBrk="1" hangingPunct="1"/>
            <a:r>
              <a:rPr lang="en-US" altLang="zh-TW" sz="2800" dirty="0">
                <a:solidFill>
                  <a:schemeClr val="tx1"/>
                </a:solidFill>
              </a:rPr>
              <a:t>Prewitt edge detector with </a:t>
            </a:r>
            <a:r>
              <a:rPr lang="en-US" altLang="zh-TW" sz="2800" i="1" dirty="0">
                <a:solidFill>
                  <a:schemeClr val="tx1"/>
                </a:solidFill>
              </a:rPr>
              <a:t>threshold = 24</a:t>
            </a:r>
            <a:endParaRPr lang="en-US" altLang="zh-TW" sz="2800" dirty="0">
              <a:solidFill>
                <a:schemeClr val="tx1"/>
              </a:solidFill>
            </a:endParaRPr>
          </a:p>
        </p:txBody>
      </p:sp>
      <p:sp>
        <p:nvSpPr>
          <p:cNvPr id="6" name="頁尾版面配置區 3"/>
          <p:cNvSpPr>
            <a:spLocks noGrp="1"/>
          </p:cNvSpPr>
          <p:nvPr>
            <p:ph type="ftr" sz="quarter" idx="11"/>
          </p:nvPr>
        </p:nvSpPr>
        <p:spPr/>
        <p:txBody>
          <a:bodyPr/>
          <a:lstStyle/>
          <a:p>
            <a:pPr fontAlgn="base">
              <a:spcBef>
                <a:spcPct val="0"/>
              </a:spcBef>
              <a:spcAft>
                <a:spcPct val="0"/>
              </a:spcAft>
              <a:defRPr/>
            </a:pPr>
            <a:r>
              <a:rPr kumimoji="1" lang="pl-PL" altLang="zh-TW" b="1" dirty="0">
                <a:effectLst>
                  <a:outerShdw blurRad="38100" dist="38100" dir="2700000" algn="tl">
                    <a:srgbClr val="C0C0C0"/>
                  </a:outerShdw>
                </a:effectLst>
                <a:latin typeface="Arial" charset="0"/>
                <a:ea typeface="新細明體" charset="-120"/>
              </a:rPr>
              <a:t>DC &amp; CV Lab. CSIE NTU</a:t>
            </a:r>
            <a:endParaRPr kumimoji="1" lang="en-US" altLang="zh-TW" dirty="0">
              <a:latin typeface="Comic Sans MS" pitchFamily="66" charset="0"/>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Arial" charset="0"/>
                <a:ea typeface="新細明體" charset="-120"/>
              </a:rPr>
              <a:pPr fontAlgn="base">
                <a:spcBef>
                  <a:spcPct val="0"/>
                </a:spcBef>
                <a:spcAft>
                  <a:spcPct val="0"/>
                </a:spcAft>
              </a:pPr>
              <a:t>163</a:t>
            </a:fld>
            <a:endParaRPr kumimoji="1" lang="en-US" dirty="0">
              <a:latin typeface="Arial" charset="0"/>
              <a:ea typeface="新細明體" charset="-120"/>
            </a:endParaRPr>
          </a:p>
        </p:txBody>
      </p:sp>
      <p:pic>
        <p:nvPicPr>
          <p:cNvPr id="186373" name="Picture 4" descr="lena"/>
          <p:cNvPicPr>
            <a:picLocks noChangeAspect="1" noChangeArrowheads="1"/>
          </p:cNvPicPr>
          <p:nvPr/>
        </p:nvPicPr>
        <p:blipFill>
          <a:blip r:embed="rId2" cstate="print"/>
          <a:srcRect/>
          <a:stretch>
            <a:fillRect/>
          </a:stretch>
        </p:blipFill>
        <p:spPr bwMode="auto">
          <a:xfrm>
            <a:off x="0" y="2538415"/>
            <a:ext cx="4319588" cy="4319587"/>
          </a:xfrm>
          <a:prstGeom prst="rect">
            <a:avLst/>
          </a:prstGeom>
          <a:noFill/>
          <a:ln w="9525">
            <a:noFill/>
            <a:miter lim="800000"/>
            <a:headEnd/>
            <a:tailEnd/>
          </a:ln>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000" y="2538000"/>
            <a:ext cx="4320000" cy="4320000"/>
          </a:xfrm>
          <a:prstGeom prst="rect">
            <a:avLst/>
          </a:prstGeom>
        </p:spPr>
      </p:pic>
      <p:sp>
        <p:nvSpPr>
          <p:cNvPr id="9" name="文字方塊 8"/>
          <p:cNvSpPr txBox="1"/>
          <p:nvPr/>
        </p:nvSpPr>
        <p:spPr>
          <a:xfrm>
            <a:off x="242047" y="178231"/>
            <a:ext cx="1385047" cy="369332"/>
          </a:xfrm>
          <a:prstGeom prst="rect">
            <a:avLst/>
          </a:prstGeom>
          <a:noFill/>
        </p:spPr>
        <p:txBody>
          <a:bodyPr wrap="square" rtlCol="0">
            <a:spAutoFit/>
          </a:bodyPr>
          <a:lstStyle/>
          <a:p>
            <a:r>
              <a:rPr lang="en-US" altLang="zh-TW" dirty="0">
                <a:latin typeface="+mj-lt"/>
              </a:rPr>
              <a:t>HW9</a:t>
            </a:r>
            <a:endParaRPr lang="zh-TW" altLang="en-US" dirty="0">
              <a:latin typeface="+mj-lt"/>
            </a:endParaRPr>
          </a:p>
        </p:txBody>
      </p:sp>
    </p:spTree>
    <p:extLst>
      <p:ext uri="{BB962C8B-B14F-4D97-AF65-F5344CB8AC3E}">
        <p14:creationId xmlns:p14="http://schemas.microsoft.com/office/powerpoint/2010/main" val="106111884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2"/>
          <p:cNvSpPr>
            <a:spLocks noGrp="1" noChangeArrowheads="1"/>
          </p:cNvSpPr>
          <p:nvPr>
            <p:ph type="title"/>
          </p:nvPr>
        </p:nvSpPr>
        <p:spPr/>
        <p:txBody>
          <a:bodyPr/>
          <a:lstStyle/>
          <a:p>
            <a:r>
              <a:rPr lang="en-US" altLang="zh-TW" dirty="0">
                <a:solidFill>
                  <a:schemeClr val="tx1"/>
                </a:solidFill>
              </a:rPr>
              <a:t>Project due </a:t>
            </a:r>
            <a:r>
              <a:rPr lang="en-US" altLang="zh-TW" b="0" dirty="0">
                <a:solidFill>
                  <a:srgbClr val="C00000"/>
                </a:solidFill>
              </a:rPr>
              <a:t>Nov</a:t>
            </a:r>
            <a:r>
              <a:rPr lang="en-US" altLang="zh-TW" dirty="0">
                <a:solidFill>
                  <a:srgbClr val="C00000"/>
                </a:solidFill>
              </a:rPr>
              <a:t>.</a:t>
            </a:r>
            <a:r>
              <a:rPr lang="zh-TW" altLang="en-US" dirty="0">
                <a:solidFill>
                  <a:srgbClr val="C00000"/>
                </a:solidFill>
              </a:rPr>
              <a:t> </a:t>
            </a:r>
            <a:r>
              <a:rPr lang="en-US" altLang="zh-TW" dirty="0">
                <a:solidFill>
                  <a:srgbClr val="C00000"/>
                </a:solidFill>
              </a:rPr>
              <a:t>28, 2023</a:t>
            </a:r>
            <a:endParaRPr lang="en-US" altLang="zh-TW" b="0" dirty="0">
              <a:solidFill>
                <a:srgbClr val="FF0000"/>
              </a:solidFill>
            </a:endParaRPr>
          </a:p>
        </p:txBody>
      </p:sp>
      <p:sp>
        <p:nvSpPr>
          <p:cNvPr id="187396" name="Rectangle 3"/>
          <p:cNvSpPr>
            <a:spLocks noGrp="1" noChangeArrowheads="1"/>
          </p:cNvSpPr>
          <p:nvPr>
            <p:ph idx="1"/>
          </p:nvPr>
        </p:nvSpPr>
        <p:spPr/>
        <p:txBody>
          <a:bodyPr>
            <a:normAutofit/>
          </a:bodyPr>
          <a:lstStyle/>
          <a:p>
            <a:pPr eaLnBrk="1" hangingPunct="1"/>
            <a:r>
              <a:rPr lang="en-US" altLang="zh-TW" sz="2800" dirty="0">
                <a:solidFill>
                  <a:schemeClr val="tx1"/>
                </a:solidFill>
              </a:rPr>
              <a:t>Sobel edge detector with </a:t>
            </a:r>
            <a:r>
              <a:rPr lang="en-US" altLang="zh-TW" sz="2800" i="1" dirty="0">
                <a:solidFill>
                  <a:schemeClr val="tx1"/>
                </a:solidFill>
              </a:rPr>
              <a:t>threshold =</a:t>
            </a:r>
            <a:r>
              <a:rPr lang="en-US" altLang="zh-TW" sz="2800" dirty="0">
                <a:solidFill>
                  <a:schemeClr val="tx1"/>
                </a:solidFill>
              </a:rPr>
              <a:t> </a:t>
            </a:r>
            <a:r>
              <a:rPr lang="en-US" altLang="zh-TW" sz="2800" i="1" dirty="0">
                <a:solidFill>
                  <a:schemeClr val="tx1"/>
                </a:solidFill>
              </a:rPr>
              <a:t>38</a:t>
            </a:r>
          </a:p>
        </p:txBody>
      </p:sp>
      <p:sp>
        <p:nvSpPr>
          <p:cNvPr id="6" name="頁尾版面配置區 3"/>
          <p:cNvSpPr>
            <a:spLocks noGrp="1"/>
          </p:cNvSpPr>
          <p:nvPr>
            <p:ph type="ftr" sz="quarter" idx="11"/>
          </p:nvPr>
        </p:nvSpPr>
        <p:spPr/>
        <p:txBody>
          <a:bodyPr/>
          <a:lstStyle/>
          <a:p>
            <a:pPr fontAlgn="base">
              <a:spcBef>
                <a:spcPct val="0"/>
              </a:spcBef>
              <a:spcAft>
                <a:spcPct val="0"/>
              </a:spcAft>
              <a:defRPr/>
            </a:pPr>
            <a:r>
              <a:rPr kumimoji="1" lang="pl-PL" altLang="zh-TW" b="1" dirty="0">
                <a:effectLst>
                  <a:outerShdw blurRad="38100" dist="38100" dir="2700000" algn="tl">
                    <a:srgbClr val="C0C0C0"/>
                  </a:outerShdw>
                </a:effectLst>
                <a:latin typeface="Arial" charset="0"/>
                <a:ea typeface="新細明體" charset="-120"/>
              </a:rPr>
              <a:t>DC &amp; CV Lab. CSIE NTU</a:t>
            </a:r>
            <a:endParaRPr kumimoji="1" lang="en-US" altLang="zh-TW" dirty="0">
              <a:latin typeface="Comic Sans MS" pitchFamily="66" charset="0"/>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Arial" charset="0"/>
                <a:ea typeface="新細明體" charset="-120"/>
              </a:rPr>
              <a:pPr fontAlgn="base">
                <a:spcBef>
                  <a:spcPct val="0"/>
                </a:spcBef>
                <a:spcAft>
                  <a:spcPct val="0"/>
                </a:spcAft>
              </a:pPr>
              <a:t>164</a:t>
            </a:fld>
            <a:endParaRPr kumimoji="1" lang="en-US" dirty="0">
              <a:latin typeface="Arial" charset="0"/>
              <a:ea typeface="新細明體" charset="-120"/>
            </a:endParaRPr>
          </a:p>
        </p:txBody>
      </p:sp>
      <p:pic>
        <p:nvPicPr>
          <p:cNvPr id="187397" name="Picture 4" descr="lena"/>
          <p:cNvPicPr>
            <a:picLocks noChangeAspect="1" noChangeArrowheads="1"/>
          </p:cNvPicPr>
          <p:nvPr/>
        </p:nvPicPr>
        <p:blipFill>
          <a:blip r:embed="rId2" cstate="print"/>
          <a:srcRect/>
          <a:stretch>
            <a:fillRect/>
          </a:stretch>
        </p:blipFill>
        <p:spPr bwMode="auto">
          <a:xfrm>
            <a:off x="0" y="2538415"/>
            <a:ext cx="4319588" cy="4319587"/>
          </a:xfrm>
          <a:prstGeom prst="rect">
            <a:avLst/>
          </a:prstGeom>
          <a:noFill/>
          <a:ln w="9525">
            <a:noFill/>
            <a:miter lim="800000"/>
            <a:headEnd/>
            <a:tailEnd/>
          </a:ln>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000" y="2536132"/>
            <a:ext cx="4320000" cy="4320000"/>
          </a:xfrm>
          <a:prstGeom prst="rect">
            <a:avLst/>
          </a:prstGeom>
        </p:spPr>
      </p:pic>
      <p:sp>
        <p:nvSpPr>
          <p:cNvPr id="9" name="文字方塊 8"/>
          <p:cNvSpPr txBox="1"/>
          <p:nvPr/>
        </p:nvSpPr>
        <p:spPr>
          <a:xfrm>
            <a:off x="242047" y="178231"/>
            <a:ext cx="1385047" cy="369332"/>
          </a:xfrm>
          <a:prstGeom prst="rect">
            <a:avLst/>
          </a:prstGeom>
          <a:noFill/>
        </p:spPr>
        <p:txBody>
          <a:bodyPr wrap="square" rtlCol="0">
            <a:spAutoFit/>
          </a:bodyPr>
          <a:lstStyle/>
          <a:p>
            <a:r>
              <a:rPr lang="en-US" altLang="zh-TW" dirty="0">
                <a:latin typeface="+mj-lt"/>
              </a:rPr>
              <a:t>HW9</a:t>
            </a:r>
            <a:endParaRPr lang="zh-TW" altLang="en-US" dirty="0">
              <a:latin typeface="+mj-lt"/>
            </a:endParaRPr>
          </a:p>
        </p:txBody>
      </p:sp>
    </p:spTree>
    <p:extLst>
      <p:ext uri="{BB962C8B-B14F-4D97-AF65-F5344CB8AC3E}">
        <p14:creationId xmlns:p14="http://schemas.microsoft.com/office/powerpoint/2010/main" val="15460299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9" name="Rectangle 2"/>
          <p:cNvSpPr>
            <a:spLocks noGrp="1" noChangeArrowheads="1"/>
          </p:cNvSpPr>
          <p:nvPr>
            <p:ph type="title"/>
          </p:nvPr>
        </p:nvSpPr>
        <p:spPr/>
        <p:txBody>
          <a:bodyPr/>
          <a:lstStyle/>
          <a:p>
            <a:r>
              <a:rPr lang="en-US" altLang="zh-TW" dirty="0">
                <a:solidFill>
                  <a:schemeClr val="tx1"/>
                </a:solidFill>
              </a:rPr>
              <a:t>Project due </a:t>
            </a:r>
            <a:r>
              <a:rPr lang="en-US" altLang="zh-TW" b="0" dirty="0">
                <a:solidFill>
                  <a:srgbClr val="C00000"/>
                </a:solidFill>
              </a:rPr>
              <a:t>Nov</a:t>
            </a:r>
            <a:r>
              <a:rPr lang="en-US" altLang="zh-TW" dirty="0">
                <a:solidFill>
                  <a:srgbClr val="C00000"/>
                </a:solidFill>
              </a:rPr>
              <a:t>.</a:t>
            </a:r>
            <a:r>
              <a:rPr lang="zh-TW" altLang="en-US" dirty="0">
                <a:solidFill>
                  <a:srgbClr val="C00000"/>
                </a:solidFill>
              </a:rPr>
              <a:t> </a:t>
            </a:r>
            <a:r>
              <a:rPr lang="en-US" altLang="zh-TW" dirty="0">
                <a:solidFill>
                  <a:srgbClr val="C00000"/>
                </a:solidFill>
              </a:rPr>
              <a:t>28, 2023</a:t>
            </a:r>
            <a:endParaRPr lang="en-US" altLang="zh-TW" b="0" dirty="0">
              <a:solidFill>
                <a:srgbClr val="FF0000"/>
              </a:solidFill>
            </a:endParaRPr>
          </a:p>
        </p:txBody>
      </p:sp>
      <p:sp>
        <p:nvSpPr>
          <p:cNvPr id="188420" name="Rectangle 3"/>
          <p:cNvSpPr>
            <a:spLocks noGrp="1" noChangeArrowheads="1"/>
          </p:cNvSpPr>
          <p:nvPr>
            <p:ph idx="1"/>
          </p:nvPr>
        </p:nvSpPr>
        <p:spPr>
          <a:xfrm>
            <a:off x="730404" y="1845734"/>
            <a:ext cx="7683192" cy="4023360"/>
          </a:xfrm>
        </p:spPr>
        <p:txBody>
          <a:bodyPr>
            <a:normAutofit/>
          </a:bodyPr>
          <a:lstStyle/>
          <a:p>
            <a:pPr eaLnBrk="1" hangingPunct="1"/>
            <a:r>
              <a:rPr lang="en-US" altLang="zh-TW" sz="2800" dirty="0">
                <a:solidFill>
                  <a:schemeClr val="tx1"/>
                </a:solidFill>
              </a:rPr>
              <a:t>Frei and Chen gradient operator  with </a:t>
            </a:r>
            <a:r>
              <a:rPr lang="en-US" altLang="zh-TW" sz="2800" i="1" dirty="0">
                <a:solidFill>
                  <a:schemeClr val="tx1"/>
                </a:solidFill>
              </a:rPr>
              <a:t>threshold =</a:t>
            </a:r>
            <a:r>
              <a:rPr lang="en-US" altLang="zh-TW" sz="2800" dirty="0">
                <a:solidFill>
                  <a:schemeClr val="tx1"/>
                </a:solidFill>
              </a:rPr>
              <a:t> </a:t>
            </a:r>
            <a:r>
              <a:rPr lang="en-US" altLang="zh-TW" sz="2800" i="1" dirty="0">
                <a:solidFill>
                  <a:schemeClr val="tx1"/>
                </a:solidFill>
              </a:rPr>
              <a:t>30</a:t>
            </a:r>
          </a:p>
        </p:txBody>
      </p:sp>
      <p:sp>
        <p:nvSpPr>
          <p:cNvPr id="6" name="頁尾版面配置區 3"/>
          <p:cNvSpPr>
            <a:spLocks noGrp="1"/>
          </p:cNvSpPr>
          <p:nvPr>
            <p:ph type="ftr" sz="quarter" idx="11"/>
          </p:nvPr>
        </p:nvSpPr>
        <p:spPr/>
        <p:txBody>
          <a:bodyPr/>
          <a:lstStyle/>
          <a:p>
            <a:pPr fontAlgn="base">
              <a:spcBef>
                <a:spcPct val="0"/>
              </a:spcBef>
              <a:spcAft>
                <a:spcPct val="0"/>
              </a:spcAft>
              <a:defRPr/>
            </a:pPr>
            <a:r>
              <a:rPr kumimoji="1" lang="pl-PL" altLang="zh-TW" b="1" dirty="0">
                <a:effectLst>
                  <a:outerShdw blurRad="38100" dist="38100" dir="2700000" algn="tl">
                    <a:srgbClr val="C0C0C0"/>
                  </a:outerShdw>
                </a:effectLst>
                <a:latin typeface="Arial" charset="0"/>
                <a:ea typeface="新細明體" charset="-120"/>
              </a:rPr>
              <a:t>DC &amp; CV Lab. CSIE NTU</a:t>
            </a:r>
            <a:endParaRPr kumimoji="1" lang="en-US" altLang="zh-TW" dirty="0">
              <a:latin typeface="Comic Sans MS" pitchFamily="66" charset="0"/>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Arial" charset="0"/>
                <a:ea typeface="新細明體" charset="-120"/>
              </a:rPr>
              <a:pPr fontAlgn="base">
                <a:spcBef>
                  <a:spcPct val="0"/>
                </a:spcBef>
                <a:spcAft>
                  <a:spcPct val="0"/>
                </a:spcAft>
              </a:pPr>
              <a:t>165</a:t>
            </a:fld>
            <a:endParaRPr kumimoji="1" lang="en-US" dirty="0">
              <a:latin typeface="Arial" charset="0"/>
              <a:ea typeface="新細明體" charset="-120"/>
            </a:endParaRPr>
          </a:p>
        </p:txBody>
      </p:sp>
      <p:pic>
        <p:nvPicPr>
          <p:cNvPr id="188421" name="Picture 4" descr="lena"/>
          <p:cNvPicPr>
            <a:picLocks noChangeAspect="1" noChangeArrowheads="1"/>
          </p:cNvPicPr>
          <p:nvPr/>
        </p:nvPicPr>
        <p:blipFill>
          <a:blip r:embed="rId2" cstate="print"/>
          <a:srcRect/>
          <a:stretch>
            <a:fillRect/>
          </a:stretch>
        </p:blipFill>
        <p:spPr bwMode="auto">
          <a:xfrm>
            <a:off x="0" y="2538415"/>
            <a:ext cx="4319588" cy="4319587"/>
          </a:xfrm>
          <a:prstGeom prst="rect">
            <a:avLst/>
          </a:prstGeom>
          <a:noFill/>
          <a:ln w="9525">
            <a:noFill/>
            <a:miter lim="800000"/>
            <a:headEnd/>
            <a:tailEnd/>
          </a:ln>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000" y="2538000"/>
            <a:ext cx="4320000" cy="4320000"/>
          </a:xfrm>
          <a:prstGeom prst="rect">
            <a:avLst/>
          </a:prstGeom>
        </p:spPr>
      </p:pic>
      <p:sp>
        <p:nvSpPr>
          <p:cNvPr id="9" name="文字方塊 8"/>
          <p:cNvSpPr txBox="1"/>
          <p:nvPr/>
        </p:nvSpPr>
        <p:spPr>
          <a:xfrm>
            <a:off x="242047" y="178231"/>
            <a:ext cx="1385047" cy="369332"/>
          </a:xfrm>
          <a:prstGeom prst="rect">
            <a:avLst/>
          </a:prstGeom>
          <a:noFill/>
        </p:spPr>
        <p:txBody>
          <a:bodyPr wrap="square" rtlCol="0">
            <a:spAutoFit/>
          </a:bodyPr>
          <a:lstStyle/>
          <a:p>
            <a:r>
              <a:rPr lang="en-US" altLang="zh-TW" dirty="0">
                <a:latin typeface="+mj-lt"/>
              </a:rPr>
              <a:t>HW9</a:t>
            </a:r>
            <a:endParaRPr lang="zh-TW" altLang="en-US" dirty="0">
              <a:latin typeface="+mj-lt"/>
            </a:endParaRPr>
          </a:p>
        </p:txBody>
      </p:sp>
    </p:spTree>
    <p:extLst>
      <p:ext uri="{BB962C8B-B14F-4D97-AF65-F5344CB8AC3E}">
        <p14:creationId xmlns:p14="http://schemas.microsoft.com/office/powerpoint/2010/main" val="224850168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Rectangle 2"/>
          <p:cNvSpPr>
            <a:spLocks noGrp="1" noChangeArrowheads="1"/>
          </p:cNvSpPr>
          <p:nvPr>
            <p:ph type="title"/>
          </p:nvPr>
        </p:nvSpPr>
        <p:spPr/>
        <p:txBody>
          <a:bodyPr/>
          <a:lstStyle/>
          <a:p>
            <a:r>
              <a:rPr lang="en-US" altLang="zh-TW" dirty="0">
                <a:solidFill>
                  <a:schemeClr val="tx1"/>
                </a:solidFill>
              </a:rPr>
              <a:t>Project due </a:t>
            </a:r>
            <a:r>
              <a:rPr lang="en-US" altLang="zh-TW" b="0" dirty="0">
                <a:solidFill>
                  <a:srgbClr val="C00000"/>
                </a:solidFill>
              </a:rPr>
              <a:t>Nov</a:t>
            </a:r>
            <a:r>
              <a:rPr lang="en-US" altLang="zh-TW" dirty="0">
                <a:solidFill>
                  <a:srgbClr val="C00000"/>
                </a:solidFill>
              </a:rPr>
              <a:t>.</a:t>
            </a:r>
            <a:r>
              <a:rPr lang="zh-TW" altLang="en-US" dirty="0">
                <a:solidFill>
                  <a:srgbClr val="C00000"/>
                </a:solidFill>
              </a:rPr>
              <a:t> </a:t>
            </a:r>
            <a:r>
              <a:rPr lang="en-US" altLang="zh-TW" dirty="0">
                <a:solidFill>
                  <a:srgbClr val="C00000"/>
                </a:solidFill>
              </a:rPr>
              <a:t>28, 2023</a:t>
            </a:r>
            <a:endParaRPr lang="en-US" altLang="zh-TW" b="0" dirty="0">
              <a:solidFill>
                <a:srgbClr val="FF0000"/>
              </a:solidFill>
            </a:endParaRPr>
          </a:p>
        </p:txBody>
      </p:sp>
      <p:sp>
        <p:nvSpPr>
          <p:cNvPr id="189444" name="Rectangle 3"/>
          <p:cNvSpPr>
            <a:spLocks noGrp="1" noChangeArrowheads="1"/>
          </p:cNvSpPr>
          <p:nvPr>
            <p:ph idx="1"/>
          </p:nvPr>
        </p:nvSpPr>
        <p:spPr/>
        <p:txBody>
          <a:bodyPr>
            <a:normAutofit/>
          </a:bodyPr>
          <a:lstStyle/>
          <a:p>
            <a:pPr eaLnBrk="1" hangingPunct="1"/>
            <a:r>
              <a:rPr lang="en-US" altLang="zh-TW" sz="2800" dirty="0">
                <a:solidFill>
                  <a:schemeClr val="tx1"/>
                </a:solidFill>
              </a:rPr>
              <a:t>Kirsch compass operator with </a:t>
            </a:r>
            <a:r>
              <a:rPr lang="en-US" altLang="zh-TW" sz="2800" i="1" dirty="0">
                <a:solidFill>
                  <a:schemeClr val="tx1"/>
                </a:solidFill>
              </a:rPr>
              <a:t>threshold = 135</a:t>
            </a:r>
            <a:r>
              <a:rPr lang="en-US" altLang="zh-TW" sz="2800" dirty="0">
                <a:solidFill>
                  <a:schemeClr val="tx1"/>
                </a:solidFill>
              </a:rPr>
              <a:t> </a:t>
            </a:r>
          </a:p>
        </p:txBody>
      </p:sp>
      <p:sp>
        <p:nvSpPr>
          <p:cNvPr id="6" name="頁尾版面配置區 3"/>
          <p:cNvSpPr>
            <a:spLocks noGrp="1"/>
          </p:cNvSpPr>
          <p:nvPr>
            <p:ph type="ftr" sz="quarter" idx="11"/>
          </p:nvPr>
        </p:nvSpPr>
        <p:spPr/>
        <p:txBody>
          <a:bodyPr/>
          <a:lstStyle/>
          <a:p>
            <a:pPr fontAlgn="base">
              <a:spcBef>
                <a:spcPct val="0"/>
              </a:spcBef>
              <a:spcAft>
                <a:spcPct val="0"/>
              </a:spcAft>
              <a:defRPr/>
            </a:pPr>
            <a:r>
              <a:rPr kumimoji="1" lang="pl-PL" altLang="zh-TW" b="1" dirty="0">
                <a:effectLst>
                  <a:outerShdw blurRad="38100" dist="38100" dir="2700000" algn="tl">
                    <a:srgbClr val="C0C0C0"/>
                  </a:outerShdw>
                </a:effectLst>
                <a:latin typeface="Arial" charset="0"/>
                <a:ea typeface="新細明體" charset="-120"/>
              </a:rPr>
              <a:t>DC &amp; CV Lab. CSIE NTU</a:t>
            </a:r>
            <a:endParaRPr kumimoji="1" lang="en-US" altLang="zh-TW" dirty="0">
              <a:latin typeface="Comic Sans MS" pitchFamily="66" charset="0"/>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Arial" charset="0"/>
                <a:ea typeface="新細明體" charset="-120"/>
              </a:rPr>
              <a:pPr fontAlgn="base">
                <a:spcBef>
                  <a:spcPct val="0"/>
                </a:spcBef>
                <a:spcAft>
                  <a:spcPct val="0"/>
                </a:spcAft>
              </a:pPr>
              <a:t>166</a:t>
            </a:fld>
            <a:endParaRPr kumimoji="1" lang="en-US" dirty="0">
              <a:latin typeface="Arial" charset="0"/>
              <a:ea typeface="新細明體" charset="-120"/>
            </a:endParaRPr>
          </a:p>
        </p:txBody>
      </p:sp>
      <p:pic>
        <p:nvPicPr>
          <p:cNvPr id="189445" name="Picture 4" descr="lena"/>
          <p:cNvPicPr>
            <a:picLocks noChangeAspect="1" noChangeArrowheads="1"/>
          </p:cNvPicPr>
          <p:nvPr/>
        </p:nvPicPr>
        <p:blipFill>
          <a:blip r:embed="rId2" cstate="print"/>
          <a:srcRect/>
          <a:stretch>
            <a:fillRect/>
          </a:stretch>
        </p:blipFill>
        <p:spPr bwMode="auto">
          <a:xfrm>
            <a:off x="0" y="2538415"/>
            <a:ext cx="4319588" cy="4319587"/>
          </a:xfrm>
          <a:prstGeom prst="rect">
            <a:avLst/>
          </a:prstGeom>
          <a:noFill/>
          <a:ln w="9525">
            <a:noFill/>
            <a:miter lim="800000"/>
            <a:headEnd/>
            <a:tailEnd/>
          </a:ln>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000" y="2538000"/>
            <a:ext cx="4320000" cy="4320000"/>
          </a:xfrm>
          <a:prstGeom prst="rect">
            <a:avLst/>
          </a:prstGeom>
        </p:spPr>
      </p:pic>
      <p:sp>
        <p:nvSpPr>
          <p:cNvPr id="9" name="文字方塊 8"/>
          <p:cNvSpPr txBox="1"/>
          <p:nvPr/>
        </p:nvSpPr>
        <p:spPr>
          <a:xfrm>
            <a:off x="242047" y="178231"/>
            <a:ext cx="1385047" cy="369332"/>
          </a:xfrm>
          <a:prstGeom prst="rect">
            <a:avLst/>
          </a:prstGeom>
          <a:noFill/>
        </p:spPr>
        <p:txBody>
          <a:bodyPr wrap="square" rtlCol="0">
            <a:spAutoFit/>
          </a:bodyPr>
          <a:lstStyle/>
          <a:p>
            <a:r>
              <a:rPr lang="en-US" altLang="zh-TW" dirty="0">
                <a:latin typeface="+mj-lt"/>
              </a:rPr>
              <a:t>HW9</a:t>
            </a:r>
            <a:endParaRPr lang="zh-TW" altLang="en-US" dirty="0">
              <a:latin typeface="+mj-lt"/>
            </a:endParaRPr>
          </a:p>
        </p:txBody>
      </p:sp>
    </p:spTree>
    <p:extLst>
      <p:ext uri="{BB962C8B-B14F-4D97-AF65-F5344CB8AC3E}">
        <p14:creationId xmlns:p14="http://schemas.microsoft.com/office/powerpoint/2010/main" val="280116781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7" name="Rectangle 2"/>
          <p:cNvSpPr>
            <a:spLocks noGrp="1" noChangeArrowheads="1"/>
          </p:cNvSpPr>
          <p:nvPr>
            <p:ph type="title"/>
          </p:nvPr>
        </p:nvSpPr>
        <p:spPr/>
        <p:txBody>
          <a:bodyPr/>
          <a:lstStyle/>
          <a:p>
            <a:r>
              <a:rPr lang="en-US" altLang="zh-TW" dirty="0">
                <a:solidFill>
                  <a:schemeClr val="tx1"/>
                </a:solidFill>
              </a:rPr>
              <a:t>Project due </a:t>
            </a:r>
            <a:r>
              <a:rPr lang="en-US" altLang="zh-TW" b="0" dirty="0">
                <a:solidFill>
                  <a:srgbClr val="C00000"/>
                </a:solidFill>
              </a:rPr>
              <a:t>Nov</a:t>
            </a:r>
            <a:r>
              <a:rPr lang="en-US" altLang="zh-TW" dirty="0">
                <a:solidFill>
                  <a:srgbClr val="C00000"/>
                </a:solidFill>
              </a:rPr>
              <a:t>.</a:t>
            </a:r>
            <a:r>
              <a:rPr lang="zh-TW" altLang="en-US" dirty="0">
                <a:solidFill>
                  <a:srgbClr val="C00000"/>
                </a:solidFill>
              </a:rPr>
              <a:t> </a:t>
            </a:r>
            <a:r>
              <a:rPr lang="en-US" altLang="zh-TW" dirty="0">
                <a:solidFill>
                  <a:srgbClr val="C00000"/>
                </a:solidFill>
              </a:rPr>
              <a:t>28, 2023</a:t>
            </a:r>
            <a:endParaRPr lang="en-US" altLang="zh-TW" b="0" dirty="0">
              <a:solidFill>
                <a:srgbClr val="FF0000"/>
              </a:solidFill>
            </a:endParaRPr>
          </a:p>
        </p:txBody>
      </p:sp>
      <p:sp>
        <p:nvSpPr>
          <p:cNvPr id="190468" name="Rectangle 3"/>
          <p:cNvSpPr>
            <a:spLocks noGrp="1" noChangeArrowheads="1"/>
          </p:cNvSpPr>
          <p:nvPr>
            <p:ph idx="1"/>
          </p:nvPr>
        </p:nvSpPr>
        <p:spPr/>
        <p:txBody>
          <a:bodyPr>
            <a:normAutofit/>
          </a:bodyPr>
          <a:lstStyle/>
          <a:p>
            <a:pPr eaLnBrk="1" hangingPunct="1"/>
            <a:r>
              <a:rPr lang="en-US" altLang="zh-TW" sz="2800" dirty="0">
                <a:solidFill>
                  <a:schemeClr val="tx1"/>
                </a:solidFill>
              </a:rPr>
              <a:t>Robinson compass operator with </a:t>
            </a:r>
            <a:r>
              <a:rPr lang="en-US" altLang="zh-TW" sz="2800" i="1" dirty="0">
                <a:solidFill>
                  <a:schemeClr val="tx1"/>
                </a:solidFill>
              </a:rPr>
              <a:t>threshold =</a:t>
            </a:r>
            <a:r>
              <a:rPr lang="en-US" altLang="zh-TW" sz="2800" dirty="0">
                <a:solidFill>
                  <a:schemeClr val="tx1"/>
                </a:solidFill>
              </a:rPr>
              <a:t> </a:t>
            </a:r>
            <a:r>
              <a:rPr lang="en-US" altLang="zh-TW" sz="2800" i="1" dirty="0">
                <a:solidFill>
                  <a:schemeClr val="tx1"/>
                </a:solidFill>
              </a:rPr>
              <a:t>43</a:t>
            </a:r>
          </a:p>
        </p:txBody>
      </p:sp>
      <p:sp>
        <p:nvSpPr>
          <p:cNvPr id="6" name="頁尾版面配置區 3"/>
          <p:cNvSpPr>
            <a:spLocks noGrp="1"/>
          </p:cNvSpPr>
          <p:nvPr>
            <p:ph type="ftr" sz="quarter" idx="11"/>
          </p:nvPr>
        </p:nvSpPr>
        <p:spPr/>
        <p:txBody>
          <a:bodyPr/>
          <a:lstStyle/>
          <a:p>
            <a:pPr fontAlgn="base">
              <a:spcBef>
                <a:spcPct val="0"/>
              </a:spcBef>
              <a:spcAft>
                <a:spcPct val="0"/>
              </a:spcAft>
              <a:defRPr/>
            </a:pPr>
            <a:r>
              <a:rPr kumimoji="1" lang="pl-PL" altLang="zh-TW" b="1" dirty="0">
                <a:effectLst>
                  <a:outerShdw blurRad="38100" dist="38100" dir="2700000" algn="tl">
                    <a:srgbClr val="C0C0C0"/>
                  </a:outerShdw>
                </a:effectLst>
                <a:latin typeface="Arial" charset="0"/>
                <a:ea typeface="新細明體" charset="-120"/>
              </a:rPr>
              <a:t>DC &amp; CV Lab. CSIE NTU</a:t>
            </a:r>
            <a:endParaRPr kumimoji="1" lang="en-US" altLang="zh-TW" dirty="0">
              <a:latin typeface="Comic Sans MS" pitchFamily="66" charset="0"/>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Arial" charset="0"/>
                <a:ea typeface="新細明體" charset="-120"/>
              </a:rPr>
              <a:pPr fontAlgn="base">
                <a:spcBef>
                  <a:spcPct val="0"/>
                </a:spcBef>
                <a:spcAft>
                  <a:spcPct val="0"/>
                </a:spcAft>
              </a:pPr>
              <a:t>167</a:t>
            </a:fld>
            <a:endParaRPr kumimoji="1" lang="en-US" dirty="0">
              <a:latin typeface="Arial" charset="0"/>
              <a:ea typeface="新細明體" charset="-120"/>
            </a:endParaRPr>
          </a:p>
        </p:txBody>
      </p:sp>
      <p:pic>
        <p:nvPicPr>
          <p:cNvPr id="190469" name="Picture 4" descr="lena"/>
          <p:cNvPicPr>
            <a:picLocks noChangeAspect="1" noChangeArrowheads="1"/>
          </p:cNvPicPr>
          <p:nvPr/>
        </p:nvPicPr>
        <p:blipFill>
          <a:blip r:embed="rId2" cstate="print"/>
          <a:srcRect/>
          <a:stretch>
            <a:fillRect/>
          </a:stretch>
        </p:blipFill>
        <p:spPr bwMode="auto">
          <a:xfrm>
            <a:off x="0" y="2538415"/>
            <a:ext cx="4319588" cy="4319587"/>
          </a:xfrm>
          <a:prstGeom prst="rect">
            <a:avLst/>
          </a:prstGeom>
          <a:noFill/>
          <a:ln w="9525">
            <a:noFill/>
            <a:miter lim="800000"/>
            <a:headEnd/>
            <a:tailEnd/>
          </a:ln>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000" y="2538415"/>
            <a:ext cx="4320000" cy="4320000"/>
          </a:xfrm>
          <a:prstGeom prst="rect">
            <a:avLst/>
          </a:prstGeom>
        </p:spPr>
      </p:pic>
      <p:sp>
        <p:nvSpPr>
          <p:cNvPr id="9" name="文字方塊 8"/>
          <p:cNvSpPr txBox="1"/>
          <p:nvPr/>
        </p:nvSpPr>
        <p:spPr>
          <a:xfrm>
            <a:off x="242047" y="178231"/>
            <a:ext cx="1385047" cy="369332"/>
          </a:xfrm>
          <a:prstGeom prst="rect">
            <a:avLst/>
          </a:prstGeom>
          <a:noFill/>
        </p:spPr>
        <p:txBody>
          <a:bodyPr wrap="square" rtlCol="0">
            <a:spAutoFit/>
          </a:bodyPr>
          <a:lstStyle/>
          <a:p>
            <a:r>
              <a:rPr lang="en-US" altLang="zh-TW" dirty="0">
                <a:latin typeface="+mj-lt"/>
              </a:rPr>
              <a:t>HW9</a:t>
            </a:r>
            <a:endParaRPr lang="zh-TW" altLang="en-US" dirty="0">
              <a:latin typeface="+mj-lt"/>
            </a:endParaRPr>
          </a:p>
        </p:txBody>
      </p:sp>
    </p:spTree>
    <p:extLst>
      <p:ext uri="{BB962C8B-B14F-4D97-AF65-F5344CB8AC3E}">
        <p14:creationId xmlns:p14="http://schemas.microsoft.com/office/powerpoint/2010/main" val="286251254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1" name="Rectangle 2"/>
          <p:cNvSpPr>
            <a:spLocks noGrp="1" noChangeArrowheads="1"/>
          </p:cNvSpPr>
          <p:nvPr>
            <p:ph type="title"/>
          </p:nvPr>
        </p:nvSpPr>
        <p:spPr/>
        <p:txBody>
          <a:bodyPr/>
          <a:lstStyle/>
          <a:p>
            <a:r>
              <a:rPr lang="en-US" altLang="zh-TW" dirty="0">
                <a:solidFill>
                  <a:schemeClr val="tx1"/>
                </a:solidFill>
              </a:rPr>
              <a:t>Project due </a:t>
            </a:r>
            <a:r>
              <a:rPr lang="en-US" altLang="zh-TW" b="0" dirty="0">
                <a:solidFill>
                  <a:srgbClr val="C00000"/>
                </a:solidFill>
              </a:rPr>
              <a:t>Nov</a:t>
            </a:r>
            <a:r>
              <a:rPr lang="en-US" altLang="zh-TW" dirty="0">
                <a:solidFill>
                  <a:srgbClr val="C00000"/>
                </a:solidFill>
              </a:rPr>
              <a:t>.</a:t>
            </a:r>
            <a:r>
              <a:rPr lang="zh-TW" altLang="en-US" dirty="0">
                <a:solidFill>
                  <a:srgbClr val="C00000"/>
                </a:solidFill>
              </a:rPr>
              <a:t> </a:t>
            </a:r>
            <a:r>
              <a:rPr lang="en-US" altLang="zh-TW" dirty="0">
                <a:solidFill>
                  <a:srgbClr val="C00000"/>
                </a:solidFill>
              </a:rPr>
              <a:t>28, 2023</a:t>
            </a:r>
            <a:endParaRPr lang="en-US" altLang="zh-TW" b="0" dirty="0">
              <a:solidFill>
                <a:srgbClr val="FF0000"/>
              </a:solidFill>
            </a:endParaRPr>
          </a:p>
        </p:txBody>
      </p:sp>
      <p:sp>
        <p:nvSpPr>
          <p:cNvPr id="191492" name="Rectangle 3"/>
          <p:cNvSpPr>
            <a:spLocks noGrp="1" noChangeArrowheads="1"/>
          </p:cNvSpPr>
          <p:nvPr>
            <p:ph idx="1"/>
          </p:nvPr>
        </p:nvSpPr>
        <p:spPr/>
        <p:txBody>
          <a:bodyPr>
            <a:normAutofit/>
          </a:bodyPr>
          <a:lstStyle/>
          <a:p>
            <a:pPr eaLnBrk="1" hangingPunct="1"/>
            <a:r>
              <a:rPr lang="en-US" altLang="zh-TW" sz="2800" dirty="0" err="1">
                <a:solidFill>
                  <a:schemeClr val="tx1"/>
                </a:solidFill>
                <a:latin typeface="+mj-lt"/>
              </a:rPr>
              <a:t>Nevatia-Babu</a:t>
            </a:r>
            <a:r>
              <a:rPr lang="en-US" altLang="zh-TW" sz="2800" dirty="0">
                <a:solidFill>
                  <a:schemeClr val="tx1"/>
                </a:solidFill>
                <a:latin typeface="+mj-lt"/>
              </a:rPr>
              <a:t> 5</a:t>
            </a:r>
            <a:r>
              <a:rPr lang="en-US" altLang="zh-TW" sz="2800" dirty="0">
                <a:solidFill>
                  <a:schemeClr val="tx1"/>
                </a:solidFill>
                <a:latin typeface="+mj-lt"/>
                <a:ea typeface="標楷體" panose="03000509000000000000" pitchFamily="65" charset="-120"/>
              </a:rPr>
              <a:t>×</a:t>
            </a:r>
            <a:r>
              <a:rPr lang="en-US" altLang="zh-TW" sz="2800" dirty="0">
                <a:solidFill>
                  <a:schemeClr val="tx1"/>
                </a:solidFill>
                <a:latin typeface="+mj-lt"/>
              </a:rPr>
              <a:t>5 operator </a:t>
            </a:r>
            <a:r>
              <a:rPr lang="en-US" altLang="zh-TW" sz="2800" i="1" dirty="0">
                <a:solidFill>
                  <a:schemeClr val="tx1"/>
                </a:solidFill>
                <a:latin typeface="+mj-lt"/>
              </a:rPr>
              <a:t>threshold =</a:t>
            </a:r>
            <a:r>
              <a:rPr lang="en-US" altLang="zh-TW" sz="2800" dirty="0">
                <a:solidFill>
                  <a:schemeClr val="tx1"/>
                </a:solidFill>
                <a:latin typeface="+mj-lt"/>
              </a:rPr>
              <a:t> </a:t>
            </a:r>
            <a:r>
              <a:rPr lang="en-US" altLang="zh-TW" sz="2800" i="1" dirty="0">
                <a:solidFill>
                  <a:schemeClr val="tx1"/>
                </a:solidFill>
                <a:latin typeface="+mj-lt"/>
              </a:rPr>
              <a:t>12500</a:t>
            </a:r>
          </a:p>
        </p:txBody>
      </p:sp>
      <p:sp>
        <p:nvSpPr>
          <p:cNvPr id="6" name="頁尾版面配置區 3"/>
          <p:cNvSpPr>
            <a:spLocks noGrp="1"/>
          </p:cNvSpPr>
          <p:nvPr>
            <p:ph type="ftr" sz="quarter" idx="11"/>
          </p:nvPr>
        </p:nvSpPr>
        <p:spPr/>
        <p:txBody>
          <a:bodyPr/>
          <a:lstStyle/>
          <a:p>
            <a:pPr fontAlgn="base">
              <a:spcBef>
                <a:spcPct val="0"/>
              </a:spcBef>
              <a:spcAft>
                <a:spcPct val="0"/>
              </a:spcAft>
              <a:defRPr/>
            </a:pPr>
            <a:r>
              <a:rPr kumimoji="1" lang="pl-PL" altLang="zh-TW" b="1" dirty="0">
                <a:effectLst>
                  <a:outerShdw blurRad="38100" dist="38100" dir="2700000" algn="tl">
                    <a:srgbClr val="C0C0C0"/>
                  </a:outerShdw>
                </a:effectLst>
                <a:latin typeface="+mj-lt"/>
                <a:ea typeface="新細明體" charset="-120"/>
              </a:rPr>
              <a:t>DC &amp; CV Lab. CSIE NTU</a:t>
            </a:r>
            <a:endParaRPr kumimoji="1" lang="en-US" altLang="zh-TW" dirty="0">
              <a:latin typeface="+mj-lt"/>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mj-lt"/>
                <a:ea typeface="新細明體" charset="-120"/>
              </a:rPr>
              <a:pPr fontAlgn="base">
                <a:spcBef>
                  <a:spcPct val="0"/>
                </a:spcBef>
                <a:spcAft>
                  <a:spcPct val="0"/>
                </a:spcAft>
              </a:pPr>
              <a:t>168</a:t>
            </a:fld>
            <a:endParaRPr kumimoji="1" lang="en-US" dirty="0">
              <a:latin typeface="+mj-lt"/>
              <a:ea typeface="新細明體" charset="-120"/>
            </a:endParaRPr>
          </a:p>
        </p:txBody>
      </p:sp>
      <p:pic>
        <p:nvPicPr>
          <p:cNvPr id="191493" name="Picture 4" descr="lena"/>
          <p:cNvPicPr>
            <a:picLocks noChangeAspect="1" noChangeArrowheads="1"/>
          </p:cNvPicPr>
          <p:nvPr/>
        </p:nvPicPr>
        <p:blipFill>
          <a:blip r:embed="rId3" cstate="print"/>
          <a:srcRect/>
          <a:stretch>
            <a:fillRect/>
          </a:stretch>
        </p:blipFill>
        <p:spPr bwMode="auto">
          <a:xfrm>
            <a:off x="0" y="2538415"/>
            <a:ext cx="4319588" cy="4319587"/>
          </a:xfrm>
          <a:prstGeom prst="rect">
            <a:avLst/>
          </a:prstGeom>
          <a:noFill/>
          <a:ln w="9525">
            <a:noFill/>
            <a:miter lim="800000"/>
            <a:headEnd/>
            <a:tailEnd/>
          </a:ln>
        </p:spPr>
      </p:pic>
      <p:sp>
        <p:nvSpPr>
          <p:cNvPr id="8" name="文字方塊 7"/>
          <p:cNvSpPr txBox="1"/>
          <p:nvPr/>
        </p:nvSpPr>
        <p:spPr>
          <a:xfrm>
            <a:off x="242047" y="178231"/>
            <a:ext cx="1385047" cy="369332"/>
          </a:xfrm>
          <a:prstGeom prst="rect">
            <a:avLst/>
          </a:prstGeom>
          <a:noFill/>
        </p:spPr>
        <p:txBody>
          <a:bodyPr wrap="square" rtlCol="0">
            <a:spAutoFit/>
          </a:bodyPr>
          <a:lstStyle/>
          <a:p>
            <a:r>
              <a:rPr lang="en-US" altLang="zh-TW" dirty="0">
                <a:latin typeface="+mj-lt"/>
              </a:rPr>
              <a:t>HW9</a:t>
            </a:r>
            <a:endParaRPr lang="zh-TW" altLang="en-US" dirty="0">
              <a:latin typeface="+mj-lt"/>
            </a:endParaRPr>
          </a:p>
        </p:txBody>
      </p:sp>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000" y="2538415"/>
            <a:ext cx="4320000" cy="4320000"/>
          </a:xfrm>
          <a:prstGeom prst="rect">
            <a:avLst/>
          </a:prstGeom>
        </p:spPr>
      </p:pic>
    </p:spTree>
    <p:extLst>
      <p:ext uri="{BB962C8B-B14F-4D97-AF65-F5344CB8AC3E}">
        <p14:creationId xmlns:p14="http://schemas.microsoft.com/office/powerpoint/2010/main" val="37992712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5" name="Rectangle 2"/>
          <p:cNvSpPr>
            <a:spLocks noGrp="1" noChangeArrowheads="1"/>
          </p:cNvSpPr>
          <p:nvPr>
            <p:ph type="title"/>
          </p:nvPr>
        </p:nvSpPr>
        <p:spPr/>
        <p:txBody>
          <a:bodyPr/>
          <a:lstStyle/>
          <a:p>
            <a:r>
              <a:rPr lang="en-US" altLang="zh-TW" dirty="0">
                <a:solidFill>
                  <a:schemeClr val="tx1"/>
                </a:solidFill>
              </a:rPr>
              <a:t>Project due </a:t>
            </a:r>
            <a:r>
              <a:rPr lang="en-US" altLang="zh-TW" dirty="0">
                <a:solidFill>
                  <a:srgbClr val="FF0000"/>
                </a:solidFill>
              </a:rPr>
              <a:t>Dec. 12, 2023</a:t>
            </a:r>
            <a:endParaRPr lang="en-US" altLang="zh-TW" b="0" dirty="0">
              <a:solidFill>
                <a:srgbClr val="FF0000"/>
              </a:solidFill>
            </a:endParaRPr>
          </a:p>
        </p:txBody>
      </p:sp>
      <p:sp>
        <p:nvSpPr>
          <p:cNvPr id="192516" name="Rectangle 4"/>
          <p:cNvSpPr>
            <a:spLocks noGrp="1" noChangeArrowheads="1"/>
          </p:cNvSpPr>
          <p:nvPr>
            <p:ph idx="1"/>
          </p:nvPr>
        </p:nvSpPr>
        <p:spPr>
          <a:xfrm>
            <a:off x="467545" y="1845734"/>
            <a:ext cx="7899216" cy="4023360"/>
          </a:xfrm>
        </p:spPr>
        <p:txBody>
          <a:bodyPr>
            <a:normAutofit fontScale="92500" lnSpcReduction="10000"/>
          </a:bodyPr>
          <a:lstStyle/>
          <a:p>
            <a:pPr marL="0" indent="0">
              <a:buClr>
                <a:srgbClr val="000066"/>
              </a:buClr>
              <a:buNone/>
            </a:pPr>
            <a:r>
              <a:rPr lang="en-US" altLang="zh-TW" sz="2600" dirty="0">
                <a:solidFill>
                  <a:schemeClr val="tx1"/>
                </a:solidFill>
                <a:latin typeface="+mj-lt"/>
              </a:rPr>
              <a:t>Write the following programs to detect edge:</a:t>
            </a:r>
          </a:p>
          <a:p>
            <a:pPr marL="0" indent="0">
              <a:buClr>
                <a:srgbClr val="000066"/>
              </a:buClr>
              <a:buNone/>
            </a:pPr>
            <a:r>
              <a:rPr lang="en-US" altLang="zh-TW" sz="2600" dirty="0">
                <a:solidFill>
                  <a:schemeClr val="tx1"/>
                </a:solidFill>
                <a:latin typeface="+mj-lt"/>
              </a:rPr>
              <a:t>Zero-crossing on the following four types of  images to get edge images (choose proper threshold t=1), p. 349 </a:t>
            </a:r>
          </a:p>
          <a:p>
            <a:pPr marL="363538" indent="-363538">
              <a:buClr>
                <a:srgbClr val="000066"/>
              </a:buClr>
              <a:buFont typeface="+mj-lt"/>
              <a:buAutoNum type="arabicPeriod"/>
            </a:pPr>
            <a:r>
              <a:rPr lang="en-US" altLang="zh-TW" sz="2600" dirty="0">
                <a:solidFill>
                  <a:schemeClr val="tx1"/>
                </a:solidFill>
                <a:latin typeface="+mj-lt"/>
              </a:rPr>
              <a:t>Laplacian(2</a:t>
            </a:r>
            <a:r>
              <a:rPr lang="zh-TW" altLang="en-US" sz="2600" dirty="0">
                <a:solidFill>
                  <a:schemeClr val="tx1"/>
                </a:solidFill>
                <a:latin typeface="+mj-lt"/>
              </a:rPr>
              <a:t>張圖</a:t>
            </a:r>
            <a:r>
              <a:rPr lang="en-US" altLang="zh-TW" sz="2600" dirty="0">
                <a:solidFill>
                  <a:schemeClr val="tx1"/>
                </a:solidFill>
                <a:latin typeface="+mj-lt"/>
              </a:rPr>
              <a:t>)</a:t>
            </a:r>
            <a:r>
              <a:rPr kumimoji="1" lang="en-US" altLang="zh-TW" sz="2800" dirty="0">
                <a:solidFill>
                  <a:prstClr val="black"/>
                </a:solidFill>
                <a:latin typeface="+mj-lt"/>
                <a:ea typeface="新細明體" charset="-120"/>
              </a:rPr>
              <a:t> (threshold = 15)</a:t>
            </a:r>
            <a:endParaRPr lang="en-US" altLang="zh-TW" sz="2600" dirty="0">
              <a:solidFill>
                <a:schemeClr val="tx1"/>
              </a:solidFill>
              <a:latin typeface="+mj-lt"/>
            </a:endParaRPr>
          </a:p>
          <a:p>
            <a:pPr marL="363538" indent="-363538">
              <a:buClr>
                <a:srgbClr val="000066"/>
              </a:buClr>
              <a:buFont typeface="+mj-lt"/>
              <a:buAutoNum type="arabicPeriod"/>
            </a:pPr>
            <a:r>
              <a:rPr lang="en-US" altLang="zh-TW" sz="2600" dirty="0">
                <a:solidFill>
                  <a:schemeClr val="tx1"/>
                </a:solidFill>
                <a:latin typeface="+mj-lt"/>
              </a:rPr>
              <a:t>Minimum-variance Laplacian</a:t>
            </a:r>
            <a:r>
              <a:rPr lang="zh-TW" altLang="en-US" sz="2600" dirty="0">
                <a:solidFill>
                  <a:schemeClr val="tx1"/>
                </a:solidFill>
                <a:latin typeface="+mj-lt"/>
              </a:rPr>
              <a:t> </a:t>
            </a:r>
            <a:r>
              <a:rPr kumimoji="1" lang="en-US" altLang="zh-TW" sz="2400" dirty="0">
                <a:solidFill>
                  <a:prstClr val="black"/>
                </a:solidFill>
                <a:latin typeface="+mj-lt"/>
                <a:ea typeface="新細明體" charset="-120"/>
              </a:rPr>
              <a:t>(threshold = 30)</a:t>
            </a:r>
            <a:endParaRPr lang="en-US" altLang="zh-TW" sz="2600" dirty="0">
              <a:solidFill>
                <a:schemeClr val="tx1"/>
              </a:solidFill>
              <a:latin typeface="+mj-lt"/>
            </a:endParaRPr>
          </a:p>
          <a:p>
            <a:pPr marL="363538" indent="-363538">
              <a:buClr>
                <a:srgbClr val="000066"/>
              </a:buClr>
              <a:buFont typeface="+mj-lt"/>
              <a:buAutoNum type="arabicPeriod"/>
            </a:pPr>
            <a:r>
              <a:rPr lang="en-US" altLang="zh-TW" sz="2600" dirty="0">
                <a:solidFill>
                  <a:schemeClr val="tx1"/>
                </a:solidFill>
                <a:latin typeface="+mj-lt"/>
              </a:rPr>
              <a:t>Laplacian of Gaussian</a:t>
            </a:r>
            <a:r>
              <a:rPr kumimoji="1" lang="en-US" altLang="zh-TW" sz="2400" dirty="0">
                <a:solidFill>
                  <a:prstClr val="black"/>
                </a:solidFill>
                <a:latin typeface="+mj-lt"/>
                <a:ea typeface="新細明體" charset="-120"/>
              </a:rPr>
              <a:t> (threshold = 3000)</a:t>
            </a:r>
            <a:endParaRPr lang="en-US" altLang="zh-TW" sz="2600" dirty="0">
              <a:solidFill>
                <a:schemeClr val="tx1"/>
              </a:solidFill>
              <a:latin typeface="+mj-lt"/>
            </a:endParaRPr>
          </a:p>
          <a:p>
            <a:pPr marL="363538" indent="-363538">
              <a:buClr>
                <a:srgbClr val="000066"/>
              </a:buClr>
              <a:buFont typeface="+mj-lt"/>
              <a:buAutoNum type="arabicPeriod"/>
            </a:pPr>
            <a:r>
              <a:rPr lang="en-US" altLang="zh-TW" sz="2600" dirty="0">
                <a:solidFill>
                  <a:schemeClr val="tx1"/>
                </a:solidFill>
                <a:latin typeface="+mj-lt"/>
              </a:rPr>
              <a:t>Difference of Gaussian, (use </a:t>
            </a:r>
            <a:r>
              <a:rPr lang="en-US" altLang="zh-TW" sz="2600" dirty="0" err="1">
                <a:solidFill>
                  <a:schemeClr val="tx1"/>
                </a:solidFill>
                <a:latin typeface="+mj-lt"/>
              </a:rPr>
              <a:t>tk</a:t>
            </a:r>
            <a:r>
              <a:rPr lang="en-US" altLang="zh-TW" sz="2600" dirty="0">
                <a:solidFill>
                  <a:schemeClr val="tx1"/>
                </a:solidFill>
                <a:latin typeface="+mj-lt"/>
              </a:rPr>
              <a:t> to generate D.O.G.)</a:t>
            </a:r>
          </a:p>
          <a:p>
            <a:pPr marL="363538" indent="0">
              <a:buClr>
                <a:srgbClr val="000066"/>
              </a:buClr>
              <a:buNone/>
            </a:pPr>
            <a:r>
              <a:rPr lang="en-US" altLang="zh-TW" sz="2600" dirty="0" err="1">
                <a:solidFill>
                  <a:schemeClr val="tx1"/>
                </a:solidFill>
                <a:latin typeface="+mj-lt"/>
              </a:rPr>
              <a:t>DoG</a:t>
            </a:r>
            <a:r>
              <a:rPr lang="en-US" altLang="zh-TW" sz="2600" dirty="0">
                <a:solidFill>
                  <a:schemeClr val="tx1"/>
                </a:solidFill>
                <a:latin typeface="+mj-lt"/>
              </a:rPr>
              <a:t> (inhibitory </a:t>
            </a:r>
            <a:r>
              <a:rPr lang="el-GR" altLang="zh-TW" sz="2600" dirty="0">
                <a:solidFill>
                  <a:schemeClr val="tx1"/>
                </a:solidFill>
                <a:latin typeface="+mj-lt"/>
                <a:ea typeface="標楷體" panose="03000509000000000000" pitchFamily="65" charset="-120"/>
              </a:rPr>
              <a:t>σ</a:t>
            </a:r>
            <a:r>
              <a:rPr lang="en-US" altLang="zh-TW" sz="2600" dirty="0">
                <a:solidFill>
                  <a:schemeClr val="tx1"/>
                </a:solidFill>
                <a:latin typeface="+mj-lt"/>
                <a:ea typeface="標楷體" panose="03000509000000000000" pitchFamily="65" charset="-120"/>
              </a:rPr>
              <a:t> = 1</a:t>
            </a:r>
            <a:r>
              <a:rPr lang="en-US" altLang="zh-TW" sz="2600" dirty="0">
                <a:solidFill>
                  <a:schemeClr val="tx1"/>
                </a:solidFill>
                <a:latin typeface="+mj-lt"/>
              </a:rPr>
              <a:t>, excitatory </a:t>
            </a:r>
            <a:r>
              <a:rPr lang="el-GR" altLang="zh-TW" sz="2600" dirty="0">
                <a:solidFill>
                  <a:schemeClr val="tx1"/>
                </a:solidFill>
                <a:latin typeface="+mj-lt"/>
                <a:ea typeface="標楷體" panose="03000509000000000000" pitchFamily="65" charset="-120"/>
              </a:rPr>
              <a:t>σ</a:t>
            </a:r>
            <a:r>
              <a:rPr lang="en-US" altLang="zh-TW" sz="2600" dirty="0">
                <a:solidFill>
                  <a:schemeClr val="tx1"/>
                </a:solidFill>
                <a:latin typeface="+mj-lt"/>
                <a:ea typeface="標楷體" panose="03000509000000000000" pitchFamily="65" charset="-120"/>
              </a:rPr>
              <a:t> = 3</a:t>
            </a:r>
            <a:r>
              <a:rPr lang="en-US" altLang="zh-TW" sz="2600" dirty="0">
                <a:solidFill>
                  <a:schemeClr val="tx1"/>
                </a:solidFill>
                <a:latin typeface="+mj-lt"/>
              </a:rPr>
              <a:t>, kernel size=11)</a:t>
            </a:r>
          </a:p>
          <a:p>
            <a:pPr marL="363538" indent="0">
              <a:buClr>
                <a:srgbClr val="000066"/>
              </a:buClr>
              <a:buNone/>
            </a:pPr>
            <a:r>
              <a:rPr kumimoji="1" lang="en-US" altLang="zh-TW" sz="2400" dirty="0">
                <a:solidFill>
                  <a:prstClr val="black"/>
                </a:solidFill>
                <a:latin typeface="+mj-lt"/>
                <a:ea typeface="新細明體" charset="-120"/>
              </a:rPr>
              <a:t>(threshold = 1)</a:t>
            </a:r>
            <a:endParaRPr lang="en-US" altLang="zh-TW" sz="2600" dirty="0">
              <a:solidFill>
                <a:schemeClr val="tx1"/>
              </a:solidFill>
              <a:latin typeface="+mj-lt"/>
            </a:endParaRPr>
          </a:p>
        </p:txBody>
      </p:sp>
      <p:sp>
        <p:nvSpPr>
          <p:cNvPr id="7" name="頁尾版面配置區 3"/>
          <p:cNvSpPr>
            <a:spLocks noGrp="1"/>
          </p:cNvSpPr>
          <p:nvPr>
            <p:ph type="ftr" sz="quarter" idx="11"/>
          </p:nvPr>
        </p:nvSpPr>
        <p:spPr/>
        <p:txBody>
          <a:bodyPr/>
          <a:lstStyle/>
          <a:p>
            <a:pPr fontAlgn="base">
              <a:spcBef>
                <a:spcPct val="0"/>
              </a:spcBef>
              <a:spcAft>
                <a:spcPct val="0"/>
              </a:spcAft>
              <a:defRPr/>
            </a:pPr>
            <a:r>
              <a:rPr kumimoji="1" lang="pl-PL" altLang="zh-TW" b="1" dirty="0">
                <a:effectLst>
                  <a:outerShdw blurRad="38100" dist="38100" dir="2700000" algn="tl">
                    <a:srgbClr val="C0C0C0"/>
                  </a:outerShdw>
                </a:effectLst>
                <a:latin typeface="+mj-lt"/>
                <a:ea typeface="新細明體" charset="-120"/>
              </a:rPr>
              <a:t>DC &amp; CV Lab. CSIE NTU</a:t>
            </a:r>
            <a:endParaRPr kumimoji="1" lang="en-US" altLang="zh-TW" dirty="0">
              <a:latin typeface="+mj-lt"/>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mj-lt"/>
                <a:ea typeface="新細明體" charset="-120"/>
              </a:rPr>
              <a:pPr fontAlgn="base">
                <a:spcBef>
                  <a:spcPct val="0"/>
                </a:spcBef>
                <a:spcAft>
                  <a:spcPct val="0"/>
                </a:spcAft>
              </a:pPr>
              <a:t>169</a:t>
            </a:fld>
            <a:endParaRPr kumimoji="1" lang="en-US" dirty="0">
              <a:latin typeface="+mj-lt"/>
              <a:ea typeface="新細明體" charset="-120"/>
            </a:endParaRPr>
          </a:p>
        </p:txBody>
      </p:sp>
      <p:sp>
        <p:nvSpPr>
          <p:cNvPr id="6" name="文字方塊 5"/>
          <p:cNvSpPr txBox="1"/>
          <p:nvPr/>
        </p:nvSpPr>
        <p:spPr>
          <a:xfrm>
            <a:off x="242047" y="178231"/>
            <a:ext cx="1385047" cy="369332"/>
          </a:xfrm>
          <a:prstGeom prst="rect">
            <a:avLst/>
          </a:prstGeom>
          <a:noFill/>
        </p:spPr>
        <p:txBody>
          <a:bodyPr wrap="square" rtlCol="0">
            <a:spAutoFit/>
          </a:bodyPr>
          <a:lstStyle/>
          <a:p>
            <a:r>
              <a:rPr lang="en-US" altLang="zh-TW" dirty="0">
                <a:latin typeface="+mj-lt"/>
              </a:rPr>
              <a:t>HW10</a:t>
            </a:r>
            <a:endParaRPr lang="zh-TW" altLang="en-US" dirty="0">
              <a:latin typeface="+mj-lt"/>
            </a:endParaRPr>
          </a:p>
        </p:txBody>
      </p:sp>
    </p:spTree>
    <p:extLst>
      <p:ext uri="{BB962C8B-B14F-4D97-AF65-F5344CB8AC3E}">
        <p14:creationId xmlns:p14="http://schemas.microsoft.com/office/powerpoint/2010/main" val="736515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CE2CBD-57F9-4A23-8B66-94AA21B800CF}"/>
              </a:ext>
            </a:extLst>
          </p:cNvPr>
          <p:cNvSpPr>
            <a:spLocks noGrp="1"/>
          </p:cNvSpPr>
          <p:nvPr>
            <p:ph type="title"/>
          </p:nvPr>
        </p:nvSpPr>
        <p:spPr/>
        <p:txBody>
          <a:bodyPr>
            <a:normAutofit fontScale="90000"/>
          </a:bodyPr>
          <a:lstStyle/>
          <a:p>
            <a:r>
              <a:rPr lang="en-US" altLang="zh-TW" dirty="0">
                <a:solidFill>
                  <a:schemeClr val="tx1"/>
                </a:solidFill>
              </a:rPr>
              <a:t>7.2 Noise Cleaning </a:t>
            </a:r>
            <a:br>
              <a:rPr lang="en-US" altLang="zh-TW" dirty="0">
                <a:solidFill>
                  <a:schemeClr val="tx1"/>
                </a:solidFill>
              </a:rPr>
            </a:br>
            <a:r>
              <a:rPr lang="en-US" altLang="zh-TW" dirty="0">
                <a:solidFill>
                  <a:schemeClr val="tx1"/>
                </a:solidFill>
              </a:rPr>
              <a:t>-Gaussian filter: linear smoother</a:t>
            </a:r>
            <a:endParaRPr lang="zh-TW" altLang="en-US" dirty="0"/>
          </a:p>
        </p:txBody>
      </p:sp>
      <p:sp>
        <p:nvSpPr>
          <p:cNvPr id="3" name="內容版面配置區 2">
            <a:extLst>
              <a:ext uri="{FF2B5EF4-FFF2-40B4-BE49-F238E27FC236}">
                <a16:creationId xmlns:a16="http://schemas.microsoft.com/office/drawing/2014/main" id="{C0D72826-FD5C-4BD5-AA00-3C1AC583587D}"/>
              </a:ext>
            </a:extLst>
          </p:cNvPr>
          <p:cNvSpPr>
            <a:spLocks noGrp="1"/>
          </p:cNvSpPr>
          <p:nvPr>
            <p:ph idx="1"/>
          </p:nvPr>
        </p:nvSpPr>
        <p:spPr/>
        <p:txBody>
          <a:bodyPr/>
          <a:lstStyle/>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r>
              <a:rPr lang="en-US" altLang="zh-TW" dirty="0">
                <a:solidFill>
                  <a:schemeClr val="tx1"/>
                </a:solidFill>
              </a:rPr>
              <a:t>linear noise-cleaning filters: defocusing images, edges blurred</a:t>
            </a:r>
          </a:p>
        </p:txBody>
      </p:sp>
      <p:sp>
        <p:nvSpPr>
          <p:cNvPr id="4" name="頁尾版面配置區 3">
            <a:extLst>
              <a:ext uri="{FF2B5EF4-FFF2-40B4-BE49-F238E27FC236}">
                <a16:creationId xmlns:a16="http://schemas.microsoft.com/office/drawing/2014/main" id="{6644C0CB-42A1-4A52-A053-01E81C8D3245}"/>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FC0955AF-BC0B-4D14-A7E3-74F6C7CACA0A}"/>
              </a:ext>
            </a:extLst>
          </p:cNvPr>
          <p:cNvSpPr>
            <a:spLocks noGrp="1"/>
          </p:cNvSpPr>
          <p:nvPr>
            <p:ph type="sldNum" sz="quarter" idx="12"/>
          </p:nvPr>
        </p:nvSpPr>
        <p:spPr/>
        <p:txBody>
          <a:bodyPr/>
          <a:lstStyle/>
          <a:p>
            <a:fld id="{028E3F4F-51B2-42EE-AFA2-40C4572185CC}" type="slidenum">
              <a:rPr lang="en-US" smtClean="0"/>
              <a:t>17</a:t>
            </a:fld>
            <a:endParaRPr lang="en-US" dirty="0"/>
          </a:p>
        </p:txBody>
      </p:sp>
      <p:pic>
        <p:nvPicPr>
          <p:cNvPr id="314370" name="Picture 2" descr="https://www.ruanyifeng.com/blogimg/asset/201211/bg2012111412.png">
            <a:extLst>
              <a:ext uri="{FF2B5EF4-FFF2-40B4-BE49-F238E27FC236}">
                <a16:creationId xmlns:a16="http://schemas.microsoft.com/office/drawing/2014/main" id="{A8FA3AC0-C425-4466-A1B9-56306DBB2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5378" y="1886371"/>
            <a:ext cx="3895725" cy="27241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 descr="https://www.ruanyifeng.com/blogimg/asset/201211/bg2012111411.png">
            <a:extLst>
              <a:ext uri="{FF2B5EF4-FFF2-40B4-BE49-F238E27FC236}">
                <a16:creationId xmlns:a16="http://schemas.microsoft.com/office/drawing/2014/main" id="{6565AA46-DAC3-4580-8C7B-1A7DA40CB5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299" y="1833984"/>
            <a:ext cx="4124325" cy="28289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A09051E4-538F-455E-9697-FBD77A7832F2}"/>
              </a:ext>
            </a:extLst>
          </p:cNvPr>
          <p:cNvSpPr>
            <a:spLocks noChangeArrowheads="1"/>
          </p:cNvSpPr>
          <p:nvPr/>
        </p:nvSpPr>
        <p:spPr bwMode="auto">
          <a:xfrm>
            <a:off x="745872" y="4514146"/>
            <a:ext cx="3178055" cy="297525"/>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lvl="0" eaLnBrk="0" hangingPunct="0"/>
            <a:r>
              <a:rPr kumimoji="0" lang="zh-TW" altLang="zh-TW" sz="2100" b="0" i="0" u="none" strike="noStrike" cap="none" normalizeH="0" baseline="0" dirty="0">
                <a:ln>
                  <a:noFill/>
                </a:ln>
                <a:solidFill>
                  <a:srgbClr val="202124"/>
                </a:solidFill>
                <a:effectLst/>
                <a:latin typeface="Arial Unicode MS"/>
                <a:ea typeface="inherit"/>
              </a:rPr>
              <a:t>Total weig</a:t>
            </a:r>
            <a:r>
              <a:rPr kumimoji="0" lang="en-US" altLang="zh-TW" sz="2100" b="0" i="0" u="none" strike="noStrike" cap="none" normalizeH="0" baseline="0" dirty="0" err="1">
                <a:ln>
                  <a:noFill/>
                </a:ln>
                <a:solidFill>
                  <a:srgbClr val="202124"/>
                </a:solidFill>
                <a:effectLst/>
                <a:latin typeface="Arial Unicode MS"/>
                <a:ea typeface="inherit"/>
              </a:rPr>
              <a:t>ht</a:t>
            </a:r>
            <a:r>
              <a:rPr kumimoji="0" lang="en-US" altLang="zh-TW" sz="2100" b="0" i="0" u="none" strike="noStrike" cap="none" normalizeH="0" baseline="0" dirty="0">
                <a:ln>
                  <a:noFill/>
                </a:ln>
                <a:solidFill>
                  <a:srgbClr val="202124"/>
                </a:solidFill>
                <a:effectLst/>
                <a:latin typeface="Arial Unicode MS"/>
                <a:ea typeface="inherit"/>
              </a:rPr>
              <a:t> is </a:t>
            </a:r>
            <a:r>
              <a:rPr lang="en-US" altLang="zh-TW" dirty="0"/>
              <a:t>0.4787147</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779124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2"/>
          <p:cNvSpPr>
            <a:spLocks noGrp="1" noChangeArrowheads="1"/>
          </p:cNvSpPr>
          <p:nvPr>
            <p:ph type="title"/>
          </p:nvPr>
        </p:nvSpPr>
        <p:spPr/>
        <p:txBody>
          <a:bodyPr/>
          <a:lstStyle/>
          <a:p>
            <a:pPr eaLnBrk="1" hangingPunct="1"/>
            <a:r>
              <a:rPr lang="en-US" altLang="zh-TW" b="0" dirty="0">
                <a:solidFill>
                  <a:schemeClr val="tx1"/>
                </a:solidFill>
              </a:rPr>
              <a:t>Difference of Gaussian</a:t>
            </a:r>
          </a:p>
        </p:txBody>
      </p:sp>
      <p:sp>
        <p:nvSpPr>
          <p:cNvPr id="4" name="頁尾版面配置區 3"/>
          <p:cNvSpPr>
            <a:spLocks noGrp="1"/>
          </p:cNvSpPr>
          <p:nvPr>
            <p:ph type="ftr" sz="quarter" idx="11"/>
          </p:nvPr>
        </p:nvSpPr>
        <p:spPr>
          <a:xfrm>
            <a:off x="0" y="6500813"/>
            <a:ext cx="2895600" cy="457200"/>
          </a:xfrm>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pic>
        <p:nvPicPr>
          <p:cNvPr id="193540" name="Picture 4" descr="log_sigma=1"/>
          <p:cNvPicPr>
            <a:picLocks noChangeArrowheads="1"/>
          </p:cNvPicPr>
          <p:nvPr/>
        </p:nvPicPr>
        <p:blipFill>
          <a:blip r:embed="rId3" cstate="print"/>
          <a:srcRect/>
          <a:stretch>
            <a:fillRect/>
          </a:stretch>
        </p:blipFill>
        <p:spPr bwMode="auto">
          <a:xfrm>
            <a:off x="310860" y="2151753"/>
            <a:ext cx="8568000" cy="3808800"/>
          </a:xfrm>
          <a:prstGeom prst="rect">
            <a:avLst/>
          </a:prstGeom>
          <a:noFill/>
          <a:ln w="9525">
            <a:noFill/>
            <a:miter lim="800000"/>
            <a:headEnd/>
            <a:tailEnd/>
          </a:ln>
        </p:spPr>
      </p:pic>
      <p:sp>
        <p:nvSpPr>
          <p:cNvPr id="2" name="投影片編號版面配置區 1"/>
          <p:cNvSpPr>
            <a:spLocks noGrp="1"/>
          </p:cNvSpPr>
          <p:nvPr>
            <p:ph type="sldNum" sz="quarter" idx="12"/>
          </p:nvPr>
        </p:nvSpPr>
        <p:spPr/>
        <p:txBody>
          <a:bodyPr/>
          <a:lstStyle/>
          <a:p>
            <a:fld id="{028E3F4F-51B2-42EE-AFA2-40C4572185CC}" type="slidenum">
              <a:rPr lang="en-US" dirty="0" smtClean="0"/>
              <a:t>170</a:t>
            </a:fld>
            <a:endParaRPr lang="en-US"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2"/>
          <p:cNvSpPr>
            <a:spLocks noGrp="1" noChangeArrowheads="1"/>
          </p:cNvSpPr>
          <p:nvPr>
            <p:ph type="title"/>
          </p:nvPr>
        </p:nvSpPr>
        <p:spPr/>
        <p:txBody>
          <a:bodyPr/>
          <a:lstStyle/>
          <a:p>
            <a:pPr eaLnBrk="1" hangingPunct="1"/>
            <a:r>
              <a:rPr lang="en-US" altLang="zh-TW" b="0" dirty="0">
                <a:solidFill>
                  <a:schemeClr val="tx1"/>
                </a:solidFill>
              </a:rPr>
              <a:t>Difference of Gaussian</a:t>
            </a:r>
          </a:p>
        </p:txBody>
      </p:sp>
      <p:sp>
        <p:nvSpPr>
          <p:cNvPr id="4" name="頁尾版面配置區 3"/>
          <p:cNvSpPr>
            <a:spLocks noGrp="1"/>
          </p:cNvSpPr>
          <p:nvPr>
            <p:ph type="ftr" sz="quarter" idx="11"/>
          </p:nvPr>
        </p:nvSpPr>
        <p:spPr>
          <a:xfrm>
            <a:off x="0" y="6500813"/>
            <a:ext cx="2895600" cy="457200"/>
          </a:xfrm>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pic>
        <p:nvPicPr>
          <p:cNvPr id="194564" name="Picture 4" descr="log_sigma=1"/>
          <p:cNvPicPr>
            <a:picLocks noChangeAspect="1" noChangeArrowheads="1"/>
          </p:cNvPicPr>
          <p:nvPr/>
        </p:nvPicPr>
        <p:blipFill>
          <a:blip r:embed="rId3" cstate="print"/>
          <a:srcRect/>
          <a:stretch>
            <a:fillRect/>
          </a:stretch>
        </p:blipFill>
        <p:spPr bwMode="auto">
          <a:xfrm>
            <a:off x="310991" y="2214880"/>
            <a:ext cx="8567737" cy="3808413"/>
          </a:xfrm>
          <a:prstGeom prst="rect">
            <a:avLst/>
          </a:prstGeom>
          <a:noFill/>
          <a:ln w="9525">
            <a:noFill/>
            <a:miter lim="800000"/>
            <a:headEnd/>
            <a:tailEnd/>
          </a:ln>
        </p:spPr>
      </p:pic>
      <p:sp>
        <p:nvSpPr>
          <p:cNvPr id="2" name="投影片編號版面配置區 1"/>
          <p:cNvSpPr>
            <a:spLocks noGrp="1"/>
          </p:cNvSpPr>
          <p:nvPr>
            <p:ph type="sldNum" sz="quarter" idx="12"/>
          </p:nvPr>
        </p:nvSpPr>
        <p:spPr/>
        <p:txBody>
          <a:bodyPr/>
          <a:lstStyle/>
          <a:p>
            <a:fld id="{028E3F4F-51B2-42EE-AFA2-40C4572185CC}" type="slidenum">
              <a:rPr lang="en-US" dirty="0" smtClean="0"/>
              <a:t>171</a:t>
            </a:fld>
            <a:endParaRPr 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chor="t"/>
          <a:lstStyle/>
          <a:p>
            <a:r>
              <a:rPr lang="en-US" altLang="zh-TW" dirty="0">
                <a:solidFill>
                  <a:schemeClr val="tx1"/>
                </a:solidFill>
              </a:rPr>
              <a:t>Laplacian</a:t>
            </a:r>
            <a:endParaRPr lang="zh-TW" altLang="en-US" dirty="0">
              <a:solidFill>
                <a:schemeClr val="tx1"/>
              </a:solidFill>
            </a:endParaRPr>
          </a:p>
        </p:txBody>
      </p:sp>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Arial" charset="0"/>
                <a:ea typeface="新細明體" charset="-120"/>
              </a:rPr>
              <a:pPr fontAlgn="base">
                <a:spcBef>
                  <a:spcPct val="0"/>
                </a:spcBef>
                <a:spcAft>
                  <a:spcPct val="0"/>
                </a:spcAft>
              </a:pPr>
              <a:t>172</a:t>
            </a:fld>
            <a:endParaRPr kumimoji="1" lang="en-US" dirty="0">
              <a:latin typeface="Arial" charset="0"/>
              <a:ea typeface="新細明體" charset="-120"/>
            </a:endParaRPr>
          </a:p>
        </p:txBody>
      </p:sp>
      <p:pic>
        <p:nvPicPr>
          <p:cNvPr id="196611" name="Picture 9"/>
          <p:cNvPicPr>
            <a:picLocks noChangeAspect="1" noChangeArrowheads="1"/>
          </p:cNvPicPr>
          <p:nvPr/>
        </p:nvPicPr>
        <p:blipFill>
          <a:blip r:embed="rId3" cstate="print"/>
          <a:srcRect/>
          <a:stretch>
            <a:fillRect/>
          </a:stretch>
        </p:blipFill>
        <p:spPr bwMode="auto">
          <a:xfrm>
            <a:off x="2484440" y="1341440"/>
            <a:ext cx="4319587" cy="1228725"/>
          </a:xfrm>
          <a:prstGeom prst="rect">
            <a:avLst/>
          </a:prstGeom>
          <a:noFill/>
          <a:ln w="9525">
            <a:noFill/>
            <a:miter lim="800000"/>
            <a:headEnd/>
            <a:tailEnd/>
          </a:ln>
        </p:spPr>
      </p:pic>
      <p:sp>
        <p:nvSpPr>
          <p:cNvPr id="4" name="矩形 3"/>
          <p:cNvSpPr/>
          <p:nvPr/>
        </p:nvSpPr>
        <p:spPr>
          <a:xfrm>
            <a:off x="2516198" y="972106"/>
            <a:ext cx="1673856" cy="369332"/>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(threshold = 15)</a:t>
            </a:r>
            <a:endParaRPr kumimoji="1" lang="zh-TW" altLang="en-US" dirty="0">
              <a:solidFill>
                <a:prstClr val="black"/>
              </a:solidFill>
              <a:latin typeface="Times New Roman"/>
              <a:ea typeface="新細明體" charset="-120"/>
            </a:endParaRPr>
          </a:p>
        </p:txBody>
      </p:sp>
      <p:sp>
        <p:nvSpPr>
          <p:cNvPr id="9" name="矩形 8"/>
          <p:cNvSpPr/>
          <p:nvPr/>
        </p:nvSpPr>
        <p:spPr>
          <a:xfrm>
            <a:off x="5148064" y="939017"/>
            <a:ext cx="1673856" cy="369332"/>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(threshold = 15)</a:t>
            </a:r>
            <a:endParaRPr kumimoji="1" lang="zh-TW" altLang="en-US" dirty="0">
              <a:solidFill>
                <a:prstClr val="black"/>
              </a:solidFill>
              <a:latin typeface="Times New Roman"/>
              <a:ea typeface="新細明體" charset="-120"/>
            </a:endParaRPr>
          </a:p>
        </p:txBody>
      </p:sp>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38000"/>
            <a:ext cx="4320000" cy="4320000"/>
          </a:xfrm>
          <a:prstGeom prst="rect">
            <a:avLst/>
          </a:prstGeom>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4000" y="2538000"/>
            <a:ext cx="4320000" cy="4320000"/>
          </a:xfrm>
          <a:prstGeom prst="rect">
            <a:avLst/>
          </a:prstGeom>
        </p:spPr>
      </p:pic>
    </p:spTree>
    <p:extLst>
      <p:ext uri="{BB962C8B-B14F-4D97-AF65-F5344CB8AC3E}">
        <p14:creationId xmlns:p14="http://schemas.microsoft.com/office/powerpoint/2010/main" val="129909996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chor="t"/>
          <a:lstStyle/>
          <a:p>
            <a:r>
              <a:rPr lang="en-US" altLang="zh-TW" dirty="0">
                <a:solidFill>
                  <a:schemeClr val="tx1"/>
                </a:solidFill>
              </a:rPr>
              <a:t>minimum-variance Laplacian</a:t>
            </a:r>
            <a:endParaRPr lang="zh-TW" altLang="en-US" dirty="0">
              <a:solidFill>
                <a:schemeClr val="tx1"/>
              </a:solidFill>
            </a:endParaRPr>
          </a:p>
        </p:txBody>
      </p:sp>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Arial" charset="0"/>
                <a:ea typeface="新細明體" charset="-120"/>
              </a:rPr>
              <a:pPr fontAlgn="base">
                <a:spcBef>
                  <a:spcPct val="0"/>
                </a:spcBef>
                <a:spcAft>
                  <a:spcPct val="0"/>
                </a:spcAft>
              </a:pPr>
              <a:t>173</a:t>
            </a:fld>
            <a:endParaRPr kumimoji="1" lang="en-US" dirty="0">
              <a:latin typeface="Arial" charset="0"/>
              <a:ea typeface="新細明體" charset="-120"/>
            </a:endParaRPr>
          </a:p>
        </p:txBody>
      </p:sp>
      <p:pic>
        <p:nvPicPr>
          <p:cNvPr id="197635" name="Picture 6"/>
          <p:cNvPicPr>
            <a:picLocks noChangeAspect="1" noChangeArrowheads="1"/>
          </p:cNvPicPr>
          <p:nvPr/>
        </p:nvPicPr>
        <p:blipFill>
          <a:blip r:embed="rId2" cstate="print"/>
          <a:srcRect/>
          <a:stretch>
            <a:fillRect/>
          </a:stretch>
        </p:blipFill>
        <p:spPr bwMode="auto">
          <a:xfrm>
            <a:off x="6805502" y="1081725"/>
            <a:ext cx="2295525" cy="1311275"/>
          </a:xfrm>
          <a:prstGeom prst="rect">
            <a:avLst/>
          </a:prstGeom>
          <a:noFill/>
          <a:ln w="9525">
            <a:noFill/>
            <a:miter lim="800000"/>
            <a:headEnd/>
            <a:tailEnd/>
          </a:ln>
        </p:spPr>
      </p:pic>
      <p:sp>
        <p:nvSpPr>
          <p:cNvPr id="7" name="矩形 6"/>
          <p:cNvSpPr/>
          <p:nvPr/>
        </p:nvSpPr>
        <p:spPr>
          <a:xfrm>
            <a:off x="4573190" y="1087993"/>
            <a:ext cx="1673856" cy="369332"/>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(threshold = 20)</a:t>
            </a:r>
            <a:endParaRPr kumimoji="1" lang="zh-TW" altLang="en-US" dirty="0">
              <a:solidFill>
                <a:prstClr val="black"/>
              </a:solidFill>
              <a:latin typeface="Times New Roman"/>
              <a:ea typeface="新細明體" charset="-120"/>
            </a:endParaRP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905" y="1981810"/>
            <a:ext cx="4876190" cy="4876190"/>
          </a:xfrm>
          <a:prstGeom prst="rect">
            <a:avLst/>
          </a:prstGeom>
        </p:spPr>
      </p:pic>
    </p:spTree>
    <p:extLst>
      <p:ext uri="{BB962C8B-B14F-4D97-AF65-F5344CB8AC3E}">
        <p14:creationId xmlns:p14="http://schemas.microsoft.com/office/powerpoint/2010/main" val="24346753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chor="t">
            <a:normAutofit/>
          </a:bodyPr>
          <a:lstStyle/>
          <a:p>
            <a:r>
              <a:rPr lang="en-US" altLang="zh-TW" sz="3600" dirty="0">
                <a:solidFill>
                  <a:schemeClr val="tx1"/>
                </a:solidFill>
              </a:rPr>
              <a:t>Laplacian of Gaussian</a:t>
            </a:r>
            <a:endParaRPr lang="zh-TW" altLang="en-US" sz="3600" dirty="0">
              <a:solidFill>
                <a:schemeClr val="tx1"/>
              </a:solidFill>
            </a:endParaRPr>
          </a:p>
        </p:txBody>
      </p:sp>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Arial" charset="0"/>
                <a:ea typeface="新細明體" charset="-120"/>
              </a:rPr>
              <a:pPr fontAlgn="base">
                <a:spcBef>
                  <a:spcPct val="0"/>
                </a:spcBef>
                <a:spcAft>
                  <a:spcPct val="0"/>
                </a:spcAft>
              </a:pPr>
              <a:t>174</a:t>
            </a:fld>
            <a:endParaRPr kumimoji="1" lang="en-US" dirty="0">
              <a:latin typeface="Arial" charset="0"/>
              <a:ea typeface="新細明體" charset="-120"/>
            </a:endParaRPr>
          </a:p>
        </p:txBody>
      </p:sp>
      <p:pic>
        <p:nvPicPr>
          <p:cNvPr id="198659" name="Picture 6"/>
          <p:cNvPicPr>
            <a:picLocks noChangeAspect="1" noChangeArrowheads="1"/>
          </p:cNvPicPr>
          <p:nvPr/>
        </p:nvPicPr>
        <p:blipFill>
          <a:blip r:embed="rId2" cstate="print"/>
          <a:srcRect/>
          <a:stretch>
            <a:fillRect/>
          </a:stretch>
        </p:blipFill>
        <p:spPr bwMode="auto">
          <a:xfrm>
            <a:off x="5003802" y="188913"/>
            <a:ext cx="3889375" cy="2520950"/>
          </a:xfrm>
          <a:prstGeom prst="rect">
            <a:avLst/>
          </a:prstGeom>
          <a:noFill/>
          <a:ln w="9525">
            <a:noFill/>
            <a:miter lim="800000"/>
            <a:headEnd/>
            <a:tailEnd/>
          </a:ln>
        </p:spPr>
      </p:pic>
      <p:sp>
        <p:nvSpPr>
          <p:cNvPr id="198661" name="矩形 1"/>
          <p:cNvSpPr>
            <a:spLocks noChangeArrowheads="1"/>
          </p:cNvSpPr>
          <p:nvPr/>
        </p:nvSpPr>
        <p:spPr bwMode="auto">
          <a:xfrm>
            <a:off x="5003802" y="1268415"/>
            <a:ext cx="3889375" cy="287337"/>
          </a:xfrm>
          <a:prstGeom prst="rect">
            <a:avLst/>
          </a:prstGeom>
          <a:solidFill>
            <a:schemeClr val="folHlink">
              <a:alpha val="0"/>
            </a:schemeClr>
          </a:solidFill>
          <a:ln w="38100" algn="ctr">
            <a:solidFill>
              <a:srgbClr val="CC0000"/>
            </a:solidFill>
            <a:round/>
            <a:headEnd/>
            <a:tailEnd/>
          </a:ln>
        </p:spPr>
        <p:txBody>
          <a:bodyPr wrap="none" anchor="ctr"/>
          <a:lstStyle/>
          <a:p>
            <a:pPr algn="ctr" fontAlgn="base">
              <a:spcBef>
                <a:spcPct val="0"/>
              </a:spcBef>
              <a:spcAft>
                <a:spcPct val="0"/>
              </a:spcAft>
            </a:pPr>
            <a:endParaRPr kumimoji="1" lang="zh-TW" altLang="en-US">
              <a:solidFill>
                <a:prstClr val="black"/>
              </a:solidFill>
              <a:latin typeface="Arial" charset="0"/>
              <a:ea typeface="新細明體" charset="-120"/>
            </a:endParaRPr>
          </a:p>
        </p:txBody>
      </p:sp>
      <p:sp>
        <p:nvSpPr>
          <p:cNvPr id="8" name="矩形 7"/>
          <p:cNvSpPr/>
          <p:nvPr/>
        </p:nvSpPr>
        <p:spPr>
          <a:xfrm>
            <a:off x="3035613" y="899081"/>
            <a:ext cx="1904689" cy="369332"/>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(threshold = 3000)</a:t>
            </a:r>
            <a:endParaRPr kumimoji="1" lang="zh-TW" altLang="en-US" dirty="0">
              <a:solidFill>
                <a:prstClr val="black"/>
              </a:solidFill>
              <a:latin typeface="Times New Roman"/>
              <a:ea typeface="新細明體" charset="-120"/>
            </a:endParaRP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8000"/>
            <a:ext cx="4860000" cy="4860000"/>
          </a:xfrm>
          <a:prstGeom prst="rect">
            <a:avLst/>
          </a:prstGeom>
        </p:spPr>
      </p:pic>
    </p:spTree>
    <p:extLst>
      <p:ext uri="{BB962C8B-B14F-4D97-AF65-F5344CB8AC3E}">
        <p14:creationId xmlns:p14="http://schemas.microsoft.com/office/powerpoint/2010/main" val="113298157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822960" y="286605"/>
            <a:ext cx="7543800" cy="994450"/>
          </a:xfrm>
        </p:spPr>
        <p:txBody>
          <a:bodyPr anchor="t">
            <a:noAutofit/>
          </a:bodyPr>
          <a:lstStyle/>
          <a:p>
            <a:pPr lvl="0" fontAlgn="base">
              <a:lnSpc>
                <a:spcPct val="100000"/>
              </a:lnSpc>
              <a:spcAft>
                <a:spcPct val="0"/>
              </a:spcAft>
            </a:pPr>
            <a:r>
              <a:rPr lang="en-US" altLang="zh-TW" sz="2800" dirty="0">
                <a:solidFill>
                  <a:schemeClr val="tx1"/>
                </a:solidFill>
              </a:rPr>
              <a:t>Difference of Gaussian</a:t>
            </a:r>
            <a:r>
              <a:rPr lang="zh-TW" altLang="en-US" sz="2800" dirty="0">
                <a:solidFill>
                  <a:schemeClr val="tx1"/>
                </a:solidFill>
              </a:rPr>
              <a:t> </a:t>
            </a:r>
            <a:r>
              <a:rPr kumimoji="1" lang="en-US" altLang="zh-TW" sz="1800" spc="0" dirty="0">
                <a:solidFill>
                  <a:prstClr val="black"/>
                </a:solidFill>
                <a:ea typeface="新細明體" charset="-120"/>
                <a:cs typeface="+mn-cs"/>
              </a:rPr>
              <a:t>(threshold = 1)</a:t>
            </a:r>
            <a:br>
              <a:rPr lang="en-US" altLang="zh-TW" sz="2800" dirty="0">
                <a:solidFill>
                  <a:schemeClr val="tx1"/>
                </a:solidFill>
              </a:rPr>
            </a:br>
            <a:r>
              <a:rPr lang="en-US" altLang="zh-TW" sz="2800" dirty="0">
                <a:solidFill>
                  <a:schemeClr val="tx1"/>
                </a:solidFill>
              </a:rPr>
              <a:t>(inhibitory </a:t>
            </a:r>
            <a:r>
              <a:rPr lang="el-GR" altLang="zh-TW" sz="2800" dirty="0">
                <a:solidFill>
                  <a:schemeClr val="tx1"/>
                </a:solidFill>
                <a:ea typeface="標楷體" panose="03000509000000000000" pitchFamily="65" charset="-120"/>
              </a:rPr>
              <a:t>σ</a:t>
            </a:r>
            <a:r>
              <a:rPr lang="en-US" altLang="zh-TW" sz="2800" dirty="0">
                <a:solidFill>
                  <a:schemeClr val="tx1"/>
                </a:solidFill>
                <a:ea typeface="標楷體" panose="03000509000000000000" pitchFamily="65" charset="-120"/>
              </a:rPr>
              <a:t> = 3</a:t>
            </a:r>
            <a:r>
              <a:rPr lang="en-US" altLang="zh-TW" sz="2800" dirty="0">
                <a:solidFill>
                  <a:schemeClr val="tx1"/>
                </a:solidFill>
              </a:rPr>
              <a:t>, excitatory</a:t>
            </a:r>
            <a:r>
              <a:rPr lang="el-GR" altLang="zh-TW" sz="2800" dirty="0">
                <a:solidFill>
                  <a:schemeClr val="tx1"/>
                </a:solidFill>
                <a:ea typeface="標楷體" panose="03000509000000000000" pitchFamily="65" charset="-120"/>
              </a:rPr>
              <a:t> σ</a:t>
            </a:r>
            <a:r>
              <a:rPr lang="en-US" altLang="zh-TW" sz="2800" dirty="0">
                <a:solidFill>
                  <a:schemeClr val="tx1"/>
                </a:solidFill>
                <a:ea typeface="標楷體" panose="03000509000000000000" pitchFamily="65" charset="-120"/>
              </a:rPr>
              <a:t> = 1</a:t>
            </a:r>
            <a:r>
              <a:rPr lang="en-US" altLang="zh-TW" sz="2800" dirty="0">
                <a:solidFill>
                  <a:schemeClr val="tx1"/>
                </a:solidFill>
              </a:rPr>
              <a:t>, kernel size=11) </a:t>
            </a:r>
            <a:endParaRPr lang="zh-TW" altLang="en-US" sz="2800" dirty="0">
              <a:solidFill>
                <a:schemeClr val="tx1"/>
              </a:solidFill>
            </a:endParaRPr>
          </a:p>
        </p:txBody>
      </p:sp>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Arial" charset="0"/>
                <a:ea typeface="新細明體" charset="-120"/>
              </a:rPr>
              <a:pPr fontAlgn="base">
                <a:spcBef>
                  <a:spcPct val="0"/>
                </a:spcBef>
                <a:spcAft>
                  <a:spcPct val="0"/>
                </a:spcAft>
              </a:pPr>
              <a:t>175</a:t>
            </a:fld>
            <a:endParaRPr kumimoji="1" lang="en-US" dirty="0">
              <a:latin typeface="Arial" charset="0"/>
              <a:ea typeface="新細明體" charset="-120"/>
            </a:endParaRPr>
          </a:p>
        </p:txBody>
      </p:sp>
      <p:pic>
        <p:nvPicPr>
          <p:cNvPr id="199686" name="圖片 5"/>
          <p:cNvPicPr>
            <a:picLocks noChangeAspect="1"/>
          </p:cNvPicPr>
          <p:nvPr/>
        </p:nvPicPr>
        <p:blipFill>
          <a:blip r:embed="rId3" cstate="print"/>
          <a:srcRect/>
          <a:stretch>
            <a:fillRect/>
          </a:stretch>
        </p:blipFill>
        <p:spPr bwMode="auto">
          <a:xfrm>
            <a:off x="127001" y="2289909"/>
            <a:ext cx="4373563" cy="2305050"/>
          </a:xfrm>
          <a:prstGeom prst="rect">
            <a:avLst/>
          </a:prstGeom>
          <a:noFill/>
          <a:ln w="9525">
            <a:noFill/>
            <a:miter lim="800000"/>
            <a:headEnd/>
            <a:tailEnd/>
          </a:ln>
        </p:spPr>
      </p:pic>
      <p:sp>
        <p:nvSpPr>
          <p:cNvPr id="199687" name="矩形 1"/>
          <p:cNvSpPr>
            <a:spLocks noChangeArrowheads="1"/>
          </p:cNvSpPr>
          <p:nvPr/>
        </p:nvSpPr>
        <p:spPr bwMode="auto">
          <a:xfrm>
            <a:off x="112546" y="3298767"/>
            <a:ext cx="4373563" cy="287337"/>
          </a:xfrm>
          <a:prstGeom prst="rect">
            <a:avLst/>
          </a:prstGeom>
          <a:solidFill>
            <a:schemeClr val="folHlink">
              <a:alpha val="0"/>
            </a:schemeClr>
          </a:solidFill>
          <a:ln w="38100" algn="ctr">
            <a:solidFill>
              <a:srgbClr val="CC0000"/>
            </a:solidFill>
            <a:round/>
            <a:headEnd/>
            <a:tailEnd/>
          </a:ln>
        </p:spPr>
        <p:txBody>
          <a:bodyPr wrap="none" anchor="ctr"/>
          <a:lstStyle/>
          <a:p>
            <a:pPr algn="ctr" fontAlgn="base">
              <a:spcBef>
                <a:spcPct val="0"/>
              </a:spcBef>
              <a:spcAft>
                <a:spcPct val="0"/>
              </a:spcAft>
            </a:pPr>
            <a:endParaRPr kumimoji="1" lang="zh-TW" altLang="en-US">
              <a:solidFill>
                <a:prstClr val="black"/>
              </a:solidFill>
              <a:latin typeface="Arial" charset="0"/>
              <a:ea typeface="新細明體" charset="-120"/>
            </a:endParaRPr>
          </a:p>
        </p:txBody>
      </p:sp>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000" y="2538000"/>
            <a:ext cx="4320000" cy="4320000"/>
          </a:xfrm>
          <a:prstGeom prst="rect">
            <a:avLst/>
          </a:prstGeom>
        </p:spPr>
      </p:pic>
    </p:spTree>
    <p:extLst>
      <p:ext uri="{BB962C8B-B14F-4D97-AF65-F5344CB8AC3E}">
        <p14:creationId xmlns:p14="http://schemas.microsoft.com/office/powerpoint/2010/main" val="27246681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Zero-Crossing Edge Detectors</a:t>
            </a:r>
          </a:p>
        </p:txBody>
      </p:sp>
      <p:sp>
        <p:nvSpPr>
          <p:cNvPr id="163844" name="Rectangle 3"/>
          <p:cNvSpPr>
            <a:spLocks noGrp="1" noChangeArrowheads="1"/>
          </p:cNvSpPr>
          <p:nvPr>
            <p:ph idx="1"/>
          </p:nvPr>
        </p:nvSpPr>
        <p:spPr/>
        <p:txBody>
          <a:bodyPr>
            <a:normAutofit/>
          </a:bodyPr>
          <a:lstStyle/>
          <a:p>
            <a:pPr eaLnBrk="1" hangingPunct="1">
              <a:lnSpc>
                <a:spcPct val="100000"/>
              </a:lnSpc>
              <a:spcBef>
                <a:spcPts val="0"/>
              </a:spcBef>
              <a:spcAft>
                <a:spcPts val="600"/>
              </a:spcAft>
            </a:pPr>
            <a:r>
              <a:rPr lang="en-US" altLang="zh-TW" sz="2400" dirty="0">
                <a:solidFill>
                  <a:schemeClr val="tx1"/>
                </a:solidFill>
              </a:rPr>
              <a:t>A pixel is declared to have a zero crossing if it is less than  </a:t>
            </a:r>
            <a:r>
              <a:rPr lang="en-US" altLang="zh-TW" sz="2400" i="1" dirty="0">
                <a:solidFill>
                  <a:schemeClr val="tx1"/>
                </a:solidFill>
              </a:rPr>
              <a:t>–t </a:t>
            </a:r>
            <a:r>
              <a:rPr lang="en-US" altLang="zh-TW" sz="2400" dirty="0">
                <a:solidFill>
                  <a:schemeClr val="tx1"/>
                </a:solidFill>
              </a:rPr>
              <a:t>and one of its eight neighbors is greater than  </a:t>
            </a:r>
            <a:r>
              <a:rPr lang="en-US" altLang="zh-TW" sz="2400" i="1" dirty="0">
                <a:solidFill>
                  <a:schemeClr val="tx1"/>
                </a:solidFill>
              </a:rPr>
              <a:t>t</a:t>
            </a:r>
            <a:r>
              <a:rPr lang="en-US" altLang="zh-TW" sz="2400" dirty="0">
                <a:solidFill>
                  <a:schemeClr val="tx1"/>
                </a:solidFill>
              </a:rPr>
              <a:t>,  or if it is greater than  </a:t>
            </a:r>
            <a:r>
              <a:rPr lang="en-US" altLang="zh-TW" sz="2400" i="1" dirty="0">
                <a:solidFill>
                  <a:schemeClr val="tx1"/>
                </a:solidFill>
              </a:rPr>
              <a:t>t</a:t>
            </a:r>
            <a:r>
              <a:rPr lang="en-US" altLang="zh-TW" sz="2400" dirty="0">
                <a:solidFill>
                  <a:schemeClr val="tx1"/>
                </a:solidFill>
              </a:rPr>
              <a:t>  and one of its eight neighbors is less than  –</a:t>
            </a:r>
            <a:r>
              <a:rPr lang="en-US" altLang="zh-TW" sz="2400" i="1" dirty="0">
                <a:solidFill>
                  <a:schemeClr val="tx1"/>
                </a:solidFill>
              </a:rPr>
              <a:t>t </a:t>
            </a:r>
            <a:r>
              <a:rPr lang="en-US" altLang="zh-TW" sz="2400" dirty="0">
                <a:solidFill>
                  <a:schemeClr val="tx1"/>
                </a:solidFill>
              </a:rPr>
              <a:t>for some fixed threshold  </a:t>
            </a:r>
            <a:r>
              <a:rPr lang="en-US" altLang="zh-TW" sz="2400" i="1" dirty="0">
                <a:solidFill>
                  <a:schemeClr val="tx1"/>
                </a:solidFill>
              </a:rPr>
              <a:t>t</a:t>
            </a:r>
          </a:p>
        </p:txBody>
      </p:sp>
      <p:sp>
        <p:nvSpPr>
          <p:cNvPr id="4"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dirty="0" smtClean="0"/>
              <a:t>176</a:t>
            </a:fld>
            <a:endParaRPr lang="en-US" dirty="0"/>
          </a:p>
        </p:txBody>
      </p:sp>
      <p:pic>
        <p:nvPicPr>
          <p:cNvPr id="6" name="Picture 3"/>
          <p:cNvPicPr>
            <a:picLocks noChangeAspect="1" noChangeArrowheads="1"/>
          </p:cNvPicPr>
          <p:nvPr/>
        </p:nvPicPr>
        <p:blipFill>
          <a:blip r:embed="rId3" cstate="print"/>
          <a:srcRect/>
          <a:stretch>
            <a:fillRect/>
          </a:stretch>
        </p:blipFill>
        <p:spPr bwMode="auto">
          <a:xfrm>
            <a:off x="2150568" y="3356992"/>
            <a:ext cx="4752975" cy="3246438"/>
          </a:xfrm>
          <a:prstGeom prst="rect">
            <a:avLst/>
          </a:prstGeom>
          <a:noFill/>
          <a:ln w="9525">
            <a:noFill/>
            <a:miter lim="800000"/>
            <a:headEnd/>
            <a:tailEnd/>
          </a:ln>
        </p:spPr>
      </p:pic>
      <p:pic>
        <p:nvPicPr>
          <p:cNvPr id="7" name="Picture 5"/>
          <p:cNvPicPr>
            <a:picLocks noChangeAspect="1" noChangeArrowheads="1"/>
          </p:cNvPicPr>
          <p:nvPr/>
        </p:nvPicPr>
        <p:blipFill>
          <a:blip r:embed="rId4" cstate="print"/>
          <a:srcRect/>
          <a:stretch>
            <a:fillRect/>
          </a:stretch>
        </p:blipFill>
        <p:spPr bwMode="auto">
          <a:xfrm>
            <a:off x="2439493" y="4403155"/>
            <a:ext cx="1079500" cy="900112"/>
          </a:xfrm>
          <a:prstGeom prst="rect">
            <a:avLst/>
          </a:prstGeom>
          <a:noFill/>
          <a:ln w="9525">
            <a:noFill/>
            <a:miter lim="800000"/>
            <a:headEnd/>
            <a:tailEnd/>
          </a:ln>
        </p:spPr>
      </p:pic>
      <p:pic>
        <p:nvPicPr>
          <p:cNvPr id="8" name="Picture 6"/>
          <p:cNvPicPr>
            <a:picLocks noChangeAspect="1" noChangeArrowheads="1"/>
          </p:cNvPicPr>
          <p:nvPr/>
        </p:nvPicPr>
        <p:blipFill>
          <a:blip r:embed="rId5" cstate="print"/>
          <a:srcRect/>
          <a:stretch>
            <a:fillRect/>
          </a:stretch>
        </p:blipFill>
        <p:spPr bwMode="auto">
          <a:xfrm>
            <a:off x="5247781" y="4077717"/>
            <a:ext cx="1296987" cy="1655763"/>
          </a:xfrm>
          <a:prstGeom prst="rect">
            <a:avLst/>
          </a:prstGeom>
          <a:noFill/>
          <a:ln w="9525">
            <a:noFill/>
            <a:miter lim="800000"/>
            <a:headEnd/>
            <a:tailEnd/>
          </a:ln>
        </p:spPr>
      </p:pic>
      <p:grpSp>
        <p:nvGrpSpPr>
          <p:cNvPr id="9" name="Group 11"/>
          <p:cNvGrpSpPr>
            <a:grpSpLocks/>
          </p:cNvGrpSpPr>
          <p:nvPr/>
        </p:nvGrpSpPr>
        <p:grpSpPr bwMode="auto">
          <a:xfrm>
            <a:off x="2726831" y="3644330"/>
            <a:ext cx="4176712" cy="549275"/>
            <a:chOff x="1837" y="1661"/>
            <a:chExt cx="2631" cy="346"/>
          </a:xfrm>
        </p:grpSpPr>
        <p:sp>
          <p:nvSpPr>
            <p:cNvPr id="10" name="Line 7"/>
            <p:cNvSpPr>
              <a:spLocks noChangeShapeType="1"/>
            </p:cNvSpPr>
            <p:nvPr/>
          </p:nvSpPr>
          <p:spPr bwMode="auto">
            <a:xfrm>
              <a:off x="1837" y="1842"/>
              <a:ext cx="2313" cy="0"/>
            </a:xfrm>
            <a:prstGeom prst="line">
              <a:avLst/>
            </a:prstGeom>
            <a:noFill/>
            <a:ln w="9525">
              <a:solidFill>
                <a:srgbClr val="FF6600"/>
              </a:solidFill>
              <a:round/>
              <a:headEnd/>
              <a:tailEnd/>
            </a:ln>
          </p:spPr>
          <p:txBody>
            <a:bodyPr wrap="none" anchor="ctr"/>
            <a:lstStyle/>
            <a:p>
              <a:endParaRPr lang="zh-TW" altLang="en-US"/>
            </a:p>
          </p:txBody>
        </p:sp>
        <p:sp>
          <p:nvSpPr>
            <p:cNvPr id="11" name="Text Box 9"/>
            <p:cNvSpPr txBox="1">
              <a:spLocks noChangeArrowheads="1"/>
            </p:cNvSpPr>
            <p:nvPr/>
          </p:nvSpPr>
          <p:spPr bwMode="auto">
            <a:xfrm>
              <a:off x="4059" y="1661"/>
              <a:ext cx="409" cy="346"/>
            </a:xfrm>
            <a:prstGeom prst="rect">
              <a:avLst/>
            </a:prstGeom>
            <a:noFill/>
            <a:ln w="9525" algn="ctr">
              <a:noFill/>
              <a:miter lim="800000"/>
              <a:headEnd/>
              <a:tailEnd/>
            </a:ln>
          </p:spPr>
          <p:txBody>
            <a:bodyPr>
              <a:spAutoFit/>
            </a:bodyPr>
            <a:lstStyle/>
            <a:p>
              <a:pPr algn="ctr">
                <a:spcBef>
                  <a:spcPct val="50000"/>
                </a:spcBef>
              </a:pPr>
              <a:r>
                <a:rPr lang="en-US" altLang="zh-TW" sz="3000" i="1" dirty="0"/>
                <a:t>t</a:t>
              </a:r>
            </a:p>
          </p:txBody>
        </p:sp>
      </p:grpSp>
      <p:grpSp>
        <p:nvGrpSpPr>
          <p:cNvPr id="12" name="Group 12"/>
          <p:cNvGrpSpPr>
            <a:grpSpLocks/>
          </p:cNvGrpSpPr>
          <p:nvPr/>
        </p:nvGrpSpPr>
        <p:grpSpPr bwMode="auto">
          <a:xfrm>
            <a:off x="2726831" y="5515992"/>
            <a:ext cx="4176712" cy="549275"/>
            <a:chOff x="1837" y="2840"/>
            <a:chExt cx="2631" cy="346"/>
          </a:xfrm>
        </p:grpSpPr>
        <p:sp>
          <p:nvSpPr>
            <p:cNvPr id="13" name="Line 8"/>
            <p:cNvSpPr>
              <a:spLocks noChangeShapeType="1"/>
            </p:cNvSpPr>
            <p:nvPr/>
          </p:nvSpPr>
          <p:spPr bwMode="auto">
            <a:xfrm>
              <a:off x="1837" y="3022"/>
              <a:ext cx="2313" cy="0"/>
            </a:xfrm>
            <a:prstGeom prst="line">
              <a:avLst/>
            </a:prstGeom>
            <a:noFill/>
            <a:ln w="9525">
              <a:solidFill>
                <a:srgbClr val="FF6600"/>
              </a:solidFill>
              <a:round/>
              <a:headEnd/>
              <a:tailEnd/>
            </a:ln>
          </p:spPr>
          <p:txBody>
            <a:bodyPr wrap="none" anchor="ctr"/>
            <a:lstStyle/>
            <a:p>
              <a:endParaRPr lang="zh-TW" altLang="en-US"/>
            </a:p>
          </p:txBody>
        </p:sp>
        <p:sp>
          <p:nvSpPr>
            <p:cNvPr id="14" name="Text Box 10"/>
            <p:cNvSpPr txBox="1">
              <a:spLocks noChangeArrowheads="1"/>
            </p:cNvSpPr>
            <p:nvPr/>
          </p:nvSpPr>
          <p:spPr bwMode="auto">
            <a:xfrm>
              <a:off x="4059" y="2840"/>
              <a:ext cx="409" cy="346"/>
            </a:xfrm>
            <a:prstGeom prst="rect">
              <a:avLst/>
            </a:prstGeom>
            <a:noFill/>
            <a:ln w="9525" algn="ctr">
              <a:noFill/>
              <a:miter lim="800000"/>
              <a:headEnd/>
              <a:tailEnd/>
            </a:ln>
          </p:spPr>
          <p:txBody>
            <a:bodyPr>
              <a:spAutoFit/>
            </a:bodyPr>
            <a:lstStyle/>
            <a:p>
              <a:pPr algn="ctr">
                <a:spcBef>
                  <a:spcPct val="50000"/>
                </a:spcBef>
              </a:pPr>
              <a:r>
                <a:rPr lang="en-US" altLang="zh-TW" sz="3000" i="1" dirty="0"/>
                <a:t>-t</a:t>
              </a:r>
            </a:p>
          </p:txBody>
        </p:sp>
      </p:grpSp>
      <p:sp>
        <p:nvSpPr>
          <p:cNvPr id="15" name="Oval 13"/>
          <p:cNvSpPr>
            <a:spLocks noChangeArrowheads="1"/>
          </p:cNvSpPr>
          <p:nvPr/>
        </p:nvSpPr>
        <p:spPr bwMode="auto">
          <a:xfrm>
            <a:off x="4311156" y="4582542"/>
            <a:ext cx="576262" cy="574675"/>
          </a:xfrm>
          <a:prstGeom prst="ellipse">
            <a:avLst/>
          </a:prstGeom>
          <a:solidFill>
            <a:schemeClr val="folHlink">
              <a:alpha val="0"/>
            </a:schemeClr>
          </a:solidFill>
          <a:ln w="9525" algn="ctr">
            <a:solidFill>
              <a:srgbClr val="FF0000"/>
            </a:solidFill>
            <a:round/>
            <a:headEnd/>
            <a:tailEnd/>
          </a:ln>
        </p:spPr>
        <p:txBody>
          <a:bodyPr wrap="none" anchor="ctr"/>
          <a:lstStyle/>
          <a:p>
            <a:pPr algn="ctr"/>
            <a:endParaRPr lang="zh-TW" altLang="en-US"/>
          </a:p>
        </p:txBody>
      </p:sp>
    </p:spTree>
    <p:extLst>
      <p:ext uri="{BB962C8B-B14F-4D97-AF65-F5344CB8AC3E}">
        <p14:creationId xmlns:p14="http://schemas.microsoft.com/office/powerpoint/2010/main" val="13411428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mj-lt"/>
                <a:ea typeface="新細明體" charset="-120"/>
              </a:rPr>
              <a:t>DC &amp; CV Lab. CSIE NTU</a:t>
            </a:r>
            <a:endParaRPr kumimoji="1" lang="en-US" altLang="zh-TW" dirty="0">
              <a:latin typeface="+mj-lt"/>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dirty="0">
                <a:latin typeface="+mj-lt"/>
                <a:ea typeface="新細明體" charset="-120"/>
              </a:rPr>
              <a:pPr fontAlgn="base">
                <a:spcBef>
                  <a:spcPct val="0"/>
                </a:spcBef>
                <a:spcAft>
                  <a:spcPct val="0"/>
                </a:spcAft>
              </a:pPr>
              <a:t>177</a:t>
            </a:fld>
            <a:endParaRPr kumimoji="1" lang="en-US" dirty="0">
              <a:latin typeface="+mj-lt"/>
              <a:ea typeface="新細明體" charset="-120"/>
            </a:endParaRPr>
          </a:p>
        </p:txBody>
      </p:sp>
      <p:sp>
        <p:nvSpPr>
          <p:cNvPr id="6" name="文字方塊 5"/>
          <p:cNvSpPr txBox="1"/>
          <p:nvPr/>
        </p:nvSpPr>
        <p:spPr>
          <a:xfrm>
            <a:off x="96922" y="4114440"/>
            <a:ext cx="9047078" cy="2062103"/>
          </a:xfrm>
          <a:prstGeom prst="rect">
            <a:avLst/>
          </a:prstGeom>
          <a:noFill/>
        </p:spPr>
        <p:txBody>
          <a:bodyPr wrap="square" rtlCol="0">
            <a:spAutoFit/>
          </a:bodyPr>
          <a:lstStyle/>
          <a:p>
            <a:pPr fontAlgn="base">
              <a:spcBef>
                <a:spcPct val="0"/>
              </a:spcBef>
              <a:spcAft>
                <a:spcPct val="0"/>
              </a:spcAft>
            </a:pPr>
            <a:r>
              <a:rPr kumimoji="1" lang="en-US" altLang="zh-TW" sz="1600" dirty="0">
                <a:solidFill>
                  <a:srgbClr val="FF0000"/>
                </a:solidFill>
                <a:latin typeface="+mj-lt"/>
                <a:ea typeface="標楷體"/>
              </a:rPr>
              <a:t>I(0,</a:t>
            </a:r>
            <a:r>
              <a:rPr kumimoji="1" lang="zh-TW" altLang="en-US" sz="1600" dirty="0">
                <a:solidFill>
                  <a:srgbClr val="FF0000"/>
                </a:solidFill>
                <a:latin typeface="+mj-lt"/>
                <a:ea typeface="標楷體"/>
              </a:rPr>
              <a:t> </a:t>
            </a:r>
            <a:r>
              <a:rPr kumimoji="1" lang="en-US" altLang="zh-TW" sz="1600" dirty="0">
                <a:solidFill>
                  <a:srgbClr val="FF0000"/>
                </a:solidFill>
                <a:latin typeface="+mj-lt"/>
                <a:ea typeface="標楷體"/>
              </a:rPr>
              <a:t>0): gradient magnitude:</a:t>
            </a:r>
            <a:r>
              <a:rPr kumimoji="1" lang="zh-TW" altLang="en-US" sz="1600" dirty="0">
                <a:solidFill>
                  <a:srgbClr val="FF0000"/>
                </a:solidFill>
                <a:latin typeface="+mj-lt"/>
                <a:ea typeface="標楷體"/>
              </a:rPr>
              <a:t> </a:t>
            </a:r>
            <a:r>
              <a:rPr kumimoji="1" lang="en-US" altLang="zh-TW" sz="1600" dirty="0">
                <a:solidFill>
                  <a:srgbClr val="FF0000"/>
                </a:solidFill>
                <a:latin typeface="+mj-lt"/>
                <a:ea typeface="標楷體" panose="03000509000000000000" pitchFamily="65" charset="-120"/>
              </a:rPr>
              <a:t>1×</a:t>
            </a:r>
            <a:r>
              <a:rPr kumimoji="1" lang="en-US" altLang="zh-TW" sz="1600" dirty="0">
                <a:solidFill>
                  <a:srgbClr val="FF0000"/>
                </a:solidFill>
                <a:latin typeface="+mj-lt"/>
                <a:ea typeface="標楷體"/>
              </a:rPr>
              <a:t>153</a:t>
            </a:r>
            <a:r>
              <a:rPr kumimoji="1" lang="en-US" altLang="zh-TW" sz="1600" dirty="0">
                <a:solidFill>
                  <a:srgbClr val="FF0000"/>
                </a:solidFill>
                <a:latin typeface="+mj-lt"/>
                <a:ea typeface="標楷體" panose="03000509000000000000" pitchFamily="65" charset="-120"/>
              </a:rPr>
              <a:t>+1×166+1×161+1×153-4×153 = 21 </a:t>
            </a:r>
            <a:r>
              <a:rPr kumimoji="1" lang="en-US" altLang="zh-TW" sz="1600" dirty="0">
                <a:solidFill>
                  <a:srgbClr val="FF0000"/>
                </a:solidFill>
                <a:latin typeface="+mj-lt"/>
                <a:ea typeface="標楷體"/>
              </a:rPr>
              <a:t>&gt;=</a:t>
            </a:r>
            <a:r>
              <a:rPr kumimoji="1" lang="zh-TW" altLang="en-US" sz="1600" dirty="0">
                <a:solidFill>
                  <a:srgbClr val="FF0000"/>
                </a:solidFill>
                <a:latin typeface="+mj-lt"/>
                <a:ea typeface="標楷體"/>
              </a:rPr>
              <a:t> </a:t>
            </a:r>
            <a:r>
              <a:rPr kumimoji="1" lang="en-US" altLang="zh-TW" sz="1600" dirty="0">
                <a:solidFill>
                  <a:srgbClr val="FF0000"/>
                </a:solidFill>
                <a:latin typeface="+mj-lt"/>
                <a:ea typeface="標楷體"/>
              </a:rPr>
              <a:t>15</a:t>
            </a:r>
            <a:r>
              <a:rPr kumimoji="1" lang="zh-TW" altLang="en-US" sz="1600" dirty="0">
                <a:solidFill>
                  <a:srgbClr val="FF0000"/>
                </a:solidFill>
                <a:latin typeface="+mj-lt"/>
                <a:ea typeface="標楷體"/>
              </a:rPr>
              <a:t> </a:t>
            </a:r>
            <a:r>
              <a:rPr kumimoji="1" lang="en-US" altLang="zh-TW" sz="1600" dirty="0">
                <a:solidFill>
                  <a:srgbClr val="FF0000"/>
                </a:solidFill>
                <a:latin typeface="+mj-lt"/>
                <a:ea typeface="標楷體"/>
              </a:rPr>
              <a:t>(</a:t>
            </a:r>
            <a:r>
              <a:rPr kumimoji="1" lang="en-US" altLang="zh-TW" sz="1600" i="1" dirty="0">
                <a:solidFill>
                  <a:srgbClr val="FF0000"/>
                </a:solidFill>
                <a:latin typeface="+mj-lt"/>
                <a:ea typeface="標楷體"/>
              </a:rPr>
              <a:t>threshold</a:t>
            </a:r>
            <a:r>
              <a:rPr kumimoji="1" lang="en-US" altLang="zh-TW" sz="1600" dirty="0">
                <a:solidFill>
                  <a:srgbClr val="FF0000"/>
                </a:solidFill>
                <a:latin typeface="+mj-lt"/>
                <a:ea typeface="標楷體"/>
              </a:rPr>
              <a:t>)</a:t>
            </a:r>
          </a:p>
          <a:p>
            <a:pPr fontAlgn="base">
              <a:spcBef>
                <a:spcPct val="0"/>
              </a:spcBef>
              <a:spcAft>
                <a:spcPct val="0"/>
              </a:spcAft>
            </a:pPr>
            <a:r>
              <a:rPr kumimoji="1" lang="en-US" altLang="zh-TW" sz="1600" dirty="0">
                <a:solidFill>
                  <a:srgbClr val="FF0000"/>
                </a:solidFill>
                <a:latin typeface="+mj-lt"/>
                <a:ea typeface="標楷體"/>
              </a:rPr>
              <a:t>L(2,</a:t>
            </a:r>
            <a:r>
              <a:rPr kumimoji="1" lang="zh-TW" altLang="en-US" sz="1600" dirty="0">
                <a:solidFill>
                  <a:srgbClr val="FF0000"/>
                </a:solidFill>
                <a:latin typeface="+mj-lt"/>
                <a:ea typeface="標楷體"/>
              </a:rPr>
              <a:t> </a:t>
            </a:r>
            <a:r>
              <a:rPr kumimoji="1" lang="en-US" altLang="zh-TW" sz="1600" dirty="0">
                <a:solidFill>
                  <a:srgbClr val="FF0000"/>
                </a:solidFill>
                <a:latin typeface="+mj-lt"/>
                <a:ea typeface="標楷體"/>
              </a:rPr>
              <a:t>2) = 1</a:t>
            </a:r>
          </a:p>
          <a:p>
            <a:pPr fontAlgn="base">
              <a:spcBef>
                <a:spcPct val="0"/>
              </a:spcBef>
              <a:spcAft>
                <a:spcPct val="0"/>
              </a:spcAft>
            </a:pPr>
            <a:endParaRPr kumimoji="1" lang="en-US" altLang="zh-TW" sz="1600" dirty="0">
              <a:solidFill>
                <a:srgbClr val="7030A0"/>
              </a:solidFill>
              <a:latin typeface="+mj-lt"/>
              <a:ea typeface="標楷體"/>
            </a:endParaRPr>
          </a:p>
          <a:p>
            <a:pPr fontAlgn="base">
              <a:spcBef>
                <a:spcPct val="0"/>
              </a:spcBef>
              <a:spcAft>
                <a:spcPct val="0"/>
              </a:spcAft>
            </a:pPr>
            <a:r>
              <a:rPr kumimoji="1" lang="en-US" altLang="zh-TW" sz="1600" dirty="0">
                <a:solidFill>
                  <a:srgbClr val="7030A0"/>
                </a:solidFill>
                <a:latin typeface="+mj-lt"/>
              </a:rPr>
              <a:t>I(0,</a:t>
            </a:r>
            <a:r>
              <a:rPr kumimoji="1" lang="zh-TW" altLang="en-US" sz="1600" dirty="0">
                <a:solidFill>
                  <a:srgbClr val="7030A0"/>
                </a:solidFill>
                <a:latin typeface="+mj-lt"/>
              </a:rPr>
              <a:t> </a:t>
            </a:r>
            <a:r>
              <a:rPr kumimoji="1" lang="en-US" altLang="zh-TW" sz="1600" dirty="0">
                <a:solidFill>
                  <a:srgbClr val="7030A0"/>
                </a:solidFill>
                <a:latin typeface="+mj-lt"/>
              </a:rPr>
              <a:t>1): gradient magnitude:</a:t>
            </a:r>
            <a:r>
              <a:rPr kumimoji="1" lang="zh-TW" altLang="en-US" sz="1600" dirty="0">
                <a:solidFill>
                  <a:srgbClr val="7030A0"/>
                </a:solidFill>
                <a:latin typeface="+mj-lt"/>
              </a:rPr>
              <a:t> </a:t>
            </a:r>
            <a:r>
              <a:rPr kumimoji="1" lang="en-US" altLang="zh-TW" sz="1600" dirty="0">
                <a:solidFill>
                  <a:srgbClr val="7030A0"/>
                </a:solidFill>
                <a:latin typeface="+mj-lt"/>
                <a:ea typeface="標楷體" panose="03000509000000000000" pitchFamily="65" charset="-120"/>
              </a:rPr>
              <a:t>1×</a:t>
            </a:r>
            <a:r>
              <a:rPr kumimoji="1" lang="en-US" altLang="zh-TW" sz="1600" dirty="0">
                <a:solidFill>
                  <a:srgbClr val="7030A0"/>
                </a:solidFill>
                <a:latin typeface="+mj-lt"/>
              </a:rPr>
              <a:t>166</a:t>
            </a:r>
            <a:r>
              <a:rPr kumimoji="1" lang="en-US" altLang="zh-TW" sz="1600" dirty="0">
                <a:solidFill>
                  <a:srgbClr val="7030A0"/>
                </a:solidFill>
                <a:latin typeface="+mj-lt"/>
                <a:ea typeface="標楷體" panose="03000509000000000000" pitchFamily="65" charset="-120"/>
              </a:rPr>
              <a:t>+1×85+1×164+1×153-4×166 = -96 </a:t>
            </a:r>
            <a:r>
              <a:rPr kumimoji="1" lang="en-US" altLang="zh-TW" sz="1600" dirty="0">
                <a:solidFill>
                  <a:srgbClr val="7030A0"/>
                </a:solidFill>
                <a:latin typeface="+mj-lt"/>
              </a:rPr>
              <a:t>&lt;=</a:t>
            </a:r>
            <a:r>
              <a:rPr kumimoji="1" lang="zh-TW" altLang="en-US" sz="1600" dirty="0">
                <a:solidFill>
                  <a:srgbClr val="7030A0"/>
                </a:solidFill>
                <a:latin typeface="+mj-lt"/>
              </a:rPr>
              <a:t> </a:t>
            </a:r>
            <a:r>
              <a:rPr kumimoji="1" lang="en-US" altLang="zh-TW" sz="1600" dirty="0">
                <a:solidFill>
                  <a:srgbClr val="7030A0"/>
                </a:solidFill>
                <a:latin typeface="+mj-lt"/>
              </a:rPr>
              <a:t>-15</a:t>
            </a:r>
            <a:r>
              <a:rPr kumimoji="1" lang="zh-TW" altLang="en-US" sz="1600" dirty="0">
                <a:solidFill>
                  <a:srgbClr val="7030A0"/>
                </a:solidFill>
                <a:latin typeface="+mj-lt"/>
              </a:rPr>
              <a:t> </a:t>
            </a:r>
            <a:r>
              <a:rPr kumimoji="1" lang="en-US" altLang="zh-TW" sz="1600" dirty="0">
                <a:solidFill>
                  <a:srgbClr val="7030A0"/>
                </a:solidFill>
                <a:latin typeface="+mj-lt"/>
              </a:rPr>
              <a:t>(-</a:t>
            </a:r>
            <a:r>
              <a:rPr kumimoji="1" lang="en-US" altLang="zh-TW" sz="1600" i="1" dirty="0">
                <a:solidFill>
                  <a:srgbClr val="7030A0"/>
                </a:solidFill>
                <a:latin typeface="+mj-lt"/>
              </a:rPr>
              <a:t>threshold</a:t>
            </a:r>
            <a:r>
              <a:rPr kumimoji="1" lang="en-US" altLang="zh-TW" sz="1600" dirty="0">
                <a:solidFill>
                  <a:srgbClr val="7030A0"/>
                </a:solidFill>
                <a:latin typeface="+mj-lt"/>
              </a:rPr>
              <a:t>)</a:t>
            </a:r>
          </a:p>
          <a:p>
            <a:pPr fontAlgn="base">
              <a:spcBef>
                <a:spcPct val="0"/>
              </a:spcBef>
              <a:spcAft>
                <a:spcPct val="0"/>
              </a:spcAft>
            </a:pPr>
            <a:r>
              <a:rPr kumimoji="1" lang="en-US" altLang="zh-TW" sz="1600" dirty="0">
                <a:solidFill>
                  <a:srgbClr val="7030A0"/>
                </a:solidFill>
                <a:latin typeface="+mj-lt"/>
                <a:ea typeface="標楷體"/>
              </a:rPr>
              <a:t>L</a:t>
            </a:r>
            <a:r>
              <a:rPr kumimoji="1" lang="en-US" altLang="zh-TW" sz="1600" dirty="0">
                <a:solidFill>
                  <a:srgbClr val="7030A0"/>
                </a:solidFill>
                <a:latin typeface="+mj-lt"/>
              </a:rPr>
              <a:t>(0,</a:t>
            </a:r>
            <a:r>
              <a:rPr kumimoji="1" lang="zh-TW" altLang="en-US" sz="1600" dirty="0">
                <a:solidFill>
                  <a:srgbClr val="7030A0"/>
                </a:solidFill>
                <a:latin typeface="+mj-lt"/>
              </a:rPr>
              <a:t> </a:t>
            </a:r>
            <a:r>
              <a:rPr kumimoji="1" lang="en-US" altLang="zh-TW" sz="1600" dirty="0">
                <a:solidFill>
                  <a:srgbClr val="7030A0"/>
                </a:solidFill>
                <a:latin typeface="+mj-lt"/>
              </a:rPr>
              <a:t>1) = -1</a:t>
            </a:r>
          </a:p>
          <a:p>
            <a:pPr fontAlgn="base">
              <a:spcBef>
                <a:spcPct val="0"/>
              </a:spcBef>
              <a:spcAft>
                <a:spcPct val="0"/>
              </a:spcAft>
            </a:pPr>
            <a:endParaRPr kumimoji="1" lang="en-US" altLang="zh-TW" sz="1600" dirty="0">
              <a:solidFill>
                <a:srgbClr val="7030A0"/>
              </a:solidFill>
              <a:latin typeface="+mj-lt"/>
            </a:endParaRPr>
          </a:p>
          <a:p>
            <a:pPr fontAlgn="base">
              <a:spcBef>
                <a:spcPct val="0"/>
              </a:spcBef>
              <a:spcAft>
                <a:spcPct val="0"/>
              </a:spcAft>
            </a:pPr>
            <a:r>
              <a:rPr kumimoji="1" lang="en-US" altLang="zh-TW" sz="1600" dirty="0">
                <a:solidFill>
                  <a:srgbClr val="006600"/>
                </a:solidFill>
                <a:latin typeface="+mj-lt"/>
              </a:rPr>
              <a:t>I(4,</a:t>
            </a:r>
            <a:r>
              <a:rPr kumimoji="1" lang="zh-TW" altLang="en-US" sz="1600" dirty="0">
                <a:solidFill>
                  <a:srgbClr val="006600"/>
                </a:solidFill>
                <a:latin typeface="+mj-lt"/>
              </a:rPr>
              <a:t> </a:t>
            </a:r>
            <a:r>
              <a:rPr kumimoji="1" lang="en-US" altLang="zh-TW" sz="1600" dirty="0">
                <a:solidFill>
                  <a:srgbClr val="006600"/>
                </a:solidFill>
                <a:latin typeface="+mj-lt"/>
              </a:rPr>
              <a:t>3): gradient magnitude:</a:t>
            </a:r>
            <a:r>
              <a:rPr kumimoji="1" lang="zh-TW" altLang="en-US" sz="1600" dirty="0">
                <a:solidFill>
                  <a:srgbClr val="006600"/>
                </a:solidFill>
                <a:latin typeface="+mj-lt"/>
              </a:rPr>
              <a:t> </a:t>
            </a:r>
            <a:r>
              <a:rPr kumimoji="1" lang="en-US" altLang="zh-TW" sz="1600" dirty="0">
                <a:solidFill>
                  <a:srgbClr val="006600"/>
                </a:solidFill>
                <a:latin typeface="+mj-lt"/>
                <a:ea typeface="標楷體" panose="03000509000000000000" pitchFamily="65" charset="-120"/>
              </a:rPr>
              <a:t>1×</a:t>
            </a:r>
            <a:r>
              <a:rPr kumimoji="1" lang="en-US" altLang="zh-TW" sz="1600" dirty="0">
                <a:solidFill>
                  <a:srgbClr val="006600"/>
                </a:solidFill>
                <a:latin typeface="+mj-lt"/>
              </a:rPr>
              <a:t>115</a:t>
            </a:r>
            <a:r>
              <a:rPr kumimoji="1" lang="en-US" altLang="zh-TW" sz="1600" dirty="0">
                <a:solidFill>
                  <a:srgbClr val="006600"/>
                </a:solidFill>
                <a:latin typeface="+mj-lt"/>
                <a:ea typeface="標楷體" panose="03000509000000000000" pitchFamily="65" charset="-120"/>
              </a:rPr>
              <a:t>+1×107+1×134+1×110-4×114 = 10 </a:t>
            </a:r>
            <a:r>
              <a:rPr kumimoji="1" lang="en-US" altLang="zh-TW" sz="1600" dirty="0">
                <a:solidFill>
                  <a:srgbClr val="006600"/>
                </a:solidFill>
                <a:latin typeface="+mj-lt"/>
              </a:rPr>
              <a:t>&lt;</a:t>
            </a:r>
            <a:r>
              <a:rPr kumimoji="1" lang="zh-TW" altLang="en-US" sz="1600" dirty="0">
                <a:solidFill>
                  <a:srgbClr val="006600"/>
                </a:solidFill>
                <a:latin typeface="+mj-lt"/>
              </a:rPr>
              <a:t> </a:t>
            </a:r>
            <a:r>
              <a:rPr kumimoji="1" lang="en-US" altLang="zh-TW" sz="1600" dirty="0">
                <a:solidFill>
                  <a:srgbClr val="006600"/>
                </a:solidFill>
                <a:latin typeface="+mj-lt"/>
              </a:rPr>
              <a:t>15</a:t>
            </a:r>
            <a:r>
              <a:rPr kumimoji="1" lang="zh-TW" altLang="en-US" sz="1600" dirty="0">
                <a:solidFill>
                  <a:srgbClr val="006600"/>
                </a:solidFill>
                <a:latin typeface="+mj-lt"/>
              </a:rPr>
              <a:t> </a:t>
            </a:r>
            <a:r>
              <a:rPr kumimoji="1" lang="en-US" altLang="zh-TW" sz="1600" dirty="0">
                <a:solidFill>
                  <a:srgbClr val="006600"/>
                </a:solidFill>
                <a:latin typeface="+mj-lt"/>
              </a:rPr>
              <a:t>(</a:t>
            </a:r>
            <a:r>
              <a:rPr kumimoji="1" lang="en-US" altLang="zh-TW" sz="1600" i="1" dirty="0">
                <a:solidFill>
                  <a:srgbClr val="006600"/>
                </a:solidFill>
                <a:latin typeface="+mj-lt"/>
              </a:rPr>
              <a:t>threshold</a:t>
            </a:r>
            <a:r>
              <a:rPr kumimoji="1" lang="en-US" altLang="zh-TW" sz="1600" dirty="0">
                <a:solidFill>
                  <a:srgbClr val="006600"/>
                </a:solidFill>
                <a:latin typeface="+mj-lt"/>
              </a:rPr>
              <a:t>) and &gt;</a:t>
            </a:r>
            <a:r>
              <a:rPr kumimoji="1" lang="zh-TW" altLang="en-US" sz="1600" dirty="0">
                <a:solidFill>
                  <a:srgbClr val="006600"/>
                </a:solidFill>
                <a:latin typeface="+mj-lt"/>
              </a:rPr>
              <a:t> </a:t>
            </a:r>
            <a:r>
              <a:rPr kumimoji="1" lang="en-US" altLang="zh-TW" sz="1600" dirty="0">
                <a:solidFill>
                  <a:srgbClr val="006600"/>
                </a:solidFill>
                <a:latin typeface="+mj-lt"/>
              </a:rPr>
              <a:t>-15 (</a:t>
            </a:r>
            <a:r>
              <a:rPr kumimoji="1" lang="en-US" altLang="zh-TW" sz="1600" i="1" dirty="0">
                <a:solidFill>
                  <a:srgbClr val="006600"/>
                </a:solidFill>
                <a:latin typeface="+mj-lt"/>
              </a:rPr>
              <a:t>-threshold</a:t>
            </a:r>
            <a:r>
              <a:rPr kumimoji="1" lang="en-US" altLang="zh-TW" sz="1600" dirty="0">
                <a:solidFill>
                  <a:srgbClr val="006600"/>
                </a:solidFill>
                <a:latin typeface="+mj-lt"/>
              </a:rPr>
              <a:t>)</a:t>
            </a:r>
          </a:p>
          <a:p>
            <a:pPr fontAlgn="base">
              <a:spcBef>
                <a:spcPct val="0"/>
              </a:spcBef>
              <a:spcAft>
                <a:spcPct val="0"/>
              </a:spcAft>
            </a:pPr>
            <a:r>
              <a:rPr kumimoji="1" lang="en-US" altLang="zh-TW" sz="1600" dirty="0">
                <a:solidFill>
                  <a:srgbClr val="006600"/>
                </a:solidFill>
                <a:latin typeface="+mj-lt"/>
              </a:rPr>
              <a:t>L(4,</a:t>
            </a:r>
            <a:r>
              <a:rPr kumimoji="1" lang="zh-TW" altLang="en-US" sz="1600" dirty="0">
                <a:solidFill>
                  <a:srgbClr val="006600"/>
                </a:solidFill>
                <a:latin typeface="+mj-lt"/>
              </a:rPr>
              <a:t> </a:t>
            </a:r>
            <a:r>
              <a:rPr kumimoji="1" lang="en-US" altLang="zh-TW" sz="1600" dirty="0">
                <a:solidFill>
                  <a:srgbClr val="006600"/>
                </a:solidFill>
                <a:latin typeface="+mj-lt"/>
              </a:rPr>
              <a:t>3) = 0</a:t>
            </a:r>
          </a:p>
        </p:txBody>
      </p:sp>
      <p:sp>
        <p:nvSpPr>
          <p:cNvPr id="16" name="矩形 15"/>
          <p:cNvSpPr/>
          <p:nvPr/>
        </p:nvSpPr>
        <p:spPr>
          <a:xfrm>
            <a:off x="3779913" y="2"/>
            <a:ext cx="5364089" cy="1384995"/>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mj-lt"/>
                <a:ea typeface="標楷體"/>
              </a:rPr>
              <a:t>Laplacian mask 1 (1/4) </a:t>
            </a:r>
          </a:p>
          <a:p>
            <a:pPr algn="r" fontAlgn="base">
              <a:spcBef>
                <a:spcPct val="0"/>
              </a:spcBef>
              <a:spcAft>
                <a:spcPct val="0"/>
              </a:spcAft>
            </a:pPr>
            <a:r>
              <a:rPr kumimoji="1" lang="en-US" altLang="zh-TW" sz="2800" b="1" dirty="0">
                <a:solidFill>
                  <a:prstClr val="black"/>
                </a:solidFill>
                <a:latin typeface="+mj-lt"/>
                <a:ea typeface="標楷體"/>
              </a:rPr>
              <a:t>(</a:t>
            </a:r>
            <a:r>
              <a:rPr kumimoji="1" lang="en-US" altLang="zh-TW" sz="2800" b="1" dirty="0" err="1">
                <a:solidFill>
                  <a:prstClr val="black"/>
                </a:solidFill>
                <a:latin typeface="+mj-lt"/>
                <a:ea typeface="標楷體"/>
              </a:rPr>
              <a:t>ppt</a:t>
            </a:r>
            <a:r>
              <a:rPr kumimoji="1" lang="en-US" altLang="zh-TW" sz="2800" b="1" dirty="0">
                <a:solidFill>
                  <a:prstClr val="black"/>
                </a:solidFill>
                <a:latin typeface="+mj-lt"/>
                <a:ea typeface="標楷體"/>
              </a:rPr>
              <a:t> p.104)</a:t>
            </a:r>
          </a:p>
          <a:p>
            <a:pPr algn="r" fontAlgn="base">
              <a:spcBef>
                <a:spcPct val="0"/>
              </a:spcBef>
              <a:spcAft>
                <a:spcPct val="0"/>
              </a:spcAft>
            </a:pPr>
            <a:r>
              <a:rPr kumimoji="1" lang="en-US" altLang="zh-TW" sz="2800" b="1" dirty="0">
                <a:solidFill>
                  <a:prstClr val="black"/>
                </a:solidFill>
                <a:latin typeface="+mj-lt"/>
                <a:ea typeface="標楷體"/>
              </a:rPr>
              <a:t>Threshold=15</a:t>
            </a:r>
          </a:p>
        </p:txBody>
      </p:sp>
      <p:graphicFrame>
        <p:nvGraphicFramePr>
          <p:cNvPr id="26" name="表格 25"/>
          <p:cNvGraphicFramePr>
            <a:graphicFrameLocks noGrp="1"/>
          </p:cNvGraphicFramePr>
          <p:nvPr>
            <p:extLst>
              <p:ext uri="{D42A27DB-BD31-4B8C-83A1-F6EECF244321}">
                <p14:modId xmlns:p14="http://schemas.microsoft.com/office/powerpoint/2010/main" val="304616426"/>
              </p:ext>
            </p:extLst>
          </p:nvPr>
        </p:nvGraphicFramePr>
        <p:xfrm>
          <a:off x="4278326" y="1778496"/>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153</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166</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153</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166</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161</a:t>
                      </a:r>
                      <a:endParaRPr lang="zh-TW" altLang="en-US" sz="1200" dirty="0"/>
                    </a:p>
                  </a:txBody>
                  <a:tcPr anchor="ctr"/>
                </a:tc>
                <a:tc>
                  <a:txBody>
                    <a:bodyPr/>
                    <a:lstStyle/>
                    <a:p>
                      <a:pPr algn="ctr"/>
                      <a:r>
                        <a:rPr lang="en-US" altLang="zh-TW" sz="1200" dirty="0"/>
                        <a:t>161</a:t>
                      </a:r>
                      <a:endParaRPr lang="zh-TW" altLang="en-US" sz="1200" dirty="0"/>
                    </a:p>
                  </a:txBody>
                  <a:tcPr anchor="ctr"/>
                </a:tc>
                <a:tc>
                  <a:txBody>
                    <a:bodyPr/>
                    <a:lstStyle/>
                    <a:p>
                      <a:pPr algn="ctr"/>
                      <a:r>
                        <a:rPr lang="en-US" altLang="zh-TW" sz="1200" dirty="0"/>
                        <a:t>164</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27" name="矩形 26"/>
          <p:cNvSpPr/>
          <p:nvPr/>
        </p:nvSpPr>
        <p:spPr>
          <a:xfrm>
            <a:off x="4710326" y="2151172"/>
            <a:ext cx="432000" cy="36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28" name="矩形 27"/>
          <p:cNvSpPr/>
          <p:nvPr/>
        </p:nvSpPr>
        <p:spPr>
          <a:xfrm>
            <a:off x="4730975" y="2151172"/>
            <a:ext cx="843351" cy="694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pic>
        <p:nvPicPr>
          <p:cNvPr id="18" name="Picture 8" descr="7"/>
          <p:cNvPicPr>
            <a:picLocks noChangeAspect="1" noChangeArrowheads="1"/>
          </p:cNvPicPr>
          <p:nvPr/>
        </p:nvPicPr>
        <p:blipFill rotWithShape="1">
          <a:blip r:embed="rId3" cstate="print"/>
          <a:srcRect l="27270" r="50910" b="32061"/>
          <a:stretch/>
        </p:blipFill>
        <p:spPr bwMode="auto">
          <a:xfrm>
            <a:off x="4239405" y="473590"/>
            <a:ext cx="1611724" cy="1141638"/>
          </a:xfrm>
          <a:prstGeom prst="rect">
            <a:avLst/>
          </a:prstGeom>
          <a:noFill/>
          <a:ln w="9525">
            <a:noFill/>
            <a:miter lim="800000"/>
            <a:headEnd/>
            <a:tailEnd/>
          </a:ln>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22" y="116632"/>
            <a:ext cx="4043030" cy="4043030"/>
          </a:xfrm>
          <a:prstGeom prst="rect">
            <a:avLst/>
          </a:prstGeom>
        </p:spPr>
      </p:pic>
      <p:sp>
        <p:nvSpPr>
          <p:cNvPr id="8" name="矩形 7"/>
          <p:cNvSpPr/>
          <p:nvPr/>
        </p:nvSpPr>
        <p:spPr>
          <a:xfrm>
            <a:off x="107504" y="116632"/>
            <a:ext cx="28803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21" name="矩形 20"/>
          <p:cNvSpPr/>
          <p:nvPr/>
        </p:nvSpPr>
        <p:spPr>
          <a:xfrm>
            <a:off x="370821" y="102196"/>
            <a:ext cx="288032" cy="28803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graphicFrame>
        <p:nvGraphicFramePr>
          <p:cNvPr id="22" name="表格 21"/>
          <p:cNvGraphicFramePr>
            <a:graphicFrameLocks noGrp="1"/>
          </p:cNvGraphicFramePr>
          <p:nvPr>
            <p:extLst>
              <p:ext uri="{D42A27DB-BD31-4B8C-83A1-F6EECF244321}">
                <p14:modId xmlns:p14="http://schemas.microsoft.com/office/powerpoint/2010/main" val="3171368678"/>
              </p:ext>
            </p:extLst>
          </p:nvPr>
        </p:nvGraphicFramePr>
        <p:xfrm>
          <a:off x="5793461" y="1791170"/>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153</a:t>
                      </a:r>
                      <a:endParaRPr lang="zh-TW" altLang="en-US" sz="1200" dirty="0"/>
                    </a:p>
                  </a:txBody>
                  <a:tcPr anchor="ctr"/>
                </a:tc>
                <a:tc>
                  <a:txBody>
                    <a:bodyPr/>
                    <a:lstStyle/>
                    <a:p>
                      <a:pPr algn="ctr"/>
                      <a:r>
                        <a:rPr lang="en-US" altLang="zh-TW" sz="1200" dirty="0"/>
                        <a:t>166</a:t>
                      </a:r>
                      <a:endParaRPr lang="zh-TW" altLang="en-US" sz="1200" dirty="0"/>
                    </a:p>
                  </a:txBody>
                  <a:tcPr anchor="ctr"/>
                </a:tc>
                <a:tc>
                  <a:txBody>
                    <a:bodyPr/>
                    <a:lstStyle/>
                    <a:p>
                      <a:pPr algn="ctr"/>
                      <a:r>
                        <a:rPr lang="en-US" altLang="zh-TW" sz="1200" dirty="0"/>
                        <a:t>85</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153</a:t>
                      </a:r>
                      <a:endParaRPr lang="zh-TW" altLang="en-US" sz="1200" dirty="0"/>
                    </a:p>
                  </a:txBody>
                  <a:tcPr anchor="ctr"/>
                </a:tc>
                <a:tc>
                  <a:txBody>
                    <a:bodyPr/>
                    <a:lstStyle/>
                    <a:p>
                      <a:pPr algn="ctr"/>
                      <a:r>
                        <a:rPr lang="en-US" altLang="zh-TW" sz="1200" dirty="0"/>
                        <a:t>166</a:t>
                      </a:r>
                      <a:endParaRPr lang="zh-TW" altLang="en-US" sz="1200" dirty="0"/>
                    </a:p>
                  </a:txBody>
                  <a:tcPr anchor="ctr"/>
                </a:tc>
                <a:tc>
                  <a:txBody>
                    <a:bodyPr/>
                    <a:lstStyle/>
                    <a:p>
                      <a:pPr algn="ctr"/>
                      <a:r>
                        <a:rPr lang="en-US" altLang="zh-TW" sz="1200" dirty="0"/>
                        <a:t>85</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161</a:t>
                      </a:r>
                      <a:endParaRPr lang="zh-TW" altLang="en-US" sz="1200" dirty="0"/>
                    </a:p>
                  </a:txBody>
                  <a:tcPr anchor="ctr"/>
                </a:tc>
                <a:tc>
                  <a:txBody>
                    <a:bodyPr/>
                    <a:lstStyle/>
                    <a:p>
                      <a:pPr algn="ctr"/>
                      <a:r>
                        <a:rPr lang="en-US" altLang="zh-TW" sz="1200" dirty="0"/>
                        <a:t>164</a:t>
                      </a:r>
                      <a:endParaRPr lang="zh-TW" altLang="en-US" sz="1200" dirty="0"/>
                    </a:p>
                  </a:txBody>
                  <a:tcPr anchor="ctr"/>
                </a:tc>
                <a:tc>
                  <a:txBody>
                    <a:bodyPr/>
                    <a:lstStyle/>
                    <a:p>
                      <a:pPr algn="ctr"/>
                      <a:r>
                        <a:rPr lang="en-US" altLang="zh-TW" sz="1200" dirty="0"/>
                        <a:t>161</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23" name="矩形 22"/>
          <p:cNvSpPr/>
          <p:nvPr/>
        </p:nvSpPr>
        <p:spPr>
          <a:xfrm>
            <a:off x="6225461" y="2163846"/>
            <a:ext cx="432000" cy="3600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24" name="矩形 23"/>
          <p:cNvSpPr/>
          <p:nvPr/>
        </p:nvSpPr>
        <p:spPr>
          <a:xfrm>
            <a:off x="5793460" y="2163846"/>
            <a:ext cx="1296000" cy="694648"/>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25" name="矩形 24"/>
          <p:cNvSpPr/>
          <p:nvPr/>
        </p:nvSpPr>
        <p:spPr>
          <a:xfrm>
            <a:off x="899592" y="1196752"/>
            <a:ext cx="288032" cy="288032"/>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graphicFrame>
        <p:nvGraphicFramePr>
          <p:cNvPr id="29" name="表格 28"/>
          <p:cNvGraphicFramePr>
            <a:graphicFrameLocks noGrp="1"/>
          </p:cNvGraphicFramePr>
          <p:nvPr>
            <p:extLst>
              <p:ext uri="{D42A27DB-BD31-4B8C-83A1-F6EECF244321}">
                <p14:modId xmlns:p14="http://schemas.microsoft.com/office/powerpoint/2010/main" val="3208802144"/>
              </p:ext>
            </p:extLst>
          </p:nvPr>
        </p:nvGraphicFramePr>
        <p:xfrm>
          <a:off x="7308595" y="1791170"/>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117</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145</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110</a:t>
                      </a:r>
                      <a:endParaRPr lang="zh-TW" altLang="en-US" sz="1200" dirty="0"/>
                    </a:p>
                  </a:txBody>
                  <a:tcPr anchor="ctr"/>
                </a:tc>
                <a:tc>
                  <a:txBody>
                    <a:bodyPr/>
                    <a:lstStyle/>
                    <a:p>
                      <a:pPr algn="ctr"/>
                      <a:r>
                        <a:rPr lang="en-US" altLang="zh-TW" sz="1200" dirty="0"/>
                        <a:t>114</a:t>
                      </a:r>
                      <a:endParaRPr lang="zh-TW" altLang="en-US" sz="1200" dirty="0"/>
                    </a:p>
                  </a:txBody>
                  <a:tcPr anchor="ctr"/>
                </a:tc>
                <a:tc>
                  <a:txBody>
                    <a:bodyPr/>
                    <a:lstStyle/>
                    <a:p>
                      <a:pPr algn="ctr"/>
                      <a:r>
                        <a:rPr lang="en-US" altLang="zh-TW" sz="1200" dirty="0"/>
                        <a:t>107</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134</a:t>
                      </a:r>
                      <a:endParaRPr lang="zh-TW" altLang="en-US" sz="1200" dirty="0"/>
                    </a:p>
                  </a:txBody>
                  <a:tcPr anchor="ctr"/>
                </a:tc>
                <a:tc>
                  <a:txBody>
                    <a:bodyPr/>
                    <a:lstStyle/>
                    <a:p>
                      <a:pPr algn="ctr"/>
                      <a:r>
                        <a:rPr lang="en-US" altLang="zh-TW" sz="1200" dirty="0"/>
                        <a:t>139</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30" name="矩形 29"/>
          <p:cNvSpPr/>
          <p:nvPr/>
        </p:nvSpPr>
        <p:spPr>
          <a:xfrm>
            <a:off x="7740595" y="2163846"/>
            <a:ext cx="432000" cy="360000"/>
          </a:xfrm>
          <a:prstGeom prst="rect">
            <a:avLst/>
          </a:prstGeom>
          <a:no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31" name="矩形 30"/>
          <p:cNvSpPr/>
          <p:nvPr/>
        </p:nvSpPr>
        <p:spPr>
          <a:xfrm>
            <a:off x="7308594" y="1791170"/>
            <a:ext cx="1296000" cy="1067324"/>
          </a:xfrm>
          <a:prstGeom prst="rect">
            <a:avLst/>
          </a:prstGeom>
          <a:noFill/>
          <a:ln w="28575">
            <a:solidFill>
              <a:srgbClr val="00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cxnSp>
        <p:nvCxnSpPr>
          <p:cNvPr id="32" name="直線單箭頭接點 31"/>
          <p:cNvCxnSpPr/>
          <p:nvPr/>
        </p:nvCxnSpPr>
        <p:spPr>
          <a:xfrm flipV="1">
            <a:off x="4909442" y="2015320"/>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5341490" y="2015320"/>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H="1">
            <a:off x="4566014" y="2314400"/>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H="1">
            <a:off x="4568587" y="2674440"/>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rot="2700000" flipH="1">
            <a:off x="4561279" y="2109048"/>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6005671" y="2030440"/>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6447974" y="2030440"/>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6876256" y="2036155"/>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4361938" y="2962090"/>
            <a:ext cx="3810659" cy="1169551"/>
          </a:xfrm>
          <a:prstGeom prst="rect">
            <a:avLst/>
          </a:prstGeom>
        </p:spPr>
        <p:txBody>
          <a:bodyPr wrap="none">
            <a:spAutoFit/>
          </a:bodyPr>
          <a:lstStyle/>
          <a:p>
            <a:pPr fontAlgn="base">
              <a:spcBef>
                <a:spcPct val="0"/>
              </a:spcBef>
              <a:spcAft>
                <a:spcPct val="0"/>
              </a:spcAft>
            </a:pPr>
            <a:r>
              <a:rPr kumimoji="1" lang="en-US" altLang="zh-TW" sz="1400" dirty="0">
                <a:solidFill>
                  <a:prstClr val="black"/>
                </a:solidFill>
                <a:latin typeface="+mj-lt"/>
                <a:ea typeface="標楷體"/>
              </a:rPr>
              <a:t>Input pixel gradient magnitude &gt;= threshold (15) </a:t>
            </a:r>
          </a:p>
          <a:p>
            <a:pPr marL="355600" fontAlgn="base">
              <a:spcBef>
                <a:spcPct val="0"/>
              </a:spcBef>
              <a:spcAft>
                <a:spcPct val="0"/>
              </a:spcAft>
            </a:pPr>
            <a:r>
              <a:rPr kumimoji="1" lang="en-US" altLang="zh-TW" sz="1400" dirty="0">
                <a:solidFill>
                  <a:prstClr val="black"/>
                </a:solidFill>
                <a:latin typeface="+mj-lt"/>
                <a:ea typeface="標楷體"/>
                <a:cs typeface="Times New Roman" panose="02020603050405020304" pitchFamily="18" charset="0"/>
              </a:rPr>
              <a:t>→ Laplacian</a:t>
            </a:r>
            <a:r>
              <a:rPr kumimoji="1" lang="zh-TW" altLang="en-US" sz="1400" dirty="0">
                <a:solidFill>
                  <a:prstClr val="black"/>
                </a:solidFill>
                <a:latin typeface="+mj-lt"/>
                <a:ea typeface="標楷體"/>
                <a:cs typeface="Times New Roman" panose="02020603050405020304" pitchFamily="18" charset="0"/>
              </a:rPr>
              <a:t> </a:t>
            </a:r>
            <a:r>
              <a:rPr kumimoji="1" lang="en-US" altLang="zh-TW" sz="1400" dirty="0">
                <a:solidFill>
                  <a:prstClr val="black"/>
                </a:solidFill>
                <a:latin typeface="+mj-lt"/>
                <a:ea typeface="標楷體"/>
                <a:cs typeface="Times New Roman" panose="02020603050405020304" pitchFamily="18" charset="0"/>
              </a:rPr>
              <a:t>output pixel t </a:t>
            </a:r>
            <a:r>
              <a:rPr kumimoji="1" lang="en-US" altLang="zh-TW" sz="1400" dirty="0">
                <a:solidFill>
                  <a:prstClr val="black"/>
                </a:solidFill>
                <a:latin typeface="+mj-lt"/>
                <a:ea typeface="標楷體"/>
              </a:rPr>
              <a:t>= 1</a:t>
            </a:r>
          </a:p>
          <a:p>
            <a:pPr fontAlgn="base">
              <a:spcBef>
                <a:spcPct val="0"/>
              </a:spcBef>
              <a:spcAft>
                <a:spcPct val="0"/>
              </a:spcAft>
            </a:pPr>
            <a:r>
              <a:rPr kumimoji="1" lang="en-US" altLang="zh-TW" sz="1400" dirty="0">
                <a:solidFill>
                  <a:prstClr val="black"/>
                </a:solidFill>
                <a:latin typeface="+mj-lt"/>
                <a:ea typeface="標楷體"/>
              </a:rPr>
              <a:t>Input pixel gradient magnitude &lt;= -threshold (15) </a:t>
            </a:r>
          </a:p>
          <a:p>
            <a:pPr marL="355600" fontAlgn="base">
              <a:spcBef>
                <a:spcPct val="0"/>
              </a:spcBef>
              <a:spcAft>
                <a:spcPct val="0"/>
              </a:spcAft>
            </a:pPr>
            <a:r>
              <a:rPr kumimoji="1" lang="en-US" altLang="zh-TW" sz="1400" dirty="0">
                <a:solidFill>
                  <a:prstClr val="black"/>
                </a:solidFill>
                <a:latin typeface="+mj-lt"/>
                <a:ea typeface="標楷體"/>
                <a:cs typeface="Times New Roman" panose="02020603050405020304" pitchFamily="18" charset="0"/>
              </a:rPr>
              <a:t>→ Laplacian output pixel t </a:t>
            </a:r>
            <a:r>
              <a:rPr kumimoji="1" lang="en-US" altLang="zh-TW" sz="1400" dirty="0">
                <a:solidFill>
                  <a:prstClr val="black"/>
                </a:solidFill>
                <a:latin typeface="+mj-lt"/>
                <a:ea typeface="標楷體"/>
              </a:rPr>
              <a:t>= -1</a:t>
            </a:r>
          </a:p>
          <a:p>
            <a:pPr fontAlgn="base">
              <a:spcBef>
                <a:spcPct val="0"/>
              </a:spcBef>
              <a:spcAft>
                <a:spcPct val="0"/>
              </a:spcAft>
            </a:pPr>
            <a:r>
              <a:rPr kumimoji="1" lang="en-US" altLang="zh-TW" sz="1400" dirty="0">
                <a:solidFill>
                  <a:prstClr val="black"/>
                </a:solidFill>
                <a:latin typeface="+mj-lt"/>
                <a:ea typeface="標楷體"/>
              </a:rPr>
              <a:t>Else </a:t>
            </a:r>
            <a:r>
              <a:rPr kumimoji="1" lang="en-US" altLang="zh-TW" sz="1400" dirty="0">
                <a:solidFill>
                  <a:prstClr val="black"/>
                </a:solidFill>
                <a:latin typeface="+mj-lt"/>
                <a:ea typeface="標楷體"/>
                <a:cs typeface="Times New Roman" panose="02020603050405020304" pitchFamily="18" charset="0"/>
              </a:rPr>
              <a:t>→ Laplacian output pixel t </a:t>
            </a:r>
            <a:r>
              <a:rPr kumimoji="1" lang="en-US" altLang="zh-TW" sz="1400" dirty="0">
                <a:solidFill>
                  <a:prstClr val="black"/>
                </a:solidFill>
                <a:latin typeface="+mj-lt"/>
                <a:ea typeface="標楷體"/>
              </a:rPr>
              <a:t>= 0</a:t>
            </a:r>
            <a:endParaRPr kumimoji="1" lang="zh-TW" altLang="en-US" sz="1400" dirty="0">
              <a:solidFill>
                <a:prstClr val="black"/>
              </a:solidFill>
              <a:latin typeface="+mj-lt"/>
              <a:ea typeface="標楷體"/>
            </a:endParaRPr>
          </a:p>
        </p:txBody>
      </p:sp>
    </p:spTree>
    <p:extLst>
      <p:ext uri="{BB962C8B-B14F-4D97-AF65-F5344CB8AC3E}">
        <p14:creationId xmlns:p14="http://schemas.microsoft.com/office/powerpoint/2010/main" val="24883902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mj-lt"/>
                <a:ea typeface="新細明體" charset="-120"/>
              </a:rPr>
              <a:t>DC &amp; CV Lab. CSIE NTU</a:t>
            </a:r>
            <a:endParaRPr kumimoji="1" lang="en-US" altLang="zh-TW" dirty="0">
              <a:latin typeface="+mj-lt"/>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dirty="0">
                <a:latin typeface="+mj-lt"/>
                <a:ea typeface="新細明體" charset="-120"/>
              </a:rPr>
              <a:pPr fontAlgn="base">
                <a:spcBef>
                  <a:spcPct val="0"/>
                </a:spcBef>
                <a:spcAft>
                  <a:spcPct val="0"/>
                </a:spcAft>
              </a:pPr>
              <a:t>178</a:t>
            </a:fld>
            <a:endParaRPr kumimoji="1" lang="en-US" dirty="0">
              <a:latin typeface="+mj-lt"/>
              <a:ea typeface="新細明體" charset="-120"/>
            </a:endParaRPr>
          </a:p>
        </p:txBody>
      </p:sp>
      <p:sp>
        <p:nvSpPr>
          <p:cNvPr id="16" name="矩形 15"/>
          <p:cNvSpPr/>
          <p:nvPr/>
        </p:nvSpPr>
        <p:spPr>
          <a:xfrm>
            <a:off x="3779913" y="2"/>
            <a:ext cx="5364089" cy="954107"/>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mj-lt"/>
                <a:ea typeface="標楷體"/>
              </a:rPr>
              <a:t>Laplacian mask 1 (2/4) </a:t>
            </a:r>
          </a:p>
          <a:p>
            <a:pPr algn="r" fontAlgn="base">
              <a:spcBef>
                <a:spcPct val="0"/>
              </a:spcBef>
              <a:spcAft>
                <a:spcPct val="0"/>
              </a:spcAft>
            </a:pPr>
            <a:r>
              <a:rPr kumimoji="1" lang="en-US" altLang="zh-TW" sz="2800" b="1" dirty="0">
                <a:solidFill>
                  <a:prstClr val="black"/>
                </a:solidFill>
                <a:latin typeface="+mj-lt"/>
              </a:rPr>
              <a:t>(</a:t>
            </a:r>
            <a:r>
              <a:rPr kumimoji="1" lang="en-US" altLang="zh-TW" sz="2800" b="1" dirty="0" err="1">
                <a:solidFill>
                  <a:prstClr val="black"/>
                </a:solidFill>
                <a:latin typeface="+mj-lt"/>
              </a:rPr>
              <a:t>ppt</a:t>
            </a:r>
            <a:r>
              <a:rPr kumimoji="1" lang="en-US" altLang="zh-TW" sz="2800" b="1" dirty="0">
                <a:solidFill>
                  <a:prstClr val="black"/>
                </a:solidFill>
                <a:latin typeface="+mj-lt"/>
              </a:rPr>
              <a:t> p.104) </a:t>
            </a:r>
            <a:r>
              <a:rPr kumimoji="1" lang="en-US" altLang="zh-TW" sz="2800" b="1" dirty="0">
                <a:solidFill>
                  <a:prstClr val="black"/>
                </a:solidFill>
                <a:latin typeface="+mj-lt"/>
                <a:ea typeface="標楷體"/>
              </a:rPr>
              <a:t>Threshold=15</a:t>
            </a:r>
          </a:p>
        </p:txBody>
      </p:sp>
      <p:pic>
        <p:nvPicPr>
          <p:cNvPr id="18" name="Picture 8" descr="7"/>
          <p:cNvPicPr>
            <a:picLocks noChangeAspect="1" noChangeArrowheads="1"/>
          </p:cNvPicPr>
          <p:nvPr/>
        </p:nvPicPr>
        <p:blipFill rotWithShape="1">
          <a:blip r:embed="rId3" cstate="print"/>
          <a:srcRect l="27270" r="50910" b="32061"/>
          <a:stretch/>
        </p:blipFill>
        <p:spPr bwMode="auto">
          <a:xfrm>
            <a:off x="7246833" y="981157"/>
            <a:ext cx="1611724" cy="1141638"/>
          </a:xfrm>
          <a:prstGeom prst="rect">
            <a:avLst/>
          </a:prstGeom>
          <a:noFill/>
          <a:ln w="9525">
            <a:noFill/>
            <a:miter lim="800000"/>
            <a:headEnd/>
            <a:tailEnd/>
          </a:ln>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660" y="2080007"/>
            <a:ext cx="4140000" cy="4140000"/>
          </a:xfrm>
          <a:prstGeom prst="rect">
            <a:avLst/>
          </a:prstGeom>
        </p:spPr>
      </p:pic>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3192" y="2088392"/>
            <a:ext cx="4055777" cy="4140000"/>
          </a:xfrm>
          <a:prstGeom prst="rect">
            <a:avLst/>
          </a:prstGeom>
        </p:spPr>
      </p:pic>
      <p:sp>
        <p:nvSpPr>
          <p:cNvPr id="32" name="矩形 31"/>
          <p:cNvSpPr/>
          <p:nvPr/>
        </p:nvSpPr>
        <p:spPr>
          <a:xfrm>
            <a:off x="189660" y="2080007"/>
            <a:ext cx="28803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33" name="矩形 32"/>
          <p:cNvSpPr/>
          <p:nvPr/>
        </p:nvSpPr>
        <p:spPr>
          <a:xfrm>
            <a:off x="477692" y="2080007"/>
            <a:ext cx="288032" cy="28803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34" name="矩形 33"/>
          <p:cNvSpPr/>
          <p:nvPr/>
        </p:nvSpPr>
        <p:spPr>
          <a:xfrm>
            <a:off x="1028368" y="3186306"/>
            <a:ext cx="288032" cy="288032"/>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35" name="矩形 34"/>
          <p:cNvSpPr/>
          <p:nvPr/>
        </p:nvSpPr>
        <p:spPr>
          <a:xfrm>
            <a:off x="4558122" y="2095247"/>
            <a:ext cx="28803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36" name="矩形 35"/>
          <p:cNvSpPr/>
          <p:nvPr/>
        </p:nvSpPr>
        <p:spPr>
          <a:xfrm>
            <a:off x="4846154" y="2095247"/>
            <a:ext cx="288032" cy="28803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37" name="矩形 36"/>
          <p:cNvSpPr/>
          <p:nvPr/>
        </p:nvSpPr>
        <p:spPr>
          <a:xfrm>
            <a:off x="5371708" y="3186306"/>
            <a:ext cx="288032" cy="288032"/>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38" name="矩形 37"/>
          <p:cNvSpPr/>
          <p:nvPr/>
        </p:nvSpPr>
        <p:spPr>
          <a:xfrm>
            <a:off x="477692" y="937298"/>
            <a:ext cx="6125395" cy="738664"/>
          </a:xfrm>
          <a:prstGeom prst="rect">
            <a:avLst/>
          </a:prstGeom>
        </p:spPr>
        <p:txBody>
          <a:bodyPr wrap="none">
            <a:spAutoFit/>
          </a:bodyPr>
          <a:lstStyle/>
          <a:p>
            <a:pPr fontAlgn="base">
              <a:spcBef>
                <a:spcPct val="0"/>
              </a:spcBef>
              <a:spcAft>
                <a:spcPct val="0"/>
              </a:spcAft>
            </a:pPr>
            <a:r>
              <a:rPr kumimoji="1" lang="en-US" altLang="zh-TW" sz="1400" dirty="0">
                <a:solidFill>
                  <a:prstClr val="black"/>
                </a:solidFill>
                <a:latin typeface="+mj-lt"/>
                <a:ea typeface="標楷體"/>
              </a:rPr>
              <a:t>Input pixel gradient magnitude &gt;= threshold (15) </a:t>
            </a:r>
            <a:r>
              <a:rPr kumimoji="1" lang="en-US" altLang="zh-TW" sz="1400" dirty="0">
                <a:solidFill>
                  <a:prstClr val="black"/>
                </a:solidFill>
                <a:latin typeface="+mj-lt"/>
                <a:ea typeface="標楷體"/>
                <a:cs typeface="Times New Roman" panose="02020603050405020304" pitchFamily="18" charset="0"/>
              </a:rPr>
              <a:t>→ Laplacian</a:t>
            </a:r>
            <a:r>
              <a:rPr kumimoji="1" lang="zh-TW" altLang="en-US" sz="1400" dirty="0">
                <a:solidFill>
                  <a:prstClr val="black"/>
                </a:solidFill>
                <a:latin typeface="+mj-lt"/>
                <a:ea typeface="標楷體"/>
                <a:cs typeface="Times New Roman" panose="02020603050405020304" pitchFamily="18" charset="0"/>
              </a:rPr>
              <a:t> </a:t>
            </a:r>
            <a:r>
              <a:rPr kumimoji="1" lang="en-US" altLang="zh-TW" sz="1400" dirty="0">
                <a:solidFill>
                  <a:prstClr val="black"/>
                </a:solidFill>
                <a:latin typeface="+mj-lt"/>
                <a:ea typeface="標楷體"/>
                <a:cs typeface="Times New Roman" panose="02020603050405020304" pitchFamily="18" charset="0"/>
              </a:rPr>
              <a:t>output pixel t </a:t>
            </a:r>
            <a:r>
              <a:rPr kumimoji="1" lang="en-US" altLang="zh-TW" sz="1400" dirty="0">
                <a:solidFill>
                  <a:prstClr val="black"/>
                </a:solidFill>
                <a:latin typeface="+mj-lt"/>
                <a:ea typeface="標楷體"/>
              </a:rPr>
              <a:t>= 1</a:t>
            </a:r>
          </a:p>
          <a:p>
            <a:pPr fontAlgn="base">
              <a:spcBef>
                <a:spcPct val="0"/>
              </a:spcBef>
              <a:spcAft>
                <a:spcPct val="0"/>
              </a:spcAft>
            </a:pPr>
            <a:r>
              <a:rPr kumimoji="1" lang="en-US" altLang="zh-TW" sz="1400" dirty="0">
                <a:solidFill>
                  <a:prstClr val="black"/>
                </a:solidFill>
                <a:latin typeface="+mj-lt"/>
                <a:ea typeface="標楷體"/>
              </a:rPr>
              <a:t>Input pixel gradient magnitude &lt;= -threshold (15) </a:t>
            </a:r>
            <a:r>
              <a:rPr kumimoji="1" lang="en-US" altLang="zh-TW" sz="1400" dirty="0">
                <a:solidFill>
                  <a:prstClr val="black"/>
                </a:solidFill>
                <a:latin typeface="+mj-lt"/>
                <a:ea typeface="標楷體"/>
                <a:cs typeface="Times New Roman" panose="02020603050405020304" pitchFamily="18" charset="0"/>
              </a:rPr>
              <a:t>→ Laplacian output pixel t </a:t>
            </a:r>
            <a:r>
              <a:rPr kumimoji="1" lang="en-US" altLang="zh-TW" sz="1400" dirty="0">
                <a:solidFill>
                  <a:prstClr val="black"/>
                </a:solidFill>
                <a:latin typeface="+mj-lt"/>
                <a:ea typeface="標楷體"/>
              </a:rPr>
              <a:t>= -1</a:t>
            </a:r>
          </a:p>
          <a:p>
            <a:pPr fontAlgn="base">
              <a:spcBef>
                <a:spcPct val="0"/>
              </a:spcBef>
              <a:spcAft>
                <a:spcPct val="0"/>
              </a:spcAft>
            </a:pPr>
            <a:r>
              <a:rPr kumimoji="1" lang="en-US" altLang="zh-TW" sz="1400" dirty="0">
                <a:solidFill>
                  <a:prstClr val="black"/>
                </a:solidFill>
                <a:latin typeface="+mj-lt"/>
                <a:ea typeface="標楷體"/>
              </a:rPr>
              <a:t>Else </a:t>
            </a:r>
            <a:r>
              <a:rPr kumimoji="1" lang="en-US" altLang="zh-TW" sz="1400" dirty="0">
                <a:solidFill>
                  <a:prstClr val="black"/>
                </a:solidFill>
                <a:latin typeface="+mj-lt"/>
                <a:ea typeface="標楷體"/>
                <a:cs typeface="Times New Roman" panose="02020603050405020304" pitchFamily="18" charset="0"/>
              </a:rPr>
              <a:t>→ Laplacian output pixel t </a:t>
            </a:r>
            <a:r>
              <a:rPr kumimoji="1" lang="en-US" altLang="zh-TW" sz="1400" dirty="0">
                <a:solidFill>
                  <a:prstClr val="black"/>
                </a:solidFill>
                <a:latin typeface="+mj-lt"/>
                <a:ea typeface="標楷體"/>
              </a:rPr>
              <a:t>= 0</a:t>
            </a:r>
            <a:endParaRPr kumimoji="1" lang="zh-TW" altLang="en-US" sz="1400" dirty="0">
              <a:solidFill>
                <a:prstClr val="black"/>
              </a:solidFill>
              <a:latin typeface="+mj-lt"/>
              <a:ea typeface="標楷體"/>
            </a:endParaRPr>
          </a:p>
        </p:txBody>
      </p:sp>
      <p:sp>
        <p:nvSpPr>
          <p:cNvPr id="5" name="矩形 4"/>
          <p:cNvSpPr/>
          <p:nvPr/>
        </p:nvSpPr>
        <p:spPr>
          <a:xfrm>
            <a:off x="4492595" y="1567865"/>
            <a:ext cx="2334293" cy="461665"/>
          </a:xfrm>
          <a:prstGeom prst="rect">
            <a:avLst/>
          </a:prstGeom>
        </p:spPr>
        <p:txBody>
          <a:bodyPr wrap="none">
            <a:spAutoFit/>
          </a:bodyPr>
          <a:lstStyle/>
          <a:p>
            <a:pPr fontAlgn="base">
              <a:spcBef>
                <a:spcPct val="0"/>
              </a:spcBef>
              <a:spcAft>
                <a:spcPct val="0"/>
              </a:spcAft>
            </a:pPr>
            <a:r>
              <a:rPr kumimoji="1" lang="en-US" altLang="zh-TW" sz="2400" dirty="0">
                <a:solidFill>
                  <a:prstClr val="black"/>
                </a:solidFill>
                <a:latin typeface="+mj-lt"/>
                <a:ea typeface="新細明體" charset="-120"/>
                <a:cs typeface="Times New Roman" panose="02020603050405020304" pitchFamily="18" charset="0"/>
              </a:rPr>
              <a:t>Laplacian output </a:t>
            </a:r>
            <a:endParaRPr kumimoji="1" lang="zh-TW" altLang="en-US" sz="2400" dirty="0">
              <a:solidFill>
                <a:prstClr val="black"/>
              </a:solidFill>
              <a:latin typeface="+mj-lt"/>
              <a:ea typeface="新細明體" charset="-120"/>
            </a:endParaRPr>
          </a:p>
        </p:txBody>
      </p:sp>
      <p:sp>
        <p:nvSpPr>
          <p:cNvPr id="39" name="矩形 38"/>
          <p:cNvSpPr/>
          <p:nvPr/>
        </p:nvSpPr>
        <p:spPr>
          <a:xfrm>
            <a:off x="189660" y="1571410"/>
            <a:ext cx="1661032" cy="461665"/>
          </a:xfrm>
          <a:prstGeom prst="rect">
            <a:avLst/>
          </a:prstGeom>
        </p:spPr>
        <p:txBody>
          <a:bodyPr wrap="none">
            <a:spAutoFit/>
          </a:bodyPr>
          <a:lstStyle/>
          <a:p>
            <a:pPr fontAlgn="base">
              <a:spcBef>
                <a:spcPct val="0"/>
              </a:spcBef>
              <a:spcAft>
                <a:spcPct val="0"/>
              </a:spcAft>
            </a:pPr>
            <a:r>
              <a:rPr kumimoji="1" lang="en-US" altLang="zh-TW" sz="2400" dirty="0">
                <a:solidFill>
                  <a:prstClr val="black"/>
                </a:solidFill>
                <a:latin typeface="+mj-lt"/>
                <a:ea typeface="新細明體" charset="-120"/>
                <a:cs typeface="Times New Roman" panose="02020603050405020304" pitchFamily="18" charset="0"/>
              </a:rPr>
              <a:t>Input image</a:t>
            </a:r>
            <a:endParaRPr kumimoji="1" lang="zh-TW" altLang="en-US" sz="2400" dirty="0">
              <a:solidFill>
                <a:prstClr val="black"/>
              </a:solidFill>
              <a:latin typeface="+mj-lt"/>
              <a:ea typeface="新細明體" charset="-120"/>
            </a:endParaRPr>
          </a:p>
        </p:txBody>
      </p:sp>
    </p:spTree>
    <p:extLst>
      <p:ext uri="{BB962C8B-B14F-4D97-AF65-F5344CB8AC3E}">
        <p14:creationId xmlns:p14="http://schemas.microsoft.com/office/powerpoint/2010/main" val="27688037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表格 31"/>
          <p:cNvGraphicFramePr>
            <a:graphicFrameLocks noGrp="1"/>
          </p:cNvGraphicFramePr>
          <p:nvPr>
            <p:extLst>
              <p:ext uri="{D42A27DB-BD31-4B8C-83A1-F6EECF244321}">
                <p14:modId xmlns:p14="http://schemas.microsoft.com/office/powerpoint/2010/main" val="955113374"/>
              </p:ext>
            </p:extLst>
          </p:nvPr>
        </p:nvGraphicFramePr>
        <p:xfrm>
          <a:off x="4483444" y="1057124"/>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828894827"/>
                  </a:ext>
                </a:extLst>
              </a:tr>
            </a:tbl>
          </a:graphicData>
        </a:graphic>
      </p:graphicFrame>
      <p:pic>
        <p:nvPicPr>
          <p:cNvPr id="20" name="圖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7" y="102196"/>
            <a:ext cx="3960554" cy="4042800"/>
          </a:xfrm>
          <a:prstGeom prst="rect">
            <a:avLst/>
          </a:prstGeom>
        </p:spPr>
      </p:pic>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mj-lt"/>
                <a:ea typeface="新細明體" charset="-120"/>
              </a:rPr>
              <a:t>DC &amp; CV Lab. CSIE NTU</a:t>
            </a:r>
            <a:endParaRPr kumimoji="1" lang="en-US" altLang="zh-TW" dirty="0">
              <a:latin typeface="+mj-lt"/>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dirty="0">
                <a:latin typeface="+mj-lt"/>
                <a:ea typeface="新細明體" charset="-120"/>
              </a:rPr>
              <a:pPr fontAlgn="base">
                <a:spcBef>
                  <a:spcPct val="0"/>
                </a:spcBef>
                <a:spcAft>
                  <a:spcPct val="0"/>
                </a:spcAft>
              </a:pPr>
              <a:t>179</a:t>
            </a:fld>
            <a:endParaRPr kumimoji="1" lang="en-US" dirty="0">
              <a:latin typeface="+mj-lt"/>
              <a:ea typeface="新細明體" charset="-120"/>
            </a:endParaRPr>
          </a:p>
        </p:txBody>
      </p:sp>
      <p:sp>
        <p:nvSpPr>
          <p:cNvPr id="6" name="文字方塊 5"/>
          <p:cNvSpPr txBox="1"/>
          <p:nvPr/>
        </p:nvSpPr>
        <p:spPr>
          <a:xfrm>
            <a:off x="115046" y="4068720"/>
            <a:ext cx="8992378" cy="2554545"/>
          </a:xfrm>
          <a:prstGeom prst="rect">
            <a:avLst/>
          </a:prstGeom>
          <a:noFill/>
        </p:spPr>
        <p:txBody>
          <a:bodyPr wrap="square" rtlCol="0">
            <a:spAutoFit/>
          </a:bodyPr>
          <a:lstStyle/>
          <a:p>
            <a:pPr fontAlgn="base">
              <a:spcBef>
                <a:spcPct val="0"/>
              </a:spcBef>
              <a:spcAft>
                <a:spcPct val="0"/>
              </a:spcAft>
            </a:pPr>
            <a:r>
              <a:rPr kumimoji="1" lang="en-US" altLang="zh-TW" sz="1600" dirty="0">
                <a:solidFill>
                  <a:srgbClr val="FF0000"/>
                </a:solidFill>
                <a:latin typeface="+mj-lt"/>
                <a:ea typeface="標楷體"/>
              </a:rPr>
              <a:t>L(0,</a:t>
            </a:r>
            <a:r>
              <a:rPr kumimoji="1" lang="zh-TW" altLang="en-US" sz="1600" dirty="0">
                <a:solidFill>
                  <a:srgbClr val="FF0000"/>
                </a:solidFill>
                <a:latin typeface="+mj-lt"/>
                <a:ea typeface="標楷體"/>
              </a:rPr>
              <a:t> </a:t>
            </a:r>
            <a:r>
              <a:rPr kumimoji="1" lang="en-US" altLang="zh-TW" sz="1600" dirty="0">
                <a:solidFill>
                  <a:srgbClr val="FF0000"/>
                </a:solidFill>
                <a:latin typeface="+mj-lt"/>
                <a:ea typeface="標楷體"/>
              </a:rPr>
              <a:t>0): 1,</a:t>
            </a:r>
            <a:r>
              <a:rPr kumimoji="1" lang="zh-TW" altLang="en-US" sz="1600" dirty="0">
                <a:solidFill>
                  <a:srgbClr val="FF0000"/>
                </a:solidFill>
                <a:latin typeface="+mj-lt"/>
                <a:ea typeface="標楷體"/>
              </a:rPr>
              <a:t> </a:t>
            </a:r>
            <a:r>
              <a:rPr kumimoji="1" lang="en-US" altLang="zh-TW" sz="1600" dirty="0">
                <a:solidFill>
                  <a:srgbClr val="FF0000"/>
                </a:solidFill>
                <a:latin typeface="+mj-lt"/>
                <a:ea typeface="標楷體"/>
              </a:rPr>
              <a:t>and zero crossing in L(-1, 1), L(0,</a:t>
            </a:r>
            <a:r>
              <a:rPr kumimoji="1" lang="zh-TW" altLang="en-US" sz="1600" dirty="0">
                <a:solidFill>
                  <a:srgbClr val="FF0000"/>
                </a:solidFill>
                <a:latin typeface="+mj-lt"/>
                <a:ea typeface="標楷體"/>
              </a:rPr>
              <a:t> </a:t>
            </a:r>
            <a:r>
              <a:rPr kumimoji="1" lang="en-US" altLang="zh-TW" sz="1600" dirty="0">
                <a:solidFill>
                  <a:srgbClr val="FF0000"/>
                </a:solidFill>
                <a:latin typeface="+mj-lt"/>
                <a:ea typeface="標楷體"/>
              </a:rPr>
              <a:t>1), L(1, -1), L(1, 0), L(1, 1) = -1</a:t>
            </a:r>
          </a:p>
          <a:p>
            <a:pPr fontAlgn="base">
              <a:spcBef>
                <a:spcPct val="0"/>
              </a:spcBef>
              <a:spcAft>
                <a:spcPct val="0"/>
              </a:spcAft>
            </a:pPr>
            <a:r>
              <a:rPr kumimoji="1" lang="en-US" altLang="zh-TW" sz="1600" dirty="0">
                <a:solidFill>
                  <a:srgbClr val="FF0000"/>
                </a:solidFill>
                <a:latin typeface="+mj-lt"/>
              </a:rPr>
              <a:t>O(0,</a:t>
            </a:r>
            <a:r>
              <a:rPr kumimoji="1" lang="zh-TW" altLang="en-US" sz="1600" dirty="0">
                <a:solidFill>
                  <a:srgbClr val="FF0000"/>
                </a:solidFill>
                <a:latin typeface="+mj-lt"/>
              </a:rPr>
              <a:t> </a:t>
            </a:r>
            <a:r>
              <a:rPr kumimoji="1" lang="en-US" altLang="zh-TW" sz="1600" dirty="0">
                <a:solidFill>
                  <a:srgbClr val="FF0000"/>
                </a:solidFill>
                <a:latin typeface="+mj-lt"/>
              </a:rPr>
              <a:t>0) = 0 (black)</a:t>
            </a:r>
          </a:p>
          <a:p>
            <a:pPr fontAlgn="base">
              <a:spcBef>
                <a:spcPct val="0"/>
              </a:spcBef>
              <a:spcAft>
                <a:spcPct val="0"/>
              </a:spcAft>
            </a:pPr>
            <a:endParaRPr kumimoji="1" lang="en-US" altLang="zh-TW" sz="1600" dirty="0">
              <a:solidFill>
                <a:srgbClr val="7030A0"/>
              </a:solidFill>
              <a:latin typeface="+mj-lt"/>
              <a:ea typeface="標楷體"/>
            </a:endParaRPr>
          </a:p>
          <a:p>
            <a:pPr fontAlgn="base">
              <a:spcBef>
                <a:spcPct val="0"/>
              </a:spcBef>
              <a:spcAft>
                <a:spcPct val="0"/>
              </a:spcAft>
            </a:pPr>
            <a:r>
              <a:rPr kumimoji="1" lang="en-US" altLang="zh-TW" sz="1600" dirty="0">
                <a:solidFill>
                  <a:srgbClr val="7030A0"/>
                </a:solidFill>
                <a:latin typeface="+mj-lt"/>
              </a:rPr>
              <a:t>L(0,</a:t>
            </a:r>
            <a:r>
              <a:rPr kumimoji="1" lang="zh-TW" altLang="en-US" sz="1600" dirty="0">
                <a:solidFill>
                  <a:srgbClr val="7030A0"/>
                </a:solidFill>
                <a:latin typeface="+mj-lt"/>
              </a:rPr>
              <a:t> </a:t>
            </a:r>
            <a:r>
              <a:rPr kumimoji="1" lang="en-US" altLang="zh-TW" sz="1600" dirty="0">
                <a:solidFill>
                  <a:srgbClr val="7030A0"/>
                </a:solidFill>
                <a:latin typeface="+mj-lt"/>
              </a:rPr>
              <a:t>1): -1 </a:t>
            </a:r>
            <a:r>
              <a:rPr kumimoji="1" lang="en-US" altLang="zh-TW" sz="1600" dirty="0">
                <a:solidFill>
                  <a:srgbClr val="7030A0"/>
                </a:solidFill>
                <a:latin typeface="+mj-lt"/>
                <a:cs typeface="Times New Roman" panose="02020603050405020304" pitchFamily="18" charset="0"/>
              </a:rPr>
              <a:t>→ </a:t>
            </a:r>
            <a:r>
              <a:rPr kumimoji="1" lang="en-US" altLang="zh-TW" sz="1600" dirty="0">
                <a:solidFill>
                  <a:srgbClr val="7030A0"/>
                </a:solidFill>
                <a:latin typeface="+mj-lt"/>
              </a:rPr>
              <a:t>O(0,</a:t>
            </a:r>
            <a:r>
              <a:rPr kumimoji="1" lang="zh-TW" altLang="en-US" sz="1600" dirty="0">
                <a:solidFill>
                  <a:srgbClr val="7030A0"/>
                </a:solidFill>
                <a:latin typeface="+mj-lt"/>
              </a:rPr>
              <a:t> </a:t>
            </a:r>
            <a:r>
              <a:rPr kumimoji="1" lang="en-US" altLang="zh-TW" sz="1600" dirty="0">
                <a:solidFill>
                  <a:srgbClr val="7030A0"/>
                </a:solidFill>
                <a:latin typeface="+mj-lt"/>
              </a:rPr>
              <a:t>1) : 255 (white)</a:t>
            </a:r>
          </a:p>
          <a:p>
            <a:pPr fontAlgn="base">
              <a:spcBef>
                <a:spcPct val="0"/>
              </a:spcBef>
              <a:spcAft>
                <a:spcPct val="0"/>
              </a:spcAft>
            </a:pPr>
            <a:endParaRPr kumimoji="1" lang="en-US" altLang="zh-TW" sz="1600" dirty="0">
              <a:solidFill>
                <a:srgbClr val="7030A0"/>
              </a:solidFill>
              <a:latin typeface="+mj-lt"/>
            </a:endParaRPr>
          </a:p>
          <a:p>
            <a:pPr fontAlgn="base">
              <a:spcBef>
                <a:spcPct val="0"/>
              </a:spcBef>
              <a:spcAft>
                <a:spcPct val="0"/>
              </a:spcAft>
            </a:pPr>
            <a:r>
              <a:rPr kumimoji="1" lang="en-US" altLang="zh-TW" sz="1600" dirty="0">
                <a:solidFill>
                  <a:srgbClr val="006600"/>
                </a:solidFill>
                <a:latin typeface="+mj-lt"/>
              </a:rPr>
              <a:t>L(4,</a:t>
            </a:r>
            <a:r>
              <a:rPr kumimoji="1" lang="zh-TW" altLang="en-US" sz="1600" dirty="0">
                <a:solidFill>
                  <a:srgbClr val="006600"/>
                </a:solidFill>
                <a:latin typeface="+mj-lt"/>
              </a:rPr>
              <a:t> </a:t>
            </a:r>
            <a:r>
              <a:rPr kumimoji="1" lang="en-US" altLang="zh-TW" sz="1600" dirty="0">
                <a:solidFill>
                  <a:srgbClr val="006600"/>
                </a:solidFill>
                <a:latin typeface="+mj-lt"/>
              </a:rPr>
              <a:t>3): 0 </a:t>
            </a:r>
            <a:r>
              <a:rPr kumimoji="1" lang="en-US" altLang="zh-TW" sz="1600" dirty="0">
                <a:solidFill>
                  <a:srgbClr val="006600"/>
                </a:solidFill>
                <a:latin typeface="+mj-lt"/>
                <a:cs typeface="Times New Roman" panose="02020603050405020304" pitchFamily="18" charset="0"/>
              </a:rPr>
              <a:t>→ </a:t>
            </a:r>
            <a:r>
              <a:rPr kumimoji="1" lang="en-US" altLang="zh-TW" sz="1600" dirty="0">
                <a:solidFill>
                  <a:srgbClr val="006600"/>
                </a:solidFill>
                <a:latin typeface="+mj-lt"/>
              </a:rPr>
              <a:t>O(4,</a:t>
            </a:r>
            <a:r>
              <a:rPr kumimoji="1" lang="zh-TW" altLang="en-US" sz="1600" dirty="0">
                <a:solidFill>
                  <a:srgbClr val="006600"/>
                </a:solidFill>
                <a:latin typeface="+mj-lt"/>
              </a:rPr>
              <a:t> </a:t>
            </a:r>
            <a:r>
              <a:rPr kumimoji="1" lang="en-US" altLang="zh-TW" sz="1600" dirty="0">
                <a:solidFill>
                  <a:srgbClr val="006600"/>
                </a:solidFill>
                <a:latin typeface="+mj-lt"/>
              </a:rPr>
              <a:t>3) = 255(white)</a:t>
            </a:r>
          </a:p>
          <a:p>
            <a:pPr fontAlgn="base">
              <a:spcBef>
                <a:spcPct val="0"/>
              </a:spcBef>
              <a:spcAft>
                <a:spcPct val="0"/>
              </a:spcAft>
            </a:pPr>
            <a:endParaRPr kumimoji="1" lang="en-US" altLang="zh-TW" sz="1600" dirty="0">
              <a:solidFill>
                <a:srgbClr val="006600"/>
              </a:solidFill>
              <a:latin typeface="+mj-lt"/>
            </a:endParaRPr>
          </a:p>
          <a:p>
            <a:pPr fontAlgn="base">
              <a:spcBef>
                <a:spcPct val="0"/>
              </a:spcBef>
              <a:spcAft>
                <a:spcPct val="0"/>
              </a:spcAft>
            </a:pPr>
            <a:r>
              <a:rPr kumimoji="1" lang="en-US" altLang="zh-TW" sz="1600" dirty="0">
                <a:solidFill>
                  <a:srgbClr val="00B0F0"/>
                </a:solidFill>
                <a:latin typeface="+mj-lt"/>
              </a:rPr>
              <a:t>L(8,</a:t>
            </a:r>
            <a:r>
              <a:rPr kumimoji="1" lang="zh-TW" altLang="en-US" sz="1600" dirty="0">
                <a:solidFill>
                  <a:srgbClr val="00B0F0"/>
                </a:solidFill>
                <a:latin typeface="+mj-lt"/>
              </a:rPr>
              <a:t> </a:t>
            </a:r>
            <a:r>
              <a:rPr kumimoji="1" lang="en-US" altLang="zh-TW" sz="1600" dirty="0">
                <a:solidFill>
                  <a:srgbClr val="00B0F0"/>
                </a:solidFill>
                <a:latin typeface="+mj-lt"/>
              </a:rPr>
              <a:t>1): 1,</a:t>
            </a:r>
            <a:r>
              <a:rPr kumimoji="1" lang="zh-TW" altLang="en-US" sz="1600" dirty="0">
                <a:solidFill>
                  <a:srgbClr val="00B0F0"/>
                </a:solidFill>
                <a:latin typeface="+mj-lt"/>
              </a:rPr>
              <a:t> </a:t>
            </a:r>
            <a:r>
              <a:rPr kumimoji="1" lang="en-US" altLang="zh-TW" sz="1600" dirty="0">
                <a:solidFill>
                  <a:srgbClr val="00B0F0"/>
                </a:solidFill>
                <a:latin typeface="+mj-lt"/>
                <a:ea typeface="標楷體"/>
              </a:rPr>
              <a:t>and zero crossing in L(8, 0), L(8,</a:t>
            </a:r>
            <a:r>
              <a:rPr kumimoji="1" lang="zh-TW" altLang="en-US" sz="1600" dirty="0">
                <a:solidFill>
                  <a:srgbClr val="00B0F0"/>
                </a:solidFill>
                <a:latin typeface="+mj-lt"/>
                <a:ea typeface="標楷體"/>
              </a:rPr>
              <a:t> </a:t>
            </a:r>
            <a:r>
              <a:rPr kumimoji="1" lang="en-US" altLang="zh-TW" sz="1600" dirty="0">
                <a:solidFill>
                  <a:srgbClr val="00B0F0"/>
                </a:solidFill>
                <a:latin typeface="+mj-lt"/>
                <a:ea typeface="標楷體"/>
              </a:rPr>
              <a:t>2) = -1</a:t>
            </a:r>
            <a:endParaRPr kumimoji="1" lang="en-US" altLang="zh-TW" sz="1600" dirty="0">
              <a:solidFill>
                <a:srgbClr val="00B0F0"/>
              </a:solidFill>
              <a:latin typeface="+mj-lt"/>
            </a:endParaRPr>
          </a:p>
          <a:p>
            <a:pPr fontAlgn="base">
              <a:spcBef>
                <a:spcPct val="0"/>
              </a:spcBef>
              <a:spcAft>
                <a:spcPct val="0"/>
              </a:spcAft>
            </a:pPr>
            <a:r>
              <a:rPr kumimoji="1" lang="en-US" altLang="zh-TW" sz="1600" dirty="0">
                <a:solidFill>
                  <a:srgbClr val="00B0F0"/>
                </a:solidFill>
                <a:latin typeface="+mj-lt"/>
              </a:rPr>
              <a:t>O(8,</a:t>
            </a:r>
            <a:r>
              <a:rPr kumimoji="1" lang="zh-TW" altLang="en-US" sz="1600" dirty="0">
                <a:solidFill>
                  <a:srgbClr val="00B0F0"/>
                </a:solidFill>
                <a:latin typeface="+mj-lt"/>
              </a:rPr>
              <a:t> </a:t>
            </a:r>
            <a:r>
              <a:rPr kumimoji="1" lang="en-US" altLang="zh-TW" sz="1600" dirty="0">
                <a:solidFill>
                  <a:srgbClr val="00B0F0"/>
                </a:solidFill>
                <a:latin typeface="+mj-lt"/>
              </a:rPr>
              <a:t>1) = 0 (black)</a:t>
            </a:r>
          </a:p>
          <a:p>
            <a:pPr fontAlgn="base">
              <a:spcBef>
                <a:spcPct val="0"/>
              </a:spcBef>
              <a:spcAft>
                <a:spcPct val="0"/>
              </a:spcAft>
            </a:pPr>
            <a:endParaRPr kumimoji="1" lang="en-US" altLang="zh-TW" sz="1600" dirty="0">
              <a:solidFill>
                <a:srgbClr val="006600"/>
              </a:solidFill>
              <a:latin typeface="+mj-lt"/>
            </a:endParaRPr>
          </a:p>
        </p:txBody>
      </p:sp>
      <p:sp>
        <p:nvSpPr>
          <p:cNvPr id="16" name="矩形 15"/>
          <p:cNvSpPr/>
          <p:nvPr/>
        </p:nvSpPr>
        <p:spPr>
          <a:xfrm>
            <a:off x="2910840" y="2"/>
            <a:ext cx="6233161" cy="954107"/>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mj-lt"/>
              </a:rPr>
              <a:t>Zero-crossing on Laplacian </a:t>
            </a:r>
            <a:r>
              <a:rPr kumimoji="1" lang="en-US" altLang="zh-TW" sz="2800" b="1" dirty="0">
                <a:solidFill>
                  <a:prstClr val="black"/>
                </a:solidFill>
                <a:latin typeface="+mj-lt"/>
                <a:ea typeface="標楷體"/>
              </a:rPr>
              <a:t>mask 1 (3/4) </a:t>
            </a:r>
          </a:p>
          <a:p>
            <a:pPr algn="r" fontAlgn="base">
              <a:spcBef>
                <a:spcPct val="0"/>
              </a:spcBef>
              <a:spcAft>
                <a:spcPct val="0"/>
              </a:spcAft>
            </a:pPr>
            <a:r>
              <a:rPr kumimoji="1" lang="en-US" altLang="zh-TW" sz="2800" b="1" dirty="0">
                <a:solidFill>
                  <a:prstClr val="black"/>
                </a:solidFill>
                <a:latin typeface="+mj-lt"/>
              </a:rPr>
              <a:t>(</a:t>
            </a:r>
            <a:r>
              <a:rPr kumimoji="1" lang="en-US" altLang="zh-TW" sz="2800" b="1" dirty="0" err="1">
                <a:solidFill>
                  <a:prstClr val="black"/>
                </a:solidFill>
                <a:latin typeface="+mj-lt"/>
              </a:rPr>
              <a:t>ppt</a:t>
            </a:r>
            <a:r>
              <a:rPr kumimoji="1" lang="en-US" altLang="zh-TW" sz="2800" b="1" dirty="0">
                <a:solidFill>
                  <a:prstClr val="black"/>
                </a:solidFill>
                <a:latin typeface="+mj-lt"/>
              </a:rPr>
              <a:t> p.104, 119)</a:t>
            </a:r>
            <a:endParaRPr kumimoji="1" lang="en-US" altLang="zh-TW" sz="2800" b="1" dirty="0">
              <a:solidFill>
                <a:prstClr val="black"/>
              </a:solidFill>
              <a:latin typeface="+mj-lt"/>
              <a:ea typeface="標楷體"/>
            </a:endParaRPr>
          </a:p>
        </p:txBody>
      </p:sp>
      <p:sp>
        <p:nvSpPr>
          <p:cNvPr id="27" name="矩形 26"/>
          <p:cNvSpPr/>
          <p:nvPr/>
        </p:nvSpPr>
        <p:spPr>
          <a:xfrm>
            <a:off x="4915446" y="1412669"/>
            <a:ext cx="432000" cy="36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28" name="矩形 27"/>
          <p:cNvSpPr/>
          <p:nvPr/>
        </p:nvSpPr>
        <p:spPr>
          <a:xfrm>
            <a:off x="4936095" y="1412669"/>
            <a:ext cx="843351" cy="694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8" name="矩形 7"/>
          <p:cNvSpPr/>
          <p:nvPr/>
        </p:nvSpPr>
        <p:spPr>
          <a:xfrm>
            <a:off x="107504" y="116632"/>
            <a:ext cx="28803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21" name="矩形 20"/>
          <p:cNvSpPr/>
          <p:nvPr/>
        </p:nvSpPr>
        <p:spPr>
          <a:xfrm>
            <a:off x="370821" y="120780"/>
            <a:ext cx="288032" cy="28803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graphicFrame>
        <p:nvGraphicFramePr>
          <p:cNvPr id="22" name="表格 21"/>
          <p:cNvGraphicFramePr>
            <a:graphicFrameLocks noGrp="1"/>
          </p:cNvGraphicFramePr>
          <p:nvPr>
            <p:extLst>
              <p:ext uri="{D42A27DB-BD31-4B8C-83A1-F6EECF244321}">
                <p14:modId xmlns:p14="http://schemas.microsoft.com/office/powerpoint/2010/main" val="414775353"/>
              </p:ext>
            </p:extLst>
          </p:nvPr>
        </p:nvGraphicFramePr>
        <p:xfrm>
          <a:off x="6172649" y="1057124"/>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23" name="矩形 22"/>
          <p:cNvSpPr/>
          <p:nvPr/>
        </p:nvSpPr>
        <p:spPr>
          <a:xfrm>
            <a:off x="6604649" y="1429800"/>
            <a:ext cx="432000" cy="3600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24" name="矩形 23"/>
          <p:cNvSpPr/>
          <p:nvPr/>
        </p:nvSpPr>
        <p:spPr>
          <a:xfrm>
            <a:off x="6172648" y="1429800"/>
            <a:ext cx="1296000" cy="694648"/>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25" name="矩形 24"/>
          <p:cNvSpPr/>
          <p:nvPr/>
        </p:nvSpPr>
        <p:spPr>
          <a:xfrm>
            <a:off x="884352" y="1151032"/>
            <a:ext cx="288032" cy="288032"/>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graphicFrame>
        <p:nvGraphicFramePr>
          <p:cNvPr id="29" name="表格 28"/>
          <p:cNvGraphicFramePr>
            <a:graphicFrameLocks noGrp="1"/>
          </p:cNvGraphicFramePr>
          <p:nvPr>
            <p:extLst>
              <p:ext uri="{D42A27DB-BD31-4B8C-83A1-F6EECF244321}">
                <p14:modId xmlns:p14="http://schemas.microsoft.com/office/powerpoint/2010/main" val="2174891763"/>
              </p:ext>
            </p:extLst>
          </p:nvPr>
        </p:nvGraphicFramePr>
        <p:xfrm>
          <a:off x="4483444" y="2465514"/>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30" name="矩形 29"/>
          <p:cNvSpPr/>
          <p:nvPr/>
        </p:nvSpPr>
        <p:spPr>
          <a:xfrm>
            <a:off x="4915444" y="2838190"/>
            <a:ext cx="432000" cy="360000"/>
          </a:xfrm>
          <a:prstGeom prst="rect">
            <a:avLst/>
          </a:prstGeom>
          <a:no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31" name="矩形 30"/>
          <p:cNvSpPr/>
          <p:nvPr/>
        </p:nvSpPr>
        <p:spPr>
          <a:xfrm>
            <a:off x="4483443" y="2465514"/>
            <a:ext cx="1296000" cy="1067324"/>
          </a:xfrm>
          <a:prstGeom prst="rect">
            <a:avLst/>
          </a:prstGeom>
          <a:noFill/>
          <a:ln w="28575">
            <a:solidFill>
              <a:srgbClr val="00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33" name="矩形 32"/>
          <p:cNvSpPr/>
          <p:nvPr/>
        </p:nvSpPr>
        <p:spPr>
          <a:xfrm>
            <a:off x="370821" y="2230193"/>
            <a:ext cx="288032" cy="2880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graphicFrame>
        <p:nvGraphicFramePr>
          <p:cNvPr id="34" name="表格 33"/>
          <p:cNvGraphicFramePr>
            <a:graphicFrameLocks noGrp="1"/>
          </p:cNvGraphicFramePr>
          <p:nvPr>
            <p:extLst>
              <p:ext uri="{D42A27DB-BD31-4B8C-83A1-F6EECF244321}">
                <p14:modId xmlns:p14="http://schemas.microsoft.com/office/powerpoint/2010/main" val="1947407607"/>
              </p:ext>
            </p:extLst>
          </p:nvPr>
        </p:nvGraphicFramePr>
        <p:xfrm>
          <a:off x="6172648" y="2479036"/>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35" name="矩形 34"/>
          <p:cNvSpPr/>
          <p:nvPr/>
        </p:nvSpPr>
        <p:spPr>
          <a:xfrm>
            <a:off x="6604650" y="2834581"/>
            <a:ext cx="432000" cy="36000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36" name="矩形 35"/>
          <p:cNvSpPr/>
          <p:nvPr/>
        </p:nvSpPr>
        <p:spPr>
          <a:xfrm>
            <a:off x="6172649" y="2479038"/>
            <a:ext cx="1296000" cy="1050193"/>
          </a:xfrm>
          <a:prstGeom prst="rect">
            <a:avLst/>
          </a:prstGeom>
          <a:noFill/>
          <a:ln w="28575">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40" name="矩形 39"/>
          <p:cNvSpPr/>
          <p:nvPr/>
        </p:nvSpPr>
        <p:spPr>
          <a:xfrm>
            <a:off x="3849624" y="4597017"/>
            <a:ext cx="5262229" cy="738664"/>
          </a:xfrm>
          <a:prstGeom prst="rect">
            <a:avLst/>
          </a:prstGeom>
        </p:spPr>
        <p:txBody>
          <a:bodyPr wrap="square">
            <a:spAutoFit/>
          </a:bodyPr>
          <a:lstStyle/>
          <a:p>
            <a:pPr fontAlgn="base">
              <a:spcBef>
                <a:spcPct val="0"/>
              </a:spcBef>
              <a:spcAft>
                <a:spcPct val="0"/>
              </a:spcAft>
            </a:pPr>
            <a:r>
              <a:rPr kumimoji="1" lang="zh-TW" altLang="en-US" sz="1400" dirty="0">
                <a:solidFill>
                  <a:prstClr val="black"/>
                </a:solidFill>
                <a:latin typeface="+mj-lt"/>
                <a:ea typeface="標楷體"/>
              </a:rPr>
              <a:t>做完</a:t>
            </a:r>
            <a:r>
              <a:rPr kumimoji="1" lang="en-US" altLang="zh-TW" sz="1400" dirty="0">
                <a:solidFill>
                  <a:prstClr val="black"/>
                </a:solidFill>
                <a:latin typeface="+mj-lt"/>
                <a:ea typeface="標楷體"/>
              </a:rPr>
              <a:t>Laplacian</a:t>
            </a:r>
            <a:r>
              <a:rPr kumimoji="1" lang="zh-TW" altLang="en-US" sz="1400" dirty="0">
                <a:solidFill>
                  <a:prstClr val="black"/>
                </a:solidFill>
                <a:latin typeface="+mj-lt"/>
                <a:ea typeface="標楷體"/>
              </a:rPr>
              <a:t>運算子後，</a:t>
            </a:r>
            <a:endParaRPr kumimoji="1" lang="en-US" altLang="zh-TW" sz="1400" dirty="0">
              <a:solidFill>
                <a:prstClr val="black"/>
              </a:solidFill>
              <a:latin typeface="+mj-lt"/>
              <a:ea typeface="標楷體"/>
            </a:endParaRPr>
          </a:p>
          <a:p>
            <a:pPr fontAlgn="base">
              <a:spcBef>
                <a:spcPct val="0"/>
              </a:spcBef>
              <a:spcAft>
                <a:spcPct val="0"/>
              </a:spcAft>
            </a:pPr>
            <a:r>
              <a:rPr kumimoji="1" lang="zh-TW" altLang="en-US" sz="1400" dirty="0">
                <a:solidFill>
                  <a:prstClr val="black"/>
                </a:solidFill>
                <a:latin typeface="+mj-lt"/>
                <a:ea typeface="標楷體"/>
              </a:rPr>
              <a:t>如果</a:t>
            </a:r>
            <a:r>
              <a:rPr kumimoji="1" lang="en-US" altLang="zh-TW" sz="1400" dirty="0">
                <a:solidFill>
                  <a:prstClr val="black"/>
                </a:solidFill>
                <a:latin typeface="+mj-lt"/>
                <a:ea typeface="標楷體"/>
              </a:rPr>
              <a:t>mask pixel &gt;= t (t=1)</a:t>
            </a:r>
            <a:r>
              <a:rPr kumimoji="1" lang="zh-TW" altLang="en-US" sz="1400" dirty="0">
                <a:solidFill>
                  <a:prstClr val="black"/>
                </a:solidFill>
                <a:latin typeface="+mj-lt"/>
                <a:ea typeface="標楷體"/>
              </a:rPr>
              <a:t>，並且它的</a:t>
            </a:r>
            <a:r>
              <a:rPr kumimoji="1" lang="en-US" altLang="zh-TW" sz="1400" dirty="0">
                <a:solidFill>
                  <a:prstClr val="black"/>
                </a:solidFill>
                <a:latin typeface="+mj-lt"/>
                <a:ea typeface="標楷體"/>
              </a:rPr>
              <a:t>8</a:t>
            </a:r>
            <a:r>
              <a:rPr kumimoji="1" lang="zh-TW" altLang="en-US" sz="1400" dirty="0">
                <a:solidFill>
                  <a:prstClr val="black"/>
                </a:solidFill>
                <a:latin typeface="+mj-lt"/>
                <a:ea typeface="標楷體"/>
              </a:rPr>
              <a:t>個鄰域像素之一 </a:t>
            </a:r>
            <a:r>
              <a:rPr kumimoji="1" lang="en-US" altLang="zh-TW" sz="1400" dirty="0">
                <a:solidFill>
                  <a:prstClr val="black"/>
                </a:solidFill>
                <a:latin typeface="+mj-lt"/>
                <a:ea typeface="標楷體"/>
              </a:rPr>
              <a:t>&lt;= –t</a:t>
            </a:r>
            <a:r>
              <a:rPr kumimoji="1" lang="zh-TW" altLang="en-US" sz="1400" dirty="0">
                <a:solidFill>
                  <a:prstClr val="black"/>
                </a:solidFill>
                <a:latin typeface="+mj-lt"/>
                <a:ea typeface="標楷體"/>
              </a:rPr>
              <a:t> </a:t>
            </a:r>
            <a:r>
              <a:rPr kumimoji="1" lang="en-US" altLang="zh-TW" sz="1400" dirty="0">
                <a:solidFill>
                  <a:prstClr val="black"/>
                </a:solidFill>
                <a:latin typeface="+mj-lt"/>
                <a:ea typeface="標楷體"/>
              </a:rPr>
              <a:t>(-1)</a:t>
            </a:r>
            <a:r>
              <a:rPr kumimoji="1" lang="zh-TW" altLang="en-US" sz="1400" dirty="0">
                <a:solidFill>
                  <a:prstClr val="black"/>
                </a:solidFill>
                <a:latin typeface="+mj-lt"/>
                <a:ea typeface="標楷體"/>
              </a:rPr>
              <a:t>，</a:t>
            </a:r>
            <a:endParaRPr kumimoji="1" lang="en-US" altLang="zh-TW" sz="1400" dirty="0">
              <a:solidFill>
                <a:prstClr val="black"/>
              </a:solidFill>
              <a:latin typeface="+mj-lt"/>
              <a:ea typeface="標楷體"/>
            </a:endParaRPr>
          </a:p>
          <a:p>
            <a:pPr fontAlgn="base">
              <a:spcBef>
                <a:spcPct val="0"/>
              </a:spcBef>
              <a:spcAft>
                <a:spcPct val="0"/>
              </a:spcAft>
            </a:pPr>
            <a:r>
              <a:rPr kumimoji="1" lang="zh-TW" altLang="en-US" sz="1400" dirty="0">
                <a:solidFill>
                  <a:prstClr val="black"/>
                </a:solidFill>
                <a:latin typeface="+mj-lt"/>
                <a:ea typeface="標楷體"/>
              </a:rPr>
              <a:t>則代表該</a:t>
            </a:r>
            <a:r>
              <a:rPr kumimoji="1" lang="en-US" altLang="zh-TW" sz="1400" dirty="0">
                <a:solidFill>
                  <a:prstClr val="black"/>
                </a:solidFill>
                <a:latin typeface="+mj-lt"/>
                <a:ea typeface="標楷體"/>
              </a:rPr>
              <a:t>pixel</a:t>
            </a:r>
            <a:r>
              <a:rPr kumimoji="1" lang="zh-TW" altLang="en-US" sz="1400" dirty="0">
                <a:solidFill>
                  <a:prstClr val="black"/>
                </a:solidFill>
                <a:latin typeface="+mj-lt"/>
                <a:ea typeface="標楷體"/>
              </a:rPr>
              <a:t>過零</a:t>
            </a:r>
            <a:r>
              <a:rPr kumimoji="1" lang="en-US" altLang="zh-TW" sz="1400" dirty="0">
                <a:solidFill>
                  <a:prstClr val="black"/>
                </a:solidFill>
                <a:latin typeface="+mj-lt"/>
                <a:ea typeface="標楷體"/>
              </a:rPr>
              <a:t>(zero crossing)</a:t>
            </a:r>
            <a:r>
              <a:rPr kumimoji="1" lang="zh-TW" altLang="en-US" sz="1400" dirty="0">
                <a:solidFill>
                  <a:prstClr val="black"/>
                </a:solidFill>
                <a:latin typeface="+mj-lt"/>
                <a:ea typeface="標楷體"/>
              </a:rPr>
              <a:t>，為邊</a:t>
            </a:r>
            <a:r>
              <a:rPr kumimoji="1" lang="en-US" altLang="zh-TW" sz="1400" dirty="0">
                <a:solidFill>
                  <a:prstClr val="black"/>
                </a:solidFill>
                <a:latin typeface="+mj-lt"/>
                <a:ea typeface="標楷體"/>
              </a:rPr>
              <a:t>(</a:t>
            </a:r>
            <a:r>
              <a:rPr kumimoji="1" lang="zh-TW" altLang="en-US" sz="1400" dirty="0">
                <a:solidFill>
                  <a:prstClr val="black"/>
                </a:solidFill>
                <a:latin typeface="+mj-lt"/>
                <a:ea typeface="標楷體"/>
              </a:rPr>
              <a:t>黑色</a:t>
            </a:r>
            <a:r>
              <a:rPr kumimoji="1" lang="en-US" altLang="zh-TW" sz="1400" dirty="0">
                <a:solidFill>
                  <a:prstClr val="black"/>
                </a:solidFill>
                <a:latin typeface="+mj-lt"/>
                <a:ea typeface="標楷體"/>
              </a:rPr>
              <a:t>)</a:t>
            </a:r>
            <a:r>
              <a:rPr kumimoji="1" lang="zh-TW" altLang="en-US" sz="1400" dirty="0">
                <a:solidFill>
                  <a:prstClr val="black"/>
                </a:solidFill>
                <a:latin typeface="+mj-lt"/>
                <a:ea typeface="標楷體"/>
              </a:rPr>
              <a:t>。</a:t>
            </a:r>
          </a:p>
        </p:txBody>
      </p:sp>
      <p:cxnSp>
        <p:nvCxnSpPr>
          <p:cNvPr id="26" name="直線單箭頭接點 25"/>
          <p:cNvCxnSpPr/>
          <p:nvPr/>
        </p:nvCxnSpPr>
        <p:spPr>
          <a:xfrm flipV="1">
            <a:off x="5126612" y="1299040"/>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5558660" y="1299040"/>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H="1">
            <a:off x="4783184" y="1598120"/>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H="1">
            <a:off x="4785757" y="1958160"/>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rot="2700000" flipH="1">
            <a:off x="4778449" y="1392768"/>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6394291" y="1300945"/>
            <a:ext cx="0" cy="216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6836594" y="1300945"/>
            <a:ext cx="0" cy="216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V="1">
            <a:off x="7264876" y="1306660"/>
            <a:ext cx="0" cy="216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403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CE2CBD-57F9-4A23-8B66-94AA21B800CF}"/>
              </a:ext>
            </a:extLst>
          </p:cNvPr>
          <p:cNvSpPr>
            <a:spLocks noGrp="1"/>
          </p:cNvSpPr>
          <p:nvPr>
            <p:ph type="title"/>
          </p:nvPr>
        </p:nvSpPr>
        <p:spPr/>
        <p:txBody>
          <a:bodyPr>
            <a:normAutofit fontScale="90000"/>
          </a:bodyPr>
          <a:lstStyle/>
          <a:p>
            <a:r>
              <a:rPr lang="en-US" altLang="zh-TW" dirty="0">
                <a:solidFill>
                  <a:schemeClr val="tx1"/>
                </a:solidFill>
              </a:rPr>
              <a:t>7.2 Noise Cleaning </a:t>
            </a:r>
            <a:br>
              <a:rPr lang="en-US" altLang="zh-TW" dirty="0">
                <a:solidFill>
                  <a:schemeClr val="tx1"/>
                </a:solidFill>
              </a:rPr>
            </a:br>
            <a:r>
              <a:rPr lang="en-US" altLang="zh-TW" dirty="0">
                <a:solidFill>
                  <a:schemeClr val="tx1"/>
                </a:solidFill>
              </a:rPr>
              <a:t>-Gaussian filter: linear smoother</a:t>
            </a:r>
            <a:endParaRPr lang="zh-TW" altLang="en-US" dirty="0"/>
          </a:p>
        </p:txBody>
      </p:sp>
      <p:sp>
        <p:nvSpPr>
          <p:cNvPr id="3" name="內容版面配置區 2">
            <a:extLst>
              <a:ext uri="{FF2B5EF4-FFF2-40B4-BE49-F238E27FC236}">
                <a16:creationId xmlns:a16="http://schemas.microsoft.com/office/drawing/2014/main" id="{C0D72826-FD5C-4BD5-AA00-3C1AC583587D}"/>
              </a:ext>
            </a:extLst>
          </p:cNvPr>
          <p:cNvSpPr>
            <a:spLocks noGrp="1"/>
          </p:cNvSpPr>
          <p:nvPr>
            <p:ph idx="1"/>
          </p:nvPr>
        </p:nvSpPr>
        <p:spPr/>
        <p:txBody>
          <a:bodyPr/>
          <a:lstStyle/>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r>
              <a:rPr lang="en-US" altLang="zh-TW" dirty="0">
                <a:solidFill>
                  <a:schemeClr val="tx1"/>
                </a:solidFill>
              </a:rPr>
              <a:t>linear noise-cleaning filters: defocusing images, edges blurred</a:t>
            </a:r>
          </a:p>
        </p:txBody>
      </p:sp>
      <p:sp>
        <p:nvSpPr>
          <p:cNvPr id="4" name="頁尾版面配置區 3">
            <a:extLst>
              <a:ext uri="{FF2B5EF4-FFF2-40B4-BE49-F238E27FC236}">
                <a16:creationId xmlns:a16="http://schemas.microsoft.com/office/drawing/2014/main" id="{6644C0CB-42A1-4A52-A053-01E81C8D3245}"/>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FC0955AF-BC0B-4D14-A7E3-74F6C7CACA0A}"/>
              </a:ext>
            </a:extLst>
          </p:cNvPr>
          <p:cNvSpPr>
            <a:spLocks noGrp="1"/>
          </p:cNvSpPr>
          <p:nvPr>
            <p:ph type="sldNum" sz="quarter" idx="12"/>
          </p:nvPr>
        </p:nvSpPr>
        <p:spPr/>
        <p:txBody>
          <a:bodyPr/>
          <a:lstStyle/>
          <a:p>
            <a:fld id="{028E3F4F-51B2-42EE-AFA2-40C4572185CC}" type="slidenum">
              <a:rPr lang="en-US" smtClean="0"/>
              <a:t>18</a:t>
            </a:fld>
            <a:endParaRPr lang="en-US" dirty="0"/>
          </a:p>
        </p:txBody>
      </p:sp>
      <p:pic>
        <p:nvPicPr>
          <p:cNvPr id="315396" name="Picture 4" descr="https://www.ruanyifeng.com/blogimg/asset/201211/bg2012111413.png">
            <a:extLst>
              <a:ext uri="{FF2B5EF4-FFF2-40B4-BE49-F238E27FC236}">
                <a16:creationId xmlns:a16="http://schemas.microsoft.com/office/drawing/2014/main" id="{487449C7-6942-45E9-8F8B-B544FF8E09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161462"/>
            <a:ext cx="3724275" cy="2809875"/>
          </a:xfrm>
          <a:prstGeom prst="rect">
            <a:avLst/>
          </a:prstGeom>
          <a:noFill/>
          <a:extLst>
            <a:ext uri="{909E8E84-426E-40DD-AFC4-6F175D3DCCD1}">
              <a14:hiddenFill xmlns:a14="http://schemas.microsoft.com/office/drawing/2010/main">
                <a:solidFill>
                  <a:srgbClr val="FFFFFF"/>
                </a:solidFill>
              </a14:hiddenFill>
            </a:ext>
          </a:extLst>
        </p:spPr>
      </p:pic>
      <p:pic>
        <p:nvPicPr>
          <p:cNvPr id="315400" name="Picture 8" descr="https://www.ruanyifeng.com/blogimg/asset/201211/bg2012111414.png">
            <a:extLst>
              <a:ext uri="{FF2B5EF4-FFF2-40B4-BE49-F238E27FC236}">
                <a16:creationId xmlns:a16="http://schemas.microsoft.com/office/drawing/2014/main" id="{7165D9D9-0BF3-4C59-B860-71B69FE5A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2289335"/>
            <a:ext cx="4608511" cy="2682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8851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48" y="1196752"/>
            <a:ext cx="4055774" cy="4140000"/>
          </a:xfrm>
          <a:prstGeom prst="rect">
            <a:avLst/>
          </a:prstGeom>
        </p:spPr>
      </p:pic>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mj-lt"/>
                <a:ea typeface="新細明體" charset="-120"/>
              </a:rPr>
              <a:t>DC &amp; CV Lab. CSIE NTU</a:t>
            </a:r>
            <a:endParaRPr kumimoji="1" lang="en-US" altLang="zh-TW" dirty="0">
              <a:latin typeface="+mj-lt"/>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dirty="0">
                <a:latin typeface="+mj-lt"/>
                <a:ea typeface="新細明體" charset="-120"/>
              </a:rPr>
              <a:pPr fontAlgn="base">
                <a:spcBef>
                  <a:spcPct val="0"/>
                </a:spcBef>
                <a:spcAft>
                  <a:spcPct val="0"/>
                </a:spcAft>
              </a:pPr>
              <a:t>180</a:t>
            </a:fld>
            <a:endParaRPr kumimoji="1" lang="en-US" dirty="0">
              <a:latin typeface="+mj-lt"/>
              <a:ea typeface="新細明體" charset="-120"/>
            </a:endParaRPr>
          </a:p>
        </p:txBody>
      </p:sp>
      <p:sp>
        <p:nvSpPr>
          <p:cNvPr id="8" name="矩形 7"/>
          <p:cNvSpPr/>
          <p:nvPr/>
        </p:nvSpPr>
        <p:spPr>
          <a:xfrm>
            <a:off x="208305" y="1211188"/>
            <a:ext cx="28803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21" name="矩形 20"/>
          <p:cNvSpPr/>
          <p:nvPr/>
        </p:nvSpPr>
        <p:spPr>
          <a:xfrm>
            <a:off x="471622" y="1196752"/>
            <a:ext cx="288032" cy="28803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25" name="矩形 24"/>
          <p:cNvSpPr/>
          <p:nvPr/>
        </p:nvSpPr>
        <p:spPr>
          <a:xfrm>
            <a:off x="1003749" y="2292817"/>
            <a:ext cx="288032" cy="288032"/>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33" name="矩形 32"/>
          <p:cNvSpPr/>
          <p:nvPr/>
        </p:nvSpPr>
        <p:spPr>
          <a:xfrm>
            <a:off x="480235" y="3381732"/>
            <a:ext cx="288032" cy="288032"/>
          </a:xfrm>
          <a:prstGeom prst="rect">
            <a:avLst/>
          </a:prstGeom>
          <a:noFill/>
          <a:ln w="381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0218" y="1930539"/>
            <a:ext cx="4680000" cy="3478453"/>
          </a:xfrm>
          <a:prstGeom prst="rect">
            <a:avLst/>
          </a:prstGeom>
        </p:spPr>
      </p:pic>
      <p:sp>
        <p:nvSpPr>
          <p:cNvPr id="40" name="矩形 39"/>
          <p:cNvSpPr/>
          <p:nvPr/>
        </p:nvSpPr>
        <p:spPr>
          <a:xfrm>
            <a:off x="4430218" y="1941173"/>
            <a:ext cx="320978" cy="2053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41" name="矩形 40"/>
          <p:cNvSpPr/>
          <p:nvPr/>
        </p:nvSpPr>
        <p:spPr>
          <a:xfrm>
            <a:off x="4751196" y="1941173"/>
            <a:ext cx="288032" cy="20538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42" name="矩形 41"/>
          <p:cNvSpPr/>
          <p:nvPr/>
        </p:nvSpPr>
        <p:spPr>
          <a:xfrm>
            <a:off x="5369795" y="2866642"/>
            <a:ext cx="288032" cy="216024"/>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43" name="矩形 42"/>
          <p:cNvSpPr/>
          <p:nvPr/>
        </p:nvSpPr>
        <p:spPr>
          <a:xfrm>
            <a:off x="4751196" y="3769968"/>
            <a:ext cx="288032" cy="248803"/>
          </a:xfrm>
          <a:prstGeom prst="rect">
            <a:avLst/>
          </a:prstGeom>
          <a:noFill/>
          <a:ln w="381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44" name="矩形 43"/>
          <p:cNvSpPr/>
          <p:nvPr/>
        </p:nvSpPr>
        <p:spPr>
          <a:xfrm>
            <a:off x="124636" y="659066"/>
            <a:ext cx="2334293" cy="461665"/>
          </a:xfrm>
          <a:prstGeom prst="rect">
            <a:avLst/>
          </a:prstGeom>
        </p:spPr>
        <p:txBody>
          <a:bodyPr wrap="none">
            <a:spAutoFit/>
          </a:bodyPr>
          <a:lstStyle/>
          <a:p>
            <a:pPr fontAlgn="base">
              <a:spcBef>
                <a:spcPct val="0"/>
              </a:spcBef>
              <a:spcAft>
                <a:spcPct val="0"/>
              </a:spcAft>
            </a:pPr>
            <a:r>
              <a:rPr kumimoji="1" lang="en-US" altLang="zh-TW" sz="2400" dirty="0">
                <a:solidFill>
                  <a:prstClr val="black"/>
                </a:solidFill>
                <a:latin typeface="+mj-lt"/>
                <a:ea typeface="新細明體" charset="-120"/>
                <a:cs typeface="Times New Roman" panose="02020603050405020304" pitchFamily="18" charset="0"/>
              </a:rPr>
              <a:t>Laplacian output </a:t>
            </a:r>
            <a:endParaRPr kumimoji="1" lang="zh-TW" altLang="en-US" sz="2400" dirty="0">
              <a:solidFill>
                <a:prstClr val="black"/>
              </a:solidFill>
              <a:latin typeface="+mj-lt"/>
              <a:ea typeface="新細明體" charset="-120"/>
            </a:endParaRPr>
          </a:p>
        </p:txBody>
      </p:sp>
      <p:sp>
        <p:nvSpPr>
          <p:cNvPr id="45" name="矩形 44"/>
          <p:cNvSpPr/>
          <p:nvPr/>
        </p:nvSpPr>
        <p:spPr>
          <a:xfrm>
            <a:off x="4430220" y="1098739"/>
            <a:ext cx="4427815" cy="830997"/>
          </a:xfrm>
          <a:prstGeom prst="rect">
            <a:avLst/>
          </a:prstGeom>
        </p:spPr>
        <p:txBody>
          <a:bodyPr wrap="none">
            <a:spAutoFit/>
          </a:bodyPr>
          <a:lstStyle/>
          <a:p>
            <a:pPr fontAlgn="base">
              <a:spcBef>
                <a:spcPct val="0"/>
              </a:spcBef>
              <a:spcAft>
                <a:spcPct val="0"/>
              </a:spcAft>
            </a:pPr>
            <a:r>
              <a:rPr kumimoji="1" lang="en-US" altLang="zh-TW" sz="2400" dirty="0">
                <a:solidFill>
                  <a:prstClr val="black"/>
                </a:solidFill>
                <a:latin typeface="+mj-lt"/>
                <a:ea typeface="新細明體" charset="-120"/>
                <a:cs typeface="Times New Roman" panose="02020603050405020304" pitchFamily="18" charset="0"/>
              </a:rPr>
              <a:t>Zero-crossing on Laplacian output</a:t>
            </a:r>
          </a:p>
          <a:p>
            <a:pPr fontAlgn="base">
              <a:spcBef>
                <a:spcPct val="0"/>
              </a:spcBef>
              <a:spcAft>
                <a:spcPct val="0"/>
              </a:spcAft>
            </a:pPr>
            <a:r>
              <a:rPr kumimoji="1" lang="en-US" altLang="zh-TW" sz="2400" dirty="0">
                <a:solidFill>
                  <a:prstClr val="black"/>
                </a:solidFill>
                <a:latin typeface="+mj-lt"/>
                <a:ea typeface="新細明體" charset="-120"/>
                <a:cs typeface="Times New Roman" panose="02020603050405020304" pitchFamily="18" charset="0"/>
              </a:rPr>
              <a:t>(Output image) </a:t>
            </a:r>
            <a:endParaRPr kumimoji="1" lang="zh-TW" altLang="en-US" sz="2400" dirty="0">
              <a:solidFill>
                <a:prstClr val="black"/>
              </a:solidFill>
              <a:latin typeface="+mj-lt"/>
              <a:ea typeface="新細明體" charset="-120"/>
            </a:endParaRPr>
          </a:p>
        </p:txBody>
      </p:sp>
      <p:sp>
        <p:nvSpPr>
          <p:cNvPr id="18" name="矩形 17"/>
          <p:cNvSpPr/>
          <p:nvPr/>
        </p:nvSpPr>
        <p:spPr>
          <a:xfrm>
            <a:off x="2910840" y="2"/>
            <a:ext cx="6233161" cy="954107"/>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mj-lt"/>
              </a:rPr>
              <a:t>Zero-crossing on Laplacian </a:t>
            </a:r>
            <a:r>
              <a:rPr kumimoji="1" lang="en-US" altLang="zh-TW" sz="2800" b="1" dirty="0">
                <a:solidFill>
                  <a:prstClr val="black"/>
                </a:solidFill>
                <a:latin typeface="+mj-lt"/>
                <a:ea typeface="標楷體"/>
              </a:rPr>
              <a:t>mask 1 (4/4) </a:t>
            </a:r>
          </a:p>
          <a:p>
            <a:pPr algn="r" fontAlgn="base">
              <a:spcBef>
                <a:spcPct val="0"/>
              </a:spcBef>
              <a:spcAft>
                <a:spcPct val="0"/>
              </a:spcAft>
            </a:pPr>
            <a:r>
              <a:rPr kumimoji="1" lang="en-US" altLang="zh-TW" sz="2800" b="1" dirty="0">
                <a:solidFill>
                  <a:prstClr val="black"/>
                </a:solidFill>
                <a:latin typeface="+mj-lt"/>
              </a:rPr>
              <a:t>(</a:t>
            </a:r>
            <a:r>
              <a:rPr kumimoji="1" lang="en-US" altLang="zh-TW" sz="2800" b="1" dirty="0" err="1">
                <a:solidFill>
                  <a:prstClr val="black"/>
                </a:solidFill>
                <a:latin typeface="+mj-lt"/>
              </a:rPr>
              <a:t>ppt</a:t>
            </a:r>
            <a:r>
              <a:rPr kumimoji="1" lang="en-US" altLang="zh-TW" sz="2800" b="1" dirty="0">
                <a:solidFill>
                  <a:prstClr val="black"/>
                </a:solidFill>
                <a:latin typeface="+mj-lt"/>
              </a:rPr>
              <a:t> p.104, 119)</a:t>
            </a:r>
            <a:endParaRPr kumimoji="1" lang="en-US" altLang="zh-TW" sz="2800" b="1" dirty="0">
              <a:solidFill>
                <a:prstClr val="black"/>
              </a:solidFill>
              <a:latin typeface="+mj-lt"/>
              <a:ea typeface="標楷體"/>
            </a:endParaRPr>
          </a:p>
        </p:txBody>
      </p:sp>
    </p:spTree>
    <p:extLst>
      <p:ext uri="{BB962C8B-B14F-4D97-AF65-F5344CB8AC3E}">
        <p14:creationId xmlns:p14="http://schemas.microsoft.com/office/powerpoint/2010/main" val="146918505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funny</a:t>
            </a:r>
            <a:endParaRPr lang="zh-TW" altLang="en-US" dirty="0"/>
          </a:p>
        </p:txBody>
      </p:sp>
      <p:sp>
        <p:nvSpPr>
          <p:cNvPr id="3" name="內容版面配置區 2"/>
          <p:cNvSpPr>
            <a:spLocks noGrp="1"/>
          </p:cNvSpPr>
          <p:nvPr>
            <p:ph idx="1"/>
          </p:nvPr>
        </p:nvSpPr>
        <p:spPr/>
        <p:txBody>
          <a:bodyPr vert="horz" lIns="0" tIns="45720" rIns="0" bIns="45720" rtlCol="0" anchor="t">
            <a:normAutofit/>
          </a:bodyPr>
          <a:lstStyle/>
          <a:p>
            <a:pPr marL="0" indent="0">
              <a:buNone/>
            </a:pPr>
            <a:endParaRPr lang="en-US" dirty="0">
              <a:ea typeface="+mn-lt"/>
              <a:cs typeface="+mn-lt"/>
            </a:endParaRPr>
          </a:p>
          <a:p>
            <a:r>
              <a:rPr lang="en-US" dirty="0">
                <a:ea typeface="+mn-lt"/>
                <a:cs typeface="+mn-lt"/>
                <a:hlinkClick r:id="rId2"/>
              </a:rPr>
              <a:t>https://www.youtube.com/watch?v=_dOScqFcrD8</a:t>
            </a:r>
          </a:p>
          <a:p>
            <a:r>
              <a:rPr lang="en-US" dirty="0">
                <a:ea typeface="+mn-lt"/>
                <a:cs typeface="+mn-lt"/>
                <a:hlinkClick r:id="rId3"/>
              </a:rPr>
              <a:t>https://www.youtube.com/watch?v=DP8Af7ddmow</a:t>
            </a:r>
          </a:p>
          <a:p>
            <a:r>
              <a:rPr lang="en-US" dirty="0">
                <a:ea typeface="+mn-lt"/>
                <a:cs typeface="+mn-lt"/>
                <a:hlinkClick r:id="rId4"/>
              </a:rPr>
              <a:t>https://www.youtube.com/watch?v=ZVWEJ4VnJ_M</a:t>
            </a:r>
          </a:p>
          <a:p>
            <a:pPr marL="0" indent="0">
              <a:buNone/>
            </a:pPr>
            <a:r>
              <a:rPr lang="en-US" altLang="zh-TW" dirty="0">
                <a:ea typeface="+mn-lt"/>
                <a:cs typeface="+mn-lt"/>
                <a:hlinkClick r:id="rId5"/>
              </a:rPr>
              <a:t>https://www.youtube.com/watch?v=gsCDnDxS7JE</a:t>
            </a:r>
            <a:endParaRPr lang="en-US" altLang="zh-TW" dirty="0">
              <a:ea typeface="+mn-lt"/>
              <a:cs typeface="+mn-lt"/>
            </a:endParaRPr>
          </a:p>
          <a:p>
            <a:pPr marL="0" indent="0">
              <a:buNone/>
            </a:pPr>
            <a:r>
              <a:rPr lang="en-US" dirty="0">
                <a:ea typeface="+mn-lt"/>
                <a:cs typeface="+mn-lt"/>
                <a:hlinkClick r:id="rId6"/>
              </a:rPr>
              <a:t>https://www.youtube.com/watch?v=Mx9WfQN9q6U</a:t>
            </a:r>
            <a:endParaRPr lang="en-US" dirty="0">
              <a:ea typeface="+mn-lt"/>
              <a:cs typeface="+mn-lt"/>
            </a:endParaRPr>
          </a:p>
          <a:p>
            <a:pPr marL="0" indent="0">
              <a:buNone/>
            </a:pPr>
            <a:r>
              <a:rPr lang="en-US" dirty="0">
                <a:ea typeface="+mn-lt"/>
                <a:cs typeface="+mn-lt"/>
                <a:hlinkClick r:id="rId7"/>
              </a:rPr>
              <a:t>https://www.youtube.com/watch?v=vVmDzkHkdsk</a:t>
            </a:r>
            <a:endParaRPr lang="en-US" dirty="0">
              <a:ea typeface="+mn-lt"/>
              <a:cs typeface="+mn-lt"/>
            </a:endParaRPr>
          </a:p>
          <a:p>
            <a:pPr marL="0" indent="0">
              <a:buNone/>
            </a:pPr>
            <a:r>
              <a:rPr lang="en-US" dirty="0">
                <a:ea typeface="+mn-lt"/>
                <a:cs typeface="+mn-lt"/>
                <a:hlinkClick r:id="rId8"/>
              </a:rPr>
              <a:t>https://www.youtube.com/watch?v=cbNMuWY-aPc</a:t>
            </a:r>
            <a:endParaRPr lang="en-US" dirty="0">
              <a:ea typeface="+mn-lt"/>
              <a:cs typeface="+mn-lt"/>
            </a:endParaRPr>
          </a:p>
          <a:p>
            <a:pPr marL="0" indent="0">
              <a:buNone/>
            </a:pPr>
            <a:r>
              <a:rPr lang="en-US" dirty="0">
                <a:ea typeface="+mn-lt"/>
                <a:cs typeface="+mn-lt"/>
                <a:hlinkClick r:id="rId9"/>
              </a:rPr>
              <a:t>https://www.youtube.com/watch?v=sdFUYiomutc</a:t>
            </a:r>
            <a:endParaRPr lang="en-US" dirty="0">
              <a:ea typeface="+mn-lt"/>
              <a:cs typeface="+mn-lt"/>
            </a:endParaRPr>
          </a:p>
        </p:txBody>
      </p:sp>
      <p:sp>
        <p:nvSpPr>
          <p:cNvPr id="4" name="頁尾版面配置區 3"/>
          <p:cNvSpPr>
            <a:spLocks noGrp="1"/>
          </p:cNvSpPr>
          <p:nvPr>
            <p:ph type="ftr" sz="quarter" idx="11"/>
          </p:nvPr>
        </p:nvSpPr>
        <p:spPr/>
        <p:txBody>
          <a:bodyPr/>
          <a:lstStyle/>
          <a:p>
            <a:pPr>
              <a:defRPr/>
            </a:pPr>
            <a:r>
              <a:rPr lang="pl-PL" altLang="zh-TW" dirty="0"/>
              <a:t>DC &amp; CV Lab. CSIE NTU</a:t>
            </a:r>
            <a:endParaRPr lang="en-US" altLang="zh-TW" dirty="0"/>
          </a:p>
        </p:txBody>
      </p:sp>
      <p:sp>
        <p:nvSpPr>
          <p:cNvPr id="5" name="投影片編號版面配置區 4"/>
          <p:cNvSpPr>
            <a:spLocks noGrp="1"/>
          </p:cNvSpPr>
          <p:nvPr>
            <p:ph type="sldNum" sz="quarter" idx="12"/>
          </p:nvPr>
        </p:nvSpPr>
        <p:spPr/>
        <p:txBody>
          <a:bodyPr/>
          <a:lstStyle/>
          <a:p>
            <a:fld id="{028E3F4F-51B2-42EE-AFA2-40C4572185CC}" type="slidenum">
              <a:rPr lang="en-US" dirty="0" smtClean="0"/>
              <a:t>181</a:t>
            </a:fld>
            <a:endParaRPr lang="en-US" dirty="0"/>
          </a:p>
        </p:txBody>
      </p:sp>
    </p:spTree>
    <p:extLst>
      <p:ext uri="{BB962C8B-B14F-4D97-AF65-F5344CB8AC3E}">
        <p14:creationId xmlns:p14="http://schemas.microsoft.com/office/powerpoint/2010/main" val="33183535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75AA68-A146-2E57-DBCA-429B1671193E}"/>
              </a:ext>
            </a:extLst>
          </p:cNvPr>
          <p:cNvSpPr>
            <a:spLocks noGrp="1"/>
          </p:cNvSpPr>
          <p:nvPr>
            <p:ph type="title"/>
          </p:nvPr>
        </p:nvSpPr>
        <p:spPr>
          <a:xfrm>
            <a:off x="822960" y="286604"/>
            <a:ext cx="8141528" cy="1450757"/>
          </a:xfrm>
        </p:spPr>
        <p:txBody>
          <a:bodyPr>
            <a:noAutofit/>
          </a:bodyPr>
          <a:lstStyle/>
          <a:p>
            <a:r>
              <a:rPr kumimoji="1" lang="en" altLang="zh-TW" sz="3600" dirty="0"/>
              <a:t>Edge Detection In Grayscale Images (</a:t>
            </a:r>
            <a:r>
              <a:rPr kumimoji="1" lang="zh-TW" altLang="en-US" sz="3600" dirty="0"/>
              <a:t>補充</a:t>
            </a:r>
            <a:r>
              <a:rPr kumimoji="1" lang="en-US" altLang="zh-TW" sz="3600" dirty="0"/>
              <a:t>)</a:t>
            </a:r>
            <a:endParaRPr kumimoji="1" lang="zh-TW" altLang="en-US" sz="3600" dirty="0"/>
          </a:p>
        </p:txBody>
      </p:sp>
      <p:sp>
        <p:nvSpPr>
          <p:cNvPr id="3" name="內容版面配置區 2">
            <a:extLst>
              <a:ext uri="{FF2B5EF4-FFF2-40B4-BE49-F238E27FC236}">
                <a16:creationId xmlns:a16="http://schemas.microsoft.com/office/drawing/2014/main" id="{A86DB25D-1DDA-C2B5-BFA3-E1B121BF2C1F}"/>
              </a:ext>
            </a:extLst>
          </p:cNvPr>
          <p:cNvSpPr>
            <a:spLocks noGrp="1"/>
          </p:cNvSpPr>
          <p:nvPr>
            <p:ph idx="1"/>
          </p:nvPr>
        </p:nvSpPr>
        <p:spPr>
          <a:xfrm>
            <a:off x="822959" y="1845734"/>
            <a:ext cx="7543801" cy="4614052"/>
          </a:xfrm>
        </p:spPr>
        <p:txBody>
          <a:bodyPr>
            <a:normAutofit lnSpcReduction="10000"/>
          </a:bodyPr>
          <a:lstStyle/>
          <a:p>
            <a:pPr marL="0" indent="0">
              <a:buClr>
                <a:schemeClr val="tx1"/>
              </a:buClr>
              <a:buSzPct val="80000"/>
              <a:buNone/>
            </a:pPr>
            <a:r>
              <a:rPr kumimoji="1" lang="en-US" altLang="zh-TW" sz="1600" dirty="0"/>
              <a:t>1. Introduction</a:t>
            </a:r>
          </a:p>
          <a:p>
            <a:pPr marL="0" indent="0">
              <a:buClr>
                <a:schemeClr val="tx1"/>
              </a:buClr>
              <a:buSzPct val="80000"/>
              <a:buNone/>
            </a:pPr>
            <a:r>
              <a:rPr kumimoji="1" lang="en-US" altLang="zh-TW" sz="1600" dirty="0"/>
              <a:t>2. Edge and Edge Types</a:t>
            </a:r>
          </a:p>
          <a:p>
            <a:pPr marL="0" indent="0">
              <a:buClr>
                <a:schemeClr val="tx1"/>
              </a:buClr>
              <a:buSzPct val="80000"/>
              <a:buNone/>
            </a:pPr>
            <a:r>
              <a:rPr kumimoji="1" lang="en-US" altLang="zh-TW" sz="1600" dirty="0"/>
              <a:t>3. Edge Detection Methods In Gray-Level Images</a:t>
            </a:r>
          </a:p>
          <a:p>
            <a:pPr marL="0" indent="0">
              <a:buClr>
                <a:schemeClr val="tx1"/>
              </a:buClr>
              <a:buSzPct val="80000"/>
              <a:buNone/>
            </a:pPr>
            <a:r>
              <a:rPr kumimoji="1" lang="en" altLang="zh-TW" sz="1600" dirty="0"/>
              <a:t>4. Gradient-Based Edge Detection</a:t>
            </a:r>
          </a:p>
          <a:p>
            <a:pPr marL="0" indent="0">
              <a:buClr>
                <a:schemeClr val="tx1"/>
              </a:buClr>
              <a:buSzPct val="80000"/>
              <a:buNone/>
            </a:pPr>
            <a:r>
              <a:rPr kumimoji="1" lang="en" altLang="zh-TW" sz="1600" dirty="0"/>
              <a:t>    4.1 Roberts Cross Edge Detector</a:t>
            </a:r>
          </a:p>
          <a:p>
            <a:pPr marL="0" indent="0">
              <a:buClr>
                <a:schemeClr val="tx1"/>
              </a:buClr>
              <a:buSzPct val="80000"/>
              <a:buNone/>
            </a:pPr>
            <a:r>
              <a:rPr kumimoji="1" lang="en" altLang="zh-TW" sz="1600" dirty="0"/>
              <a:t>    4.2 Prewitt Edge Operator</a:t>
            </a:r>
          </a:p>
          <a:p>
            <a:pPr marL="0" indent="0">
              <a:buClr>
                <a:schemeClr val="tx1"/>
              </a:buClr>
              <a:buSzPct val="80000"/>
              <a:buNone/>
            </a:pPr>
            <a:r>
              <a:rPr kumimoji="1" lang="en-US" altLang="zh-TW" sz="1600" dirty="0"/>
              <a:t>    4.3 Sobel Edge Detector</a:t>
            </a:r>
          </a:p>
          <a:p>
            <a:pPr marL="0" indent="0">
              <a:buClr>
                <a:schemeClr val="tx1"/>
              </a:buClr>
              <a:buSzPct val="80000"/>
              <a:buNone/>
            </a:pPr>
            <a:r>
              <a:rPr kumimoji="1" lang="en" altLang="zh-TW" sz="1600" dirty="0"/>
              <a:t>    4.4 Non-Maximum Suppression — a Postprocessing After Gradient Operation</a:t>
            </a:r>
          </a:p>
          <a:p>
            <a:pPr marL="0" indent="0">
              <a:buClr>
                <a:schemeClr val="tx1"/>
              </a:buClr>
              <a:buSzPct val="80000"/>
              <a:buNone/>
            </a:pPr>
            <a:r>
              <a:rPr kumimoji="1" lang="en" altLang="zh-TW" sz="1600" dirty="0"/>
              <a:t>5. Second-Derivative Operators</a:t>
            </a:r>
          </a:p>
          <a:p>
            <a:pPr marL="0" indent="0">
              <a:buClr>
                <a:schemeClr val="tx1"/>
              </a:buClr>
              <a:buSzPct val="80000"/>
              <a:buNone/>
            </a:pPr>
            <a:r>
              <a:rPr kumimoji="1" lang="en" altLang="zh-TW" sz="1600" dirty="0"/>
              <a:t>    5.1 Laplacian Edge Detector</a:t>
            </a:r>
          </a:p>
          <a:p>
            <a:pPr marL="0" indent="0">
              <a:buClr>
                <a:schemeClr val="tx1"/>
              </a:buClr>
              <a:buSzPct val="80000"/>
              <a:buNone/>
            </a:pPr>
            <a:r>
              <a:rPr kumimoji="1" lang="en-US" altLang="zh-TW" sz="1600" dirty="0"/>
              <a:t>    5.2 Marr Hildreth—Laplacian of Gaussian</a:t>
            </a:r>
          </a:p>
          <a:p>
            <a:pPr marL="0" indent="0">
              <a:buClr>
                <a:schemeClr val="tx1"/>
              </a:buClr>
              <a:buSzPct val="80000"/>
              <a:buNone/>
            </a:pPr>
            <a:r>
              <a:rPr kumimoji="1" lang="en-US" altLang="zh-TW" sz="1600" dirty="0"/>
              <a:t>6. Advanced Edge Detection Method — Canny Edge Detection</a:t>
            </a:r>
            <a:endParaRPr kumimoji="1" lang="en" altLang="zh-TW" sz="1600" dirty="0"/>
          </a:p>
          <a:p>
            <a:pPr marL="0" indent="0">
              <a:buClr>
                <a:schemeClr val="tx1"/>
              </a:buClr>
              <a:buSzPct val="80000"/>
              <a:buNone/>
            </a:pPr>
            <a:endParaRPr kumimoji="1" lang="en" altLang="zh-TW" sz="1600" dirty="0"/>
          </a:p>
          <a:p>
            <a:pPr marL="0" indent="0">
              <a:buClr>
                <a:schemeClr val="tx1"/>
              </a:buClr>
              <a:buSzPct val="80000"/>
              <a:buNone/>
            </a:pPr>
            <a:endParaRPr kumimoji="1" lang="zh-TW" altLang="en-US" sz="1600" dirty="0"/>
          </a:p>
        </p:txBody>
      </p:sp>
      <p:sp>
        <p:nvSpPr>
          <p:cNvPr id="4" name="頁尾版面配置區 3">
            <a:extLst>
              <a:ext uri="{FF2B5EF4-FFF2-40B4-BE49-F238E27FC236}">
                <a16:creationId xmlns:a16="http://schemas.microsoft.com/office/drawing/2014/main" id="{62CE721D-CB63-387B-65E9-702BFA441AE8}"/>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C9DA348C-2707-9387-31C5-DED2769C83CD}"/>
              </a:ext>
            </a:extLst>
          </p:cNvPr>
          <p:cNvSpPr>
            <a:spLocks noGrp="1"/>
          </p:cNvSpPr>
          <p:nvPr>
            <p:ph type="sldNum" sz="quarter" idx="12"/>
          </p:nvPr>
        </p:nvSpPr>
        <p:spPr/>
        <p:txBody>
          <a:bodyPr/>
          <a:lstStyle/>
          <a:p>
            <a:fld id="{028E3F4F-51B2-42EE-AFA2-40C4572185CC}" type="slidenum">
              <a:rPr lang="en-US" smtClean="0"/>
              <a:t>182</a:t>
            </a:fld>
            <a:endParaRPr lang="en-US" dirty="0"/>
          </a:p>
        </p:txBody>
      </p:sp>
      <p:sp>
        <p:nvSpPr>
          <p:cNvPr id="6" name="文字方塊 5">
            <a:extLst>
              <a:ext uri="{FF2B5EF4-FFF2-40B4-BE49-F238E27FC236}">
                <a16:creationId xmlns:a16="http://schemas.microsoft.com/office/drawing/2014/main" id="{14274372-F7AD-FFEF-AEB9-BC5FF7C99067}"/>
              </a:ext>
            </a:extLst>
          </p:cNvPr>
          <p:cNvSpPr txBox="1"/>
          <p:nvPr/>
        </p:nvSpPr>
        <p:spPr>
          <a:xfrm>
            <a:off x="5292080" y="1916832"/>
            <a:ext cx="3456384" cy="461665"/>
          </a:xfrm>
          <a:prstGeom prst="rect">
            <a:avLst/>
          </a:prstGeom>
          <a:noFill/>
        </p:spPr>
        <p:txBody>
          <a:bodyPr wrap="square" rtlCol="0">
            <a:spAutoFit/>
          </a:bodyPr>
          <a:lstStyle/>
          <a:p>
            <a:r>
              <a:rPr kumimoji="1" lang="zh-TW" altLang="en-US" sz="2400" dirty="0">
                <a:solidFill>
                  <a:srgbClr val="FF0000"/>
                </a:solidFill>
              </a:rPr>
              <a:t>邊緣偵測是本章的重點</a:t>
            </a:r>
          </a:p>
        </p:txBody>
      </p:sp>
      <p:sp>
        <p:nvSpPr>
          <p:cNvPr id="7" name="文字方塊 6">
            <a:extLst>
              <a:ext uri="{FF2B5EF4-FFF2-40B4-BE49-F238E27FC236}">
                <a16:creationId xmlns:a16="http://schemas.microsoft.com/office/drawing/2014/main" id="{070BC509-BDFA-0E1E-8BE0-3E4AD9224E2F}"/>
              </a:ext>
            </a:extLst>
          </p:cNvPr>
          <p:cNvSpPr txBox="1"/>
          <p:nvPr/>
        </p:nvSpPr>
        <p:spPr>
          <a:xfrm>
            <a:off x="6244258" y="5707783"/>
            <a:ext cx="2720230" cy="600164"/>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spTree>
    <p:extLst>
      <p:ext uri="{BB962C8B-B14F-4D97-AF65-F5344CB8AC3E}">
        <p14:creationId xmlns:p14="http://schemas.microsoft.com/office/powerpoint/2010/main" val="341690126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0D049E-3C6F-7F10-35B4-9F75DFA90DD9}"/>
              </a:ext>
            </a:extLst>
          </p:cNvPr>
          <p:cNvSpPr>
            <a:spLocks noGrp="1"/>
          </p:cNvSpPr>
          <p:nvPr>
            <p:ph type="title"/>
          </p:nvPr>
        </p:nvSpPr>
        <p:spPr/>
        <p:txBody>
          <a:bodyPr/>
          <a:lstStyle/>
          <a:p>
            <a:r>
              <a:rPr kumimoji="1" lang="en-US" altLang="zh-TW" dirty="0"/>
              <a:t>1. Introduction</a:t>
            </a:r>
            <a:endParaRPr kumimoji="1" lang="zh-TW" altLang="en-US" dirty="0"/>
          </a:p>
        </p:txBody>
      </p:sp>
      <p:sp>
        <p:nvSpPr>
          <p:cNvPr id="3" name="內容版面配置區 2">
            <a:extLst>
              <a:ext uri="{FF2B5EF4-FFF2-40B4-BE49-F238E27FC236}">
                <a16:creationId xmlns:a16="http://schemas.microsoft.com/office/drawing/2014/main" id="{8B4B1BC5-4D90-EC0C-C74B-6F8E0D9FA5E6}"/>
              </a:ext>
            </a:extLst>
          </p:cNvPr>
          <p:cNvSpPr>
            <a:spLocks noGrp="1"/>
          </p:cNvSpPr>
          <p:nvPr>
            <p:ph idx="1"/>
          </p:nvPr>
        </p:nvSpPr>
        <p:spPr/>
        <p:txBody>
          <a:bodyPr/>
          <a:lstStyle/>
          <a:p>
            <a:pPr>
              <a:buClr>
                <a:schemeClr val="tx1"/>
              </a:buClr>
              <a:buSzPct val="80000"/>
              <a:buFont typeface="Wingdings" pitchFamily="2" charset="2"/>
              <a:buChar char="l"/>
            </a:pPr>
            <a:r>
              <a:rPr kumimoji="1" lang="zh-TW" altLang="en-US" dirty="0"/>
              <a:t> </a:t>
            </a:r>
            <a:r>
              <a:rPr kumimoji="1" lang="en" altLang="zh-TW" dirty="0"/>
              <a:t>Edges are defined as </a:t>
            </a:r>
            <a:r>
              <a:rPr kumimoji="1" lang="en" altLang="zh-TW" dirty="0">
                <a:solidFill>
                  <a:srgbClr val="FF0000"/>
                </a:solidFill>
              </a:rPr>
              <a:t>significant local changes (or discontinuities) in </a:t>
            </a:r>
          </a:p>
          <a:p>
            <a:pPr marL="0" indent="0">
              <a:buClr>
                <a:schemeClr val="tx1"/>
              </a:buClr>
              <a:buSzPct val="80000"/>
              <a:buNone/>
            </a:pPr>
            <a:r>
              <a:rPr kumimoji="1" lang="en" altLang="zh-TW" dirty="0">
                <a:solidFill>
                  <a:srgbClr val="FF0000"/>
                </a:solidFill>
              </a:rPr>
              <a:t>    brightness or color </a:t>
            </a:r>
            <a:r>
              <a:rPr kumimoji="1" lang="en" altLang="zh-TW" dirty="0"/>
              <a:t>in an image</a:t>
            </a:r>
            <a:r>
              <a:rPr kumimoji="1" lang="en-US" altLang="zh-TW" dirty="0"/>
              <a:t>.</a:t>
            </a:r>
            <a:r>
              <a:rPr kumimoji="1" lang="zh-TW" altLang="en-US" dirty="0"/>
              <a:t> </a:t>
            </a:r>
            <a:endParaRPr kumimoji="1" lang="en-US" altLang="zh-TW" dirty="0"/>
          </a:p>
          <a:p>
            <a:pPr>
              <a:buClr>
                <a:schemeClr val="tx1"/>
              </a:buClr>
              <a:buSzPct val="80000"/>
              <a:buFont typeface="Wingdings" pitchFamily="2" charset="2"/>
              <a:buChar char="l"/>
            </a:pPr>
            <a:r>
              <a:rPr kumimoji="1" lang="en" altLang="zh-TW" dirty="0"/>
              <a:t> Edge detection is used widely as a </a:t>
            </a:r>
            <a:r>
              <a:rPr kumimoji="1" lang="en" altLang="zh-TW" dirty="0">
                <a:solidFill>
                  <a:srgbClr val="FF0000"/>
                </a:solidFill>
              </a:rPr>
              <a:t>fundamental preprocessing step </a:t>
            </a:r>
            <a:r>
              <a:rPr kumimoji="1" lang="en" altLang="zh-TW" dirty="0"/>
              <a:t>for   </a:t>
            </a:r>
          </a:p>
          <a:p>
            <a:pPr marL="0" indent="0">
              <a:buClr>
                <a:schemeClr val="tx1"/>
              </a:buClr>
              <a:buSzPct val="80000"/>
              <a:buNone/>
            </a:pPr>
            <a:r>
              <a:rPr kumimoji="1" lang="en" altLang="zh-TW" dirty="0"/>
              <a:t>    many computer vision applications, including robotic vision, remote </a:t>
            </a:r>
          </a:p>
          <a:p>
            <a:pPr marL="0" indent="0">
              <a:buClr>
                <a:schemeClr val="tx1"/>
              </a:buClr>
              <a:buSzPct val="80000"/>
              <a:buNone/>
            </a:pPr>
            <a:r>
              <a:rPr kumimoji="1" lang="en" altLang="zh-TW" dirty="0"/>
              <a:t>    sensing, fingerprint analysis, industrial inspection, motion detection, </a:t>
            </a:r>
          </a:p>
          <a:p>
            <a:pPr marL="0" indent="0">
              <a:buClr>
                <a:schemeClr val="tx1"/>
              </a:buClr>
              <a:buSzPct val="80000"/>
              <a:buNone/>
            </a:pPr>
            <a:r>
              <a:rPr kumimoji="1" lang="en" altLang="zh-TW" dirty="0"/>
              <a:t>    and image compression.</a:t>
            </a:r>
            <a:endParaRPr kumimoji="1" lang="en-US" altLang="zh-TW" dirty="0"/>
          </a:p>
          <a:p>
            <a:pPr marL="0" indent="0">
              <a:buNone/>
            </a:pPr>
            <a:endParaRPr kumimoji="1" lang="zh-TW" altLang="en-US" dirty="0"/>
          </a:p>
        </p:txBody>
      </p:sp>
      <p:sp>
        <p:nvSpPr>
          <p:cNvPr id="4" name="頁尾版面配置區 3">
            <a:extLst>
              <a:ext uri="{FF2B5EF4-FFF2-40B4-BE49-F238E27FC236}">
                <a16:creationId xmlns:a16="http://schemas.microsoft.com/office/drawing/2014/main" id="{E5B594BA-6A85-D93E-2139-A1AD693A6193}"/>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641FEC78-1DEB-82FF-C301-3C0757D8360B}"/>
              </a:ext>
            </a:extLst>
          </p:cNvPr>
          <p:cNvSpPr>
            <a:spLocks noGrp="1"/>
          </p:cNvSpPr>
          <p:nvPr>
            <p:ph type="sldNum" sz="quarter" idx="12"/>
          </p:nvPr>
        </p:nvSpPr>
        <p:spPr/>
        <p:txBody>
          <a:bodyPr/>
          <a:lstStyle/>
          <a:p>
            <a:fld id="{028E3F4F-51B2-42EE-AFA2-40C4572185CC}" type="slidenum">
              <a:rPr lang="en-US" smtClean="0"/>
              <a:t>183</a:t>
            </a:fld>
            <a:endParaRPr lang="en-US" dirty="0"/>
          </a:p>
        </p:txBody>
      </p:sp>
      <p:sp>
        <p:nvSpPr>
          <p:cNvPr id="6" name="文字方塊 5">
            <a:extLst>
              <a:ext uri="{FF2B5EF4-FFF2-40B4-BE49-F238E27FC236}">
                <a16:creationId xmlns:a16="http://schemas.microsoft.com/office/drawing/2014/main" id="{EA96FF3A-9BBD-9CF8-6375-FD1D709768AB}"/>
              </a:ext>
            </a:extLst>
          </p:cNvPr>
          <p:cNvSpPr txBox="1"/>
          <p:nvPr/>
        </p:nvSpPr>
        <p:spPr>
          <a:xfrm>
            <a:off x="827366" y="5977467"/>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spTree>
    <p:extLst>
      <p:ext uri="{BB962C8B-B14F-4D97-AF65-F5344CB8AC3E}">
        <p14:creationId xmlns:p14="http://schemas.microsoft.com/office/powerpoint/2010/main" val="73218566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0D049E-3C6F-7F10-35B4-9F75DFA90DD9}"/>
              </a:ext>
            </a:extLst>
          </p:cNvPr>
          <p:cNvSpPr>
            <a:spLocks noGrp="1"/>
          </p:cNvSpPr>
          <p:nvPr>
            <p:ph type="title"/>
          </p:nvPr>
        </p:nvSpPr>
        <p:spPr/>
        <p:txBody>
          <a:bodyPr>
            <a:normAutofit/>
          </a:bodyPr>
          <a:lstStyle/>
          <a:p>
            <a:r>
              <a:rPr kumimoji="1" lang="en-US" altLang="zh-TW" sz="4400" dirty="0"/>
              <a:t>2. Edge and Edge Types</a:t>
            </a:r>
            <a:endParaRPr kumimoji="1" lang="zh-TW" altLang="en-US" sz="4400" dirty="0"/>
          </a:p>
        </p:txBody>
      </p:sp>
      <p:sp>
        <p:nvSpPr>
          <p:cNvPr id="3" name="內容版面配置區 2">
            <a:extLst>
              <a:ext uri="{FF2B5EF4-FFF2-40B4-BE49-F238E27FC236}">
                <a16:creationId xmlns:a16="http://schemas.microsoft.com/office/drawing/2014/main" id="{8B4B1BC5-4D90-EC0C-C74B-6F8E0D9FA5E6}"/>
              </a:ext>
            </a:extLst>
          </p:cNvPr>
          <p:cNvSpPr>
            <a:spLocks noGrp="1"/>
          </p:cNvSpPr>
          <p:nvPr>
            <p:ph idx="1"/>
          </p:nvPr>
        </p:nvSpPr>
        <p:spPr/>
        <p:txBody>
          <a:bodyPr/>
          <a:lstStyle/>
          <a:p>
            <a:pPr>
              <a:buClr>
                <a:schemeClr val="tx1"/>
              </a:buClr>
              <a:buSzPct val="80000"/>
              <a:buFont typeface="Wingdings" pitchFamily="2" charset="2"/>
              <a:buChar char="l"/>
            </a:pPr>
            <a:r>
              <a:rPr kumimoji="1" lang="zh-TW" altLang="en-US" dirty="0"/>
              <a:t> </a:t>
            </a:r>
            <a:r>
              <a:rPr kumimoji="1" lang="en" altLang="zh-TW" dirty="0"/>
              <a:t>An edge point is a pixel in an image where significant local intensity </a:t>
            </a:r>
          </a:p>
          <a:p>
            <a:pPr marL="0" indent="0">
              <a:buClr>
                <a:schemeClr val="tx1"/>
              </a:buClr>
              <a:buSzPct val="80000"/>
              <a:buNone/>
            </a:pPr>
            <a:r>
              <a:rPr kumimoji="1" lang="en" altLang="zh-TW" dirty="0"/>
              <a:t>   change takes place.</a:t>
            </a:r>
          </a:p>
          <a:p>
            <a:pPr>
              <a:buClr>
                <a:schemeClr val="tx1"/>
              </a:buClr>
              <a:buSzPct val="80000"/>
              <a:buFont typeface="Wingdings" pitchFamily="2" charset="2"/>
              <a:buChar char="l"/>
            </a:pPr>
            <a:r>
              <a:rPr kumimoji="1" lang="zh-TW" altLang="en-US" dirty="0"/>
              <a:t> </a:t>
            </a:r>
            <a:r>
              <a:rPr kumimoji="1" lang="en" altLang="zh-TW" dirty="0"/>
              <a:t>Edge types can be classified as </a:t>
            </a:r>
            <a:r>
              <a:rPr kumimoji="1" lang="en" altLang="zh-TW" dirty="0">
                <a:solidFill>
                  <a:srgbClr val="FF0000"/>
                </a:solidFill>
              </a:rPr>
              <a:t>step edge</a:t>
            </a:r>
            <a:r>
              <a:rPr kumimoji="1" lang="en" altLang="zh-TW" dirty="0"/>
              <a:t>, </a:t>
            </a:r>
            <a:r>
              <a:rPr kumimoji="1" lang="en" altLang="zh-TW" dirty="0">
                <a:solidFill>
                  <a:srgbClr val="FF0000"/>
                </a:solidFill>
              </a:rPr>
              <a:t>line edge</a:t>
            </a:r>
            <a:r>
              <a:rPr kumimoji="1" lang="en" altLang="zh-TW" dirty="0"/>
              <a:t>, ramp edge, and </a:t>
            </a:r>
          </a:p>
          <a:p>
            <a:pPr marL="0" indent="0">
              <a:buClr>
                <a:schemeClr val="tx1"/>
              </a:buClr>
              <a:buSzPct val="80000"/>
              <a:buNone/>
            </a:pPr>
            <a:r>
              <a:rPr kumimoji="1" lang="en" altLang="zh-TW" dirty="0"/>
              <a:t>    roof edge.</a:t>
            </a:r>
          </a:p>
          <a:p>
            <a:pPr>
              <a:buClr>
                <a:schemeClr val="tx1"/>
              </a:buClr>
              <a:buSzPct val="80000"/>
              <a:buFont typeface="Wingdings" pitchFamily="2" charset="2"/>
              <a:buChar char="l"/>
            </a:pPr>
            <a:r>
              <a:rPr kumimoji="1" lang="zh-TW" altLang="en-US" dirty="0"/>
              <a:t> </a:t>
            </a:r>
            <a:r>
              <a:rPr kumimoji="1" lang="en" altLang="zh-TW" dirty="0"/>
              <a:t>In real-world images, step edge and line edge are rare because of </a:t>
            </a:r>
          </a:p>
          <a:p>
            <a:pPr marL="0" indent="0">
              <a:buClr>
                <a:schemeClr val="tx1"/>
              </a:buClr>
              <a:buSzPct val="80000"/>
              <a:buNone/>
            </a:pPr>
            <a:r>
              <a:rPr kumimoji="1" lang="en" altLang="zh-TW" dirty="0"/>
              <a:t>    various lighting conditions and noise introduced by image-sensing </a:t>
            </a:r>
          </a:p>
          <a:p>
            <a:pPr marL="0" indent="0">
              <a:buClr>
                <a:schemeClr val="tx1"/>
              </a:buClr>
              <a:buSzPct val="80000"/>
              <a:buNone/>
            </a:pPr>
            <a:r>
              <a:rPr kumimoji="1" lang="en" altLang="zh-TW" dirty="0"/>
              <a:t>    devices.</a:t>
            </a:r>
          </a:p>
          <a:p>
            <a:pPr marL="0" indent="0">
              <a:buClr>
                <a:schemeClr val="tx1"/>
              </a:buClr>
              <a:buSzPct val="80000"/>
              <a:buNone/>
            </a:pPr>
            <a:endParaRPr kumimoji="1" lang="en" altLang="zh-TW" dirty="0"/>
          </a:p>
          <a:p>
            <a:pPr marL="0" indent="0">
              <a:buClr>
                <a:schemeClr val="tx1"/>
              </a:buClr>
              <a:buSzPct val="80000"/>
              <a:buNone/>
            </a:pPr>
            <a:endParaRPr kumimoji="1" lang="en" altLang="zh-TW" dirty="0"/>
          </a:p>
          <a:p>
            <a:pPr marL="0" indent="0">
              <a:buClr>
                <a:schemeClr val="tx1"/>
              </a:buClr>
              <a:buSzPct val="80000"/>
              <a:buNone/>
            </a:pPr>
            <a:endParaRPr kumimoji="1" lang="en" altLang="zh-TW" dirty="0"/>
          </a:p>
          <a:p>
            <a:pPr marL="0" indent="0">
              <a:buClr>
                <a:schemeClr val="tx1"/>
              </a:buClr>
              <a:buSzPct val="80000"/>
              <a:buNone/>
            </a:pPr>
            <a:endParaRPr kumimoji="1" lang="en" altLang="zh-TW" dirty="0"/>
          </a:p>
        </p:txBody>
      </p:sp>
      <p:sp>
        <p:nvSpPr>
          <p:cNvPr id="4" name="頁尾版面配置區 3">
            <a:extLst>
              <a:ext uri="{FF2B5EF4-FFF2-40B4-BE49-F238E27FC236}">
                <a16:creationId xmlns:a16="http://schemas.microsoft.com/office/drawing/2014/main" id="{E5B594BA-6A85-D93E-2139-A1AD693A6193}"/>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641FEC78-1DEB-82FF-C301-3C0757D8360B}"/>
              </a:ext>
            </a:extLst>
          </p:cNvPr>
          <p:cNvSpPr>
            <a:spLocks noGrp="1"/>
          </p:cNvSpPr>
          <p:nvPr>
            <p:ph type="sldNum" sz="quarter" idx="12"/>
          </p:nvPr>
        </p:nvSpPr>
        <p:spPr/>
        <p:txBody>
          <a:bodyPr/>
          <a:lstStyle/>
          <a:p>
            <a:fld id="{028E3F4F-51B2-42EE-AFA2-40C4572185CC}" type="slidenum">
              <a:rPr lang="en-US" smtClean="0"/>
              <a:t>184</a:t>
            </a:fld>
            <a:endParaRPr lang="en-US" dirty="0"/>
          </a:p>
        </p:txBody>
      </p:sp>
      <p:sp>
        <p:nvSpPr>
          <p:cNvPr id="6" name="文字方塊 5">
            <a:extLst>
              <a:ext uri="{FF2B5EF4-FFF2-40B4-BE49-F238E27FC236}">
                <a16:creationId xmlns:a16="http://schemas.microsoft.com/office/drawing/2014/main" id="{2680BB27-AA0C-B425-8AD2-3E52155E32BD}"/>
              </a:ext>
            </a:extLst>
          </p:cNvPr>
          <p:cNvSpPr txBox="1"/>
          <p:nvPr/>
        </p:nvSpPr>
        <p:spPr>
          <a:xfrm>
            <a:off x="827366" y="5977467"/>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spTree>
    <p:extLst>
      <p:ext uri="{BB962C8B-B14F-4D97-AF65-F5344CB8AC3E}">
        <p14:creationId xmlns:p14="http://schemas.microsoft.com/office/powerpoint/2010/main" val="40127149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0D049E-3C6F-7F10-35B4-9F75DFA90DD9}"/>
              </a:ext>
            </a:extLst>
          </p:cNvPr>
          <p:cNvSpPr>
            <a:spLocks noGrp="1"/>
          </p:cNvSpPr>
          <p:nvPr>
            <p:ph type="title"/>
          </p:nvPr>
        </p:nvSpPr>
        <p:spPr/>
        <p:txBody>
          <a:bodyPr>
            <a:normAutofit/>
          </a:bodyPr>
          <a:lstStyle/>
          <a:p>
            <a:r>
              <a:rPr kumimoji="1" lang="en-US" altLang="zh-TW" sz="4400" dirty="0"/>
              <a:t>2. Edge and Edge Types</a:t>
            </a:r>
            <a:endParaRPr kumimoji="1" lang="zh-TW" altLang="en-US" sz="4400" dirty="0"/>
          </a:p>
        </p:txBody>
      </p:sp>
      <p:sp>
        <p:nvSpPr>
          <p:cNvPr id="3" name="內容版面配置區 2">
            <a:extLst>
              <a:ext uri="{FF2B5EF4-FFF2-40B4-BE49-F238E27FC236}">
                <a16:creationId xmlns:a16="http://schemas.microsoft.com/office/drawing/2014/main" id="{8B4B1BC5-4D90-EC0C-C74B-6F8E0D9FA5E6}"/>
              </a:ext>
            </a:extLst>
          </p:cNvPr>
          <p:cNvSpPr>
            <a:spLocks noGrp="1"/>
          </p:cNvSpPr>
          <p:nvPr>
            <p:ph idx="1"/>
          </p:nvPr>
        </p:nvSpPr>
        <p:spPr/>
        <p:txBody>
          <a:bodyPr/>
          <a:lstStyle/>
          <a:p>
            <a:pPr marL="0" indent="0">
              <a:buClr>
                <a:schemeClr val="tx1"/>
              </a:buClr>
              <a:buSzPct val="80000"/>
              <a:buNone/>
            </a:pPr>
            <a:endParaRPr kumimoji="1" lang="en" altLang="zh-TW" dirty="0"/>
          </a:p>
        </p:txBody>
      </p:sp>
      <p:sp>
        <p:nvSpPr>
          <p:cNvPr id="4" name="頁尾版面配置區 3">
            <a:extLst>
              <a:ext uri="{FF2B5EF4-FFF2-40B4-BE49-F238E27FC236}">
                <a16:creationId xmlns:a16="http://schemas.microsoft.com/office/drawing/2014/main" id="{E5B594BA-6A85-D93E-2139-A1AD693A6193}"/>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641FEC78-1DEB-82FF-C301-3C0757D8360B}"/>
              </a:ext>
            </a:extLst>
          </p:cNvPr>
          <p:cNvSpPr>
            <a:spLocks noGrp="1"/>
          </p:cNvSpPr>
          <p:nvPr>
            <p:ph type="sldNum" sz="quarter" idx="12"/>
          </p:nvPr>
        </p:nvSpPr>
        <p:spPr/>
        <p:txBody>
          <a:bodyPr/>
          <a:lstStyle/>
          <a:p>
            <a:fld id="{028E3F4F-51B2-42EE-AFA2-40C4572185CC}" type="slidenum">
              <a:rPr lang="en-US" smtClean="0"/>
              <a:t>185</a:t>
            </a:fld>
            <a:endParaRPr lang="en-US" dirty="0"/>
          </a:p>
        </p:txBody>
      </p:sp>
      <p:pic>
        <p:nvPicPr>
          <p:cNvPr id="7" name="圖片 6" descr="一張含有 文字, 圖表, 字型, 螢幕擷取畫面 的圖片&#10;&#10;自動產生的描述">
            <a:extLst>
              <a:ext uri="{FF2B5EF4-FFF2-40B4-BE49-F238E27FC236}">
                <a16:creationId xmlns:a16="http://schemas.microsoft.com/office/drawing/2014/main" id="{B18D0712-DBEC-048D-E354-EB8E6FE70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807" y="1921097"/>
            <a:ext cx="6486103" cy="4243343"/>
          </a:xfrm>
          <a:prstGeom prst="rect">
            <a:avLst/>
          </a:prstGeom>
        </p:spPr>
      </p:pic>
      <p:sp>
        <p:nvSpPr>
          <p:cNvPr id="8" name="文字方塊 7">
            <a:extLst>
              <a:ext uri="{FF2B5EF4-FFF2-40B4-BE49-F238E27FC236}">
                <a16:creationId xmlns:a16="http://schemas.microsoft.com/office/drawing/2014/main" id="{6A600A87-EE82-03BE-3095-E8D1E394DE06}"/>
              </a:ext>
            </a:extLst>
          </p:cNvPr>
          <p:cNvSpPr txBox="1"/>
          <p:nvPr/>
        </p:nvSpPr>
        <p:spPr>
          <a:xfrm>
            <a:off x="822959" y="6033635"/>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spTree>
    <p:extLst>
      <p:ext uri="{BB962C8B-B14F-4D97-AF65-F5344CB8AC3E}">
        <p14:creationId xmlns:p14="http://schemas.microsoft.com/office/powerpoint/2010/main" val="344784518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0D049E-3C6F-7F10-35B4-9F75DFA90DD9}"/>
              </a:ext>
            </a:extLst>
          </p:cNvPr>
          <p:cNvSpPr>
            <a:spLocks noGrp="1"/>
          </p:cNvSpPr>
          <p:nvPr>
            <p:ph type="title"/>
          </p:nvPr>
        </p:nvSpPr>
        <p:spPr/>
        <p:txBody>
          <a:bodyPr>
            <a:normAutofit/>
          </a:bodyPr>
          <a:lstStyle/>
          <a:p>
            <a:r>
              <a:rPr kumimoji="1" lang="en-US" altLang="zh-TW" sz="4000" dirty="0"/>
              <a:t>3. Edge Detection Methods In Gray-Level Images</a:t>
            </a:r>
            <a:endParaRPr kumimoji="1" lang="zh-TW" altLang="en-US" sz="4000" dirty="0"/>
          </a:p>
        </p:txBody>
      </p:sp>
      <p:sp>
        <p:nvSpPr>
          <p:cNvPr id="4" name="頁尾版面配置區 3">
            <a:extLst>
              <a:ext uri="{FF2B5EF4-FFF2-40B4-BE49-F238E27FC236}">
                <a16:creationId xmlns:a16="http://schemas.microsoft.com/office/drawing/2014/main" id="{E5B594BA-6A85-D93E-2139-A1AD693A6193}"/>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641FEC78-1DEB-82FF-C301-3C0757D8360B}"/>
              </a:ext>
            </a:extLst>
          </p:cNvPr>
          <p:cNvSpPr>
            <a:spLocks noGrp="1"/>
          </p:cNvSpPr>
          <p:nvPr>
            <p:ph type="sldNum" sz="quarter" idx="12"/>
          </p:nvPr>
        </p:nvSpPr>
        <p:spPr/>
        <p:txBody>
          <a:bodyPr/>
          <a:lstStyle/>
          <a:p>
            <a:fld id="{028E3F4F-51B2-42EE-AFA2-40C4572185CC}" type="slidenum">
              <a:rPr lang="en-US" smtClean="0"/>
              <a:t>186</a:t>
            </a:fld>
            <a:endParaRPr lang="en-US" dirty="0"/>
          </a:p>
        </p:txBody>
      </p:sp>
      <p:sp>
        <p:nvSpPr>
          <p:cNvPr id="10" name="內容版面配置區 9">
            <a:extLst>
              <a:ext uri="{FF2B5EF4-FFF2-40B4-BE49-F238E27FC236}">
                <a16:creationId xmlns:a16="http://schemas.microsoft.com/office/drawing/2014/main" id="{7676A661-8596-22B4-B61C-1A4CFE0999EC}"/>
              </a:ext>
            </a:extLst>
          </p:cNvPr>
          <p:cNvSpPr>
            <a:spLocks noGrp="1"/>
          </p:cNvSpPr>
          <p:nvPr>
            <p:ph idx="1"/>
          </p:nvPr>
        </p:nvSpPr>
        <p:spPr/>
        <p:txBody>
          <a:bodyPr/>
          <a:lstStyle/>
          <a:p>
            <a:pPr>
              <a:buClr>
                <a:schemeClr val="tx1"/>
              </a:buClr>
              <a:buFont typeface="Wingdings" pitchFamily="2" charset="2"/>
              <a:buChar char="l"/>
            </a:pPr>
            <a:r>
              <a:rPr lang="en" altLang="zh-TW" dirty="0"/>
              <a:t> Image pixels that have abrupt changes (or discontinuities) in image </a:t>
            </a:r>
          </a:p>
          <a:p>
            <a:pPr marL="0" indent="0">
              <a:buClr>
                <a:schemeClr val="tx1"/>
              </a:buClr>
              <a:buNone/>
            </a:pPr>
            <a:r>
              <a:rPr lang="en" altLang="zh-TW" dirty="0"/>
              <a:t>    intensity, the </a:t>
            </a:r>
            <a:r>
              <a:rPr lang="en" altLang="zh-TW" dirty="0">
                <a:solidFill>
                  <a:srgbClr val="FF0000"/>
                </a:solidFill>
              </a:rPr>
              <a:t>derivatives of the image intensity function </a:t>
            </a:r>
            <a:r>
              <a:rPr lang="en" altLang="zh-TW" dirty="0"/>
              <a:t>can be </a:t>
            </a:r>
          </a:p>
          <a:p>
            <a:pPr marL="0" indent="0">
              <a:buClr>
                <a:schemeClr val="tx1"/>
              </a:buClr>
              <a:buNone/>
            </a:pPr>
            <a:r>
              <a:rPr lang="en" altLang="zh-TW" dirty="0"/>
              <a:t>    used to measure these abrupt changes.</a:t>
            </a:r>
          </a:p>
          <a:p>
            <a:pPr>
              <a:buClr>
                <a:schemeClr val="tx1"/>
              </a:buClr>
              <a:buFont typeface="Wingdings" pitchFamily="2" charset="2"/>
              <a:buChar char="l"/>
            </a:pPr>
            <a:r>
              <a:rPr lang="en" altLang="zh-TW" dirty="0"/>
              <a:t> Edges can be detected by thresholding the </a:t>
            </a:r>
            <a:r>
              <a:rPr lang="en" altLang="zh-TW" dirty="0">
                <a:solidFill>
                  <a:srgbClr val="FF0000"/>
                </a:solidFill>
              </a:rPr>
              <a:t>first derivative values </a:t>
            </a:r>
            <a:r>
              <a:rPr lang="en" altLang="zh-TW" dirty="0"/>
              <a:t>of an </a:t>
            </a:r>
          </a:p>
          <a:p>
            <a:pPr marL="0" indent="0">
              <a:buClr>
                <a:schemeClr val="tx1"/>
              </a:buClr>
              <a:buNone/>
            </a:pPr>
            <a:r>
              <a:rPr lang="en" altLang="zh-TW" dirty="0"/>
              <a:t>    image function or by the </a:t>
            </a:r>
            <a:r>
              <a:rPr lang="en" altLang="zh-TW" dirty="0">
                <a:solidFill>
                  <a:srgbClr val="FF0000"/>
                </a:solidFill>
              </a:rPr>
              <a:t>zero-crossings</a:t>
            </a:r>
            <a:r>
              <a:rPr lang="en" altLang="zh-TW" dirty="0"/>
              <a:t> in the </a:t>
            </a:r>
            <a:r>
              <a:rPr lang="en" altLang="zh-TW" dirty="0">
                <a:solidFill>
                  <a:srgbClr val="FF0000"/>
                </a:solidFill>
              </a:rPr>
              <a:t>second derivative </a:t>
            </a:r>
            <a:r>
              <a:rPr lang="en" altLang="zh-TW" dirty="0"/>
              <a:t>of the </a:t>
            </a:r>
          </a:p>
          <a:p>
            <a:pPr marL="0" indent="0">
              <a:buClr>
                <a:schemeClr val="tx1"/>
              </a:buClr>
              <a:buNone/>
            </a:pPr>
            <a:r>
              <a:rPr lang="en" altLang="zh-TW" dirty="0"/>
              <a:t>    image intensity.</a:t>
            </a:r>
          </a:p>
          <a:p>
            <a:pPr marL="0" indent="0">
              <a:buClr>
                <a:schemeClr val="tx1"/>
              </a:buClr>
              <a:buNone/>
            </a:pPr>
            <a:endParaRPr lang="zh-TW" altLang="en-US" dirty="0"/>
          </a:p>
        </p:txBody>
      </p:sp>
      <p:sp>
        <p:nvSpPr>
          <p:cNvPr id="11" name="文字方塊 10">
            <a:extLst>
              <a:ext uri="{FF2B5EF4-FFF2-40B4-BE49-F238E27FC236}">
                <a16:creationId xmlns:a16="http://schemas.microsoft.com/office/drawing/2014/main" id="{02365AFB-719B-C8D7-57BF-479308748D19}"/>
              </a:ext>
            </a:extLst>
          </p:cNvPr>
          <p:cNvSpPr txBox="1"/>
          <p:nvPr/>
        </p:nvSpPr>
        <p:spPr>
          <a:xfrm>
            <a:off x="827366" y="5977467"/>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sp>
        <p:nvSpPr>
          <p:cNvPr id="12" name="文字方塊 11">
            <a:extLst>
              <a:ext uri="{FF2B5EF4-FFF2-40B4-BE49-F238E27FC236}">
                <a16:creationId xmlns:a16="http://schemas.microsoft.com/office/drawing/2014/main" id="{D2732D4F-44F5-F11A-6B1C-182DCF859006}"/>
              </a:ext>
            </a:extLst>
          </p:cNvPr>
          <p:cNvSpPr txBox="1"/>
          <p:nvPr/>
        </p:nvSpPr>
        <p:spPr>
          <a:xfrm>
            <a:off x="5220072" y="2780928"/>
            <a:ext cx="3456384" cy="461665"/>
          </a:xfrm>
          <a:prstGeom prst="rect">
            <a:avLst/>
          </a:prstGeom>
          <a:noFill/>
        </p:spPr>
        <p:txBody>
          <a:bodyPr wrap="square" rtlCol="0">
            <a:spAutoFit/>
          </a:bodyPr>
          <a:lstStyle/>
          <a:p>
            <a:r>
              <a:rPr kumimoji="1" lang="zh-TW" altLang="en-US" sz="2400" dirty="0">
                <a:solidFill>
                  <a:srgbClr val="FF0000"/>
                </a:solidFill>
              </a:rPr>
              <a:t>用白話講就是在比大小</a:t>
            </a:r>
          </a:p>
        </p:txBody>
      </p:sp>
    </p:spTree>
    <p:extLst>
      <p:ext uri="{BB962C8B-B14F-4D97-AF65-F5344CB8AC3E}">
        <p14:creationId xmlns:p14="http://schemas.microsoft.com/office/powerpoint/2010/main" val="420757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9CC611F-3DF2-5EFA-5906-11475A85F7BF}"/>
              </a:ext>
            </a:extLst>
          </p:cNvPr>
          <p:cNvSpPr/>
          <p:nvPr/>
        </p:nvSpPr>
        <p:spPr>
          <a:xfrm>
            <a:off x="800100" y="1609554"/>
            <a:ext cx="7775505" cy="2495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頁尾版面配置區 3">
            <a:extLst>
              <a:ext uri="{FF2B5EF4-FFF2-40B4-BE49-F238E27FC236}">
                <a16:creationId xmlns:a16="http://schemas.microsoft.com/office/drawing/2014/main" id="{22F7FF1C-826E-B81E-222B-EFA5E4B3F157}"/>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C7A676AC-C6BF-3150-BA62-910E564D6B9E}"/>
              </a:ext>
            </a:extLst>
          </p:cNvPr>
          <p:cNvSpPr>
            <a:spLocks noGrp="1"/>
          </p:cNvSpPr>
          <p:nvPr>
            <p:ph type="sldNum" sz="quarter" idx="12"/>
          </p:nvPr>
        </p:nvSpPr>
        <p:spPr/>
        <p:txBody>
          <a:bodyPr/>
          <a:lstStyle/>
          <a:p>
            <a:fld id="{028E3F4F-51B2-42EE-AFA2-40C4572185CC}" type="slidenum">
              <a:rPr lang="en-US" smtClean="0"/>
              <a:t>187</a:t>
            </a:fld>
            <a:endParaRPr lang="en-US" dirty="0"/>
          </a:p>
        </p:txBody>
      </p:sp>
      <p:pic>
        <p:nvPicPr>
          <p:cNvPr id="6" name="圖片 5" descr="一張含有 文字, 字型, 白色, 螢幕擷取畫面 的圖片&#10;&#10;自動產生的描述">
            <a:extLst>
              <a:ext uri="{FF2B5EF4-FFF2-40B4-BE49-F238E27FC236}">
                <a16:creationId xmlns:a16="http://schemas.microsoft.com/office/drawing/2014/main" id="{6283F2D7-CE1B-3E06-97EE-57FD41472A0B}"/>
              </a:ext>
            </a:extLst>
          </p:cNvPr>
          <p:cNvPicPr>
            <a:picLocks noChangeAspect="1"/>
          </p:cNvPicPr>
          <p:nvPr/>
        </p:nvPicPr>
        <p:blipFill rotWithShape="1">
          <a:blip r:embed="rId2">
            <a:extLst>
              <a:ext uri="{28A0092B-C50C-407E-A947-70E740481C1C}">
                <a14:useLocalDpi xmlns:a14="http://schemas.microsoft.com/office/drawing/2010/main" val="0"/>
              </a:ext>
            </a:extLst>
          </a:blip>
          <a:srcRect b="18356"/>
          <a:stretch/>
        </p:blipFill>
        <p:spPr>
          <a:xfrm>
            <a:off x="2409707" y="4448050"/>
            <a:ext cx="4556284" cy="1622425"/>
          </a:xfrm>
          <a:prstGeom prst="rect">
            <a:avLst/>
          </a:prstGeom>
        </p:spPr>
      </p:pic>
      <p:pic>
        <p:nvPicPr>
          <p:cNvPr id="9" name="內容版面配置區 11" descr="一張含有 文字, 圖表, 行, 繪圖 的圖片&#10;&#10;自動產生的描述">
            <a:extLst>
              <a:ext uri="{FF2B5EF4-FFF2-40B4-BE49-F238E27FC236}">
                <a16:creationId xmlns:a16="http://schemas.microsoft.com/office/drawing/2014/main" id="{BB4F8CF2-4C2E-3E7E-FB26-71162BFD7C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8661" y="692696"/>
            <a:ext cx="5518377" cy="4078800"/>
          </a:xfrm>
          <a:prstGeom prst="rect">
            <a:avLst/>
          </a:prstGeom>
        </p:spPr>
      </p:pic>
      <p:sp>
        <p:nvSpPr>
          <p:cNvPr id="14" name="文字方塊 13">
            <a:extLst>
              <a:ext uri="{FF2B5EF4-FFF2-40B4-BE49-F238E27FC236}">
                <a16:creationId xmlns:a16="http://schemas.microsoft.com/office/drawing/2014/main" id="{F20043DF-AEC0-3662-0123-F6170D2944AD}"/>
              </a:ext>
            </a:extLst>
          </p:cNvPr>
          <p:cNvSpPr txBox="1"/>
          <p:nvPr/>
        </p:nvSpPr>
        <p:spPr>
          <a:xfrm>
            <a:off x="836214" y="6050935"/>
            <a:ext cx="7543801" cy="261610"/>
          </a:xfrm>
          <a:prstGeom prst="rect">
            <a:avLst/>
          </a:prstGeom>
          <a:noFill/>
        </p:spPr>
        <p:txBody>
          <a:bodyPr wrap="square" rtlCol="0">
            <a:spAutoFit/>
          </a:bodyPr>
          <a:lstStyle/>
          <a:p>
            <a:r>
              <a:rPr kumimoji="1" lang="en" altLang="zh-TW" sz="1050" dirty="0"/>
              <a:t>Source: B. Wiley, "Wiley Encyclopedia of Computer Science and Engineering," John Wiley &amp; Sons, Inc., Mar. 2007.</a:t>
            </a:r>
          </a:p>
        </p:txBody>
      </p:sp>
      <p:sp>
        <p:nvSpPr>
          <p:cNvPr id="15" name="文字方塊 14">
            <a:extLst>
              <a:ext uri="{FF2B5EF4-FFF2-40B4-BE49-F238E27FC236}">
                <a16:creationId xmlns:a16="http://schemas.microsoft.com/office/drawing/2014/main" id="{AF6B8AE0-A94D-2AA9-67EA-AFBD0398E8BF}"/>
              </a:ext>
            </a:extLst>
          </p:cNvPr>
          <p:cNvSpPr txBox="1"/>
          <p:nvPr/>
        </p:nvSpPr>
        <p:spPr>
          <a:xfrm>
            <a:off x="179512" y="1087989"/>
            <a:ext cx="1749149" cy="646331"/>
          </a:xfrm>
          <a:prstGeom prst="rect">
            <a:avLst/>
          </a:prstGeom>
          <a:noFill/>
        </p:spPr>
        <p:txBody>
          <a:bodyPr wrap="square" rtlCol="0">
            <a:spAutoFit/>
          </a:bodyPr>
          <a:lstStyle/>
          <a:p>
            <a:r>
              <a:rPr lang="en" altLang="zh-TW" dirty="0">
                <a:solidFill>
                  <a:srgbClr val="FF0000"/>
                </a:solidFill>
              </a:rPr>
              <a:t>Image Intensity Function</a:t>
            </a:r>
            <a:endParaRPr kumimoji="1" lang="zh-TW" altLang="en-US" dirty="0"/>
          </a:p>
        </p:txBody>
      </p:sp>
      <p:sp>
        <p:nvSpPr>
          <p:cNvPr id="17" name="文字方塊 16">
            <a:extLst>
              <a:ext uri="{FF2B5EF4-FFF2-40B4-BE49-F238E27FC236}">
                <a16:creationId xmlns:a16="http://schemas.microsoft.com/office/drawing/2014/main" id="{379960C8-ED33-F7B8-4780-0DF143957C09}"/>
              </a:ext>
            </a:extLst>
          </p:cNvPr>
          <p:cNvSpPr txBox="1"/>
          <p:nvPr/>
        </p:nvSpPr>
        <p:spPr>
          <a:xfrm>
            <a:off x="176034" y="2810545"/>
            <a:ext cx="1749149" cy="1200329"/>
          </a:xfrm>
          <a:prstGeom prst="rect">
            <a:avLst/>
          </a:prstGeom>
          <a:noFill/>
        </p:spPr>
        <p:txBody>
          <a:bodyPr wrap="square" rtlCol="0">
            <a:spAutoFit/>
          </a:bodyPr>
          <a:lstStyle/>
          <a:p>
            <a:r>
              <a:rPr lang="zh-TW" altLang="en-US" sz="2400" dirty="0">
                <a:solidFill>
                  <a:srgbClr val="FF0000"/>
                </a:solidFill>
              </a:rPr>
              <a:t>此圖可以說明邊緣偵測的核心精神</a:t>
            </a:r>
            <a:endParaRPr kumimoji="1" lang="zh-TW" altLang="en-US" sz="2400" dirty="0">
              <a:solidFill>
                <a:srgbClr val="FF0000"/>
              </a:solidFill>
            </a:endParaRPr>
          </a:p>
        </p:txBody>
      </p:sp>
    </p:spTree>
    <p:extLst>
      <p:ext uri="{BB962C8B-B14F-4D97-AF65-F5344CB8AC3E}">
        <p14:creationId xmlns:p14="http://schemas.microsoft.com/office/powerpoint/2010/main" val="298935939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0D049E-3C6F-7F10-35B4-9F75DFA90DD9}"/>
              </a:ext>
            </a:extLst>
          </p:cNvPr>
          <p:cNvSpPr>
            <a:spLocks noGrp="1"/>
          </p:cNvSpPr>
          <p:nvPr>
            <p:ph type="title"/>
          </p:nvPr>
        </p:nvSpPr>
        <p:spPr/>
        <p:txBody>
          <a:bodyPr>
            <a:normAutofit/>
          </a:bodyPr>
          <a:lstStyle/>
          <a:p>
            <a:r>
              <a:rPr kumimoji="1" lang="en-US" altLang="zh-TW" sz="4000" dirty="0"/>
              <a:t>3. Edge Detection Methods In Gray-Level Images</a:t>
            </a:r>
            <a:endParaRPr kumimoji="1" lang="zh-TW" altLang="en-US" sz="4000" dirty="0"/>
          </a:p>
        </p:txBody>
      </p:sp>
      <p:sp>
        <p:nvSpPr>
          <p:cNvPr id="4" name="頁尾版面配置區 3">
            <a:extLst>
              <a:ext uri="{FF2B5EF4-FFF2-40B4-BE49-F238E27FC236}">
                <a16:creationId xmlns:a16="http://schemas.microsoft.com/office/drawing/2014/main" id="{E5B594BA-6A85-D93E-2139-A1AD693A6193}"/>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641FEC78-1DEB-82FF-C301-3C0757D8360B}"/>
              </a:ext>
            </a:extLst>
          </p:cNvPr>
          <p:cNvSpPr>
            <a:spLocks noGrp="1"/>
          </p:cNvSpPr>
          <p:nvPr>
            <p:ph type="sldNum" sz="quarter" idx="12"/>
          </p:nvPr>
        </p:nvSpPr>
        <p:spPr/>
        <p:txBody>
          <a:bodyPr/>
          <a:lstStyle/>
          <a:p>
            <a:fld id="{028E3F4F-51B2-42EE-AFA2-40C4572185CC}" type="slidenum">
              <a:rPr lang="en-US" smtClean="0"/>
              <a:t>188</a:t>
            </a:fld>
            <a:endParaRPr lang="en-US" dirty="0"/>
          </a:p>
        </p:txBody>
      </p:sp>
      <p:sp>
        <p:nvSpPr>
          <p:cNvPr id="10" name="內容版面配置區 9">
            <a:extLst>
              <a:ext uri="{FF2B5EF4-FFF2-40B4-BE49-F238E27FC236}">
                <a16:creationId xmlns:a16="http://schemas.microsoft.com/office/drawing/2014/main" id="{7676A661-8596-22B4-B61C-1A4CFE0999EC}"/>
              </a:ext>
            </a:extLst>
          </p:cNvPr>
          <p:cNvSpPr>
            <a:spLocks noGrp="1"/>
          </p:cNvSpPr>
          <p:nvPr>
            <p:ph idx="1"/>
          </p:nvPr>
        </p:nvSpPr>
        <p:spPr/>
        <p:txBody>
          <a:bodyPr/>
          <a:lstStyle/>
          <a:p>
            <a:pPr>
              <a:buClr>
                <a:schemeClr val="tx1"/>
              </a:buClr>
              <a:buFont typeface="Wingdings" pitchFamily="2" charset="2"/>
              <a:buChar char="l"/>
            </a:pPr>
            <a:r>
              <a:rPr lang="en" altLang="zh-TW" dirty="0"/>
              <a:t> Edge detection schemes based on the derivatives of the image intensity </a:t>
            </a:r>
          </a:p>
          <a:p>
            <a:pPr marL="0" indent="0">
              <a:buClr>
                <a:schemeClr val="tx1"/>
              </a:buClr>
              <a:buNone/>
            </a:pPr>
            <a:r>
              <a:rPr lang="en" altLang="zh-TW" dirty="0"/>
              <a:t>    function are very popular, and they can be categorized into two groups: </a:t>
            </a:r>
          </a:p>
          <a:p>
            <a:pPr marL="0" indent="0">
              <a:buClr>
                <a:schemeClr val="tx1"/>
              </a:buClr>
              <a:buNone/>
            </a:pPr>
            <a:r>
              <a:rPr lang="en" altLang="zh-TW" dirty="0"/>
              <a:t>    </a:t>
            </a:r>
            <a:r>
              <a:rPr lang="en" altLang="zh-TW" dirty="0">
                <a:solidFill>
                  <a:srgbClr val="FF0000"/>
                </a:solidFill>
              </a:rPr>
              <a:t>gradient-based</a:t>
            </a:r>
            <a:r>
              <a:rPr lang="en" altLang="zh-TW" dirty="0"/>
              <a:t> and </a:t>
            </a:r>
            <a:r>
              <a:rPr lang="en" altLang="zh-TW" dirty="0">
                <a:solidFill>
                  <a:srgbClr val="FF0000"/>
                </a:solidFill>
              </a:rPr>
              <a:t>zero-crossing-based</a:t>
            </a:r>
            <a:r>
              <a:rPr lang="en" altLang="zh-TW" dirty="0"/>
              <a:t> </a:t>
            </a:r>
            <a:r>
              <a:rPr lang="en" altLang="zh-TW" dirty="0">
                <a:solidFill>
                  <a:srgbClr val="FF0000"/>
                </a:solidFill>
              </a:rPr>
              <a:t>(or called Laplacian) methods</a:t>
            </a:r>
            <a:r>
              <a:rPr lang="en" altLang="zh-TW" dirty="0"/>
              <a:t>.</a:t>
            </a:r>
            <a:endParaRPr lang="zh-TW" altLang="en-US" dirty="0"/>
          </a:p>
        </p:txBody>
      </p:sp>
      <p:sp>
        <p:nvSpPr>
          <p:cNvPr id="3" name="文字方塊 2">
            <a:extLst>
              <a:ext uri="{FF2B5EF4-FFF2-40B4-BE49-F238E27FC236}">
                <a16:creationId xmlns:a16="http://schemas.microsoft.com/office/drawing/2014/main" id="{247E00B9-F2E0-DCF2-5DE2-AD0BCB0038C5}"/>
              </a:ext>
            </a:extLst>
          </p:cNvPr>
          <p:cNvSpPr txBox="1"/>
          <p:nvPr/>
        </p:nvSpPr>
        <p:spPr>
          <a:xfrm>
            <a:off x="827366" y="5977467"/>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spTree>
    <p:extLst>
      <p:ext uri="{BB962C8B-B14F-4D97-AF65-F5344CB8AC3E}">
        <p14:creationId xmlns:p14="http://schemas.microsoft.com/office/powerpoint/2010/main" val="23770758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A32D58-4B6C-A53B-71E6-0186FF1D6145}"/>
              </a:ext>
            </a:extLst>
          </p:cNvPr>
          <p:cNvSpPr>
            <a:spLocks noGrp="1"/>
          </p:cNvSpPr>
          <p:nvPr>
            <p:ph type="title"/>
          </p:nvPr>
        </p:nvSpPr>
        <p:spPr>
          <a:xfrm>
            <a:off x="822960" y="286604"/>
            <a:ext cx="7781488" cy="1450757"/>
          </a:xfrm>
        </p:spPr>
        <p:txBody>
          <a:bodyPr>
            <a:normAutofit/>
          </a:bodyPr>
          <a:lstStyle/>
          <a:p>
            <a:r>
              <a:rPr kumimoji="1" lang="en" altLang="zh-TW" sz="4400" dirty="0"/>
              <a:t>4. Gradient-Based Edge Detection</a:t>
            </a:r>
            <a:endParaRPr kumimoji="1" lang="zh-TW" altLang="en-US" sz="4400" dirty="0"/>
          </a:p>
        </p:txBody>
      </p:sp>
      <p:pic>
        <p:nvPicPr>
          <p:cNvPr id="8" name="內容版面配置區 7" descr="一張含有 文字, 字型, 圖表, 白色 的圖片&#10;&#10;自動產生的描述">
            <a:extLst>
              <a:ext uri="{FF2B5EF4-FFF2-40B4-BE49-F238E27FC236}">
                <a16:creationId xmlns:a16="http://schemas.microsoft.com/office/drawing/2014/main" id="{C1CF23E8-85A8-C1FC-14AF-94557C5ACE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7542" y="2990162"/>
            <a:ext cx="5872324" cy="2249787"/>
          </a:xfrm>
        </p:spPr>
      </p:pic>
      <p:sp>
        <p:nvSpPr>
          <p:cNvPr id="4" name="頁尾版面配置區 3">
            <a:extLst>
              <a:ext uri="{FF2B5EF4-FFF2-40B4-BE49-F238E27FC236}">
                <a16:creationId xmlns:a16="http://schemas.microsoft.com/office/drawing/2014/main" id="{34EEEB05-64B4-32F8-876E-6A2CA0830631}"/>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11C187BE-5F0E-C199-B895-F47F4B276000}"/>
              </a:ext>
            </a:extLst>
          </p:cNvPr>
          <p:cNvSpPr>
            <a:spLocks noGrp="1"/>
          </p:cNvSpPr>
          <p:nvPr>
            <p:ph type="sldNum" sz="quarter" idx="12"/>
          </p:nvPr>
        </p:nvSpPr>
        <p:spPr/>
        <p:txBody>
          <a:bodyPr/>
          <a:lstStyle/>
          <a:p>
            <a:fld id="{028E3F4F-51B2-42EE-AFA2-40C4572185CC}" type="slidenum">
              <a:rPr lang="en-US" smtClean="0"/>
              <a:t>189</a:t>
            </a:fld>
            <a:endParaRPr lang="en-US" dirty="0"/>
          </a:p>
        </p:txBody>
      </p:sp>
      <p:sp>
        <p:nvSpPr>
          <p:cNvPr id="6" name="文字方塊 5">
            <a:extLst>
              <a:ext uri="{FF2B5EF4-FFF2-40B4-BE49-F238E27FC236}">
                <a16:creationId xmlns:a16="http://schemas.microsoft.com/office/drawing/2014/main" id="{B5CC8214-6DE5-7FE8-4892-ACADD556F5AB}"/>
              </a:ext>
            </a:extLst>
          </p:cNvPr>
          <p:cNvSpPr txBox="1"/>
          <p:nvPr/>
        </p:nvSpPr>
        <p:spPr>
          <a:xfrm>
            <a:off x="789845" y="6008289"/>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sp>
        <p:nvSpPr>
          <p:cNvPr id="9" name="內容版面配置區 2">
            <a:extLst>
              <a:ext uri="{FF2B5EF4-FFF2-40B4-BE49-F238E27FC236}">
                <a16:creationId xmlns:a16="http://schemas.microsoft.com/office/drawing/2014/main" id="{DCC20CA4-AE44-2A42-C370-3E2DF0C9945C}"/>
              </a:ext>
            </a:extLst>
          </p:cNvPr>
          <p:cNvSpPr txBox="1">
            <a:spLocks/>
          </p:cNvSpPr>
          <p:nvPr/>
        </p:nvSpPr>
        <p:spPr>
          <a:xfrm>
            <a:off x="822959" y="1845734"/>
            <a:ext cx="754380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fontAlgn="auto">
              <a:buNone/>
            </a:pPr>
            <a:r>
              <a:rPr kumimoji="1" lang="en" altLang="zh-TW" dirty="0"/>
              <a:t>For an image, </a:t>
            </a:r>
            <a:r>
              <a:rPr kumimoji="1" lang="en" altLang="zh-TW" i="1" dirty="0"/>
              <a:t>f(x, y) </a:t>
            </a:r>
            <a:r>
              <a:rPr kumimoji="1" lang="en" altLang="zh-TW" dirty="0"/>
              <a:t>with </a:t>
            </a:r>
            <a:r>
              <a:rPr kumimoji="1" lang="en" altLang="zh-TW" i="1" dirty="0"/>
              <a:t>x</a:t>
            </a:r>
            <a:r>
              <a:rPr kumimoji="1" lang="en" altLang="zh-TW" dirty="0"/>
              <a:t> and </a:t>
            </a:r>
            <a:r>
              <a:rPr kumimoji="1" lang="en" altLang="zh-TW" i="1" dirty="0"/>
              <a:t>y</a:t>
            </a:r>
            <a:r>
              <a:rPr kumimoji="1" lang="en" altLang="zh-TW" dirty="0"/>
              <a:t>, the row and the column coordinates, respectively, </a:t>
            </a:r>
            <a:r>
              <a:rPr kumimoji="1" lang="en" altLang="zh-TW" dirty="0">
                <a:solidFill>
                  <a:srgbClr val="FF0000"/>
                </a:solidFill>
              </a:rPr>
              <a:t>its two-dimensional gradient is defined as a vector with two elements:</a:t>
            </a:r>
            <a:endParaRPr kumimoji="1" lang="zh-TW" altLang="en-US" dirty="0">
              <a:solidFill>
                <a:srgbClr val="FF0000"/>
              </a:solidFill>
            </a:endParaRPr>
          </a:p>
        </p:txBody>
      </p:sp>
    </p:spTree>
    <p:extLst>
      <p:ext uri="{BB962C8B-B14F-4D97-AF65-F5344CB8AC3E}">
        <p14:creationId xmlns:p14="http://schemas.microsoft.com/office/powerpoint/2010/main" val="2526122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CE2CBD-57F9-4A23-8B66-94AA21B800CF}"/>
              </a:ext>
            </a:extLst>
          </p:cNvPr>
          <p:cNvSpPr>
            <a:spLocks noGrp="1"/>
          </p:cNvSpPr>
          <p:nvPr>
            <p:ph type="title"/>
          </p:nvPr>
        </p:nvSpPr>
        <p:spPr/>
        <p:txBody>
          <a:bodyPr>
            <a:normAutofit fontScale="90000"/>
          </a:bodyPr>
          <a:lstStyle/>
          <a:p>
            <a:r>
              <a:rPr lang="en-US" altLang="zh-TW" dirty="0">
                <a:solidFill>
                  <a:schemeClr val="tx1"/>
                </a:solidFill>
              </a:rPr>
              <a:t>7.2 Noise Cleaning </a:t>
            </a:r>
            <a:br>
              <a:rPr lang="en-US" altLang="zh-TW" dirty="0">
                <a:solidFill>
                  <a:schemeClr val="tx1"/>
                </a:solidFill>
              </a:rPr>
            </a:br>
            <a:r>
              <a:rPr lang="en-US" altLang="zh-TW" dirty="0">
                <a:solidFill>
                  <a:schemeClr val="tx1"/>
                </a:solidFill>
              </a:rPr>
              <a:t>-Gaussian filter: linear smoother</a:t>
            </a:r>
            <a:endParaRPr lang="zh-TW" altLang="en-US" dirty="0"/>
          </a:p>
        </p:txBody>
      </p:sp>
      <p:sp>
        <p:nvSpPr>
          <p:cNvPr id="3" name="內容版面配置區 2">
            <a:extLst>
              <a:ext uri="{FF2B5EF4-FFF2-40B4-BE49-F238E27FC236}">
                <a16:creationId xmlns:a16="http://schemas.microsoft.com/office/drawing/2014/main" id="{C0D72826-FD5C-4BD5-AA00-3C1AC583587D}"/>
              </a:ext>
            </a:extLst>
          </p:cNvPr>
          <p:cNvSpPr>
            <a:spLocks noGrp="1"/>
          </p:cNvSpPr>
          <p:nvPr>
            <p:ph idx="1"/>
          </p:nvPr>
        </p:nvSpPr>
        <p:spPr/>
        <p:txBody>
          <a:bodyPr/>
          <a:lstStyle/>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r>
              <a:rPr lang="en-US" altLang="zh-TW" dirty="0">
                <a:solidFill>
                  <a:schemeClr val="tx1"/>
                </a:solidFill>
              </a:rPr>
              <a:t>linear noise-cleaning filters: defocusing images, edges blurred</a:t>
            </a:r>
          </a:p>
        </p:txBody>
      </p:sp>
      <p:sp>
        <p:nvSpPr>
          <p:cNvPr id="4" name="頁尾版面配置區 3">
            <a:extLst>
              <a:ext uri="{FF2B5EF4-FFF2-40B4-BE49-F238E27FC236}">
                <a16:creationId xmlns:a16="http://schemas.microsoft.com/office/drawing/2014/main" id="{6644C0CB-42A1-4A52-A053-01E81C8D3245}"/>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FC0955AF-BC0B-4D14-A7E3-74F6C7CACA0A}"/>
              </a:ext>
            </a:extLst>
          </p:cNvPr>
          <p:cNvSpPr>
            <a:spLocks noGrp="1"/>
          </p:cNvSpPr>
          <p:nvPr>
            <p:ph type="sldNum" sz="quarter" idx="12"/>
          </p:nvPr>
        </p:nvSpPr>
        <p:spPr/>
        <p:txBody>
          <a:bodyPr/>
          <a:lstStyle/>
          <a:p>
            <a:fld id="{028E3F4F-51B2-42EE-AFA2-40C4572185CC}" type="slidenum">
              <a:rPr lang="en-US" smtClean="0"/>
              <a:t>19</a:t>
            </a:fld>
            <a:endParaRPr lang="en-US" dirty="0"/>
          </a:p>
        </p:txBody>
      </p:sp>
      <p:pic>
        <p:nvPicPr>
          <p:cNvPr id="7" name="Picture 8" descr="https://www.ruanyifeng.com/blogimg/asset/201211/bg2012111414.png">
            <a:extLst>
              <a:ext uri="{FF2B5EF4-FFF2-40B4-BE49-F238E27FC236}">
                <a16:creationId xmlns:a16="http://schemas.microsoft.com/office/drawing/2014/main" id="{215F17DD-24A0-4020-8C1D-7AE937862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52" y="2296623"/>
            <a:ext cx="4608511" cy="2682002"/>
          </a:xfrm>
          <a:prstGeom prst="rect">
            <a:avLst/>
          </a:prstGeom>
          <a:noFill/>
          <a:extLst>
            <a:ext uri="{909E8E84-426E-40DD-AFC4-6F175D3DCCD1}">
              <a14:hiddenFill xmlns:a14="http://schemas.microsoft.com/office/drawing/2010/main">
                <a:solidFill>
                  <a:srgbClr val="FFFFFF"/>
                </a:solidFill>
              </a14:hiddenFill>
            </a:ext>
          </a:extLst>
        </p:spPr>
      </p:pic>
      <p:pic>
        <p:nvPicPr>
          <p:cNvPr id="316418" name="Picture 2" descr="https://www.ruanyifeng.com/blogimg/asset/201211/bg2012111416.png">
            <a:extLst>
              <a:ext uri="{FF2B5EF4-FFF2-40B4-BE49-F238E27FC236}">
                <a16:creationId xmlns:a16="http://schemas.microsoft.com/office/drawing/2014/main" id="{8A47F7FC-BDF7-4811-A59B-0CF084FE4F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2314398"/>
            <a:ext cx="3667125"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52121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A32D58-4B6C-A53B-71E6-0186FF1D6145}"/>
              </a:ext>
            </a:extLst>
          </p:cNvPr>
          <p:cNvSpPr>
            <a:spLocks noGrp="1"/>
          </p:cNvSpPr>
          <p:nvPr>
            <p:ph type="title"/>
          </p:nvPr>
        </p:nvSpPr>
        <p:spPr>
          <a:xfrm>
            <a:off x="822960" y="286604"/>
            <a:ext cx="7781488" cy="1450757"/>
          </a:xfrm>
        </p:spPr>
        <p:txBody>
          <a:bodyPr>
            <a:normAutofit/>
          </a:bodyPr>
          <a:lstStyle/>
          <a:p>
            <a:r>
              <a:rPr kumimoji="1" lang="en" altLang="zh-TW" sz="4400" dirty="0"/>
              <a:t>4. Gradient-Based Edge Detection</a:t>
            </a:r>
            <a:endParaRPr kumimoji="1" lang="zh-TW" altLang="en-US" sz="4400" dirty="0"/>
          </a:p>
        </p:txBody>
      </p:sp>
      <p:sp>
        <p:nvSpPr>
          <p:cNvPr id="4" name="頁尾版面配置區 3">
            <a:extLst>
              <a:ext uri="{FF2B5EF4-FFF2-40B4-BE49-F238E27FC236}">
                <a16:creationId xmlns:a16="http://schemas.microsoft.com/office/drawing/2014/main" id="{34EEEB05-64B4-32F8-876E-6A2CA0830631}"/>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11C187BE-5F0E-C199-B895-F47F4B276000}"/>
              </a:ext>
            </a:extLst>
          </p:cNvPr>
          <p:cNvSpPr>
            <a:spLocks noGrp="1"/>
          </p:cNvSpPr>
          <p:nvPr>
            <p:ph type="sldNum" sz="quarter" idx="12"/>
          </p:nvPr>
        </p:nvSpPr>
        <p:spPr/>
        <p:txBody>
          <a:bodyPr/>
          <a:lstStyle/>
          <a:p>
            <a:fld id="{028E3F4F-51B2-42EE-AFA2-40C4572185CC}" type="slidenum">
              <a:rPr lang="en-US" smtClean="0"/>
              <a:t>190</a:t>
            </a:fld>
            <a:endParaRPr lang="en-US" dirty="0"/>
          </a:p>
        </p:txBody>
      </p:sp>
      <p:sp>
        <p:nvSpPr>
          <p:cNvPr id="6" name="文字方塊 5">
            <a:extLst>
              <a:ext uri="{FF2B5EF4-FFF2-40B4-BE49-F238E27FC236}">
                <a16:creationId xmlns:a16="http://schemas.microsoft.com/office/drawing/2014/main" id="{B5CC8214-6DE5-7FE8-4892-ACADD556F5AB}"/>
              </a:ext>
            </a:extLst>
          </p:cNvPr>
          <p:cNvSpPr txBox="1"/>
          <p:nvPr/>
        </p:nvSpPr>
        <p:spPr>
          <a:xfrm>
            <a:off x="789845" y="6008289"/>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sp>
        <p:nvSpPr>
          <p:cNvPr id="9" name="內容版面配置區 2">
            <a:extLst>
              <a:ext uri="{FF2B5EF4-FFF2-40B4-BE49-F238E27FC236}">
                <a16:creationId xmlns:a16="http://schemas.microsoft.com/office/drawing/2014/main" id="{DCC20CA4-AE44-2A42-C370-3E2DF0C9945C}"/>
              </a:ext>
            </a:extLst>
          </p:cNvPr>
          <p:cNvSpPr txBox="1">
            <a:spLocks/>
          </p:cNvSpPr>
          <p:nvPr/>
        </p:nvSpPr>
        <p:spPr>
          <a:xfrm>
            <a:off x="822959" y="1845734"/>
            <a:ext cx="754380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fontAlgn="auto">
              <a:buNone/>
            </a:pPr>
            <a:r>
              <a:rPr kumimoji="1" lang="en" altLang="zh-TW" dirty="0"/>
              <a:t>Two simple approximation schemes of the gradient for </a:t>
            </a:r>
            <a:r>
              <a:rPr kumimoji="1" lang="en" altLang="zh-TW" i="1" dirty="0"/>
              <a:t>dx</a:t>
            </a:r>
            <a:r>
              <a:rPr kumimoji="1" lang="en" altLang="zh-TW" dirty="0"/>
              <a:t> = </a:t>
            </a:r>
            <a:r>
              <a:rPr kumimoji="1" lang="en" altLang="zh-TW" i="1" dirty="0" err="1"/>
              <a:t>dy</a:t>
            </a:r>
            <a:r>
              <a:rPr lang="en" altLang="zh-TW" dirty="0"/>
              <a:t> =</a:t>
            </a:r>
            <a:r>
              <a:rPr kumimoji="1" lang="en" altLang="zh-TW" dirty="0"/>
              <a:t> 1 are</a:t>
            </a:r>
          </a:p>
          <a:p>
            <a:pPr fontAlgn="auto"/>
            <a:endParaRPr lang="en" altLang="zh-TW" dirty="0"/>
          </a:p>
          <a:p>
            <a:pPr fontAlgn="auto"/>
            <a:endParaRPr kumimoji="1" lang="en" altLang="zh-TW" dirty="0"/>
          </a:p>
          <a:p>
            <a:pPr fontAlgn="auto"/>
            <a:endParaRPr lang="en" altLang="zh-TW" dirty="0"/>
          </a:p>
          <a:p>
            <a:pPr marL="0" indent="0" fontAlgn="auto">
              <a:buNone/>
            </a:pPr>
            <a:endParaRPr kumimoji="1" lang="en" altLang="zh-TW" dirty="0"/>
          </a:p>
          <a:p>
            <a:pPr marL="0" indent="0" fontAlgn="auto">
              <a:buNone/>
            </a:pPr>
            <a:r>
              <a:rPr kumimoji="1" lang="en" altLang="zh-TW" dirty="0"/>
              <a:t>These derivative approximation schemes are called </a:t>
            </a:r>
            <a:r>
              <a:rPr kumimoji="1" lang="en" altLang="zh-TW" dirty="0">
                <a:solidFill>
                  <a:srgbClr val="FF0000"/>
                </a:solidFill>
              </a:rPr>
              <a:t>the first difference </a:t>
            </a:r>
            <a:r>
              <a:rPr kumimoji="1" lang="en" altLang="zh-TW" dirty="0"/>
              <a:t>and </a:t>
            </a:r>
            <a:r>
              <a:rPr kumimoji="1" lang="en" altLang="zh-TW" dirty="0">
                <a:solidFill>
                  <a:srgbClr val="FF0000"/>
                </a:solidFill>
              </a:rPr>
              <a:t>the central difference</a:t>
            </a:r>
            <a:r>
              <a:rPr kumimoji="1" lang="en" altLang="zh-TW" dirty="0"/>
              <a:t>, respectively.</a:t>
            </a:r>
            <a:endParaRPr kumimoji="1" lang="zh-TW" altLang="en-US" dirty="0"/>
          </a:p>
        </p:txBody>
      </p:sp>
      <p:pic>
        <p:nvPicPr>
          <p:cNvPr id="11" name="圖片 10" descr="一張含有 文字, 字型, 白色, 筆跡 的圖片&#10;&#10;自動產生的描述">
            <a:extLst>
              <a:ext uri="{FF2B5EF4-FFF2-40B4-BE49-F238E27FC236}">
                <a16:creationId xmlns:a16="http://schemas.microsoft.com/office/drawing/2014/main" id="{59E624C8-5458-432E-DE4B-9118E1B6D972}"/>
              </a:ext>
            </a:extLst>
          </p:cNvPr>
          <p:cNvPicPr>
            <a:picLocks noChangeAspect="1"/>
          </p:cNvPicPr>
          <p:nvPr/>
        </p:nvPicPr>
        <p:blipFill rotWithShape="1">
          <a:blip r:embed="rId2">
            <a:extLst>
              <a:ext uri="{28A0092B-C50C-407E-A947-70E740481C1C}">
                <a14:useLocalDpi xmlns:a14="http://schemas.microsoft.com/office/drawing/2010/main" val="0"/>
              </a:ext>
            </a:extLst>
          </a:blip>
          <a:srcRect b="9249"/>
          <a:stretch/>
        </p:blipFill>
        <p:spPr>
          <a:xfrm>
            <a:off x="1049262" y="2705286"/>
            <a:ext cx="7045475" cy="1152128"/>
          </a:xfrm>
          <a:prstGeom prst="rect">
            <a:avLst/>
          </a:prstGeom>
        </p:spPr>
      </p:pic>
    </p:spTree>
    <p:extLst>
      <p:ext uri="{BB962C8B-B14F-4D97-AF65-F5344CB8AC3E}">
        <p14:creationId xmlns:p14="http://schemas.microsoft.com/office/powerpoint/2010/main" val="118999118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A32D58-4B6C-A53B-71E6-0186FF1D6145}"/>
              </a:ext>
            </a:extLst>
          </p:cNvPr>
          <p:cNvSpPr>
            <a:spLocks noGrp="1"/>
          </p:cNvSpPr>
          <p:nvPr>
            <p:ph type="title"/>
          </p:nvPr>
        </p:nvSpPr>
        <p:spPr>
          <a:xfrm>
            <a:off x="822960" y="286604"/>
            <a:ext cx="7781488" cy="1450757"/>
          </a:xfrm>
        </p:spPr>
        <p:txBody>
          <a:bodyPr>
            <a:normAutofit/>
          </a:bodyPr>
          <a:lstStyle/>
          <a:p>
            <a:r>
              <a:rPr kumimoji="1" lang="en" altLang="zh-TW" sz="4400" dirty="0"/>
              <a:t>4. Gradient-Based Edge Detection</a:t>
            </a:r>
            <a:endParaRPr kumimoji="1" lang="zh-TW" altLang="en-US" sz="4400" dirty="0"/>
          </a:p>
        </p:txBody>
      </p:sp>
      <p:sp>
        <p:nvSpPr>
          <p:cNvPr id="4" name="頁尾版面配置區 3">
            <a:extLst>
              <a:ext uri="{FF2B5EF4-FFF2-40B4-BE49-F238E27FC236}">
                <a16:creationId xmlns:a16="http://schemas.microsoft.com/office/drawing/2014/main" id="{34EEEB05-64B4-32F8-876E-6A2CA0830631}"/>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11C187BE-5F0E-C199-B895-F47F4B276000}"/>
              </a:ext>
            </a:extLst>
          </p:cNvPr>
          <p:cNvSpPr>
            <a:spLocks noGrp="1"/>
          </p:cNvSpPr>
          <p:nvPr>
            <p:ph type="sldNum" sz="quarter" idx="12"/>
          </p:nvPr>
        </p:nvSpPr>
        <p:spPr/>
        <p:txBody>
          <a:bodyPr/>
          <a:lstStyle/>
          <a:p>
            <a:fld id="{028E3F4F-51B2-42EE-AFA2-40C4572185CC}" type="slidenum">
              <a:rPr lang="en-US" smtClean="0"/>
              <a:t>191</a:t>
            </a:fld>
            <a:endParaRPr lang="en-US" dirty="0"/>
          </a:p>
        </p:txBody>
      </p:sp>
      <p:sp>
        <p:nvSpPr>
          <p:cNvPr id="6" name="文字方塊 5">
            <a:extLst>
              <a:ext uri="{FF2B5EF4-FFF2-40B4-BE49-F238E27FC236}">
                <a16:creationId xmlns:a16="http://schemas.microsoft.com/office/drawing/2014/main" id="{B5CC8214-6DE5-7FE8-4892-ACADD556F5AB}"/>
              </a:ext>
            </a:extLst>
          </p:cNvPr>
          <p:cNvSpPr txBox="1"/>
          <p:nvPr/>
        </p:nvSpPr>
        <p:spPr>
          <a:xfrm>
            <a:off x="789845" y="6008289"/>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sp>
        <p:nvSpPr>
          <p:cNvPr id="9" name="內容版面配置區 2">
            <a:extLst>
              <a:ext uri="{FF2B5EF4-FFF2-40B4-BE49-F238E27FC236}">
                <a16:creationId xmlns:a16="http://schemas.microsoft.com/office/drawing/2014/main" id="{DCC20CA4-AE44-2A42-C370-3E2DF0C9945C}"/>
              </a:ext>
            </a:extLst>
          </p:cNvPr>
          <p:cNvSpPr txBox="1">
            <a:spLocks/>
          </p:cNvSpPr>
          <p:nvPr/>
        </p:nvSpPr>
        <p:spPr>
          <a:xfrm>
            <a:off x="822959" y="1845734"/>
            <a:ext cx="754380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fontAlgn="auto">
              <a:buNone/>
            </a:pPr>
            <a:r>
              <a:rPr kumimoji="1" lang="en" altLang="zh-TW" dirty="0"/>
              <a:t>The convolution masks for the first difference and the central difference can be represented as follows, respectively</a:t>
            </a:r>
            <a:endParaRPr kumimoji="1" lang="zh-TW" altLang="en-US" dirty="0"/>
          </a:p>
        </p:txBody>
      </p:sp>
      <p:pic>
        <p:nvPicPr>
          <p:cNvPr id="7" name="圖片 6" descr="一張含有 圖表, 字型, 印刷術, 設計 的圖片&#10;&#10;自動產生的描述">
            <a:extLst>
              <a:ext uri="{FF2B5EF4-FFF2-40B4-BE49-F238E27FC236}">
                <a16:creationId xmlns:a16="http://schemas.microsoft.com/office/drawing/2014/main" id="{BE9E6DC7-0D15-53B8-E1F1-EDB9319045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717" y="2867827"/>
            <a:ext cx="5546565" cy="2461493"/>
          </a:xfrm>
          <a:prstGeom prst="rect">
            <a:avLst/>
          </a:prstGeom>
        </p:spPr>
      </p:pic>
    </p:spTree>
    <p:extLst>
      <p:ext uri="{BB962C8B-B14F-4D97-AF65-F5344CB8AC3E}">
        <p14:creationId xmlns:p14="http://schemas.microsoft.com/office/powerpoint/2010/main" val="1526009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A32D58-4B6C-A53B-71E6-0186FF1D6145}"/>
              </a:ext>
            </a:extLst>
          </p:cNvPr>
          <p:cNvSpPr>
            <a:spLocks noGrp="1"/>
          </p:cNvSpPr>
          <p:nvPr>
            <p:ph type="title"/>
          </p:nvPr>
        </p:nvSpPr>
        <p:spPr>
          <a:xfrm>
            <a:off x="822960" y="286604"/>
            <a:ext cx="7781488" cy="1450757"/>
          </a:xfrm>
        </p:spPr>
        <p:txBody>
          <a:bodyPr>
            <a:normAutofit/>
          </a:bodyPr>
          <a:lstStyle/>
          <a:p>
            <a:r>
              <a:rPr kumimoji="1" lang="en" altLang="zh-TW" sz="4400" dirty="0"/>
              <a:t>4. Gradient-Based Edge Detection</a:t>
            </a:r>
            <a:endParaRPr kumimoji="1" lang="zh-TW" altLang="en-US" sz="4400" dirty="0"/>
          </a:p>
        </p:txBody>
      </p:sp>
      <p:sp>
        <p:nvSpPr>
          <p:cNvPr id="4" name="頁尾版面配置區 3">
            <a:extLst>
              <a:ext uri="{FF2B5EF4-FFF2-40B4-BE49-F238E27FC236}">
                <a16:creationId xmlns:a16="http://schemas.microsoft.com/office/drawing/2014/main" id="{34EEEB05-64B4-32F8-876E-6A2CA0830631}"/>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11C187BE-5F0E-C199-B895-F47F4B276000}"/>
              </a:ext>
            </a:extLst>
          </p:cNvPr>
          <p:cNvSpPr>
            <a:spLocks noGrp="1"/>
          </p:cNvSpPr>
          <p:nvPr>
            <p:ph type="sldNum" sz="quarter" idx="12"/>
          </p:nvPr>
        </p:nvSpPr>
        <p:spPr/>
        <p:txBody>
          <a:bodyPr/>
          <a:lstStyle/>
          <a:p>
            <a:fld id="{028E3F4F-51B2-42EE-AFA2-40C4572185CC}" type="slidenum">
              <a:rPr lang="en-US" smtClean="0"/>
              <a:t>192</a:t>
            </a:fld>
            <a:endParaRPr lang="en-US" dirty="0"/>
          </a:p>
        </p:txBody>
      </p:sp>
      <p:sp>
        <p:nvSpPr>
          <p:cNvPr id="6" name="文字方塊 5">
            <a:extLst>
              <a:ext uri="{FF2B5EF4-FFF2-40B4-BE49-F238E27FC236}">
                <a16:creationId xmlns:a16="http://schemas.microsoft.com/office/drawing/2014/main" id="{B5CC8214-6DE5-7FE8-4892-ACADD556F5AB}"/>
              </a:ext>
            </a:extLst>
          </p:cNvPr>
          <p:cNvSpPr txBox="1"/>
          <p:nvPr/>
        </p:nvSpPr>
        <p:spPr>
          <a:xfrm>
            <a:off x="789845" y="6008289"/>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sp>
        <p:nvSpPr>
          <p:cNvPr id="9" name="內容版面配置區 2">
            <a:extLst>
              <a:ext uri="{FF2B5EF4-FFF2-40B4-BE49-F238E27FC236}">
                <a16:creationId xmlns:a16="http://schemas.microsoft.com/office/drawing/2014/main" id="{DCC20CA4-AE44-2A42-C370-3E2DF0C9945C}"/>
              </a:ext>
            </a:extLst>
          </p:cNvPr>
          <p:cNvSpPr txBox="1">
            <a:spLocks/>
          </p:cNvSpPr>
          <p:nvPr/>
        </p:nvSpPr>
        <p:spPr>
          <a:xfrm>
            <a:off x="822959" y="1845734"/>
            <a:ext cx="754380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fontAlgn="auto">
              <a:buNone/>
            </a:pPr>
            <a:r>
              <a:rPr kumimoji="1" lang="en" altLang="zh-TW" dirty="0"/>
              <a:t>Two important quantities of the gradient are the magnitude and the direction of the gradient:</a:t>
            </a:r>
          </a:p>
          <a:p>
            <a:pPr marL="0" indent="0" fontAlgn="auto">
              <a:buNone/>
            </a:pPr>
            <a:endParaRPr lang="en" altLang="zh-TW" dirty="0"/>
          </a:p>
          <a:p>
            <a:pPr marL="0" indent="0" fontAlgn="auto">
              <a:buNone/>
            </a:pPr>
            <a:endParaRPr kumimoji="1" lang="en" altLang="zh-TW" dirty="0"/>
          </a:p>
          <a:p>
            <a:pPr marL="0" indent="0" fontAlgn="auto">
              <a:buNone/>
            </a:pPr>
            <a:r>
              <a:rPr kumimoji="1" lang="en" altLang="zh-TW" dirty="0"/>
              <a:t>The direction of the gradient is given by</a:t>
            </a:r>
          </a:p>
          <a:p>
            <a:pPr marL="0" indent="0" fontAlgn="auto">
              <a:buNone/>
            </a:pPr>
            <a:endParaRPr lang="en" altLang="zh-TW" dirty="0"/>
          </a:p>
          <a:p>
            <a:pPr marL="0" indent="0" fontAlgn="auto">
              <a:buNone/>
            </a:pPr>
            <a:endParaRPr kumimoji="1" lang="en" altLang="zh-TW" dirty="0"/>
          </a:p>
          <a:p>
            <a:pPr marL="0" indent="0" fontAlgn="auto">
              <a:buNone/>
            </a:pPr>
            <a:endParaRPr lang="en" altLang="zh-TW" dirty="0"/>
          </a:p>
          <a:p>
            <a:pPr marL="0" indent="0" fontAlgn="auto">
              <a:buNone/>
            </a:pPr>
            <a:r>
              <a:rPr kumimoji="1" lang="en" altLang="zh-TW" dirty="0"/>
              <a:t>where the angle </a:t>
            </a:r>
            <a:r>
              <a:rPr kumimoji="1" lang="en" altLang="zh-TW" i="1" dirty="0" err="1"/>
              <a:t>θ</a:t>
            </a:r>
            <a:r>
              <a:rPr kumimoji="1" lang="en" altLang="zh-TW" i="1" baseline="-25000" dirty="0" err="1"/>
              <a:t>g</a:t>
            </a:r>
            <a:r>
              <a:rPr kumimoji="1" lang="en" altLang="zh-TW" dirty="0"/>
              <a:t> is measured with respect to the x-axis</a:t>
            </a:r>
            <a:endParaRPr kumimoji="1" lang="zh-TW" altLang="en-US" dirty="0"/>
          </a:p>
        </p:txBody>
      </p:sp>
      <p:pic>
        <p:nvPicPr>
          <p:cNvPr id="8" name="圖片 7">
            <a:extLst>
              <a:ext uri="{FF2B5EF4-FFF2-40B4-BE49-F238E27FC236}">
                <a16:creationId xmlns:a16="http://schemas.microsoft.com/office/drawing/2014/main" id="{7A16E0B6-5ED7-0F87-068B-F9B33F923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253" y="2608313"/>
            <a:ext cx="5849493" cy="691210"/>
          </a:xfrm>
          <a:prstGeom prst="rect">
            <a:avLst/>
          </a:prstGeom>
        </p:spPr>
      </p:pic>
      <p:pic>
        <p:nvPicPr>
          <p:cNvPr id="11" name="圖片 10" descr="一張含有 文字, 字型, 白色 的圖片&#10;&#10;自動產生的描述">
            <a:extLst>
              <a:ext uri="{FF2B5EF4-FFF2-40B4-BE49-F238E27FC236}">
                <a16:creationId xmlns:a16="http://schemas.microsoft.com/office/drawing/2014/main" id="{0D6AEBFF-EF9F-6984-A9CC-FD5FACBB73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2872" y="3944379"/>
            <a:ext cx="5578256" cy="1279859"/>
          </a:xfrm>
          <a:prstGeom prst="rect">
            <a:avLst/>
          </a:prstGeom>
        </p:spPr>
      </p:pic>
    </p:spTree>
    <p:extLst>
      <p:ext uri="{BB962C8B-B14F-4D97-AF65-F5344CB8AC3E}">
        <p14:creationId xmlns:p14="http://schemas.microsoft.com/office/powerpoint/2010/main" val="243681793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A32D58-4B6C-A53B-71E6-0186FF1D6145}"/>
              </a:ext>
            </a:extLst>
          </p:cNvPr>
          <p:cNvSpPr>
            <a:spLocks noGrp="1"/>
          </p:cNvSpPr>
          <p:nvPr>
            <p:ph type="title"/>
          </p:nvPr>
        </p:nvSpPr>
        <p:spPr>
          <a:xfrm>
            <a:off x="822960" y="286604"/>
            <a:ext cx="7781488" cy="1450757"/>
          </a:xfrm>
        </p:spPr>
        <p:txBody>
          <a:bodyPr>
            <a:normAutofit/>
          </a:bodyPr>
          <a:lstStyle/>
          <a:p>
            <a:r>
              <a:rPr kumimoji="1" lang="en" altLang="zh-TW" sz="4400" dirty="0"/>
              <a:t>4. Gradient-Based Edge Detection</a:t>
            </a:r>
            <a:endParaRPr kumimoji="1" lang="zh-TW" altLang="en-US" sz="4400" dirty="0"/>
          </a:p>
        </p:txBody>
      </p:sp>
      <p:sp>
        <p:nvSpPr>
          <p:cNvPr id="3" name="內容版面配置區 2">
            <a:extLst>
              <a:ext uri="{FF2B5EF4-FFF2-40B4-BE49-F238E27FC236}">
                <a16:creationId xmlns:a16="http://schemas.microsoft.com/office/drawing/2014/main" id="{1B73BE6B-5EB2-DB18-4F3E-783A9B11A211}"/>
              </a:ext>
            </a:extLst>
          </p:cNvPr>
          <p:cNvSpPr>
            <a:spLocks noGrp="1"/>
          </p:cNvSpPr>
          <p:nvPr>
            <p:ph idx="1"/>
          </p:nvPr>
        </p:nvSpPr>
        <p:spPr/>
        <p:txBody>
          <a:bodyPr>
            <a:normAutofit lnSpcReduction="10000"/>
          </a:bodyPr>
          <a:lstStyle/>
          <a:p>
            <a:pPr marL="0" indent="0">
              <a:buNone/>
            </a:pPr>
            <a:r>
              <a:rPr kumimoji="1" lang="en" altLang="zh-TW" dirty="0"/>
              <a:t>In general, a </a:t>
            </a:r>
            <a:r>
              <a:rPr kumimoji="1" lang="en" altLang="zh-TW" dirty="0">
                <a:solidFill>
                  <a:srgbClr val="FF0000"/>
                </a:solidFill>
              </a:rPr>
              <a:t>gradient-based edge detection procedure </a:t>
            </a:r>
            <a:r>
              <a:rPr kumimoji="1" lang="en" altLang="zh-TW" dirty="0"/>
              <a:t>consists of the following three steps:</a:t>
            </a:r>
          </a:p>
          <a:p>
            <a:pPr marL="0" indent="0">
              <a:buNone/>
            </a:pPr>
            <a:r>
              <a:rPr kumimoji="1" lang="en-US" altLang="zh-TW" i="1" dirty="0"/>
              <a:t>1. Smoothing filtering</a:t>
            </a:r>
          </a:p>
          <a:p>
            <a:pPr marL="0" indent="0">
              <a:buNone/>
            </a:pPr>
            <a:r>
              <a:rPr kumimoji="1" lang="en-US" altLang="zh-TW" dirty="0"/>
              <a:t>Smoothing is used as a preprocessing step to </a:t>
            </a:r>
            <a:r>
              <a:rPr kumimoji="1" lang="en-US" altLang="zh-TW" dirty="0">
                <a:solidFill>
                  <a:srgbClr val="FF0000"/>
                </a:solidFill>
              </a:rPr>
              <a:t>reduce the noise </a:t>
            </a:r>
            <a:r>
              <a:rPr kumimoji="1" lang="en-US" altLang="zh-TW" dirty="0"/>
              <a:t>or other   </a:t>
            </a:r>
          </a:p>
          <a:p>
            <a:pPr marL="0" indent="0">
              <a:buNone/>
            </a:pPr>
            <a:r>
              <a:rPr kumimoji="1" lang="en-US" altLang="zh-TW" dirty="0"/>
              <a:t>fluctuations in the image.</a:t>
            </a:r>
          </a:p>
          <a:p>
            <a:pPr marL="0" indent="0">
              <a:buNone/>
            </a:pPr>
            <a:r>
              <a:rPr kumimoji="1" lang="en-US" altLang="zh-TW" i="1" dirty="0"/>
              <a:t>2. Differentiation</a:t>
            </a:r>
          </a:p>
          <a:p>
            <a:pPr marL="0" indent="0">
              <a:buNone/>
            </a:pPr>
            <a:r>
              <a:rPr kumimoji="1" lang="en-US" altLang="zh-TW" dirty="0"/>
              <a:t>Local gradient calculation is implemented by </a:t>
            </a:r>
            <a:r>
              <a:rPr kumimoji="1" lang="en-US" altLang="zh-TW" dirty="0">
                <a:solidFill>
                  <a:srgbClr val="FF0000"/>
                </a:solidFill>
              </a:rPr>
              <a:t>convolving the image with two masks, Gx and </a:t>
            </a:r>
            <a:r>
              <a:rPr kumimoji="1" lang="en-US" altLang="zh-TW" dirty="0" err="1">
                <a:solidFill>
                  <a:srgbClr val="FF0000"/>
                </a:solidFill>
              </a:rPr>
              <a:t>Gy</a:t>
            </a:r>
            <a:r>
              <a:rPr kumimoji="1" lang="en-US" altLang="zh-TW" dirty="0"/>
              <a:t>, which are </a:t>
            </a:r>
            <a:r>
              <a:rPr kumimoji="1" lang="en-US" altLang="zh-TW" dirty="0">
                <a:solidFill>
                  <a:srgbClr val="FF0000"/>
                </a:solidFill>
              </a:rPr>
              <a:t>defined by a given edge detector</a:t>
            </a:r>
            <a:r>
              <a:rPr kumimoji="1" lang="en-US" altLang="zh-TW" dirty="0"/>
              <a:t>.</a:t>
            </a:r>
          </a:p>
          <a:p>
            <a:pPr marL="0" indent="0">
              <a:buNone/>
            </a:pPr>
            <a:r>
              <a:rPr kumimoji="1" lang="en-US" altLang="zh-TW" i="1" dirty="0"/>
              <a:t>3. Detection</a:t>
            </a:r>
          </a:p>
          <a:p>
            <a:pPr marL="0" indent="0">
              <a:buNone/>
            </a:pPr>
            <a:r>
              <a:rPr kumimoji="1" lang="en" altLang="zh-TW" dirty="0"/>
              <a:t>If the magnitude of the gradient of an image pixel is </a:t>
            </a:r>
            <a:r>
              <a:rPr kumimoji="1" lang="en" altLang="zh-TW" dirty="0">
                <a:solidFill>
                  <a:srgbClr val="FF0000"/>
                </a:solidFill>
              </a:rPr>
              <a:t>above a threshold</a:t>
            </a:r>
            <a:r>
              <a:rPr kumimoji="1" lang="en" altLang="zh-TW" dirty="0"/>
              <a:t>, the pixel is marked as an edge.</a:t>
            </a:r>
            <a:endParaRPr kumimoji="1" lang="zh-TW" altLang="en-US" dirty="0"/>
          </a:p>
        </p:txBody>
      </p:sp>
      <p:sp>
        <p:nvSpPr>
          <p:cNvPr id="4" name="頁尾版面配置區 3">
            <a:extLst>
              <a:ext uri="{FF2B5EF4-FFF2-40B4-BE49-F238E27FC236}">
                <a16:creationId xmlns:a16="http://schemas.microsoft.com/office/drawing/2014/main" id="{34EEEB05-64B4-32F8-876E-6A2CA0830631}"/>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11C187BE-5F0E-C199-B895-F47F4B276000}"/>
              </a:ext>
            </a:extLst>
          </p:cNvPr>
          <p:cNvSpPr>
            <a:spLocks noGrp="1"/>
          </p:cNvSpPr>
          <p:nvPr>
            <p:ph type="sldNum" sz="quarter" idx="12"/>
          </p:nvPr>
        </p:nvSpPr>
        <p:spPr/>
        <p:txBody>
          <a:bodyPr/>
          <a:lstStyle/>
          <a:p>
            <a:fld id="{028E3F4F-51B2-42EE-AFA2-40C4572185CC}" type="slidenum">
              <a:rPr lang="en-US" smtClean="0"/>
              <a:t>193</a:t>
            </a:fld>
            <a:endParaRPr lang="en-US" dirty="0"/>
          </a:p>
        </p:txBody>
      </p:sp>
      <p:sp>
        <p:nvSpPr>
          <p:cNvPr id="6" name="文字方塊 5">
            <a:extLst>
              <a:ext uri="{FF2B5EF4-FFF2-40B4-BE49-F238E27FC236}">
                <a16:creationId xmlns:a16="http://schemas.microsoft.com/office/drawing/2014/main" id="{B5CC8214-6DE5-7FE8-4892-ACADD556F5AB}"/>
              </a:ext>
            </a:extLst>
          </p:cNvPr>
          <p:cNvSpPr txBox="1"/>
          <p:nvPr/>
        </p:nvSpPr>
        <p:spPr>
          <a:xfrm>
            <a:off x="789845" y="6008289"/>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spTree>
    <p:extLst>
      <p:ext uri="{BB962C8B-B14F-4D97-AF65-F5344CB8AC3E}">
        <p14:creationId xmlns:p14="http://schemas.microsoft.com/office/powerpoint/2010/main" val="199574791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077F02-0904-759C-CD06-49F1B6BE854D}"/>
              </a:ext>
            </a:extLst>
          </p:cNvPr>
          <p:cNvSpPr>
            <a:spLocks noGrp="1"/>
          </p:cNvSpPr>
          <p:nvPr>
            <p:ph type="title"/>
          </p:nvPr>
        </p:nvSpPr>
        <p:spPr/>
        <p:txBody>
          <a:bodyPr>
            <a:normAutofit/>
          </a:bodyPr>
          <a:lstStyle/>
          <a:p>
            <a:r>
              <a:rPr kumimoji="1" lang="en" altLang="zh-TW" sz="4400" dirty="0"/>
              <a:t>4.1 Roberts Cross Edge Detector</a:t>
            </a:r>
            <a:endParaRPr kumimoji="1" lang="zh-TW" altLang="en-US" sz="4400" dirty="0"/>
          </a:p>
        </p:txBody>
      </p:sp>
      <p:sp>
        <p:nvSpPr>
          <p:cNvPr id="3" name="內容版面配置區 2">
            <a:extLst>
              <a:ext uri="{FF2B5EF4-FFF2-40B4-BE49-F238E27FC236}">
                <a16:creationId xmlns:a16="http://schemas.microsoft.com/office/drawing/2014/main" id="{A1A612AB-CA4B-E11D-3E08-D3CB6F0D6F3C}"/>
              </a:ext>
            </a:extLst>
          </p:cNvPr>
          <p:cNvSpPr>
            <a:spLocks noGrp="1"/>
          </p:cNvSpPr>
          <p:nvPr>
            <p:ph idx="1"/>
          </p:nvPr>
        </p:nvSpPr>
        <p:spPr/>
        <p:txBody>
          <a:bodyPr/>
          <a:lstStyle/>
          <a:p>
            <a:r>
              <a:rPr kumimoji="1" lang="en" altLang="zh-TW" dirty="0"/>
              <a:t>The simplest edge detector rotating the first difference masks by an angle of 45°. Its mathematic expressions are:</a:t>
            </a:r>
          </a:p>
          <a:p>
            <a:endParaRPr kumimoji="1" lang="en" altLang="zh-TW" dirty="0"/>
          </a:p>
          <a:p>
            <a:endParaRPr kumimoji="1" lang="en" altLang="zh-TW" dirty="0"/>
          </a:p>
          <a:p>
            <a:endParaRPr kumimoji="1" lang="en" altLang="zh-TW" dirty="0"/>
          </a:p>
          <a:p>
            <a:r>
              <a:rPr kumimoji="1" lang="en" altLang="zh-TW" i="1" dirty="0"/>
              <a:t>G</a:t>
            </a:r>
            <a:r>
              <a:rPr kumimoji="1" lang="en" altLang="zh-TW" i="1" baseline="-25000" dirty="0"/>
              <a:t>x</a:t>
            </a:r>
            <a:r>
              <a:rPr kumimoji="1" lang="en" altLang="zh-TW" dirty="0"/>
              <a:t> and </a:t>
            </a:r>
            <a:r>
              <a:rPr kumimoji="1" lang="en" altLang="zh-TW" i="1" dirty="0" err="1"/>
              <a:t>G</a:t>
            </a:r>
            <a:r>
              <a:rPr kumimoji="1" lang="en" altLang="zh-TW" i="1" baseline="-25000" dirty="0" err="1"/>
              <a:t>y</a:t>
            </a:r>
            <a:r>
              <a:rPr kumimoji="1" lang="en" altLang="zh-TW" dirty="0"/>
              <a:t> can be represented in the following convolution masks:</a:t>
            </a:r>
            <a:endParaRPr kumimoji="1" lang="zh-TW" altLang="en-US" dirty="0"/>
          </a:p>
        </p:txBody>
      </p:sp>
      <p:sp>
        <p:nvSpPr>
          <p:cNvPr id="4" name="頁尾版面配置區 3">
            <a:extLst>
              <a:ext uri="{FF2B5EF4-FFF2-40B4-BE49-F238E27FC236}">
                <a16:creationId xmlns:a16="http://schemas.microsoft.com/office/drawing/2014/main" id="{72972BBA-FCD3-5BE9-CCBE-7A28227925A2}"/>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FAF165F7-5F1A-25EA-5F38-9034E5C27015}"/>
              </a:ext>
            </a:extLst>
          </p:cNvPr>
          <p:cNvSpPr>
            <a:spLocks noGrp="1"/>
          </p:cNvSpPr>
          <p:nvPr>
            <p:ph type="sldNum" sz="quarter" idx="12"/>
          </p:nvPr>
        </p:nvSpPr>
        <p:spPr/>
        <p:txBody>
          <a:bodyPr/>
          <a:lstStyle/>
          <a:p>
            <a:fld id="{028E3F4F-51B2-42EE-AFA2-40C4572185CC}" type="slidenum">
              <a:rPr lang="en-US" smtClean="0"/>
              <a:t>194</a:t>
            </a:fld>
            <a:endParaRPr lang="en-US" dirty="0"/>
          </a:p>
        </p:txBody>
      </p:sp>
      <p:sp>
        <p:nvSpPr>
          <p:cNvPr id="6" name="文字方塊 5">
            <a:extLst>
              <a:ext uri="{FF2B5EF4-FFF2-40B4-BE49-F238E27FC236}">
                <a16:creationId xmlns:a16="http://schemas.microsoft.com/office/drawing/2014/main" id="{3E1243FE-9CE6-BEE0-4556-4EA2FBD890DF}"/>
              </a:ext>
            </a:extLst>
          </p:cNvPr>
          <p:cNvSpPr txBox="1"/>
          <p:nvPr/>
        </p:nvSpPr>
        <p:spPr>
          <a:xfrm>
            <a:off x="827366" y="5977467"/>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pic>
        <p:nvPicPr>
          <p:cNvPr id="8" name="圖片 7" descr="一張含有 文字, 字型, 白色, 筆跡 的圖片&#10;&#10;自動產生的描述">
            <a:extLst>
              <a:ext uri="{FF2B5EF4-FFF2-40B4-BE49-F238E27FC236}">
                <a16:creationId xmlns:a16="http://schemas.microsoft.com/office/drawing/2014/main" id="{AF4F4C6C-4E4B-F0D0-5B48-7619CD7081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191" y="2790789"/>
            <a:ext cx="5703615" cy="989300"/>
          </a:xfrm>
          <a:prstGeom prst="rect">
            <a:avLst/>
          </a:prstGeom>
        </p:spPr>
      </p:pic>
      <p:pic>
        <p:nvPicPr>
          <p:cNvPr id="10" name="圖片 9" descr="一張含有 字型, 文字, 圖表, 數字 的圖片&#10;&#10;自動產生的描述">
            <a:extLst>
              <a:ext uri="{FF2B5EF4-FFF2-40B4-BE49-F238E27FC236}">
                <a16:creationId xmlns:a16="http://schemas.microsoft.com/office/drawing/2014/main" id="{D57966CA-4E63-5AF5-DC83-D90362540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2652" y="4725144"/>
            <a:ext cx="4458695" cy="880730"/>
          </a:xfrm>
          <a:prstGeom prst="rect">
            <a:avLst/>
          </a:prstGeom>
        </p:spPr>
      </p:pic>
    </p:spTree>
    <p:extLst>
      <p:ext uri="{BB962C8B-B14F-4D97-AF65-F5344CB8AC3E}">
        <p14:creationId xmlns:p14="http://schemas.microsoft.com/office/powerpoint/2010/main" val="203589883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077F02-0904-759C-CD06-49F1B6BE854D}"/>
              </a:ext>
            </a:extLst>
          </p:cNvPr>
          <p:cNvSpPr>
            <a:spLocks noGrp="1"/>
          </p:cNvSpPr>
          <p:nvPr>
            <p:ph type="title"/>
          </p:nvPr>
        </p:nvSpPr>
        <p:spPr/>
        <p:txBody>
          <a:bodyPr>
            <a:normAutofit/>
          </a:bodyPr>
          <a:lstStyle/>
          <a:p>
            <a:r>
              <a:rPr kumimoji="1" lang="en" altLang="zh-TW" sz="4400" dirty="0"/>
              <a:t>4.1 Roberts Cross Edge Detector</a:t>
            </a:r>
            <a:endParaRPr kumimoji="1" lang="zh-TW" altLang="en-US" sz="4400" dirty="0"/>
          </a:p>
        </p:txBody>
      </p:sp>
      <p:sp>
        <p:nvSpPr>
          <p:cNvPr id="3" name="內容版面配置區 2">
            <a:extLst>
              <a:ext uri="{FF2B5EF4-FFF2-40B4-BE49-F238E27FC236}">
                <a16:creationId xmlns:a16="http://schemas.microsoft.com/office/drawing/2014/main" id="{A1A612AB-CA4B-E11D-3E08-D3CB6F0D6F3C}"/>
              </a:ext>
            </a:extLst>
          </p:cNvPr>
          <p:cNvSpPr>
            <a:spLocks noGrp="1"/>
          </p:cNvSpPr>
          <p:nvPr>
            <p:ph idx="1"/>
          </p:nvPr>
        </p:nvSpPr>
        <p:spPr/>
        <p:txBody>
          <a:bodyPr/>
          <a:lstStyle/>
          <a:p>
            <a:pPr marL="0" indent="0">
              <a:buClr>
                <a:schemeClr val="tx1"/>
              </a:buClr>
              <a:buNone/>
            </a:pPr>
            <a:r>
              <a:rPr kumimoji="1" lang="en" altLang="zh-TW" dirty="0"/>
              <a:t>Pros and Cons: </a:t>
            </a:r>
          </a:p>
          <a:p>
            <a:pPr>
              <a:buClr>
                <a:schemeClr val="tx1"/>
              </a:buClr>
              <a:buFont typeface="Wingdings" pitchFamily="2" charset="2"/>
              <a:buChar char="l"/>
            </a:pPr>
            <a:r>
              <a:rPr kumimoji="1" lang="en" altLang="zh-TW" dirty="0"/>
              <a:t>The main advantage of using Roberts cross edge operator is its fast </a:t>
            </a:r>
          </a:p>
          <a:p>
            <a:pPr marL="0" indent="0">
              <a:buClr>
                <a:schemeClr val="tx1"/>
              </a:buClr>
              <a:buNone/>
            </a:pPr>
            <a:r>
              <a:rPr kumimoji="1" lang="en" altLang="zh-TW" dirty="0"/>
              <a:t>    computational speed.</a:t>
            </a:r>
          </a:p>
          <a:p>
            <a:pPr>
              <a:buClr>
                <a:schemeClr val="tx1"/>
              </a:buClr>
              <a:buFont typeface="Wingdings" pitchFamily="2" charset="2"/>
              <a:buChar char="l"/>
            </a:pPr>
            <a:r>
              <a:rPr kumimoji="1" lang="en" altLang="zh-TW" dirty="0"/>
              <a:t> Because it is </a:t>
            </a:r>
            <a:r>
              <a:rPr kumimoji="1" lang="en" altLang="zh-TW" dirty="0">
                <a:solidFill>
                  <a:srgbClr val="FF0000"/>
                </a:solidFill>
              </a:rPr>
              <a:t>based on the first difference</a:t>
            </a:r>
            <a:r>
              <a:rPr kumimoji="1" lang="en" altLang="zh-TW" dirty="0"/>
              <a:t>, its 2 × 2 diagonal masks lie </a:t>
            </a:r>
          </a:p>
          <a:p>
            <a:pPr marL="0" indent="0">
              <a:buClr>
                <a:schemeClr val="tx1"/>
              </a:buClr>
              <a:buNone/>
            </a:pPr>
            <a:r>
              <a:rPr kumimoji="1" lang="en" altLang="zh-TW" dirty="0"/>
              <a:t>    off grid and cause </a:t>
            </a:r>
            <a:r>
              <a:rPr kumimoji="1" lang="en" altLang="zh-TW" dirty="0">
                <a:solidFill>
                  <a:srgbClr val="FF0000"/>
                </a:solidFill>
              </a:rPr>
              <a:t>edge location bias</a:t>
            </a:r>
            <a:r>
              <a:rPr kumimoji="1" lang="en" altLang="zh-TW" dirty="0"/>
              <a:t>. </a:t>
            </a:r>
          </a:p>
          <a:p>
            <a:pPr>
              <a:buClr>
                <a:schemeClr val="tx1"/>
              </a:buClr>
              <a:buFont typeface="Wingdings" pitchFamily="2" charset="2"/>
              <a:buChar char="l"/>
            </a:pPr>
            <a:r>
              <a:rPr kumimoji="1" lang="en" altLang="zh-TW" dirty="0"/>
              <a:t> The other weak points are that it is sensitive to noise and that its </a:t>
            </a:r>
          </a:p>
          <a:p>
            <a:pPr marL="0" indent="0">
              <a:buClr>
                <a:schemeClr val="tx1"/>
              </a:buClr>
              <a:buNone/>
            </a:pPr>
            <a:r>
              <a:rPr kumimoji="1" lang="en" altLang="zh-TW" dirty="0"/>
              <a:t>    response to the gradual (or blurry) edge is weak.</a:t>
            </a:r>
            <a:endParaRPr kumimoji="1" lang="zh-TW" altLang="en-US" dirty="0"/>
          </a:p>
        </p:txBody>
      </p:sp>
      <p:sp>
        <p:nvSpPr>
          <p:cNvPr id="4" name="頁尾版面配置區 3">
            <a:extLst>
              <a:ext uri="{FF2B5EF4-FFF2-40B4-BE49-F238E27FC236}">
                <a16:creationId xmlns:a16="http://schemas.microsoft.com/office/drawing/2014/main" id="{72972BBA-FCD3-5BE9-CCBE-7A28227925A2}"/>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FAF165F7-5F1A-25EA-5F38-9034E5C27015}"/>
              </a:ext>
            </a:extLst>
          </p:cNvPr>
          <p:cNvSpPr>
            <a:spLocks noGrp="1"/>
          </p:cNvSpPr>
          <p:nvPr>
            <p:ph type="sldNum" sz="quarter" idx="12"/>
          </p:nvPr>
        </p:nvSpPr>
        <p:spPr/>
        <p:txBody>
          <a:bodyPr/>
          <a:lstStyle/>
          <a:p>
            <a:fld id="{028E3F4F-51B2-42EE-AFA2-40C4572185CC}" type="slidenum">
              <a:rPr lang="en-US" smtClean="0"/>
              <a:t>195</a:t>
            </a:fld>
            <a:endParaRPr lang="en-US" dirty="0"/>
          </a:p>
        </p:txBody>
      </p:sp>
      <p:sp>
        <p:nvSpPr>
          <p:cNvPr id="6" name="文字方塊 5">
            <a:extLst>
              <a:ext uri="{FF2B5EF4-FFF2-40B4-BE49-F238E27FC236}">
                <a16:creationId xmlns:a16="http://schemas.microsoft.com/office/drawing/2014/main" id="{3E1243FE-9CE6-BEE0-4556-4EA2FBD890DF}"/>
              </a:ext>
            </a:extLst>
          </p:cNvPr>
          <p:cNvSpPr txBox="1"/>
          <p:nvPr/>
        </p:nvSpPr>
        <p:spPr>
          <a:xfrm>
            <a:off x="827366" y="5977467"/>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spTree>
    <p:extLst>
      <p:ext uri="{BB962C8B-B14F-4D97-AF65-F5344CB8AC3E}">
        <p14:creationId xmlns:p14="http://schemas.microsoft.com/office/powerpoint/2010/main" val="141587580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077F02-0904-759C-CD06-49F1B6BE854D}"/>
              </a:ext>
            </a:extLst>
          </p:cNvPr>
          <p:cNvSpPr>
            <a:spLocks noGrp="1"/>
          </p:cNvSpPr>
          <p:nvPr>
            <p:ph type="title"/>
          </p:nvPr>
        </p:nvSpPr>
        <p:spPr/>
        <p:txBody>
          <a:bodyPr>
            <a:normAutofit/>
          </a:bodyPr>
          <a:lstStyle/>
          <a:p>
            <a:r>
              <a:rPr kumimoji="1" lang="en" altLang="zh-TW" sz="4400" dirty="0"/>
              <a:t>4.1 Roberts Cross Edge Detector</a:t>
            </a:r>
            <a:endParaRPr kumimoji="1" lang="zh-TW" altLang="en-US" sz="4400" dirty="0"/>
          </a:p>
        </p:txBody>
      </p:sp>
      <p:sp>
        <p:nvSpPr>
          <p:cNvPr id="4" name="頁尾版面配置區 3">
            <a:extLst>
              <a:ext uri="{FF2B5EF4-FFF2-40B4-BE49-F238E27FC236}">
                <a16:creationId xmlns:a16="http://schemas.microsoft.com/office/drawing/2014/main" id="{72972BBA-FCD3-5BE9-CCBE-7A28227925A2}"/>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FAF165F7-5F1A-25EA-5F38-9034E5C27015}"/>
              </a:ext>
            </a:extLst>
          </p:cNvPr>
          <p:cNvSpPr>
            <a:spLocks noGrp="1"/>
          </p:cNvSpPr>
          <p:nvPr>
            <p:ph type="sldNum" sz="quarter" idx="12"/>
          </p:nvPr>
        </p:nvSpPr>
        <p:spPr/>
        <p:txBody>
          <a:bodyPr/>
          <a:lstStyle/>
          <a:p>
            <a:fld id="{028E3F4F-51B2-42EE-AFA2-40C4572185CC}" type="slidenum">
              <a:rPr lang="en-US" smtClean="0"/>
              <a:t>196</a:t>
            </a:fld>
            <a:endParaRPr lang="en-US" dirty="0"/>
          </a:p>
        </p:txBody>
      </p:sp>
      <p:sp>
        <p:nvSpPr>
          <p:cNvPr id="6" name="文字方塊 5">
            <a:extLst>
              <a:ext uri="{FF2B5EF4-FFF2-40B4-BE49-F238E27FC236}">
                <a16:creationId xmlns:a16="http://schemas.microsoft.com/office/drawing/2014/main" id="{3E1243FE-9CE6-BEE0-4556-4EA2FBD890DF}"/>
              </a:ext>
            </a:extLst>
          </p:cNvPr>
          <p:cNvSpPr txBox="1"/>
          <p:nvPr/>
        </p:nvSpPr>
        <p:spPr>
          <a:xfrm>
            <a:off x="827366" y="5977467"/>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pic>
        <p:nvPicPr>
          <p:cNvPr id="11" name="圖片 10" descr="一張含有 樣式 的圖片&#10;&#10;自動產生的描述">
            <a:extLst>
              <a:ext uri="{FF2B5EF4-FFF2-40B4-BE49-F238E27FC236}">
                <a16:creationId xmlns:a16="http://schemas.microsoft.com/office/drawing/2014/main" id="{2AB05440-E6D3-B643-4CEA-55E742B84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531" y="2132856"/>
            <a:ext cx="8720938" cy="3241762"/>
          </a:xfrm>
          <a:prstGeom prst="rect">
            <a:avLst/>
          </a:prstGeom>
        </p:spPr>
      </p:pic>
    </p:spTree>
    <p:extLst>
      <p:ext uri="{BB962C8B-B14F-4D97-AF65-F5344CB8AC3E}">
        <p14:creationId xmlns:p14="http://schemas.microsoft.com/office/powerpoint/2010/main" val="19000628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A76077-DC3F-0098-692D-C128AB1297ED}"/>
              </a:ext>
            </a:extLst>
          </p:cNvPr>
          <p:cNvSpPr>
            <a:spLocks noGrp="1"/>
          </p:cNvSpPr>
          <p:nvPr>
            <p:ph type="title"/>
          </p:nvPr>
        </p:nvSpPr>
        <p:spPr/>
        <p:txBody>
          <a:bodyPr/>
          <a:lstStyle/>
          <a:p>
            <a:r>
              <a:rPr kumimoji="1" lang="en" altLang="zh-TW" dirty="0"/>
              <a:t>4.2 Prewitt Edge Operator</a:t>
            </a:r>
            <a:endParaRPr kumimoji="1" lang="zh-TW" altLang="en-US" dirty="0"/>
          </a:p>
        </p:txBody>
      </p:sp>
      <p:sp>
        <p:nvSpPr>
          <p:cNvPr id="3" name="內容版面配置區 2">
            <a:extLst>
              <a:ext uri="{FF2B5EF4-FFF2-40B4-BE49-F238E27FC236}">
                <a16:creationId xmlns:a16="http://schemas.microsoft.com/office/drawing/2014/main" id="{AEF97EE3-1052-A053-A1C9-AEE9557A1D0B}"/>
              </a:ext>
            </a:extLst>
          </p:cNvPr>
          <p:cNvSpPr>
            <a:spLocks noGrp="1"/>
          </p:cNvSpPr>
          <p:nvPr>
            <p:ph idx="1"/>
          </p:nvPr>
        </p:nvSpPr>
        <p:spPr/>
        <p:txBody>
          <a:bodyPr/>
          <a:lstStyle/>
          <a:p>
            <a:r>
              <a:rPr kumimoji="1" lang="en" altLang="zh-TW" dirty="0"/>
              <a:t>The Prewitt edge operator uses the central difference to approximate differentiation. Two Prewitt convolution masks at x- and y-directions are shown below:</a:t>
            </a:r>
            <a:endParaRPr kumimoji="1" lang="zh-TW" altLang="en-US" dirty="0"/>
          </a:p>
        </p:txBody>
      </p:sp>
      <p:sp>
        <p:nvSpPr>
          <p:cNvPr id="4" name="頁尾版面配置區 3">
            <a:extLst>
              <a:ext uri="{FF2B5EF4-FFF2-40B4-BE49-F238E27FC236}">
                <a16:creationId xmlns:a16="http://schemas.microsoft.com/office/drawing/2014/main" id="{12D79D00-A77E-54C2-5A54-9B841A391EC5}"/>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A0F85947-B645-E5A2-19CC-198E0C043F60}"/>
              </a:ext>
            </a:extLst>
          </p:cNvPr>
          <p:cNvSpPr>
            <a:spLocks noGrp="1"/>
          </p:cNvSpPr>
          <p:nvPr>
            <p:ph type="sldNum" sz="quarter" idx="12"/>
          </p:nvPr>
        </p:nvSpPr>
        <p:spPr/>
        <p:txBody>
          <a:bodyPr/>
          <a:lstStyle/>
          <a:p>
            <a:fld id="{028E3F4F-51B2-42EE-AFA2-40C4572185CC}" type="slidenum">
              <a:rPr lang="en-US" smtClean="0"/>
              <a:t>197</a:t>
            </a:fld>
            <a:endParaRPr lang="en-US" dirty="0"/>
          </a:p>
        </p:txBody>
      </p:sp>
      <p:sp>
        <p:nvSpPr>
          <p:cNvPr id="6" name="文字方塊 5">
            <a:extLst>
              <a:ext uri="{FF2B5EF4-FFF2-40B4-BE49-F238E27FC236}">
                <a16:creationId xmlns:a16="http://schemas.microsoft.com/office/drawing/2014/main" id="{5B57E53F-7323-F711-FCD5-E3A95CE9778F}"/>
              </a:ext>
            </a:extLst>
          </p:cNvPr>
          <p:cNvSpPr txBox="1"/>
          <p:nvPr/>
        </p:nvSpPr>
        <p:spPr>
          <a:xfrm>
            <a:off x="827366" y="5977467"/>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pic>
        <p:nvPicPr>
          <p:cNvPr id="8" name="圖片 7" descr="一張含有 字型, 印刷術, 設計 的圖片&#10;&#10;自動產生的描述">
            <a:extLst>
              <a:ext uri="{FF2B5EF4-FFF2-40B4-BE49-F238E27FC236}">
                <a16:creationId xmlns:a16="http://schemas.microsoft.com/office/drawing/2014/main" id="{9A82ABAE-BF68-4828-008D-6885038BB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995" y="2996952"/>
            <a:ext cx="5320010" cy="1279937"/>
          </a:xfrm>
          <a:prstGeom prst="rect">
            <a:avLst/>
          </a:prstGeom>
        </p:spPr>
      </p:pic>
    </p:spTree>
    <p:extLst>
      <p:ext uri="{BB962C8B-B14F-4D97-AF65-F5344CB8AC3E}">
        <p14:creationId xmlns:p14="http://schemas.microsoft.com/office/powerpoint/2010/main" val="33133780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A76077-DC3F-0098-692D-C128AB1297ED}"/>
              </a:ext>
            </a:extLst>
          </p:cNvPr>
          <p:cNvSpPr>
            <a:spLocks noGrp="1"/>
          </p:cNvSpPr>
          <p:nvPr>
            <p:ph type="title"/>
          </p:nvPr>
        </p:nvSpPr>
        <p:spPr/>
        <p:txBody>
          <a:bodyPr/>
          <a:lstStyle/>
          <a:p>
            <a:r>
              <a:rPr kumimoji="1" lang="en" altLang="zh-TW" dirty="0"/>
              <a:t>4.2 Prewitt Edge Operator</a:t>
            </a:r>
            <a:endParaRPr kumimoji="1" lang="zh-TW" altLang="en-US" dirty="0"/>
          </a:p>
        </p:txBody>
      </p:sp>
      <p:sp>
        <p:nvSpPr>
          <p:cNvPr id="3" name="內容版面配置區 2">
            <a:extLst>
              <a:ext uri="{FF2B5EF4-FFF2-40B4-BE49-F238E27FC236}">
                <a16:creationId xmlns:a16="http://schemas.microsoft.com/office/drawing/2014/main" id="{AEF97EE3-1052-A053-A1C9-AEE9557A1D0B}"/>
              </a:ext>
            </a:extLst>
          </p:cNvPr>
          <p:cNvSpPr>
            <a:spLocks noGrp="1"/>
          </p:cNvSpPr>
          <p:nvPr>
            <p:ph idx="1"/>
          </p:nvPr>
        </p:nvSpPr>
        <p:spPr/>
        <p:txBody>
          <a:bodyPr/>
          <a:lstStyle/>
          <a:p>
            <a:r>
              <a:rPr kumimoji="1" lang="en" altLang="zh-TW" dirty="0"/>
              <a:t>Because it has the common center of </a:t>
            </a:r>
            <a:r>
              <a:rPr kumimoji="1" lang="en" altLang="zh-TW" i="1" dirty="0"/>
              <a:t>G</a:t>
            </a:r>
            <a:r>
              <a:rPr kumimoji="1" lang="en" altLang="zh-TW" i="1" baseline="-25000" dirty="0"/>
              <a:t>x</a:t>
            </a:r>
            <a:r>
              <a:rPr kumimoji="1" lang="en" altLang="zh-TW" dirty="0"/>
              <a:t> and </a:t>
            </a:r>
            <a:r>
              <a:rPr kumimoji="1" lang="en" altLang="zh-TW" i="1" dirty="0" err="1"/>
              <a:t>G</a:t>
            </a:r>
            <a:r>
              <a:rPr kumimoji="1" lang="en" altLang="zh-TW" i="1" baseline="-25000" dirty="0" err="1"/>
              <a:t>y</a:t>
            </a:r>
            <a:r>
              <a:rPr kumimoji="1" lang="en" altLang="zh-TW" dirty="0"/>
              <a:t> masks, the Prewitt operator has :</a:t>
            </a:r>
          </a:p>
          <a:p>
            <a:r>
              <a:rPr kumimoji="1" lang="en" altLang="zh-TW" dirty="0"/>
              <a:t>1. Less edge-location bias compared with the first difference-based edge operators. </a:t>
            </a:r>
          </a:p>
          <a:p>
            <a:r>
              <a:rPr kumimoji="1" lang="en" altLang="zh-TW" dirty="0"/>
              <a:t>2. Accomplishes noise reduction in the orthogonal direction by means of local averaging.</a:t>
            </a:r>
            <a:endParaRPr kumimoji="1" lang="zh-TW" altLang="en-US" dirty="0"/>
          </a:p>
        </p:txBody>
      </p:sp>
      <p:sp>
        <p:nvSpPr>
          <p:cNvPr id="4" name="頁尾版面配置區 3">
            <a:extLst>
              <a:ext uri="{FF2B5EF4-FFF2-40B4-BE49-F238E27FC236}">
                <a16:creationId xmlns:a16="http://schemas.microsoft.com/office/drawing/2014/main" id="{12D79D00-A77E-54C2-5A54-9B841A391EC5}"/>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A0F85947-B645-E5A2-19CC-198E0C043F60}"/>
              </a:ext>
            </a:extLst>
          </p:cNvPr>
          <p:cNvSpPr>
            <a:spLocks noGrp="1"/>
          </p:cNvSpPr>
          <p:nvPr>
            <p:ph type="sldNum" sz="quarter" idx="12"/>
          </p:nvPr>
        </p:nvSpPr>
        <p:spPr/>
        <p:txBody>
          <a:bodyPr/>
          <a:lstStyle/>
          <a:p>
            <a:fld id="{028E3F4F-51B2-42EE-AFA2-40C4572185CC}" type="slidenum">
              <a:rPr lang="en-US" smtClean="0"/>
              <a:t>198</a:t>
            </a:fld>
            <a:endParaRPr lang="en-US" dirty="0"/>
          </a:p>
        </p:txBody>
      </p:sp>
      <p:sp>
        <p:nvSpPr>
          <p:cNvPr id="6" name="文字方塊 5">
            <a:extLst>
              <a:ext uri="{FF2B5EF4-FFF2-40B4-BE49-F238E27FC236}">
                <a16:creationId xmlns:a16="http://schemas.microsoft.com/office/drawing/2014/main" id="{5B57E53F-7323-F711-FCD5-E3A95CE9778F}"/>
              </a:ext>
            </a:extLst>
          </p:cNvPr>
          <p:cNvSpPr txBox="1"/>
          <p:nvPr/>
        </p:nvSpPr>
        <p:spPr>
          <a:xfrm>
            <a:off x="827366" y="5977467"/>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spTree>
    <p:extLst>
      <p:ext uri="{BB962C8B-B14F-4D97-AF65-F5344CB8AC3E}">
        <p14:creationId xmlns:p14="http://schemas.microsoft.com/office/powerpoint/2010/main" val="92376704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7A86B9-059F-25CF-EE0F-2556CA13ECBF}"/>
              </a:ext>
            </a:extLst>
          </p:cNvPr>
          <p:cNvSpPr>
            <a:spLocks noGrp="1"/>
          </p:cNvSpPr>
          <p:nvPr>
            <p:ph type="title"/>
          </p:nvPr>
        </p:nvSpPr>
        <p:spPr/>
        <p:txBody>
          <a:bodyPr/>
          <a:lstStyle/>
          <a:p>
            <a:r>
              <a:rPr kumimoji="1" lang="en" altLang="zh-TW" dirty="0"/>
              <a:t>4.2 Prewitt Edge Operator</a:t>
            </a:r>
            <a:endParaRPr kumimoji="1" lang="zh-TW" altLang="en-US" dirty="0"/>
          </a:p>
        </p:txBody>
      </p:sp>
      <p:pic>
        <p:nvPicPr>
          <p:cNvPr id="7" name="內容版面配置區 6" descr="一張含有 文字, 漫畫, 黑與白, 寫生 的圖片&#10;&#10;自動產生的描述">
            <a:extLst>
              <a:ext uri="{FF2B5EF4-FFF2-40B4-BE49-F238E27FC236}">
                <a16:creationId xmlns:a16="http://schemas.microsoft.com/office/drawing/2014/main" id="{06A75DD2-4C9E-5BF1-274A-79969554347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1331" r="67165" b="10534"/>
          <a:stretch/>
        </p:blipFill>
        <p:spPr>
          <a:xfrm>
            <a:off x="2307709" y="4797152"/>
            <a:ext cx="4528580" cy="1137829"/>
          </a:xfrm>
        </p:spPr>
      </p:pic>
      <p:sp>
        <p:nvSpPr>
          <p:cNvPr id="4" name="頁尾版面配置區 3">
            <a:extLst>
              <a:ext uri="{FF2B5EF4-FFF2-40B4-BE49-F238E27FC236}">
                <a16:creationId xmlns:a16="http://schemas.microsoft.com/office/drawing/2014/main" id="{D64393AF-44E5-9E3C-8B3F-C2A0E3DA2BDC}"/>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09FF3750-C33A-EB13-04D9-789A97EE3794}"/>
              </a:ext>
            </a:extLst>
          </p:cNvPr>
          <p:cNvSpPr>
            <a:spLocks noGrp="1"/>
          </p:cNvSpPr>
          <p:nvPr>
            <p:ph type="sldNum" sz="quarter" idx="12"/>
          </p:nvPr>
        </p:nvSpPr>
        <p:spPr/>
        <p:txBody>
          <a:bodyPr/>
          <a:lstStyle/>
          <a:p>
            <a:fld id="{028E3F4F-51B2-42EE-AFA2-40C4572185CC}" type="slidenum">
              <a:rPr lang="en-US" smtClean="0"/>
              <a:t>199</a:t>
            </a:fld>
            <a:endParaRPr lang="en-US" dirty="0"/>
          </a:p>
        </p:txBody>
      </p:sp>
      <p:pic>
        <p:nvPicPr>
          <p:cNvPr id="8" name="內容版面配置區 6" descr="一張含有 文字, 漫畫, 黑與白, 寫生 的圖片&#10;&#10;自動產生的描述">
            <a:extLst>
              <a:ext uri="{FF2B5EF4-FFF2-40B4-BE49-F238E27FC236}">
                <a16:creationId xmlns:a16="http://schemas.microsoft.com/office/drawing/2014/main" id="{4AF3806F-902A-BED3-1285-C2CD983568C4}"/>
              </a:ext>
            </a:extLst>
          </p:cNvPr>
          <p:cNvPicPr>
            <a:picLocks noChangeAspect="1"/>
          </p:cNvPicPr>
          <p:nvPr/>
        </p:nvPicPr>
        <p:blipFill rotWithShape="1">
          <a:blip r:embed="rId2">
            <a:extLst>
              <a:ext uri="{28A0092B-C50C-407E-A947-70E740481C1C}">
                <a14:useLocalDpi xmlns:a14="http://schemas.microsoft.com/office/drawing/2010/main" val="0"/>
              </a:ext>
            </a:extLst>
          </a:blip>
          <a:srcRect l="33720"/>
          <a:stretch/>
        </p:blipFill>
        <p:spPr>
          <a:xfrm>
            <a:off x="711180" y="2168860"/>
            <a:ext cx="7721637" cy="2520280"/>
          </a:xfrm>
          <a:prstGeom prst="rect">
            <a:avLst/>
          </a:prstGeom>
        </p:spPr>
      </p:pic>
    </p:spTree>
    <p:extLst>
      <p:ext uri="{BB962C8B-B14F-4D97-AF65-F5344CB8AC3E}">
        <p14:creationId xmlns:p14="http://schemas.microsoft.com/office/powerpoint/2010/main" val="3354274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468313" y="836613"/>
            <a:ext cx="8101012" cy="576262"/>
          </a:xfrm>
        </p:spPr>
        <p:txBody>
          <a:bodyPr>
            <a:noAutofit/>
          </a:bodyPr>
          <a:lstStyle/>
          <a:p>
            <a:pPr algn="ctr"/>
            <a:r>
              <a:rPr lang="en-US" altLang="zh-TW" dirty="0">
                <a:solidFill>
                  <a:schemeClr val="tx1"/>
                </a:solidFill>
              </a:rPr>
              <a:t>Outline</a:t>
            </a:r>
            <a:endParaRPr lang="zh-TW" altLang="en-US" dirty="0">
              <a:solidFill>
                <a:schemeClr val="tx1"/>
              </a:solidFill>
            </a:endParaRPr>
          </a:p>
        </p:txBody>
      </p:sp>
      <p:sp>
        <p:nvSpPr>
          <p:cNvPr id="3" name="Content Placeholder 2"/>
          <p:cNvSpPr>
            <a:spLocks noGrp="1"/>
          </p:cNvSpPr>
          <p:nvPr>
            <p:ph idx="1"/>
          </p:nvPr>
        </p:nvSpPr>
        <p:spPr>
          <a:xfrm>
            <a:off x="488950" y="1844675"/>
            <a:ext cx="8640763" cy="4679950"/>
          </a:xfrm>
        </p:spPr>
        <p:txBody>
          <a:bodyPr>
            <a:normAutofit/>
          </a:bodyPr>
          <a:lstStyle/>
          <a:p>
            <a:pPr>
              <a:lnSpc>
                <a:spcPct val="100000"/>
              </a:lnSpc>
              <a:spcBef>
                <a:spcPts val="0"/>
              </a:spcBef>
              <a:spcAft>
                <a:spcPts val="0"/>
              </a:spcAft>
              <a:defRPr/>
            </a:pPr>
            <a:r>
              <a:rPr lang="en-US" altLang="zh-TW" sz="3600" dirty="0">
                <a:solidFill>
                  <a:schemeClr val="tx1"/>
                </a:solidFill>
              </a:rPr>
              <a:t>7-1 Introduction</a:t>
            </a:r>
          </a:p>
          <a:p>
            <a:pPr>
              <a:lnSpc>
                <a:spcPct val="100000"/>
              </a:lnSpc>
              <a:spcBef>
                <a:spcPts val="2400"/>
              </a:spcBef>
              <a:spcAft>
                <a:spcPts val="0"/>
              </a:spcAft>
              <a:defRPr/>
            </a:pPr>
            <a:r>
              <a:rPr lang="en-US" altLang="zh-TW" sz="3600" dirty="0">
                <a:solidFill>
                  <a:schemeClr val="tx1"/>
                </a:solidFill>
              </a:rPr>
              <a:t>7-2 Noise cleaning with HW8</a:t>
            </a:r>
          </a:p>
          <a:p>
            <a:pPr>
              <a:lnSpc>
                <a:spcPct val="100000"/>
              </a:lnSpc>
              <a:spcBef>
                <a:spcPts val="2400"/>
              </a:spcBef>
              <a:spcAft>
                <a:spcPts val="0"/>
              </a:spcAft>
              <a:defRPr/>
            </a:pPr>
            <a:r>
              <a:rPr lang="en-US" altLang="zh-TW" sz="3600" dirty="0">
                <a:solidFill>
                  <a:schemeClr val="tx1"/>
                </a:solidFill>
              </a:rPr>
              <a:t>7-3 Sharpening</a:t>
            </a:r>
          </a:p>
          <a:p>
            <a:pPr>
              <a:lnSpc>
                <a:spcPct val="100000"/>
              </a:lnSpc>
              <a:spcBef>
                <a:spcPts val="2400"/>
              </a:spcBef>
              <a:spcAft>
                <a:spcPts val="0"/>
              </a:spcAft>
              <a:defRPr/>
            </a:pPr>
            <a:r>
              <a:rPr lang="en-US" altLang="zh-TW" sz="3600" dirty="0">
                <a:solidFill>
                  <a:schemeClr val="tx1"/>
                </a:solidFill>
              </a:rPr>
              <a:t>7-4 Edge detection with HW9, HW10</a:t>
            </a:r>
          </a:p>
          <a:p>
            <a:pPr>
              <a:lnSpc>
                <a:spcPct val="100000"/>
              </a:lnSpc>
              <a:spcBef>
                <a:spcPts val="2400"/>
              </a:spcBef>
              <a:spcAft>
                <a:spcPts val="0"/>
              </a:spcAft>
              <a:defRPr/>
            </a:pPr>
            <a:r>
              <a:rPr lang="en-US" altLang="zh-TW" sz="3600" dirty="0">
                <a:solidFill>
                  <a:schemeClr val="tx1"/>
                </a:solidFill>
              </a:rPr>
              <a:t>7-5 Line detection</a:t>
            </a:r>
            <a:endParaRPr lang="zh-TW" altLang="en-US" sz="3600" dirty="0">
              <a:solidFill>
                <a:schemeClr val="tx1"/>
              </a:solidFill>
            </a:endParaRPr>
          </a:p>
        </p:txBody>
      </p:sp>
      <p:sp>
        <p:nvSpPr>
          <p:cNvPr id="4"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2" name="投影片編號版面配置區 1"/>
          <p:cNvSpPr>
            <a:spLocks noGrp="1"/>
          </p:cNvSpPr>
          <p:nvPr>
            <p:ph type="sldNum" sz="quarter" idx="12"/>
          </p:nvPr>
        </p:nvSpPr>
        <p:spPr/>
        <p:txBody>
          <a:bodyPr/>
          <a:lstStyle/>
          <a:p>
            <a:fld id="{028E3F4F-51B2-42EE-AFA2-40C4572185CC}" type="slidenum">
              <a:rPr lang="en-US" smtClean="0"/>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CE2CBD-57F9-4A23-8B66-94AA21B800CF}"/>
              </a:ext>
            </a:extLst>
          </p:cNvPr>
          <p:cNvSpPr>
            <a:spLocks noGrp="1"/>
          </p:cNvSpPr>
          <p:nvPr>
            <p:ph type="title"/>
          </p:nvPr>
        </p:nvSpPr>
        <p:spPr/>
        <p:txBody>
          <a:bodyPr>
            <a:normAutofit fontScale="90000"/>
          </a:bodyPr>
          <a:lstStyle/>
          <a:p>
            <a:r>
              <a:rPr lang="en-US" altLang="zh-TW" dirty="0">
                <a:solidFill>
                  <a:schemeClr val="tx1"/>
                </a:solidFill>
              </a:rPr>
              <a:t>7.2 Noise Cleaning </a:t>
            </a:r>
            <a:br>
              <a:rPr lang="en-US" altLang="zh-TW" dirty="0">
                <a:solidFill>
                  <a:schemeClr val="tx1"/>
                </a:solidFill>
              </a:rPr>
            </a:br>
            <a:r>
              <a:rPr lang="en-US" altLang="zh-TW" dirty="0">
                <a:solidFill>
                  <a:schemeClr val="tx1"/>
                </a:solidFill>
              </a:rPr>
              <a:t>-Gaussian filter: linear smoother</a:t>
            </a:r>
            <a:endParaRPr lang="zh-TW" altLang="en-US" dirty="0"/>
          </a:p>
        </p:txBody>
      </p:sp>
      <p:sp>
        <p:nvSpPr>
          <p:cNvPr id="3" name="內容版面配置區 2">
            <a:extLst>
              <a:ext uri="{FF2B5EF4-FFF2-40B4-BE49-F238E27FC236}">
                <a16:creationId xmlns:a16="http://schemas.microsoft.com/office/drawing/2014/main" id="{C0D72826-FD5C-4BD5-AA00-3C1AC583587D}"/>
              </a:ext>
            </a:extLst>
          </p:cNvPr>
          <p:cNvSpPr>
            <a:spLocks noGrp="1"/>
          </p:cNvSpPr>
          <p:nvPr>
            <p:ph idx="1"/>
          </p:nvPr>
        </p:nvSpPr>
        <p:spPr/>
        <p:txBody>
          <a:bodyPr/>
          <a:lstStyle/>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pPr marL="0" indent="0">
              <a:buNone/>
            </a:pPr>
            <a:r>
              <a:rPr lang="en-US" altLang="zh-TW" dirty="0">
                <a:solidFill>
                  <a:schemeClr val="tx1"/>
                </a:solidFill>
              </a:rPr>
              <a:t>        </a:t>
            </a:r>
          </a:p>
        </p:txBody>
      </p:sp>
      <p:sp>
        <p:nvSpPr>
          <p:cNvPr id="4" name="頁尾版面配置區 3">
            <a:extLst>
              <a:ext uri="{FF2B5EF4-FFF2-40B4-BE49-F238E27FC236}">
                <a16:creationId xmlns:a16="http://schemas.microsoft.com/office/drawing/2014/main" id="{6644C0CB-42A1-4A52-A053-01E81C8D3245}"/>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FC0955AF-BC0B-4D14-A7E3-74F6C7CACA0A}"/>
              </a:ext>
            </a:extLst>
          </p:cNvPr>
          <p:cNvSpPr>
            <a:spLocks noGrp="1"/>
          </p:cNvSpPr>
          <p:nvPr>
            <p:ph type="sldNum" sz="quarter" idx="12"/>
          </p:nvPr>
        </p:nvSpPr>
        <p:spPr/>
        <p:txBody>
          <a:bodyPr/>
          <a:lstStyle/>
          <a:p>
            <a:fld id="{028E3F4F-51B2-42EE-AFA2-40C4572185CC}" type="slidenum">
              <a:rPr lang="en-US" smtClean="0"/>
              <a:t>20</a:t>
            </a:fld>
            <a:endParaRPr lang="en-US" dirty="0"/>
          </a:p>
        </p:txBody>
      </p:sp>
      <p:pic>
        <p:nvPicPr>
          <p:cNvPr id="9" name="Picture 2" descr="https://www.ruanyifeng.com/blogimg/asset/201211/bg2012111416.png">
            <a:extLst>
              <a:ext uri="{FF2B5EF4-FFF2-40B4-BE49-F238E27FC236}">
                <a16:creationId xmlns:a16="http://schemas.microsoft.com/office/drawing/2014/main" id="{89F5C090-5C68-4DC9-A88A-CE614A8359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 y="2223162"/>
            <a:ext cx="3667125" cy="267652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9B9F4D8-25E4-43ED-8B7C-2598F68B6861}"/>
              </a:ext>
            </a:extLst>
          </p:cNvPr>
          <p:cNvSpPr/>
          <p:nvPr/>
        </p:nvSpPr>
        <p:spPr>
          <a:xfrm>
            <a:off x="777240" y="4945764"/>
            <a:ext cx="4572000" cy="923330"/>
          </a:xfrm>
          <a:prstGeom prst="rect">
            <a:avLst/>
          </a:prstGeom>
        </p:spPr>
        <p:txBody>
          <a:bodyPr>
            <a:spAutoFit/>
          </a:bodyPr>
          <a:lstStyle/>
          <a:p>
            <a:br>
              <a:rPr lang="en-US" altLang="zh-TW" dirty="0"/>
            </a:br>
            <a:r>
              <a:rPr lang="en-US" altLang="zh-TW" dirty="0">
                <a:solidFill>
                  <a:srgbClr val="202124"/>
                </a:solidFill>
                <a:latin typeface="Google Sans"/>
              </a:rPr>
              <a:t>Adding up these 9 values ​​is the value of the Gaussian blur at the center point.</a:t>
            </a:r>
            <a:endParaRPr lang="zh-TW" altLang="en-US" dirty="0"/>
          </a:p>
        </p:txBody>
      </p:sp>
      <p:pic>
        <p:nvPicPr>
          <p:cNvPr id="11" name="Picture 4" descr="https://www.ruanyifeng.com/blogimg/asset/201211/bg2012111413.png">
            <a:extLst>
              <a:ext uri="{FF2B5EF4-FFF2-40B4-BE49-F238E27FC236}">
                <a16:creationId xmlns:a16="http://schemas.microsoft.com/office/drawing/2014/main" id="{09D7FD77-5B31-4297-AB23-4F2EC1EED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8786" y="1749659"/>
            <a:ext cx="3724275" cy="2809875"/>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323FA50D-0F0A-4711-B01C-E7B881E6599A}"/>
              </a:ext>
            </a:extLst>
          </p:cNvPr>
          <p:cNvSpPr txBox="1"/>
          <p:nvPr/>
        </p:nvSpPr>
        <p:spPr>
          <a:xfrm>
            <a:off x="6746867" y="4149080"/>
            <a:ext cx="1008112" cy="646331"/>
          </a:xfrm>
          <a:prstGeom prst="rect">
            <a:avLst/>
          </a:prstGeom>
          <a:noFill/>
        </p:spPr>
        <p:txBody>
          <a:bodyPr wrap="square" rtlCol="0">
            <a:spAutoFit/>
          </a:bodyPr>
          <a:lstStyle/>
          <a:p>
            <a:br>
              <a:rPr lang="en-US" altLang="zh-TW" dirty="0"/>
            </a:br>
            <a:r>
              <a:rPr lang="en-US" altLang="zh-TW" dirty="0"/>
              <a:t>original</a:t>
            </a:r>
            <a:endParaRPr lang="zh-TW" altLang="en-US" dirty="0"/>
          </a:p>
        </p:txBody>
      </p:sp>
    </p:spTree>
    <p:extLst>
      <p:ext uri="{BB962C8B-B14F-4D97-AF65-F5344CB8AC3E}">
        <p14:creationId xmlns:p14="http://schemas.microsoft.com/office/powerpoint/2010/main" val="375935750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FA5D39-FFB2-DCAA-C294-76A5C7E18C61}"/>
              </a:ext>
            </a:extLst>
          </p:cNvPr>
          <p:cNvSpPr>
            <a:spLocks noGrp="1"/>
          </p:cNvSpPr>
          <p:nvPr>
            <p:ph type="title"/>
          </p:nvPr>
        </p:nvSpPr>
        <p:spPr/>
        <p:txBody>
          <a:bodyPr/>
          <a:lstStyle/>
          <a:p>
            <a:r>
              <a:rPr kumimoji="1" lang="en-US" altLang="zh-TW" dirty="0"/>
              <a:t>4.3 Sobel Edge Detector</a:t>
            </a:r>
            <a:endParaRPr kumimoji="1" lang="zh-TW" altLang="en-US" dirty="0"/>
          </a:p>
        </p:txBody>
      </p:sp>
      <p:sp>
        <p:nvSpPr>
          <p:cNvPr id="3" name="內容版面配置區 2">
            <a:extLst>
              <a:ext uri="{FF2B5EF4-FFF2-40B4-BE49-F238E27FC236}">
                <a16:creationId xmlns:a16="http://schemas.microsoft.com/office/drawing/2014/main" id="{F9B506E5-50F0-EBA9-B282-1805FF764E40}"/>
              </a:ext>
            </a:extLst>
          </p:cNvPr>
          <p:cNvSpPr>
            <a:spLocks noGrp="1"/>
          </p:cNvSpPr>
          <p:nvPr>
            <p:ph idx="1"/>
          </p:nvPr>
        </p:nvSpPr>
        <p:spPr/>
        <p:txBody>
          <a:bodyPr/>
          <a:lstStyle/>
          <a:p>
            <a:pPr>
              <a:buClr>
                <a:schemeClr val="tx1"/>
              </a:buClr>
              <a:buFont typeface="Wingdings" pitchFamily="2" charset="2"/>
              <a:buChar char="l"/>
            </a:pPr>
            <a:r>
              <a:rPr kumimoji="1" lang="en" altLang="zh-TW" dirty="0"/>
              <a:t> It is very similar to the Prewitt edge detector except it </a:t>
            </a:r>
            <a:r>
              <a:rPr kumimoji="1" lang="en" altLang="zh-TW" dirty="0">
                <a:solidFill>
                  <a:srgbClr val="FF0000"/>
                </a:solidFill>
              </a:rPr>
              <a:t>puts emphasis on </a:t>
            </a:r>
          </a:p>
          <a:p>
            <a:pPr marL="0" indent="0">
              <a:buClr>
                <a:schemeClr val="tx1"/>
              </a:buClr>
              <a:buNone/>
            </a:pPr>
            <a:r>
              <a:rPr kumimoji="1" lang="en" altLang="zh-TW" dirty="0">
                <a:solidFill>
                  <a:srgbClr val="FF0000"/>
                </a:solidFill>
              </a:rPr>
              <a:t>    pixels close to the center of the masks</a:t>
            </a:r>
            <a:r>
              <a:rPr kumimoji="1" lang="en" altLang="zh-TW" dirty="0"/>
              <a:t>. </a:t>
            </a:r>
          </a:p>
          <a:p>
            <a:pPr>
              <a:buClr>
                <a:schemeClr val="tx1"/>
              </a:buClr>
              <a:buFont typeface="Wingdings" pitchFamily="2" charset="2"/>
              <a:buChar char="l"/>
            </a:pPr>
            <a:r>
              <a:rPr kumimoji="1" lang="en" altLang="zh-TW" dirty="0"/>
              <a:t> It is one of the most widely used classic edge methods. Its x- and y-</a:t>
            </a:r>
          </a:p>
          <a:p>
            <a:pPr marL="0" indent="0">
              <a:buClr>
                <a:schemeClr val="tx1"/>
              </a:buClr>
              <a:buNone/>
            </a:pPr>
            <a:r>
              <a:rPr kumimoji="1" lang="en" altLang="zh-TW" dirty="0"/>
              <a:t>    directional 3 × 3 convolution masks are as follows: </a:t>
            </a:r>
            <a:endParaRPr kumimoji="1" lang="zh-TW" altLang="en-US" dirty="0"/>
          </a:p>
        </p:txBody>
      </p:sp>
      <p:sp>
        <p:nvSpPr>
          <p:cNvPr id="4" name="頁尾版面配置區 3">
            <a:extLst>
              <a:ext uri="{FF2B5EF4-FFF2-40B4-BE49-F238E27FC236}">
                <a16:creationId xmlns:a16="http://schemas.microsoft.com/office/drawing/2014/main" id="{361E2479-5951-F5CE-CB3B-F634506368CE}"/>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EA19BB0E-86B8-742D-B543-241A63EFB382}"/>
              </a:ext>
            </a:extLst>
          </p:cNvPr>
          <p:cNvSpPr>
            <a:spLocks noGrp="1"/>
          </p:cNvSpPr>
          <p:nvPr>
            <p:ph type="sldNum" sz="quarter" idx="12"/>
          </p:nvPr>
        </p:nvSpPr>
        <p:spPr/>
        <p:txBody>
          <a:bodyPr/>
          <a:lstStyle/>
          <a:p>
            <a:fld id="{028E3F4F-51B2-42EE-AFA2-40C4572185CC}" type="slidenum">
              <a:rPr lang="en-US" smtClean="0"/>
              <a:t>200</a:t>
            </a:fld>
            <a:endParaRPr lang="en-US" dirty="0"/>
          </a:p>
        </p:txBody>
      </p:sp>
      <p:sp>
        <p:nvSpPr>
          <p:cNvPr id="6" name="文字方塊 5">
            <a:extLst>
              <a:ext uri="{FF2B5EF4-FFF2-40B4-BE49-F238E27FC236}">
                <a16:creationId xmlns:a16="http://schemas.microsoft.com/office/drawing/2014/main" id="{B464F757-59FA-A232-7DEE-B0FCF3EBDB6D}"/>
              </a:ext>
            </a:extLst>
          </p:cNvPr>
          <p:cNvSpPr txBox="1"/>
          <p:nvPr/>
        </p:nvSpPr>
        <p:spPr>
          <a:xfrm>
            <a:off x="827366" y="5977467"/>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pic>
        <p:nvPicPr>
          <p:cNvPr id="8" name="圖片 7" descr="一張含有 字型, 文字, 印刷術, 設計 的圖片&#10;&#10;自動產生的描述">
            <a:extLst>
              <a:ext uri="{FF2B5EF4-FFF2-40B4-BE49-F238E27FC236}">
                <a16:creationId xmlns:a16="http://schemas.microsoft.com/office/drawing/2014/main" id="{A2129408-EEB1-CEA9-25B9-AABF8ADB8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822" y="3739315"/>
            <a:ext cx="5896074" cy="1418532"/>
          </a:xfrm>
          <a:prstGeom prst="rect">
            <a:avLst/>
          </a:prstGeom>
        </p:spPr>
      </p:pic>
    </p:spTree>
    <p:extLst>
      <p:ext uri="{BB962C8B-B14F-4D97-AF65-F5344CB8AC3E}">
        <p14:creationId xmlns:p14="http://schemas.microsoft.com/office/powerpoint/2010/main" val="2971446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B33877-626B-DDE4-A6DF-981DBAB70C5E}"/>
              </a:ext>
            </a:extLst>
          </p:cNvPr>
          <p:cNvSpPr>
            <a:spLocks noGrp="1"/>
          </p:cNvSpPr>
          <p:nvPr>
            <p:ph type="title"/>
          </p:nvPr>
        </p:nvSpPr>
        <p:spPr/>
        <p:txBody>
          <a:bodyPr/>
          <a:lstStyle/>
          <a:p>
            <a:r>
              <a:rPr kumimoji="1" lang="en-US" altLang="zh-TW" dirty="0"/>
              <a:t>4.3 Sobel Edge Detector</a:t>
            </a:r>
            <a:endParaRPr kumimoji="1" lang="zh-TW" altLang="en-US" dirty="0"/>
          </a:p>
        </p:txBody>
      </p:sp>
      <p:sp>
        <p:nvSpPr>
          <p:cNvPr id="3" name="內容版面配置區 2">
            <a:extLst>
              <a:ext uri="{FF2B5EF4-FFF2-40B4-BE49-F238E27FC236}">
                <a16:creationId xmlns:a16="http://schemas.microsoft.com/office/drawing/2014/main" id="{9A6F710E-0F0B-5749-47F3-8302F874F9DC}"/>
              </a:ext>
            </a:extLst>
          </p:cNvPr>
          <p:cNvSpPr>
            <a:spLocks noGrp="1"/>
          </p:cNvSpPr>
          <p:nvPr>
            <p:ph idx="1"/>
          </p:nvPr>
        </p:nvSpPr>
        <p:spPr/>
        <p:txBody>
          <a:bodyPr/>
          <a:lstStyle/>
          <a:p>
            <a:pPr marL="0" indent="0">
              <a:buNone/>
            </a:pPr>
            <a:r>
              <a:rPr kumimoji="1" lang="en" altLang="zh-TW" dirty="0"/>
              <a:t>The Sobel operator puts more weights on the pixels near the center pixel of the convolution mask. </a:t>
            </a:r>
          </a:p>
          <a:p>
            <a:pPr marL="0" indent="0">
              <a:buNone/>
            </a:pPr>
            <a:r>
              <a:rPr kumimoji="1" lang="en" altLang="zh-TW" dirty="0"/>
              <a:t>Both masks are applied to every pixel in the image for the calculation of the gradient at the x- and y-directions.</a:t>
            </a:r>
            <a:endParaRPr kumimoji="1" lang="zh-TW" altLang="en-US" dirty="0"/>
          </a:p>
        </p:txBody>
      </p:sp>
      <p:sp>
        <p:nvSpPr>
          <p:cNvPr id="4" name="頁尾版面配置區 3">
            <a:extLst>
              <a:ext uri="{FF2B5EF4-FFF2-40B4-BE49-F238E27FC236}">
                <a16:creationId xmlns:a16="http://schemas.microsoft.com/office/drawing/2014/main" id="{1FD09C79-F972-855C-2BEF-C6613794A65E}"/>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E150F891-050E-E428-37A8-72CA4C295750}"/>
              </a:ext>
            </a:extLst>
          </p:cNvPr>
          <p:cNvSpPr>
            <a:spLocks noGrp="1"/>
          </p:cNvSpPr>
          <p:nvPr>
            <p:ph type="sldNum" sz="quarter" idx="12"/>
          </p:nvPr>
        </p:nvSpPr>
        <p:spPr/>
        <p:txBody>
          <a:bodyPr/>
          <a:lstStyle/>
          <a:p>
            <a:fld id="{028E3F4F-51B2-42EE-AFA2-40C4572185CC}" type="slidenum">
              <a:rPr lang="en-US" smtClean="0"/>
              <a:t>201</a:t>
            </a:fld>
            <a:endParaRPr lang="en-US" dirty="0"/>
          </a:p>
        </p:txBody>
      </p:sp>
    </p:spTree>
    <p:extLst>
      <p:ext uri="{BB962C8B-B14F-4D97-AF65-F5344CB8AC3E}">
        <p14:creationId xmlns:p14="http://schemas.microsoft.com/office/powerpoint/2010/main" val="31231098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3F0746-8B66-AA02-E548-1F20D164022E}"/>
              </a:ext>
            </a:extLst>
          </p:cNvPr>
          <p:cNvSpPr>
            <a:spLocks noGrp="1"/>
          </p:cNvSpPr>
          <p:nvPr>
            <p:ph type="title"/>
          </p:nvPr>
        </p:nvSpPr>
        <p:spPr/>
        <p:txBody>
          <a:bodyPr>
            <a:normAutofit/>
          </a:bodyPr>
          <a:lstStyle/>
          <a:p>
            <a:r>
              <a:rPr kumimoji="1" lang="en-US" altLang="zh-TW" sz="3600" dirty="0"/>
              <a:t>4.4 Comparison of the Gradient-based Edge Detection Methods</a:t>
            </a:r>
            <a:endParaRPr kumimoji="1" lang="zh-TW" altLang="en-US" sz="3600" dirty="0"/>
          </a:p>
        </p:txBody>
      </p:sp>
      <p:sp>
        <p:nvSpPr>
          <p:cNvPr id="3" name="內容版面配置區 2">
            <a:extLst>
              <a:ext uri="{FF2B5EF4-FFF2-40B4-BE49-F238E27FC236}">
                <a16:creationId xmlns:a16="http://schemas.microsoft.com/office/drawing/2014/main" id="{3D34E722-890F-0C17-2340-A40F20E6904B}"/>
              </a:ext>
            </a:extLst>
          </p:cNvPr>
          <p:cNvSpPr>
            <a:spLocks noGrp="1"/>
          </p:cNvSpPr>
          <p:nvPr>
            <p:ph idx="1"/>
          </p:nvPr>
        </p:nvSpPr>
        <p:spPr>
          <a:xfrm>
            <a:off x="822959" y="1845734"/>
            <a:ext cx="7543801" cy="4319570"/>
          </a:xfrm>
        </p:spPr>
        <p:txBody>
          <a:bodyPr>
            <a:normAutofit fontScale="92500" lnSpcReduction="20000"/>
          </a:bodyPr>
          <a:lstStyle/>
          <a:p>
            <a:pPr>
              <a:buClr>
                <a:schemeClr val="tx1"/>
              </a:buClr>
              <a:buFont typeface="Wingdings" pitchFamily="2" charset="2"/>
              <a:buChar char="l"/>
            </a:pPr>
            <a:r>
              <a:rPr kumimoji="1" lang="en" altLang="zh-TW" dirty="0"/>
              <a:t> Figure 5(e) and (f) show that the Roberts cross edge detector is </a:t>
            </a:r>
          </a:p>
          <a:p>
            <a:pPr marL="0" indent="0">
              <a:buClr>
                <a:schemeClr val="tx1"/>
              </a:buClr>
              <a:buNone/>
            </a:pPr>
            <a:r>
              <a:rPr kumimoji="1" lang="en" altLang="zh-TW" dirty="0"/>
              <a:t>    sensitive to noises.</a:t>
            </a:r>
          </a:p>
          <a:p>
            <a:pPr>
              <a:buClr>
                <a:schemeClr val="tx1"/>
              </a:buClr>
              <a:buFont typeface="Wingdings" pitchFamily="2" charset="2"/>
              <a:buChar char="l"/>
            </a:pPr>
            <a:r>
              <a:rPr kumimoji="1" lang="en" altLang="zh-TW" dirty="0"/>
              <a:t> The Sobel operators </a:t>
            </a:r>
            <a:r>
              <a:rPr kumimoji="1" lang="en" altLang="zh-TW" dirty="0">
                <a:solidFill>
                  <a:srgbClr val="FF0000"/>
                </a:solidFill>
              </a:rPr>
              <a:t>provide both differencing and smoothing effects </a:t>
            </a:r>
            <a:r>
              <a:rPr kumimoji="1" lang="en" altLang="zh-TW" dirty="0"/>
              <a:t>at </a:t>
            </a:r>
          </a:p>
          <a:p>
            <a:pPr marL="0" indent="0">
              <a:buClr>
                <a:schemeClr val="tx1"/>
              </a:buClr>
              <a:buNone/>
            </a:pPr>
            <a:r>
              <a:rPr kumimoji="1" lang="en" altLang="zh-TW" dirty="0"/>
              <a:t>    the same time.</a:t>
            </a:r>
          </a:p>
          <a:p>
            <a:pPr>
              <a:buClr>
                <a:schemeClr val="tx1"/>
              </a:buClr>
              <a:buFont typeface="Wingdings" pitchFamily="2" charset="2"/>
              <a:buChar char="l"/>
            </a:pPr>
            <a:r>
              <a:rPr kumimoji="1" lang="en" altLang="zh-TW" dirty="0"/>
              <a:t> The differencing effect is achieved through the </a:t>
            </a:r>
            <a:r>
              <a:rPr kumimoji="1" lang="en" altLang="zh-TW" dirty="0">
                <a:solidFill>
                  <a:srgbClr val="FF0000"/>
                </a:solidFill>
              </a:rPr>
              <a:t>higher gradient </a:t>
            </a:r>
          </a:p>
          <a:p>
            <a:pPr marL="0" indent="0">
              <a:buClr>
                <a:schemeClr val="tx1"/>
              </a:buClr>
              <a:buNone/>
            </a:pPr>
            <a:r>
              <a:rPr kumimoji="1" lang="en" altLang="zh-TW" dirty="0">
                <a:solidFill>
                  <a:srgbClr val="FF0000"/>
                </a:solidFill>
              </a:rPr>
              <a:t>    magnitude</a:t>
            </a:r>
            <a:r>
              <a:rPr kumimoji="1" lang="en" altLang="zh-TW" dirty="0"/>
              <a:t> by involving more pixels in convolution in comparison with </a:t>
            </a:r>
          </a:p>
          <a:p>
            <a:pPr marL="0" indent="0">
              <a:buClr>
                <a:schemeClr val="tx1"/>
              </a:buClr>
              <a:buNone/>
            </a:pPr>
            <a:r>
              <a:rPr kumimoji="1" lang="en" altLang="zh-TW" dirty="0"/>
              <a:t>    the Roberts operator.</a:t>
            </a:r>
          </a:p>
          <a:p>
            <a:pPr>
              <a:buClr>
                <a:schemeClr val="tx1"/>
              </a:buClr>
              <a:buFont typeface="Wingdings" pitchFamily="2" charset="2"/>
              <a:buChar char="l"/>
            </a:pPr>
            <a:r>
              <a:rPr kumimoji="1" lang="en" altLang="zh-TW" dirty="0"/>
              <a:t> But the Prewitt operator’s response to the </a:t>
            </a:r>
            <a:r>
              <a:rPr kumimoji="1" lang="en" altLang="zh-TW" dirty="0">
                <a:solidFill>
                  <a:srgbClr val="FF0000"/>
                </a:solidFill>
              </a:rPr>
              <a:t>diagonal edge is weak </a:t>
            </a:r>
            <a:r>
              <a:rPr kumimoji="1" lang="en" altLang="zh-TW" dirty="0"/>
              <a:t>compared </a:t>
            </a:r>
          </a:p>
          <a:p>
            <a:pPr marL="0" indent="0">
              <a:buClr>
                <a:schemeClr val="tx1"/>
              </a:buClr>
              <a:buNone/>
            </a:pPr>
            <a:r>
              <a:rPr kumimoji="1" lang="en" altLang="zh-TW" dirty="0"/>
              <a:t>    with the response of the Sobel edge operator. </a:t>
            </a:r>
          </a:p>
          <a:p>
            <a:pPr>
              <a:buClr>
                <a:schemeClr val="tx1"/>
              </a:buClr>
              <a:buFont typeface="Wingdings" pitchFamily="2" charset="2"/>
              <a:buChar char="l"/>
            </a:pPr>
            <a:r>
              <a:rPr kumimoji="1" lang="en" altLang="zh-TW" dirty="0"/>
              <a:t> Prewitt edge operators generate </a:t>
            </a:r>
            <a:r>
              <a:rPr kumimoji="1" lang="en" altLang="zh-TW" dirty="0">
                <a:solidFill>
                  <a:srgbClr val="FF0000"/>
                </a:solidFill>
              </a:rPr>
              <a:t>slightly less edge points </a:t>
            </a:r>
            <a:r>
              <a:rPr kumimoji="1" lang="en" altLang="zh-TW" dirty="0"/>
              <a:t>than do Sobel </a:t>
            </a:r>
          </a:p>
          <a:p>
            <a:pPr marL="0" indent="0">
              <a:buClr>
                <a:schemeClr val="tx1"/>
              </a:buClr>
              <a:buNone/>
            </a:pPr>
            <a:r>
              <a:rPr kumimoji="1" lang="en" altLang="zh-TW" dirty="0"/>
              <a:t>    edge operators.</a:t>
            </a:r>
            <a:endParaRPr kumimoji="1" lang="zh-TW" altLang="en-US" dirty="0"/>
          </a:p>
        </p:txBody>
      </p:sp>
      <p:sp>
        <p:nvSpPr>
          <p:cNvPr id="4" name="頁尾版面配置區 3">
            <a:extLst>
              <a:ext uri="{FF2B5EF4-FFF2-40B4-BE49-F238E27FC236}">
                <a16:creationId xmlns:a16="http://schemas.microsoft.com/office/drawing/2014/main" id="{5ECD62C9-5599-4482-E6EE-93E69B21E80C}"/>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B33734CC-D20F-5274-1D75-4EAA83326BA2}"/>
              </a:ext>
            </a:extLst>
          </p:cNvPr>
          <p:cNvSpPr>
            <a:spLocks noGrp="1"/>
          </p:cNvSpPr>
          <p:nvPr>
            <p:ph type="sldNum" sz="quarter" idx="12"/>
          </p:nvPr>
        </p:nvSpPr>
        <p:spPr/>
        <p:txBody>
          <a:bodyPr/>
          <a:lstStyle/>
          <a:p>
            <a:fld id="{028E3F4F-51B2-42EE-AFA2-40C4572185CC}" type="slidenum">
              <a:rPr lang="en-US" smtClean="0"/>
              <a:t>202</a:t>
            </a:fld>
            <a:endParaRPr lang="en-US" dirty="0"/>
          </a:p>
        </p:txBody>
      </p:sp>
    </p:spTree>
    <p:extLst>
      <p:ext uri="{BB962C8B-B14F-4D97-AF65-F5344CB8AC3E}">
        <p14:creationId xmlns:p14="http://schemas.microsoft.com/office/powerpoint/2010/main" val="229106618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3A3E67-69A6-43CA-ACA7-6C4EC1007D0D}"/>
              </a:ext>
            </a:extLst>
          </p:cNvPr>
          <p:cNvSpPr>
            <a:spLocks noGrp="1"/>
          </p:cNvSpPr>
          <p:nvPr>
            <p:ph type="title"/>
          </p:nvPr>
        </p:nvSpPr>
        <p:spPr/>
        <p:txBody>
          <a:bodyPr>
            <a:normAutofit/>
          </a:bodyPr>
          <a:lstStyle/>
          <a:p>
            <a:r>
              <a:rPr kumimoji="1" lang="en-US" altLang="zh-TW" sz="3600" dirty="0"/>
              <a:t>4.4 Comparison of the Gradient-based Edge Detection Methods</a:t>
            </a:r>
            <a:endParaRPr kumimoji="1" lang="zh-TW" altLang="en-US" sz="3600" dirty="0"/>
          </a:p>
        </p:txBody>
      </p:sp>
      <p:sp>
        <p:nvSpPr>
          <p:cNvPr id="4" name="頁尾版面配置區 3">
            <a:extLst>
              <a:ext uri="{FF2B5EF4-FFF2-40B4-BE49-F238E27FC236}">
                <a16:creationId xmlns:a16="http://schemas.microsoft.com/office/drawing/2014/main" id="{3F02AC09-55FF-5BB1-0803-41DA6D449D41}"/>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8F5FB7A3-DEA9-756B-26A7-52408960657C}"/>
              </a:ext>
            </a:extLst>
          </p:cNvPr>
          <p:cNvSpPr>
            <a:spLocks noGrp="1"/>
          </p:cNvSpPr>
          <p:nvPr>
            <p:ph type="sldNum" sz="quarter" idx="12"/>
          </p:nvPr>
        </p:nvSpPr>
        <p:spPr/>
        <p:txBody>
          <a:bodyPr/>
          <a:lstStyle/>
          <a:p>
            <a:fld id="{028E3F4F-51B2-42EE-AFA2-40C4572185CC}" type="slidenum">
              <a:rPr lang="en-US" smtClean="0"/>
              <a:t>203</a:t>
            </a:fld>
            <a:endParaRPr lang="en-US" dirty="0"/>
          </a:p>
        </p:txBody>
      </p:sp>
      <p:pic>
        <p:nvPicPr>
          <p:cNvPr id="6" name="圖片 5" descr="一張含有 漫畫, 黑與白 的圖片&#10;&#10;描述是以中可信度自動產生">
            <a:extLst>
              <a:ext uri="{FF2B5EF4-FFF2-40B4-BE49-F238E27FC236}">
                <a16:creationId xmlns:a16="http://schemas.microsoft.com/office/drawing/2014/main" id="{19A27C83-0472-7187-31EA-0FE2F5DBF8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2198" y="1916832"/>
            <a:ext cx="6599603" cy="4259813"/>
          </a:xfrm>
          <a:prstGeom prst="rect">
            <a:avLst/>
          </a:prstGeom>
        </p:spPr>
      </p:pic>
    </p:spTree>
    <p:extLst>
      <p:ext uri="{BB962C8B-B14F-4D97-AF65-F5344CB8AC3E}">
        <p14:creationId xmlns:p14="http://schemas.microsoft.com/office/powerpoint/2010/main" val="9394214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F9AEED-9724-5B63-4791-6B523CC8B795}"/>
              </a:ext>
            </a:extLst>
          </p:cNvPr>
          <p:cNvSpPr>
            <a:spLocks noGrp="1"/>
          </p:cNvSpPr>
          <p:nvPr>
            <p:ph type="title"/>
          </p:nvPr>
        </p:nvSpPr>
        <p:spPr/>
        <p:txBody>
          <a:bodyPr>
            <a:normAutofit/>
          </a:bodyPr>
          <a:lstStyle/>
          <a:p>
            <a:r>
              <a:rPr kumimoji="1" lang="en-US" altLang="zh-TW" sz="3600" dirty="0"/>
              <a:t>4.4 Comparison of the Gradient-based Edge Detection Methods</a:t>
            </a:r>
            <a:endParaRPr kumimoji="1" lang="zh-TW" altLang="en-US" sz="3600" dirty="0"/>
          </a:p>
        </p:txBody>
      </p:sp>
      <p:pic>
        <p:nvPicPr>
          <p:cNvPr id="7" name="內容版面配置區 6" descr="一張含有 寫生, 圖畫, 漫畫 的圖片&#10;&#10;自動產生的描述">
            <a:extLst>
              <a:ext uri="{FF2B5EF4-FFF2-40B4-BE49-F238E27FC236}">
                <a16:creationId xmlns:a16="http://schemas.microsoft.com/office/drawing/2014/main" id="{8E5FC0DA-FBFD-0814-9B99-48667EE679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90436" y="1844824"/>
            <a:ext cx="6963128" cy="4387837"/>
          </a:xfrm>
        </p:spPr>
      </p:pic>
      <p:sp>
        <p:nvSpPr>
          <p:cNvPr id="4" name="頁尾版面配置區 3">
            <a:extLst>
              <a:ext uri="{FF2B5EF4-FFF2-40B4-BE49-F238E27FC236}">
                <a16:creationId xmlns:a16="http://schemas.microsoft.com/office/drawing/2014/main" id="{CBBB95AE-B494-475C-E48A-739FEA0F2685}"/>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EE434B0B-97F4-C2B0-DCBB-BB420FBE21F5}"/>
              </a:ext>
            </a:extLst>
          </p:cNvPr>
          <p:cNvSpPr>
            <a:spLocks noGrp="1"/>
          </p:cNvSpPr>
          <p:nvPr>
            <p:ph type="sldNum" sz="quarter" idx="12"/>
          </p:nvPr>
        </p:nvSpPr>
        <p:spPr/>
        <p:txBody>
          <a:bodyPr/>
          <a:lstStyle/>
          <a:p>
            <a:fld id="{028E3F4F-51B2-42EE-AFA2-40C4572185CC}" type="slidenum">
              <a:rPr lang="en-US" smtClean="0"/>
              <a:t>204</a:t>
            </a:fld>
            <a:endParaRPr lang="en-US" dirty="0"/>
          </a:p>
        </p:txBody>
      </p:sp>
    </p:spTree>
    <p:extLst>
      <p:ext uri="{BB962C8B-B14F-4D97-AF65-F5344CB8AC3E}">
        <p14:creationId xmlns:p14="http://schemas.microsoft.com/office/powerpoint/2010/main" val="7702992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60E1A3-BDCB-E292-359F-0A4D00CCEEF4}"/>
              </a:ext>
            </a:extLst>
          </p:cNvPr>
          <p:cNvSpPr>
            <a:spLocks noGrp="1"/>
          </p:cNvSpPr>
          <p:nvPr>
            <p:ph type="title"/>
          </p:nvPr>
        </p:nvSpPr>
        <p:spPr/>
        <p:txBody>
          <a:bodyPr>
            <a:normAutofit/>
          </a:bodyPr>
          <a:lstStyle/>
          <a:p>
            <a:r>
              <a:rPr kumimoji="1" lang="en" altLang="zh-TW" sz="4400" dirty="0"/>
              <a:t>5. Second-Derivative Operators</a:t>
            </a:r>
            <a:endParaRPr kumimoji="1" lang="zh-TW" altLang="en-US" sz="4400" dirty="0"/>
          </a:p>
        </p:txBody>
      </p:sp>
      <p:sp>
        <p:nvSpPr>
          <p:cNvPr id="3" name="內容版面配置區 2">
            <a:extLst>
              <a:ext uri="{FF2B5EF4-FFF2-40B4-BE49-F238E27FC236}">
                <a16:creationId xmlns:a16="http://schemas.microsoft.com/office/drawing/2014/main" id="{8F9E0721-C66A-8F7C-C782-4FD38BA78952}"/>
              </a:ext>
            </a:extLst>
          </p:cNvPr>
          <p:cNvSpPr>
            <a:spLocks noGrp="1"/>
          </p:cNvSpPr>
          <p:nvPr>
            <p:ph idx="1"/>
          </p:nvPr>
        </p:nvSpPr>
        <p:spPr/>
        <p:txBody>
          <a:bodyPr/>
          <a:lstStyle/>
          <a:p>
            <a:pPr>
              <a:buClr>
                <a:schemeClr val="tx1"/>
              </a:buClr>
              <a:buFont typeface="Wingdings" pitchFamily="2" charset="2"/>
              <a:buChar char="l"/>
            </a:pPr>
            <a:r>
              <a:rPr kumimoji="1" lang="en" altLang="zh-TW" dirty="0"/>
              <a:t> The pixels in Fig. 2(b) between x0 ~ x1 and x2 ~ x3 are considered as </a:t>
            </a:r>
          </a:p>
          <a:p>
            <a:pPr marL="0" indent="0">
              <a:buClr>
                <a:schemeClr val="tx1"/>
              </a:buClr>
              <a:buNone/>
            </a:pPr>
            <a:r>
              <a:rPr kumimoji="1" lang="en" altLang="zh-TW" dirty="0"/>
              <a:t>    edge points. </a:t>
            </a:r>
          </a:p>
          <a:p>
            <a:pPr>
              <a:buClr>
                <a:schemeClr val="tx1"/>
              </a:buClr>
              <a:buFont typeface="Wingdings" pitchFamily="2" charset="2"/>
              <a:buChar char="l"/>
            </a:pPr>
            <a:r>
              <a:rPr kumimoji="1" lang="en" altLang="zh-TW" dirty="0"/>
              <a:t> As a result, </a:t>
            </a:r>
            <a:r>
              <a:rPr kumimoji="1" lang="en" altLang="zh-TW" dirty="0">
                <a:solidFill>
                  <a:srgbClr val="FF0000"/>
                </a:solidFill>
              </a:rPr>
              <a:t>too many edge points occur</a:t>
            </a:r>
            <a:r>
              <a:rPr kumimoji="1" lang="en" altLang="zh-TW" dirty="0"/>
              <a:t>, which causes an edge </a:t>
            </a:r>
          </a:p>
          <a:p>
            <a:pPr marL="0" indent="0">
              <a:buClr>
                <a:schemeClr val="tx1"/>
              </a:buClr>
              <a:buNone/>
            </a:pPr>
            <a:r>
              <a:rPr kumimoji="1" lang="en" altLang="zh-TW" dirty="0"/>
              <a:t>    localization problem: </a:t>
            </a:r>
            <a:r>
              <a:rPr kumimoji="1" lang="en" altLang="zh-TW" dirty="0">
                <a:solidFill>
                  <a:srgbClr val="FF0000"/>
                </a:solidFill>
              </a:rPr>
              <a:t>Where is the true location of the edge? </a:t>
            </a:r>
          </a:p>
          <a:p>
            <a:pPr>
              <a:buClr>
                <a:schemeClr val="tx1"/>
              </a:buClr>
              <a:buFont typeface="Wingdings" pitchFamily="2" charset="2"/>
              <a:buChar char="l"/>
            </a:pPr>
            <a:r>
              <a:rPr kumimoji="1" lang="en" altLang="zh-TW" dirty="0"/>
              <a:t> Therefore, </a:t>
            </a:r>
            <a:r>
              <a:rPr kumimoji="1" lang="en" altLang="zh-TW" dirty="0">
                <a:solidFill>
                  <a:srgbClr val="FF0000"/>
                </a:solidFill>
              </a:rPr>
              <a:t>a good edge detector should not generate multiple responses </a:t>
            </a:r>
          </a:p>
          <a:p>
            <a:pPr marL="0" indent="0">
              <a:buClr>
                <a:schemeClr val="tx1"/>
              </a:buClr>
              <a:buNone/>
            </a:pPr>
            <a:r>
              <a:rPr kumimoji="1" lang="en" altLang="zh-TW" dirty="0">
                <a:solidFill>
                  <a:srgbClr val="FF0000"/>
                </a:solidFill>
              </a:rPr>
              <a:t>    to a single edge</a:t>
            </a:r>
            <a:r>
              <a:rPr kumimoji="1" lang="en" altLang="zh-TW" dirty="0"/>
              <a:t>. To solve this problem, the second-derivative-based </a:t>
            </a:r>
          </a:p>
          <a:p>
            <a:pPr marL="0" indent="0">
              <a:buClr>
                <a:schemeClr val="tx1"/>
              </a:buClr>
              <a:buNone/>
            </a:pPr>
            <a:r>
              <a:rPr kumimoji="1" lang="en" altLang="zh-TW" dirty="0"/>
              <a:t>    edge detectors have been developed.</a:t>
            </a:r>
            <a:endParaRPr kumimoji="1" lang="zh-TW" altLang="en-US" dirty="0"/>
          </a:p>
        </p:txBody>
      </p:sp>
      <p:sp>
        <p:nvSpPr>
          <p:cNvPr id="4" name="頁尾版面配置區 3">
            <a:extLst>
              <a:ext uri="{FF2B5EF4-FFF2-40B4-BE49-F238E27FC236}">
                <a16:creationId xmlns:a16="http://schemas.microsoft.com/office/drawing/2014/main" id="{9E8AD255-69E4-38F2-D446-CE2A1F872980}"/>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5669F5F5-B1B9-75BD-68BF-B11AA7FE76FD}"/>
              </a:ext>
            </a:extLst>
          </p:cNvPr>
          <p:cNvSpPr>
            <a:spLocks noGrp="1"/>
          </p:cNvSpPr>
          <p:nvPr>
            <p:ph type="sldNum" sz="quarter" idx="12"/>
          </p:nvPr>
        </p:nvSpPr>
        <p:spPr/>
        <p:txBody>
          <a:bodyPr/>
          <a:lstStyle/>
          <a:p>
            <a:fld id="{028E3F4F-51B2-42EE-AFA2-40C4572185CC}" type="slidenum">
              <a:rPr lang="en-US" smtClean="0"/>
              <a:t>205</a:t>
            </a:fld>
            <a:endParaRPr lang="en-US" dirty="0"/>
          </a:p>
        </p:txBody>
      </p:sp>
      <p:sp>
        <p:nvSpPr>
          <p:cNvPr id="6" name="文字方塊 5">
            <a:extLst>
              <a:ext uri="{FF2B5EF4-FFF2-40B4-BE49-F238E27FC236}">
                <a16:creationId xmlns:a16="http://schemas.microsoft.com/office/drawing/2014/main" id="{B622F988-2B69-B803-BD27-6A91256AD826}"/>
              </a:ext>
            </a:extLst>
          </p:cNvPr>
          <p:cNvSpPr txBox="1"/>
          <p:nvPr/>
        </p:nvSpPr>
        <p:spPr>
          <a:xfrm>
            <a:off x="827366" y="5977467"/>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spTree>
    <p:extLst>
      <p:ext uri="{BB962C8B-B14F-4D97-AF65-F5344CB8AC3E}">
        <p14:creationId xmlns:p14="http://schemas.microsoft.com/office/powerpoint/2010/main" val="108928408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A02E0D-261E-7E9C-FDAE-E5EF59708EE8}"/>
              </a:ext>
            </a:extLst>
          </p:cNvPr>
          <p:cNvSpPr>
            <a:spLocks noGrp="1"/>
          </p:cNvSpPr>
          <p:nvPr>
            <p:ph type="title"/>
          </p:nvPr>
        </p:nvSpPr>
        <p:spPr/>
        <p:txBody>
          <a:bodyPr/>
          <a:lstStyle/>
          <a:p>
            <a:r>
              <a:rPr kumimoji="1" lang="en-US" altLang="zh-TW" dirty="0"/>
              <a:t>5.1 Laplacian Edge Detector</a:t>
            </a:r>
            <a:endParaRPr kumimoji="1" lang="zh-TW" altLang="en-US" dirty="0"/>
          </a:p>
        </p:txBody>
      </p:sp>
      <p:sp>
        <p:nvSpPr>
          <p:cNvPr id="4" name="頁尾版面配置區 3">
            <a:extLst>
              <a:ext uri="{FF2B5EF4-FFF2-40B4-BE49-F238E27FC236}">
                <a16:creationId xmlns:a16="http://schemas.microsoft.com/office/drawing/2014/main" id="{3EC4F069-FE98-1499-439C-EC70546CAEB7}"/>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CE9C864B-B146-0AC1-3E15-1F3AF797D869}"/>
              </a:ext>
            </a:extLst>
          </p:cNvPr>
          <p:cNvSpPr>
            <a:spLocks noGrp="1"/>
          </p:cNvSpPr>
          <p:nvPr>
            <p:ph type="sldNum" sz="quarter" idx="12"/>
          </p:nvPr>
        </p:nvSpPr>
        <p:spPr/>
        <p:txBody>
          <a:bodyPr/>
          <a:lstStyle/>
          <a:p>
            <a:fld id="{028E3F4F-51B2-42EE-AFA2-40C4572185CC}" type="slidenum">
              <a:rPr lang="en-US" smtClean="0"/>
              <a:t>206</a:t>
            </a:fld>
            <a:endParaRPr lang="en-US" dirty="0"/>
          </a:p>
        </p:txBody>
      </p:sp>
      <p:sp>
        <p:nvSpPr>
          <p:cNvPr id="6" name="文字方塊 5">
            <a:extLst>
              <a:ext uri="{FF2B5EF4-FFF2-40B4-BE49-F238E27FC236}">
                <a16:creationId xmlns:a16="http://schemas.microsoft.com/office/drawing/2014/main" id="{A800A218-25C4-BECF-2871-E1305CC8ED59}"/>
              </a:ext>
            </a:extLst>
          </p:cNvPr>
          <p:cNvSpPr txBox="1"/>
          <p:nvPr/>
        </p:nvSpPr>
        <p:spPr>
          <a:xfrm>
            <a:off x="827366" y="5977467"/>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sp>
        <p:nvSpPr>
          <p:cNvPr id="10" name="內容版面配置區 9">
            <a:extLst>
              <a:ext uri="{FF2B5EF4-FFF2-40B4-BE49-F238E27FC236}">
                <a16:creationId xmlns:a16="http://schemas.microsoft.com/office/drawing/2014/main" id="{FE69AE15-9623-5A4D-4954-8DA5198C3CDB}"/>
              </a:ext>
            </a:extLst>
          </p:cNvPr>
          <p:cNvSpPr>
            <a:spLocks noGrp="1"/>
          </p:cNvSpPr>
          <p:nvPr>
            <p:ph idx="1"/>
          </p:nvPr>
        </p:nvSpPr>
        <p:spPr/>
        <p:txBody>
          <a:bodyPr>
            <a:normAutofit/>
          </a:bodyPr>
          <a:lstStyle/>
          <a:p>
            <a:pPr marL="0" indent="0">
              <a:buNone/>
            </a:pPr>
            <a:r>
              <a:rPr lang="en" altLang="zh-TW" sz="2400" dirty="0"/>
              <a:t>The Laplacian of a function </a:t>
            </a:r>
            <a:r>
              <a:rPr lang="en" altLang="zh-TW" sz="2400" i="1" dirty="0"/>
              <a:t>f(x, y) </a:t>
            </a:r>
            <a:r>
              <a:rPr lang="en" altLang="zh-TW" sz="2400" dirty="0"/>
              <a:t>is given by Equation (11):</a:t>
            </a:r>
          </a:p>
          <a:p>
            <a:endParaRPr lang="en" altLang="zh-TW" sz="2400" dirty="0"/>
          </a:p>
          <a:p>
            <a:endParaRPr lang="en" altLang="zh-TW" sz="2400" dirty="0"/>
          </a:p>
          <a:p>
            <a:endParaRPr lang="en" altLang="zh-TW" sz="2400" dirty="0"/>
          </a:p>
        </p:txBody>
      </p:sp>
      <p:pic>
        <p:nvPicPr>
          <p:cNvPr id="12" name="圖片 11" descr="一張含有 文字, 字型, 白色, 行 的圖片&#10;&#10;自動產生的描述">
            <a:extLst>
              <a:ext uri="{FF2B5EF4-FFF2-40B4-BE49-F238E27FC236}">
                <a16:creationId xmlns:a16="http://schemas.microsoft.com/office/drawing/2014/main" id="{7C6BAAF7-C44F-2111-0D7B-4449513C84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917" y="2608143"/>
            <a:ext cx="6027883" cy="1008112"/>
          </a:xfrm>
          <a:prstGeom prst="rect">
            <a:avLst/>
          </a:prstGeom>
        </p:spPr>
      </p:pic>
    </p:spTree>
    <p:extLst>
      <p:ext uri="{BB962C8B-B14F-4D97-AF65-F5344CB8AC3E}">
        <p14:creationId xmlns:p14="http://schemas.microsoft.com/office/powerpoint/2010/main" val="379451827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A02E0D-261E-7E9C-FDAE-E5EF59708EE8}"/>
              </a:ext>
            </a:extLst>
          </p:cNvPr>
          <p:cNvSpPr>
            <a:spLocks noGrp="1"/>
          </p:cNvSpPr>
          <p:nvPr>
            <p:ph type="title"/>
          </p:nvPr>
        </p:nvSpPr>
        <p:spPr/>
        <p:txBody>
          <a:bodyPr/>
          <a:lstStyle/>
          <a:p>
            <a:r>
              <a:rPr kumimoji="1" lang="en-US" altLang="zh-TW" dirty="0"/>
              <a:t>5.1 Laplacian Edge Detector</a:t>
            </a:r>
            <a:endParaRPr kumimoji="1" lang="zh-TW" altLang="en-US" dirty="0"/>
          </a:p>
        </p:txBody>
      </p:sp>
      <p:sp>
        <p:nvSpPr>
          <p:cNvPr id="4" name="頁尾版面配置區 3">
            <a:extLst>
              <a:ext uri="{FF2B5EF4-FFF2-40B4-BE49-F238E27FC236}">
                <a16:creationId xmlns:a16="http://schemas.microsoft.com/office/drawing/2014/main" id="{3EC4F069-FE98-1499-439C-EC70546CAEB7}"/>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CE9C864B-B146-0AC1-3E15-1F3AF797D869}"/>
              </a:ext>
            </a:extLst>
          </p:cNvPr>
          <p:cNvSpPr>
            <a:spLocks noGrp="1"/>
          </p:cNvSpPr>
          <p:nvPr>
            <p:ph type="sldNum" sz="quarter" idx="12"/>
          </p:nvPr>
        </p:nvSpPr>
        <p:spPr/>
        <p:txBody>
          <a:bodyPr/>
          <a:lstStyle/>
          <a:p>
            <a:fld id="{028E3F4F-51B2-42EE-AFA2-40C4572185CC}" type="slidenum">
              <a:rPr lang="en-US" smtClean="0"/>
              <a:t>207</a:t>
            </a:fld>
            <a:endParaRPr lang="en-US" dirty="0"/>
          </a:p>
        </p:txBody>
      </p:sp>
      <p:sp>
        <p:nvSpPr>
          <p:cNvPr id="6" name="文字方塊 5">
            <a:extLst>
              <a:ext uri="{FF2B5EF4-FFF2-40B4-BE49-F238E27FC236}">
                <a16:creationId xmlns:a16="http://schemas.microsoft.com/office/drawing/2014/main" id="{A800A218-25C4-BECF-2871-E1305CC8ED59}"/>
              </a:ext>
            </a:extLst>
          </p:cNvPr>
          <p:cNvSpPr txBox="1"/>
          <p:nvPr/>
        </p:nvSpPr>
        <p:spPr>
          <a:xfrm>
            <a:off x="827366" y="5977467"/>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sp>
        <p:nvSpPr>
          <p:cNvPr id="10" name="內容版面配置區 9">
            <a:extLst>
              <a:ext uri="{FF2B5EF4-FFF2-40B4-BE49-F238E27FC236}">
                <a16:creationId xmlns:a16="http://schemas.microsoft.com/office/drawing/2014/main" id="{FE69AE15-9623-5A4D-4954-8DA5198C3CDB}"/>
              </a:ext>
            </a:extLst>
          </p:cNvPr>
          <p:cNvSpPr>
            <a:spLocks noGrp="1"/>
          </p:cNvSpPr>
          <p:nvPr>
            <p:ph idx="1"/>
          </p:nvPr>
        </p:nvSpPr>
        <p:spPr/>
        <p:txBody>
          <a:bodyPr>
            <a:normAutofit/>
          </a:bodyPr>
          <a:lstStyle/>
          <a:p>
            <a:pPr marL="0" indent="0">
              <a:buNone/>
            </a:pPr>
            <a:r>
              <a:rPr lang="en" altLang="zh-TW" sz="2400" dirty="0"/>
              <a:t>The discrete Laplacian convolution mask is constructed as follows: </a:t>
            </a:r>
          </a:p>
          <a:p>
            <a:pPr marL="0" indent="0">
              <a:buNone/>
            </a:pPr>
            <a:r>
              <a:rPr lang="en" altLang="zh-TW" sz="2400" dirty="0"/>
              <a:t>For a digital image, </a:t>
            </a:r>
            <a:r>
              <a:rPr lang="en" altLang="zh-TW" sz="2400" i="1" dirty="0"/>
              <a:t>G</a:t>
            </a:r>
            <a:r>
              <a:rPr lang="en" altLang="zh-TW" sz="2400" i="1" baseline="-25000" dirty="0"/>
              <a:t>x</a:t>
            </a:r>
            <a:r>
              <a:rPr lang="en" altLang="zh-TW" sz="2400" dirty="0"/>
              <a:t> is approximated by the difference </a:t>
            </a:r>
            <a:endParaRPr lang="zh-TW" altLang="en-US" sz="2400" dirty="0"/>
          </a:p>
        </p:txBody>
      </p:sp>
      <p:pic>
        <p:nvPicPr>
          <p:cNvPr id="7" name="圖片 6" descr="一張含有 文字, 字型, 白色, 收據 的圖片&#10;&#10;自動產生的描述">
            <a:extLst>
              <a:ext uri="{FF2B5EF4-FFF2-40B4-BE49-F238E27FC236}">
                <a16:creationId xmlns:a16="http://schemas.microsoft.com/office/drawing/2014/main" id="{BFEFF7AB-C1BC-17F3-4076-2B37DF314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245" y="3429000"/>
            <a:ext cx="6443509" cy="2232248"/>
          </a:xfrm>
          <a:prstGeom prst="rect">
            <a:avLst/>
          </a:prstGeom>
        </p:spPr>
      </p:pic>
    </p:spTree>
    <p:extLst>
      <p:ext uri="{BB962C8B-B14F-4D97-AF65-F5344CB8AC3E}">
        <p14:creationId xmlns:p14="http://schemas.microsoft.com/office/powerpoint/2010/main" val="2162910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A02E0D-261E-7E9C-FDAE-E5EF59708EE8}"/>
              </a:ext>
            </a:extLst>
          </p:cNvPr>
          <p:cNvSpPr>
            <a:spLocks noGrp="1"/>
          </p:cNvSpPr>
          <p:nvPr>
            <p:ph type="title"/>
          </p:nvPr>
        </p:nvSpPr>
        <p:spPr/>
        <p:txBody>
          <a:bodyPr/>
          <a:lstStyle/>
          <a:p>
            <a:r>
              <a:rPr kumimoji="1" lang="en-US" altLang="zh-TW" dirty="0"/>
              <a:t>5.1 Laplacian Edge Detector</a:t>
            </a:r>
            <a:endParaRPr kumimoji="1" lang="zh-TW" altLang="en-US" dirty="0"/>
          </a:p>
        </p:txBody>
      </p:sp>
      <p:sp>
        <p:nvSpPr>
          <p:cNvPr id="4" name="頁尾版面配置區 3">
            <a:extLst>
              <a:ext uri="{FF2B5EF4-FFF2-40B4-BE49-F238E27FC236}">
                <a16:creationId xmlns:a16="http://schemas.microsoft.com/office/drawing/2014/main" id="{3EC4F069-FE98-1499-439C-EC70546CAEB7}"/>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CE9C864B-B146-0AC1-3E15-1F3AF797D869}"/>
              </a:ext>
            </a:extLst>
          </p:cNvPr>
          <p:cNvSpPr>
            <a:spLocks noGrp="1"/>
          </p:cNvSpPr>
          <p:nvPr>
            <p:ph type="sldNum" sz="quarter" idx="12"/>
          </p:nvPr>
        </p:nvSpPr>
        <p:spPr/>
        <p:txBody>
          <a:bodyPr/>
          <a:lstStyle/>
          <a:p>
            <a:fld id="{028E3F4F-51B2-42EE-AFA2-40C4572185CC}" type="slidenum">
              <a:rPr lang="en-US" smtClean="0"/>
              <a:t>208</a:t>
            </a:fld>
            <a:endParaRPr lang="en-US" dirty="0"/>
          </a:p>
        </p:txBody>
      </p:sp>
      <p:sp>
        <p:nvSpPr>
          <p:cNvPr id="6" name="文字方塊 5">
            <a:extLst>
              <a:ext uri="{FF2B5EF4-FFF2-40B4-BE49-F238E27FC236}">
                <a16:creationId xmlns:a16="http://schemas.microsoft.com/office/drawing/2014/main" id="{A800A218-25C4-BECF-2871-E1305CC8ED59}"/>
              </a:ext>
            </a:extLst>
          </p:cNvPr>
          <p:cNvSpPr txBox="1"/>
          <p:nvPr/>
        </p:nvSpPr>
        <p:spPr>
          <a:xfrm>
            <a:off x="827366" y="5977467"/>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sp>
        <p:nvSpPr>
          <p:cNvPr id="10" name="內容版面配置區 9">
            <a:extLst>
              <a:ext uri="{FF2B5EF4-FFF2-40B4-BE49-F238E27FC236}">
                <a16:creationId xmlns:a16="http://schemas.microsoft.com/office/drawing/2014/main" id="{FE69AE15-9623-5A4D-4954-8DA5198C3CDB}"/>
              </a:ext>
            </a:extLst>
          </p:cNvPr>
          <p:cNvSpPr>
            <a:spLocks noGrp="1"/>
          </p:cNvSpPr>
          <p:nvPr>
            <p:ph idx="1"/>
          </p:nvPr>
        </p:nvSpPr>
        <p:spPr/>
        <p:txBody>
          <a:bodyPr>
            <a:normAutofit/>
          </a:bodyPr>
          <a:lstStyle/>
          <a:p>
            <a:pPr marL="0" indent="0">
              <a:buNone/>
            </a:pPr>
            <a:r>
              <a:rPr lang="en" altLang="zh-TW" sz="2400" dirty="0"/>
              <a:t>This approximation is centered at the pixel (</a:t>
            </a:r>
            <a:r>
              <a:rPr lang="en" altLang="zh-TW" sz="2400" i="1" dirty="0"/>
              <a:t>x</a:t>
            </a:r>
            <a:r>
              <a:rPr lang="en" altLang="zh-TW" sz="2400" dirty="0"/>
              <a:t> + 1, </a:t>
            </a:r>
            <a:r>
              <a:rPr lang="en" altLang="zh-TW" sz="2400" i="1" dirty="0"/>
              <a:t>y</a:t>
            </a:r>
            <a:r>
              <a:rPr lang="en" altLang="zh-TW" sz="2400" dirty="0"/>
              <a:t>). By replacing pixel </a:t>
            </a:r>
            <a:r>
              <a:rPr lang="en" altLang="zh-TW" sz="2400" i="1" dirty="0"/>
              <a:t>x </a:t>
            </a:r>
            <a:r>
              <a:rPr lang="en" altLang="zh-TW" sz="2400" dirty="0"/>
              <a:t>+ 1 with </a:t>
            </a:r>
            <a:r>
              <a:rPr lang="en" altLang="zh-TW" sz="2400" i="1" dirty="0"/>
              <a:t>x</a:t>
            </a:r>
            <a:r>
              <a:rPr lang="en" altLang="zh-TW" sz="2400" dirty="0"/>
              <a:t>, we have</a:t>
            </a:r>
          </a:p>
          <a:p>
            <a:endParaRPr lang="en" altLang="zh-TW" sz="2400" dirty="0"/>
          </a:p>
          <a:p>
            <a:endParaRPr lang="en" altLang="zh-TW" sz="2400" dirty="0"/>
          </a:p>
          <a:p>
            <a:pPr marL="0" indent="0">
              <a:buNone/>
            </a:pPr>
            <a:r>
              <a:rPr lang="en" altLang="zh-TW" sz="2400" dirty="0"/>
              <a:t>Similarly,</a:t>
            </a:r>
            <a:endParaRPr lang="zh-TW" altLang="en-US" sz="2400" dirty="0"/>
          </a:p>
        </p:txBody>
      </p:sp>
      <p:pic>
        <p:nvPicPr>
          <p:cNvPr id="8" name="圖片 7" descr="一張含有 文字, 字型, 白色, 行 的圖片&#10;&#10;自動產生的描述">
            <a:extLst>
              <a:ext uri="{FF2B5EF4-FFF2-40B4-BE49-F238E27FC236}">
                <a16:creationId xmlns:a16="http://schemas.microsoft.com/office/drawing/2014/main" id="{72DE616E-3CBA-C7F5-8F17-8939BA987D9E}"/>
              </a:ext>
            </a:extLst>
          </p:cNvPr>
          <p:cNvPicPr>
            <a:picLocks noChangeAspect="1"/>
          </p:cNvPicPr>
          <p:nvPr/>
        </p:nvPicPr>
        <p:blipFill rotWithShape="1">
          <a:blip r:embed="rId2">
            <a:extLst>
              <a:ext uri="{28A0092B-C50C-407E-A947-70E740481C1C}">
                <a14:useLocalDpi xmlns:a14="http://schemas.microsoft.com/office/drawing/2010/main" val="0"/>
              </a:ext>
            </a:extLst>
          </a:blip>
          <a:srcRect t="6472" b="5567"/>
          <a:stretch/>
        </p:blipFill>
        <p:spPr>
          <a:xfrm>
            <a:off x="1259748" y="2636912"/>
            <a:ext cx="6624504" cy="1080120"/>
          </a:xfrm>
          <a:prstGeom prst="rect">
            <a:avLst/>
          </a:prstGeom>
        </p:spPr>
      </p:pic>
      <p:pic>
        <p:nvPicPr>
          <p:cNvPr id="11" name="圖片 10" descr="一張含有 文字, 字型, 白色, 筆跡 的圖片&#10;&#10;自動產生的描述">
            <a:extLst>
              <a:ext uri="{FF2B5EF4-FFF2-40B4-BE49-F238E27FC236}">
                <a16:creationId xmlns:a16="http://schemas.microsoft.com/office/drawing/2014/main" id="{52DEFD74-2C0F-B4C2-6004-335D72530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895" y="4307724"/>
            <a:ext cx="6700210" cy="1281516"/>
          </a:xfrm>
          <a:prstGeom prst="rect">
            <a:avLst/>
          </a:prstGeom>
        </p:spPr>
      </p:pic>
    </p:spTree>
    <p:extLst>
      <p:ext uri="{BB962C8B-B14F-4D97-AF65-F5344CB8AC3E}">
        <p14:creationId xmlns:p14="http://schemas.microsoft.com/office/powerpoint/2010/main" val="246523100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A02E0D-261E-7E9C-FDAE-E5EF59708EE8}"/>
              </a:ext>
            </a:extLst>
          </p:cNvPr>
          <p:cNvSpPr>
            <a:spLocks noGrp="1"/>
          </p:cNvSpPr>
          <p:nvPr>
            <p:ph type="title"/>
          </p:nvPr>
        </p:nvSpPr>
        <p:spPr/>
        <p:txBody>
          <a:bodyPr/>
          <a:lstStyle/>
          <a:p>
            <a:r>
              <a:rPr kumimoji="1" lang="en-US" altLang="zh-TW" dirty="0"/>
              <a:t>5.1 Laplacian Edge Detector</a:t>
            </a:r>
            <a:endParaRPr kumimoji="1" lang="zh-TW" altLang="en-US" dirty="0"/>
          </a:p>
        </p:txBody>
      </p:sp>
      <p:sp>
        <p:nvSpPr>
          <p:cNvPr id="4" name="頁尾版面配置區 3">
            <a:extLst>
              <a:ext uri="{FF2B5EF4-FFF2-40B4-BE49-F238E27FC236}">
                <a16:creationId xmlns:a16="http://schemas.microsoft.com/office/drawing/2014/main" id="{3EC4F069-FE98-1499-439C-EC70546CAEB7}"/>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CE9C864B-B146-0AC1-3E15-1F3AF797D869}"/>
              </a:ext>
            </a:extLst>
          </p:cNvPr>
          <p:cNvSpPr>
            <a:spLocks noGrp="1"/>
          </p:cNvSpPr>
          <p:nvPr>
            <p:ph type="sldNum" sz="quarter" idx="12"/>
          </p:nvPr>
        </p:nvSpPr>
        <p:spPr/>
        <p:txBody>
          <a:bodyPr/>
          <a:lstStyle/>
          <a:p>
            <a:fld id="{028E3F4F-51B2-42EE-AFA2-40C4572185CC}" type="slidenum">
              <a:rPr lang="en-US" smtClean="0"/>
              <a:t>209</a:t>
            </a:fld>
            <a:endParaRPr lang="en-US" dirty="0"/>
          </a:p>
        </p:txBody>
      </p:sp>
      <p:sp>
        <p:nvSpPr>
          <p:cNvPr id="6" name="文字方塊 5">
            <a:extLst>
              <a:ext uri="{FF2B5EF4-FFF2-40B4-BE49-F238E27FC236}">
                <a16:creationId xmlns:a16="http://schemas.microsoft.com/office/drawing/2014/main" id="{A800A218-25C4-BECF-2871-E1305CC8ED59}"/>
              </a:ext>
            </a:extLst>
          </p:cNvPr>
          <p:cNvSpPr txBox="1"/>
          <p:nvPr/>
        </p:nvSpPr>
        <p:spPr>
          <a:xfrm>
            <a:off x="827366" y="5977467"/>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sp>
        <p:nvSpPr>
          <p:cNvPr id="10" name="內容版面配置區 9">
            <a:extLst>
              <a:ext uri="{FF2B5EF4-FFF2-40B4-BE49-F238E27FC236}">
                <a16:creationId xmlns:a16="http://schemas.microsoft.com/office/drawing/2014/main" id="{FE69AE15-9623-5A4D-4954-8DA5198C3CDB}"/>
              </a:ext>
            </a:extLst>
          </p:cNvPr>
          <p:cNvSpPr>
            <a:spLocks noGrp="1"/>
          </p:cNvSpPr>
          <p:nvPr>
            <p:ph idx="1"/>
          </p:nvPr>
        </p:nvSpPr>
        <p:spPr/>
        <p:txBody>
          <a:bodyPr>
            <a:normAutofit/>
          </a:bodyPr>
          <a:lstStyle/>
          <a:p>
            <a:pPr marL="0" indent="0">
              <a:buNone/>
            </a:pPr>
            <a:r>
              <a:rPr lang="en" altLang="zh-TW" sz="2400" dirty="0"/>
              <a:t>By combining the </a:t>
            </a:r>
            <a:r>
              <a:rPr lang="en" altLang="zh-TW" sz="2400" i="1" dirty="0"/>
              <a:t>x</a:t>
            </a:r>
            <a:r>
              <a:rPr lang="en" altLang="zh-TW" sz="2400" dirty="0"/>
              <a:t> and </a:t>
            </a:r>
            <a:r>
              <a:rPr lang="en" altLang="zh-TW" sz="2400" i="1" dirty="0"/>
              <a:t>y</a:t>
            </a:r>
            <a:r>
              <a:rPr lang="en" altLang="zh-TW" sz="2400" dirty="0"/>
              <a:t> second partial derivatives, the Laplacian convolution mask can be approximated as follows:</a:t>
            </a:r>
            <a:endParaRPr lang="zh-TW" altLang="en-US" sz="2400" dirty="0"/>
          </a:p>
        </p:txBody>
      </p:sp>
      <p:pic>
        <p:nvPicPr>
          <p:cNvPr id="7" name="圖片 6" descr="一張含有 字型, 文字, 印刷術, 白色 的圖片&#10;&#10;自動產生的描述">
            <a:extLst>
              <a:ext uri="{FF2B5EF4-FFF2-40B4-BE49-F238E27FC236}">
                <a16:creationId xmlns:a16="http://schemas.microsoft.com/office/drawing/2014/main" id="{2B5D5DDE-717F-4131-0626-B2967C648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873" y="2852936"/>
            <a:ext cx="6400254" cy="1408721"/>
          </a:xfrm>
          <a:prstGeom prst="rect">
            <a:avLst/>
          </a:prstGeom>
        </p:spPr>
      </p:pic>
    </p:spTree>
    <p:extLst>
      <p:ext uri="{BB962C8B-B14F-4D97-AF65-F5344CB8AC3E}">
        <p14:creationId xmlns:p14="http://schemas.microsoft.com/office/powerpoint/2010/main" val="3692776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CE2CBD-57F9-4A23-8B66-94AA21B800CF}"/>
              </a:ext>
            </a:extLst>
          </p:cNvPr>
          <p:cNvSpPr>
            <a:spLocks noGrp="1"/>
          </p:cNvSpPr>
          <p:nvPr>
            <p:ph type="title"/>
          </p:nvPr>
        </p:nvSpPr>
        <p:spPr/>
        <p:txBody>
          <a:bodyPr>
            <a:normAutofit fontScale="90000"/>
          </a:bodyPr>
          <a:lstStyle/>
          <a:p>
            <a:r>
              <a:rPr lang="en-US" altLang="zh-TW" dirty="0">
                <a:solidFill>
                  <a:schemeClr val="tx1"/>
                </a:solidFill>
              </a:rPr>
              <a:t>7.2 Noise Cleaning </a:t>
            </a:r>
            <a:br>
              <a:rPr lang="en-US" altLang="zh-TW" dirty="0">
                <a:solidFill>
                  <a:schemeClr val="tx1"/>
                </a:solidFill>
              </a:rPr>
            </a:br>
            <a:r>
              <a:rPr lang="en-US" altLang="zh-TW" dirty="0">
                <a:solidFill>
                  <a:schemeClr val="tx1"/>
                </a:solidFill>
              </a:rPr>
              <a:t>-Gaussian filter: linear smoother</a:t>
            </a:r>
            <a:endParaRPr lang="zh-TW" altLang="en-US" dirty="0"/>
          </a:p>
        </p:txBody>
      </p:sp>
      <p:sp>
        <p:nvSpPr>
          <p:cNvPr id="3" name="內容版面配置區 2">
            <a:extLst>
              <a:ext uri="{FF2B5EF4-FFF2-40B4-BE49-F238E27FC236}">
                <a16:creationId xmlns:a16="http://schemas.microsoft.com/office/drawing/2014/main" id="{C0D72826-FD5C-4BD5-AA00-3C1AC583587D}"/>
              </a:ext>
            </a:extLst>
          </p:cNvPr>
          <p:cNvSpPr>
            <a:spLocks noGrp="1"/>
          </p:cNvSpPr>
          <p:nvPr>
            <p:ph idx="1"/>
          </p:nvPr>
        </p:nvSpPr>
        <p:spPr>
          <a:xfrm>
            <a:off x="822959" y="1916832"/>
            <a:ext cx="7349442" cy="4176464"/>
          </a:xfrm>
        </p:spPr>
        <p:txBody>
          <a:bodyPr>
            <a:normAutofit/>
          </a:bodyPr>
          <a:lstStyle/>
          <a:p>
            <a:pPr marL="0" indent="0">
              <a:buNone/>
            </a:pPr>
            <a:r>
              <a:rPr lang="en-US" altLang="zh-TW" sz="3200" dirty="0">
                <a:solidFill>
                  <a:schemeClr val="tx1"/>
                </a:solidFill>
              </a:rPr>
              <a:t>linear noise-cleaning filters: </a:t>
            </a:r>
          </a:p>
          <a:p>
            <a:pPr marL="0" indent="0">
              <a:buNone/>
            </a:pPr>
            <a:r>
              <a:rPr lang="en-US" altLang="zh-TW" sz="3200" dirty="0">
                <a:solidFill>
                  <a:schemeClr val="tx1"/>
                </a:solidFill>
              </a:rPr>
              <a:t>defocusing images, edges blurred</a:t>
            </a: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p:txBody>
      </p:sp>
      <p:sp>
        <p:nvSpPr>
          <p:cNvPr id="4" name="頁尾版面配置區 3">
            <a:extLst>
              <a:ext uri="{FF2B5EF4-FFF2-40B4-BE49-F238E27FC236}">
                <a16:creationId xmlns:a16="http://schemas.microsoft.com/office/drawing/2014/main" id="{6644C0CB-42A1-4A52-A053-01E81C8D3245}"/>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FC0955AF-BC0B-4D14-A7E3-74F6C7CACA0A}"/>
              </a:ext>
            </a:extLst>
          </p:cNvPr>
          <p:cNvSpPr>
            <a:spLocks noGrp="1"/>
          </p:cNvSpPr>
          <p:nvPr>
            <p:ph type="sldNum" sz="quarter" idx="12"/>
          </p:nvPr>
        </p:nvSpPr>
        <p:spPr/>
        <p:txBody>
          <a:bodyPr/>
          <a:lstStyle/>
          <a:p>
            <a:fld id="{028E3F4F-51B2-42EE-AFA2-40C4572185CC}" type="slidenum">
              <a:rPr lang="en-US" smtClean="0"/>
              <a:t>21</a:t>
            </a:fld>
            <a:endParaRPr lang="en-US" dirty="0"/>
          </a:p>
        </p:txBody>
      </p:sp>
    </p:spTree>
    <p:extLst>
      <p:ext uri="{BB962C8B-B14F-4D97-AF65-F5344CB8AC3E}">
        <p14:creationId xmlns:p14="http://schemas.microsoft.com/office/powerpoint/2010/main" val="6809947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A02E0D-261E-7E9C-FDAE-E5EF59708EE8}"/>
              </a:ext>
            </a:extLst>
          </p:cNvPr>
          <p:cNvSpPr>
            <a:spLocks noGrp="1"/>
          </p:cNvSpPr>
          <p:nvPr>
            <p:ph type="title"/>
          </p:nvPr>
        </p:nvSpPr>
        <p:spPr/>
        <p:txBody>
          <a:bodyPr/>
          <a:lstStyle/>
          <a:p>
            <a:r>
              <a:rPr kumimoji="1" lang="en-US" altLang="zh-TW" dirty="0"/>
              <a:t>5.1 Laplacian Edge Detector</a:t>
            </a:r>
            <a:endParaRPr kumimoji="1" lang="zh-TW" altLang="en-US" dirty="0"/>
          </a:p>
        </p:txBody>
      </p:sp>
      <p:sp>
        <p:nvSpPr>
          <p:cNvPr id="4" name="頁尾版面配置區 3">
            <a:extLst>
              <a:ext uri="{FF2B5EF4-FFF2-40B4-BE49-F238E27FC236}">
                <a16:creationId xmlns:a16="http://schemas.microsoft.com/office/drawing/2014/main" id="{3EC4F069-FE98-1499-439C-EC70546CAEB7}"/>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CE9C864B-B146-0AC1-3E15-1F3AF797D869}"/>
              </a:ext>
            </a:extLst>
          </p:cNvPr>
          <p:cNvSpPr>
            <a:spLocks noGrp="1"/>
          </p:cNvSpPr>
          <p:nvPr>
            <p:ph type="sldNum" sz="quarter" idx="12"/>
          </p:nvPr>
        </p:nvSpPr>
        <p:spPr/>
        <p:txBody>
          <a:bodyPr/>
          <a:lstStyle/>
          <a:p>
            <a:fld id="{028E3F4F-51B2-42EE-AFA2-40C4572185CC}" type="slidenum">
              <a:rPr lang="en-US" smtClean="0"/>
              <a:t>210</a:t>
            </a:fld>
            <a:endParaRPr lang="en-US" dirty="0"/>
          </a:p>
        </p:txBody>
      </p:sp>
      <p:sp>
        <p:nvSpPr>
          <p:cNvPr id="6" name="文字方塊 5">
            <a:extLst>
              <a:ext uri="{FF2B5EF4-FFF2-40B4-BE49-F238E27FC236}">
                <a16:creationId xmlns:a16="http://schemas.microsoft.com/office/drawing/2014/main" id="{A800A218-25C4-BECF-2871-E1305CC8ED59}"/>
              </a:ext>
            </a:extLst>
          </p:cNvPr>
          <p:cNvSpPr txBox="1"/>
          <p:nvPr/>
        </p:nvSpPr>
        <p:spPr>
          <a:xfrm>
            <a:off x="827366" y="5977467"/>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sp>
        <p:nvSpPr>
          <p:cNvPr id="10" name="內容版面配置區 9">
            <a:extLst>
              <a:ext uri="{FF2B5EF4-FFF2-40B4-BE49-F238E27FC236}">
                <a16:creationId xmlns:a16="http://schemas.microsoft.com/office/drawing/2014/main" id="{FE69AE15-9623-5A4D-4954-8DA5198C3CDB}"/>
              </a:ext>
            </a:extLst>
          </p:cNvPr>
          <p:cNvSpPr>
            <a:spLocks noGrp="1"/>
          </p:cNvSpPr>
          <p:nvPr>
            <p:ph idx="1"/>
          </p:nvPr>
        </p:nvSpPr>
        <p:spPr/>
        <p:txBody>
          <a:bodyPr>
            <a:normAutofit/>
          </a:bodyPr>
          <a:lstStyle/>
          <a:p>
            <a:pPr marL="0" indent="0">
              <a:buNone/>
            </a:pPr>
            <a:r>
              <a:rPr lang="en" altLang="zh-TW" sz="2400" dirty="0"/>
              <a:t>Pros and Cons:</a:t>
            </a:r>
          </a:p>
          <a:p>
            <a:pPr>
              <a:buClr>
                <a:schemeClr val="tx1"/>
              </a:buClr>
              <a:buFont typeface="Wingdings" pitchFamily="2" charset="2"/>
              <a:buChar char="l"/>
            </a:pPr>
            <a:r>
              <a:rPr lang="en" altLang="zh-TW" sz="2400" dirty="0"/>
              <a:t> Omnidirectional (isotropic), and it </a:t>
            </a:r>
            <a:r>
              <a:rPr lang="en" altLang="zh-TW" sz="2400" dirty="0">
                <a:solidFill>
                  <a:srgbClr val="FF0000"/>
                </a:solidFill>
              </a:rPr>
              <a:t>highlights edges in all </a:t>
            </a:r>
          </a:p>
          <a:p>
            <a:pPr marL="0" indent="0">
              <a:buClr>
                <a:schemeClr val="tx1"/>
              </a:buClr>
              <a:buNone/>
            </a:pPr>
            <a:r>
              <a:rPr lang="en" altLang="zh-TW" sz="2400" dirty="0">
                <a:solidFill>
                  <a:srgbClr val="FF0000"/>
                </a:solidFill>
              </a:rPr>
              <a:t>    directions</a:t>
            </a:r>
            <a:r>
              <a:rPr lang="en" altLang="zh-TW" sz="2400" dirty="0"/>
              <a:t>.</a:t>
            </a:r>
          </a:p>
          <a:p>
            <a:pPr>
              <a:buClr>
                <a:schemeClr val="tx1"/>
              </a:buClr>
              <a:buFont typeface="Wingdings" pitchFamily="2" charset="2"/>
              <a:buChar char="l"/>
            </a:pPr>
            <a:r>
              <a:rPr lang="en" altLang="zh-TW" sz="2400" dirty="0"/>
              <a:t> Generates closed curves of the edge contours.</a:t>
            </a:r>
          </a:p>
          <a:p>
            <a:pPr>
              <a:buClr>
                <a:schemeClr val="tx1"/>
              </a:buClr>
              <a:buFont typeface="Wingdings" pitchFamily="2" charset="2"/>
              <a:buChar char="l"/>
            </a:pPr>
            <a:r>
              <a:rPr lang="en" altLang="zh-TW" sz="2400" dirty="0"/>
              <a:t> Seldom used in real-world computer vision applications </a:t>
            </a:r>
          </a:p>
          <a:p>
            <a:pPr marL="0" indent="0">
              <a:buClr>
                <a:schemeClr val="tx1"/>
              </a:buClr>
              <a:buNone/>
            </a:pPr>
            <a:r>
              <a:rPr lang="en" altLang="zh-TW" sz="2400" dirty="0"/>
              <a:t>    because it is </a:t>
            </a:r>
            <a:r>
              <a:rPr lang="en" altLang="zh-TW" sz="2400" dirty="0">
                <a:solidFill>
                  <a:srgbClr val="FF0000"/>
                </a:solidFill>
              </a:rPr>
              <a:t>too sensitive to image noise</a:t>
            </a:r>
            <a:r>
              <a:rPr lang="en" altLang="zh-TW" sz="2400" dirty="0"/>
              <a:t>.</a:t>
            </a:r>
          </a:p>
          <a:p>
            <a:pPr>
              <a:buClr>
                <a:schemeClr val="tx1"/>
              </a:buClr>
              <a:buFont typeface="Wingdings" pitchFamily="2" charset="2"/>
              <a:buChar char="l"/>
            </a:pPr>
            <a:r>
              <a:rPr lang="en" altLang="zh-TW" sz="2400" dirty="0"/>
              <a:t> May generate </a:t>
            </a:r>
            <a:r>
              <a:rPr lang="en" altLang="zh-TW" sz="2400" dirty="0">
                <a:solidFill>
                  <a:srgbClr val="FF0000"/>
                </a:solidFill>
              </a:rPr>
              <a:t>spurious edges </a:t>
            </a:r>
            <a:r>
              <a:rPr lang="en" altLang="zh-TW" sz="2400" dirty="0"/>
              <a:t>because of image noise.</a:t>
            </a:r>
            <a:endParaRPr lang="zh-TW" altLang="en-US" sz="2400" dirty="0"/>
          </a:p>
        </p:txBody>
      </p:sp>
    </p:spTree>
    <p:extLst>
      <p:ext uri="{BB962C8B-B14F-4D97-AF65-F5344CB8AC3E}">
        <p14:creationId xmlns:p14="http://schemas.microsoft.com/office/powerpoint/2010/main" val="349484160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A02E0D-261E-7E9C-FDAE-E5EF59708EE8}"/>
              </a:ext>
            </a:extLst>
          </p:cNvPr>
          <p:cNvSpPr>
            <a:spLocks noGrp="1"/>
          </p:cNvSpPr>
          <p:nvPr>
            <p:ph type="title"/>
          </p:nvPr>
        </p:nvSpPr>
        <p:spPr/>
        <p:txBody>
          <a:bodyPr/>
          <a:lstStyle/>
          <a:p>
            <a:r>
              <a:rPr kumimoji="1" lang="en-US" altLang="zh-TW" dirty="0"/>
              <a:t>5.1 Laplacian Edge Detector</a:t>
            </a:r>
            <a:endParaRPr kumimoji="1" lang="zh-TW" altLang="en-US" dirty="0"/>
          </a:p>
        </p:txBody>
      </p:sp>
      <p:pic>
        <p:nvPicPr>
          <p:cNvPr id="8" name="內容版面配置區 7" descr="一張含有 文字, 圖表, 行, 繪圖 的圖片&#10;&#10;自動產生的描述">
            <a:extLst>
              <a:ext uri="{FF2B5EF4-FFF2-40B4-BE49-F238E27FC236}">
                <a16:creationId xmlns:a16="http://schemas.microsoft.com/office/drawing/2014/main" id="{E41DFC97-C70B-ABC4-DF68-2763D20CB17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4779" y="1958070"/>
            <a:ext cx="8274441" cy="3798688"/>
          </a:xfrm>
        </p:spPr>
      </p:pic>
      <p:sp>
        <p:nvSpPr>
          <p:cNvPr id="4" name="頁尾版面配置區 3">
            <a:extLst>
              <a:ext uri="{FF2B5EF4-FFF2-40B4-BE49-F238E27FC236}">
                <a16:creationId xmlns:a16="http://schemas.microsoft.com/office/drawing/2014/main" id="{3EC4F069-FE98-1499-439C-EC70546CAEB7}"/>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CE9C864B-B146-0AC1-3E15-1F3AF797D869}"/>
              </a:ext>
            </a:extLst>
          </p:cNvPr>
          <p:cNvSpPr>
            <a:spLocks noGrp="1"/>
          </p:cNvSpPr>
          <p:nvPr>
            <p:ph type="sldNum" sz="quarter" idx="12"/>
          </p:nvPr>
        </p:nvSpPr>
        <p:spPr/>
        <p:txBody>
          <a:bodyPr/>
          <a:lstStyle/>
          <a:p>
            <a:fld id="{028E3F4F-51B2-42EE-AFA2-40C4572185CC}" type="slidenum">
              <a:rPr lang="en-US" smtClean="0"/>
              <a:t>211</a:t>
            </a:fld>
            <a:endParaRPr lang="en-US" dirty="0"/>
          </a:p>
        </p:txBody>
      </p:sp>
      <p:sp>
        <p:nvSpPr>
          <p:cNvPr id="6" name="文字方塊 5">
            <a:extLst>
              <a:ext uri="{FF2B5EF4-FFF2-40B4-BE49-F238E27FC236}">
                <a16:creationId xmlns:a16="http://schemas.microsoft.com/office/drawing/2014/main" id="{A800A218-25C4-BECF-2871-E1305CC8ED59}"/>
              </a:ext>
            </a:extLst>
          </p:cNvPr>
          <p:cNvSpPr txBox="1"/>
          <p:nvPr/>
        </p:nvSpPr>
        <p:spPr>
          <a:xfrm>
            <a:off x="827366" y="5977467"/>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spTree>
    <p:extLst>
      <p:ext uri="{BB962C8B-B14F-4D97-AF65-F5344CB8AC3E}">
        <p14:creationId xmlns:p14="http://schemas.microsoft.com/office/powerpoint/2010/main" val="134986657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71A70E-E9DC-5E74-0A66-4581B1AE7BD5}"/>
              </a:ext>
            </a:extLst>
          </p:cNvPr>
          <p:cNvSpPr>
            <a:spLocks noGrp="1"/>
          </p:cNvSpPr>
          <p:nvPr>
            <p:ph type="title"/>
          </p:nvPr>
        </p:nvSpPr>
        <p:spPr/>
        <p:txBody>
          <a:bodyPr>
            <a:normAutofit/>
          </a:bodyPr>
          <a:lstStyle/>
          <a:p>
            <a:r>
              <a:rPr kumimoji="1" lang="en-US" altLang="zh-TW" sz="4000" dirty="0"/>
              <a:t>5.2 Marr Hildreth—Laplacian of Gaussian</a:t>
            </a:r>
            <a:endParaRPr kumimoji="1" lang="zh-TW" altLang="en-US" sz="4000" dirty="0"/>
          </a:p>
        </p:txBody>
      </p:sp>
      <p:sp>
        <p:nvSpPr>
          <p:cNvPr id="4" name="頁尾版面配置區 3">
            <a:extLst>
              <a:ext uri="{FF2B5EF4-FFF2-40B4-BE49-F238E27FC236}">
                <a16:creationId xmlns:a16="http://schemas.microsoft.com/office/drawing/2014/main" id="{86FB980D-7AEB-E795-F5C6-86D5707FB202}"/>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36CB70D1-C80C-FD99-F334-F704F14E9602}"/>
              </a:ext>
            </a:extLst>
          </p:cNvPr>
          <p:cNvSpPr>
            <a:spLocks noGrp="1"/>
          </p:cNvSpPr>
          <p:nvPr>
            <p:ph type="sldNum" sz="quarter" idx="12"/>
          </p:nvPr>
        </p:nvSpPr>
        <p:spPr/>
        <p:txBody>
          <a:bodyPr/>
          <a:lstStyle/>
          <a:p>
            <a:fld id="{028E3F4F-51B2-42EE-AFA2-40C4572185CC}" type="slidenum">
              <a:rPr lang="en-US" smtClean="0"/>
              <a:t>212</a:t>
            </a:fld>
            <a:endParaRPr lang="en-US" dirty="0"/>
          </a:p>
        </p:txBody>
      </p:sp>
      <p:sp>
        <p:nvSpPr>
          <p:cNvPr id="6" name="文字方塊 5">
            <a:extLst>
              <a:ext uri="{FF2B5EF4-FFF2-40B4-BE49-F238E27FC236}">
                <a16:creationId xmlns:a16="http://schemas.microsoft.com/office/drawing/2014/main" id="{442EDE41-A7B1-9DC2-9496-DAE5B1E81720}"/>
              </a:ext>
            </a:extLst>
          </p:cNvPr>
          <p:cNvSpPr txBox="1"/>
          <p:nvPr/>
        </p:nvSpPr>
        <p:spPr>
          <a:xfrm>
            <a:off x="827366" y="5977467"/>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sp>
        <p:nvSpPr>
          <p:cNvPr id="10" name="內容版面配置區 9">
            <a:extLst>
              <a:ext uri="{FF2B5EF4-FFF2-40B4-BE49-F238E27FC236}">
                <a16:creationId xmlns:a16="http://schemas.microsoft.com/office/drawing/2014/main" id="{D6A2CA2F-79F4-0A49-DACC-8C24F3E06566}"/>
              </a:ext>
            </a:extLst>
          </p:cNvPr>
          <p:cNvSpPr>
            <a:spLocks noGrp="1"/>
          </p:cNvSpPr>
          <p:nvPr>
            <p:ph idx="1"/>
          </p:nvPr>
        </p:nvSpPr>
        <p:spPr/>
        <p:txBody>
          <a:bodyPr>
            <a:normAutofit/>
          </a:bodyPr>
          <a:lstStyle/>
          <a:p>
            <a:r>
              <a:rPr lang="en" altLang="zh-TW" sz="2400" dirty="0"/>
              <a:t>Strong arguments for the Laplacian of Gaussian (</a:t>
            </a:r>
            <a:r>
              <a:rPr lang="en" altLang="zh-TW" sz="2400" dirty="0" err="1"/>
              <a:t>LoG</a:t>
            </a:r>
            <a:r>
              <a:rPr lang="en" altLang="zh-TW" sz="2400" dirty="0"/>
              <a:t>):</a:t>
            </a:r>
          </a:p>
          <a:p>
            <a:r>
              <a:rPr lang="en" altLang="zh-TW" sz="2400" dirty="0"/>
              <a:t>1. The </a:t>
            </a:r>
            <a:r>
              <a:rPr lang="en" altLang="zh-TW" sz="2400" dirty="0" err="1"/>
              <a:t>LoG</a:t>
            </a:r>
            <a:r>
              <a:rPr lang="en" altLang="zh-TW" sz="2400" dirty="0"/>
              <a:t> operator can be applied to detecting </a:t>
            </a:r>
            <a:r>
              <a:rPr lang="en" altLang="zh-TW" sz="2400" dirty="0" err="1"/>
              <a:t>multiscales</a:t>
            </a:r>
            <a:r>
              <a:rPr lang="en" altLang="zh-TW" sz="2400" dirty="0"/>
              <a:t> of edges.</a:t>
            </a:r>
          </a:p>
          <a:p>
            <a:r>
              <a:rPr lang="en" altLang="zh-TW" sz="2400" dirty="0"/>
              <a:t>2. The </a:t>
            </a:r>
            <a:r>
              <a:rPr lang="en" altLang="zh-TW" sz="2400" dirty="0" err="1"/>
              <a:t>LoG</a:t>
            </a:r>
            <a:r>
              <a:rPr lang="en" altLang="zh-TW" sz="2400" dirty="0"/>
              <a:t> is based on the filtering of the image with a Gaussian smoothing filter </a:t>
            </a:r>
            <a:r>
              <a:rPr lang="en" altLang="zh-TW" sz="2400" dirty="0">
                <a:solidFill>
                  <a:srgbClr val="FF0000"/>
                </a:solidFill>
              </a:rPr>
              <a:t>reducing the noise sensitivity problem when zero crossing is used for edge detection</a:t>
            </a:r>
            <a:r>
              <a:rPr lang="en" altLang="zh-TW" sz="2400" dirty="0"/>
              <a:t>.</a:t>
            </a:r>
          </a:p>
          <a:p>
            <a:r>
              <a:rPr lang="en" altLang="zh-TW" sz="2400" dirty="0"/>
              <a:t>3. A zero crossing in the </a:t>
            </a:r>
            <a:r>
              <a:rPr lang="en" altLang="zh-TW" sz="2400" dirty="0" err="1"/>
              <a:t>LoG</a:t>
            </a:r>
            <a:r>
              <a:rPr lang="en" altLang="zh-TW" sz="2400" dirty="0"/>
              <a:t> is isotropic and corresponds to an extreme value in the first derivative.</a:t>
            </a:r>
            <a:endParaRPr lang="zh-TW" altLang="en-US" sz="2400" dirty="0"/>
          </a:p>
        </p:txBody>
      </p:sp>
    </p:spTree>
    <p:extLst>
      <p:ext uri="{BB962C8B-B14F-4D97-AF65-F5344CB8AC3E}">
        <p14:creationId xmlns:p14="http://schemas.microsoft.com/office/powerpoint/2010/main" val="190229313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71A70E-E9DC-5E74-0A66-4581B1AE7BD5}"/>
              </a:ext>
            </a:extLst>
          </p:cNvPr>
          <p:cNvSpPr>
            <a:spLocks noGrp="1"/>
          </p:cNvSpPr>
          <p:nvPr>
            <p:ph type="title"/>
          </p:nvPr>
        </p:nvSpPr>
        <p:spPr/>
        <p:txBody>
          <a:bodyPr>
            <a:normAutofit/>
          </a:bodyPr>
          <a:lstStyle/>
          <a:p>
            <a:r>
              <a:rPr kumimoji="1" lang="en-US" altLang="zh-TW" sz="4000" dirty="0"/>
              <a:t>5.2 Marr Hildreth—Laplacian of Gaussian</a:t>
            </a:r>
            <a:endParaRPr kumimoji="1" lang="zh-TW" altLang="en-US" sz="4000" dirty="0"/>
          </a:p>
        </p:txBody>
      </p:sp>
      <p:sp>
        <p:nvSpPr>
          <p:cNvPr id="4" name="頁尾版面配置區 3">
            <a:extLst>
              <a:ext uri="{FF2B5EF4-FFF2-40B4-BE49-F238E27FC236}">
                <a16:creationId xmlns:a16="http://schemas.microsoft.com/office/drawing/2014/main" id="{86FB980D-7AEB-E795-F5C6-86D5707FB202}"/>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36CB70D1-C80C-FD99-F334-F704F14E9602}"/>
              </a:ext>
            </a:extLst>
          </p:cNvPr>
          <p:cNvSpPr>
            <a:spLocks noGrp="1"/>
          </p:cNvSpPr>
          <p:nvPr>
            <p:ph type="sldNum" sz="quarter" idx="12"/>
          </p:nvPr>
        </p:nvSpPr>
        <p:spPr/>
        <p:txBody>
          <a:bodyPr/>
          <a:lstStyle/>
          <a:p>
            <a:fld id="{028E3F4F-51B2-42EE-AFA2-40C4572185CC}" type="slidenum">
              <a:rPr lang="en-US" smtClean="0"/>
              <a:t>213</a:t>
            </a:fld>
            <a:endParaRPr lang="en-US" dirty="0"/>
          </a:p>
        </p:txBody>
      </p:sp>
      <p:sp>
        <p:nvSpPr>
          <p:cNvPr id="6" name="文字方塊 5">
            <a:extLst>
              <a:ext uri="{FF2B5EF4-FFF2-40B4-BE49-F238E27FC236}">
                <a16:creationId xmlns:a16="http://schemas.microsoft.com/office/drawing/2014/main" id="{442EDE41-A7B1-9DC2-9496-DAE5B1E81720}"/>
              </a:ext>
            </a:extLst>
          </p:cNvPr>
          <p:cNvSpPr txBox="1"/>
          <p:nvPr/>
        </p:nvSpPr>
        <p:spPr>
          <a:xfrm>
            <a:off x="827366" y="5977467"/>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sp>
        <p:nvSpPr>
          <p:cNvPr id="10" name="內容版面配置區 9">
            <a:extLst>
              <a:ext uri="{FF2B5EF4-FFF2-40B4-BE49-F238E27FC236}">
                <a16:creationId xmlns:a16="http://schemas.microsoft.com/office/drawing/2014/main" id="{D6A2CA2F-79F4-0A49-DACC-8C24F3E06566}"/>
              </a:ext>
            </a:extLst>
          </p:cNvPr>
          <p:cNvSpPr>
            <a:spLocks noGrp="1"/>
          </p:cNvSpPr>
          <p:nvPr>
            <p:ph idx="1"/>
          </p:nvPr>
        </p:nvSpPr>
        <p:spPr/>
        <p:txBody>
          <a:bodyPr>
            <a:normAutofit/>
          </a:bodyPr>
          <a:lstStyle/>
          <a:p>
            <a:pPr marL="0" indent="0">
              <a:buNone/>
            </a:pPr>
            <a:r>
              <a:rPr lang="en" altLang="zh-TW" sz="2400" dirty="0"/>
              <a:t>Theoretically the convolution of the input image </a:t>
            </a:r>
            <a:r>
              <a:rPr lang="en" altLang="zh-TW" sz="2400" i="1" dirty="0"/>
              <a:t>f(</a:t>
            </a:r>
            <a:r>
              <a:rPr lang="en" altLang="zh-TW" sz="2400" i="1" dirty="0" err="1"/>
              <a:t>x,y</a:t>
            </a:r>
            <a:r>
              <a:rPr lang="en" altLang="zh-TW" sz="2400" i="1" dirty="0"/>
              <a:t>)</a:t>
            </a:r>
            <a:r>
              <a:rPr lang="en" altLang="zh-TW" sz="2400" dirty="0"/>
              <a:t> with a two-dimensional (2-D) Gaussian filter </a:t>
            </a:r>
            <a:r>
              <a:rPr lang="en" altLang="zh-TW" sz="2400" i="1" dirty="0"/>
              <a:t>G(</a:t>
            </a:r>
            <a:r>
              <a:rPr lang="en" altLang="zh-TW" sz="2400" i="1" dirty="0" err="1"/>
              <a:t>x,y</a:t>
            </a:r>
            <a:r>
              <a:rPr lang="en" altLang="zh-TW" sz="2400" i="1" dirty="0"/>
              <a:t>)</a:t>
            </a:r>
            <a:r>
              <a:rPr lang="en" altLang="zh-TW" sz="2400" dirty="0"/>
              <a:t> can be expressed as</a:t>
            </a:r>
            <a:endParaRPr lang="zh-TW" altLang="en-US" sz="2400" dirty="0"/>
          </a:p>
        </p:txBody>
      </p:sp>
      <p:pic>
        <p:nvPicPr>
          <p:cNvPr id="7" name="圖片 6" descr="一張含有 文字, 字型, 白色, 筆跡 的圖片&#10;&#10;自動產生的描述">
            <a:extLst>
              <a:ext uri="{FF2B5EF4-FFF2-40B4-BE49-F238E27FC236}">
                <a16:creationId xmlns:a16="http://schemas.microsoft.com/office/drawing/2014/main" id="{AE3C0868-0344-79A0-AD2D-F299FB6B35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762" y="3212976"/>
            <a:ext cx="6568476" cy="1462240"/>
          </a:xfrm>
          <a:prstGeom prst="rect">
            <a:avLst/>
          </a:prstGeom>
        </p:spPr>
      </p:pic>
    </p:spTree>
    <p:extLst>
      <p:ext uri="{BB962C8B-B14F-4D97-AF65-F5344CB8AC3E}">
        <p14:creationId xmlns:p14="http://schemas.microsoft.com/office/powerpoint/2010/main" val="306568326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71A70E-E9DC-5E74-0A66-4581B1AE7BD5}"/>
              </a:ext>
            </a:extLst>
          </p:cNvPr>
          <p:cNvSpPr>
            <a:spLocks noGrp="1"/>
          </p:cNvSpPr>
          <p:nvPr>
            <p:ph type="title"/>
          </p:nvPr>
        </p:nvSpPr>
        <p:spPr/>
        <p:txBody>
          <a:bodyPr>
            <a:normAutofit/>
          </a:bodyPr>
          <a:lstStyle/>
          <a:p>
            <a:r>
              <a:rPr kumimoji="1" lang="en-US" altLang="zh-TW" sz="4000" dirty="0"/>
              <a:t>5.2 Marr Hildreth—Laplacian of Gaussian</a:t>
            </a:r>
            <a:endParaRPr kumimoji="1" lang="zh-TW" altLang="en-US" sz="4000" dirty="0"/>
          </a:p>
        </p:txBody>
      </p:sp>
      <p:pic>
        <p:nvPicPr>
          <p:cNvPr id="8" name="內容版面配置區 7" descr="一張含有 寫生, 圖畫, 圖表, 折紙 的圖片&#10;&#10;自動產生的描述">
            <a:extLst>
              <a:ext uri="{FF2B5EF4-FFF2-40B4-BE49-F238E27FC236}">
                <a16:creationId xmlns:a16="http://schemas.microsoft.com/office/drawing/2014/main" id="{AC21E472-8DCD-5DE3-109A-507884BEBD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744" y="1868437"/>
            <a:ext cx="7774511" cy="3262419"/>
          </a:xfrm>
        </p:spPr>
      </p:pic>
      <p:sp>
        <p:nvSpPr>
          <p:cNvPr id="4" name="頁尾版面配置區 3">
            <a:extLst>
              <a:ext uri="{FF2B5EF4-FFF2-40B4-BE49-F238E27FC236}">
                <a16:creationId xmlns:a16="http://schemas.microsoft.com/office/drawing/2014/main" id="{86FB980D-7AEB-E795-F5C6-86D5707FB202}"/>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36CB70D1-C80C-FD99-F334-F704F14E9602}"/>
              </a:ext>
            </a:extLst>
          </p:cNvPr>
          <p:cNvSpPr>
            <a:spLocks noGrp="1"/>
          </p:cNvSpPr>
          <p:nvPr>
            <p:ph type="sldNum" sz="quarter" idx="12"/>
          </p:nvPr>
        </p:nvSpPr>
        <p:spPr/>
        <p:txBody>
          <a:bodyPr/>
          <a:lstStyle/>
          <a:p>
            <a:fld id="{028E3F4F-51B2-42EE-AFA2-40C4572185CC}" type="slidenum">
              <a:rPr lang="en-US" smtClean="0"/>
              <a:t>214</a:t>
            </a:fld>
            <a:endParaRPr lang="en-US" dirty="0"/>
          </a:p>
        </p:txBody>
      </p:sp>
      <p:sp>
        <p:nvSpPr>
          <p:cNvPr id="6" name="文字方塊 5">
            <a:extLst>
              <a:ext uri="{FF2B5EF4-FFF2-40B4-BE49-F238E27FC236}">
                <a16:creationId xmlns:a16="http://schemas.microsoft.com/office/drawing/2014/main" id="{442EDE41-A7B1-9DC2-9496-DAE5B1E81720}"/>
              </a:ext>
            </a:extLst>
          </p:cNvPr>
          <p:cNvSpPr txBox="1"/>
          <p:nvPr/>
        </p:nvSpPr>
        <p:spPr>
          <a:xfrm>
            <a:off x="827366" y="5977467"/>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pic>
        <p:nvPicPr>
          <p:cNvPr id="7" name="圖片 6" descr="一張含有 文字, 字型, 白色, 印刷術 的圖片&#10;&#10;自動產生的描述">
            <a:extLst>
              <a:ext uri="{FF2B5EF4-FFF2-40B4-BE49-F238E27FC236}">
                <a16:creationId xmlns:a16="http://schemas.microsoft.com/office/drawing/2014/main" id="{826E5829-D49A-3C6B-430F-337B3D1EA323}"/>
              </a:ext>
            </a:extLst>
          </p:cNvPr>
          <p:cNvPicPr>
            <a:picLocks noChangeAspect="1"/>
          </p:cNvPicPr>
          <p:nvPr/>
        </p:nvPicPr>
        <p:blipFill rotWithShape="1">
          <a:blip r:embed="rId3">
            <a:extLst>
              <a:ext uri="{28A0092B-C50C-407E-A947-70E740481C1C}">
                <a14:useLocalDpi xmlns:a14="http://schemas.microsoft.com/office/drawing/2010/main" val="0"/>
              </a:ext>
            </a:extLst>
          </a:blip>
          <a:srcRect b="16614"/>
          <a:stretch/>
        </p:blipFill>
        <p:spPr>
          <a:xfrm>
            <a:off x="2425142" y="5120638"/>
            <a:ext cx="4293716" cy="725753"/>
          </a:xfrm>
          <a:prstGeom prst="rect">
            <a:avLst/>
          </a:prstGeom>
        </p:spPr>
      </p:pic>
    </p:spTree>
    <p:extLst>
      <p:ext uri="{BB962C8B-B14F-4D97-AF65-F5344CB8AC3E}">
        <p14:creationId xmlns:p14="http://schemas.microsoft.com/office/powerpoint/2010/main" val="315715518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71A70E-E9DC-5E74-0A66-4581B1AE7BD5}"/>
              </a:ext>
            </a:extLst>
          </p:cNvPr>
          <p:cNvSpPr>
            <a:spLocks noGrp="1"/>
          </p:cNvSpPr>
          <p:nvPr>
            <p:ph type="title"/>
          </p:nvPr>
        </p:nvSpPr>
        <p:spPr/>
        <p:txBody>
          <a:bodyPr>
            <a:normAutofit/>
          </a:bodyPr>
          <a:lstStyle/>
          <a:p>
            <a:r>
              <a:rPr kumimoji="1" lang="en-US" altLang="zh-TW" sz="4000" dirty="0"/>
              <a:t>5.2 Marr Hildreth—Laplacian of Gaussian</a:t>
            </a:r>
            <a:endParaRPr kumimoji="1" lang="zh-TW" altLang="en-US" sz="4000" dirty="0"/>
          </a:p>
        </p:txBody>
      </p:sp>
      <p:sp>
        <p:nvSpPr>
          <p:cNvPr id="4" name="頁尾版面配置區 3">
            <a:extLst>
              <a:ext uri="{FF2B5EF4-FFF2-40B4-BE49-F238E27FC236}">
                <a16:creationId xmlns:a16="http://schemas.microsoft.com/office/drawing/2014/main" id="{86FB980D-7AEB-E795-F5C6-86D5707FB202}"/>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36CB70D1-C80C-FD99-F334-F704F14E9602}"/>
              </a:ext>
            </a:extLst>
          </p:cNvPr>
          <p:cNvSpPr>
            <a:spLocks noGrp="1"/>
          </p:cNvSpPr>
          <p:nvPr>
            <p:ph type="sldNum" sz="quarter" idx="12"/>
          </p:nvPr>
        </p:nvSpPr>
        <p:spPr/>
        <p:txBody>
          <a:bodyPr/>
          <a:lstStyle/>
          <a:p>
            <a:fld id="{028E3F4F-51B2-42EE-AFA2-40C4572185CC}" type="slidenum">
              <a:rPr lang="en-US" smtClean="0"/>
              <a:t>215</a:t>
            </a:fld>
            <a:endParaRPr lang="en-US" dirty="0"/>
          </a:p>
        </p:txBody>
      </p:sp>
      <p:sp>
        <p:nvSpPr>
          <p:cNvPr id="6" name="文字方塊 5">
            <a:extLst>
              <a:ext uri="{FF2B5EF4-FFF2-40B4-BE49-F238E27FC236}">
                <a16:creationId xmlns:a16="http://schemas.microsoft.com/office/drawing/2014/main" id="{442EDE41-A7B1-9DC2-9496-DAE5B1E81720}"/>
              </a:ext>
            </a:extLst>
          </p:cNvPr>
          <p:cNvSpPr txBox="1"/>
          <p:nvPr/>
        </p:nvSpPr>
        <p:spPr>
          <a:xfrm>
            <a:off x="827366" y="5977467"/>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sp>
        <p:nvSpPr>
          <p:cNvPr id="10" name="內容版面配置區 9">
            <a:extLst>
              <a:ext uri="{FF2B5EF4-FFF2-40B4-BE49-F238E27FC236}">
                <a16:creationId xmlns:a16="http://schemas.microsoft.com/office/drawing/2014/main" id="{D6A2CA2F-79F4-0A49-DACC-8C24F3E06566}"/>
              </a:ext>
            </a:extLst>
          </p:cNvPr>
          <p:cNvSpPr>
            <a:spLocks noGrp="1"/>
          </p:cNvSpPr>
          <p:nvPr>
            <p:ph idx="1"/>
          </p:nvPr>
        </p:nvSpPr>
        <p:spPr/>
        <p:txBody>
          <a:bodyPr>
            <a:normAutofit/>
          </a:bodyPr>
          <a:lstStyle/>
          <a:p>
            <a:pPr marL="0" indent="0">
              <a:buNone/>
            </a:pPr>
            <a:r>
              <a:rPr lang="en" altLang="zh-TW" sz="2400" dirty="0"/>
              <a:t>Then, the Laplacian (the second derivative) of the convolved image </a:t>
            </a:r>
            <a:r>
              <a:rPr lang="en" altLang="zh-TW" sz="2400" i="1" dirty="0"/>
              <a:t>S</a:t>
            </a:r>
            <a:r>
              <a:rPr lang="en" altLang="zh-TW" sz="2400" dirty="0"/>
              <a:t> is obtained by</a:t>
            </a:r>
            <a:endParaRPr lang="zh-TW" altLang="en-US" sz="2400" dirty="0"/>
          </a:p>
        </p:txBody>
      </p:sp>
      <p:pic>
        <p:nvPicPr>
          <p:cNvPr id="8" name="圖片 7" descr="一張含有 文字, 字型, 白色, 筆跡 的圖片&#10;&#10;自動產生的描述">
            <a:extLst>
              <a:ext uri="{FF2B5EF4-FFF2-40B4-BE49-F238E27FC236}">
                <a16:creationId xmlns:a16="http://schemas.microsoft.com/office/drawing/2014/main" id="{BAB1343A-A631-9F16-F5D2-4F8278E259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275" y="2996952"/>
            <a:ext cx="6599449" cy="1442102"/>
          </a:xfrm>
          <a:prstGeom prst="rect">
            <a:avLst/>
          </a:prstGeom>
        </p:spPr>
      </p:pic>
    </p:spTree>
    <p:extLst>
      <p:ext uri="{BB962C8B-B14F-4D97-AF65-F5344CB8AC3E}">
        <p14:creationId xmlns:p14="http://schemas.microsoft.com/office/powerpoint/2010/main" val="84656634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71A70E-E9DC-5E74-0A66-4581B1AE7BD5}"/>
              </a:ext>
            </a:extLst>
          </p:cNvPr>
          <p:cNvSpPr>
            <a:spLocks noGrp="1"/>
          </p:cNvSpPr>
          <p:nvPr>
            <p:ph type="title"/>
          </p:nvPr>
        </p:nvSpPr>
        <p:spPr/>
        <p:txBody>
          <a:bodyPr>
            <a:normAutofit/>
          </a:bodyPr>
          <a:lstStyle/>
          <a:p>
            <a:r>
              <a:rPr kumimoji="1" lang="en-US" altLang="zh-TW" sz="4000" dirty="0"/>
              <a:t>5.2 Marr Hildreth—Laplacian of Gaussian</a:t>
            </a:r>
            <a:endParaRPr kumimoji="1" lang="zh-TW" altLang="en-US" sz="4000" dirty="0"/>
          </a:p>
        </p:txBody>
      </p:sp>
      <p:sp>
        <p:nvSpPr>
          <p:cNvPr id="4" name="頁尾版面配置區 3">
            <a:extLst>
              <a:ext uri="{FF2B5EF4-FFF2-40B4-BE49-F238E27FC236}">
                <a16:creationId xmlns:a16="http://schemas.microsoft.com/office/drawing/2014/main" id="{86FB980D-7AEB-E795-F5C6-86D5707FB202}"/>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36CB70D1-C80C-FD99-F334-F704F14E9602}"/>
              </a:ext>
            </a:extLst>
          </p:cNvPr>
          <p:cNvSpPr>
            <a:spLocks noGrp="1"/>
          </p:cNvSpPr>
          <p:nvPr>
            <p:ph type="sldNum" sz="quarter" idx="12"/>
          </p:nvPr>
        </p:nvSpPr>
        <p:spPr/>
        <p:txBody>
          <a:bodyPr/>
          <a:lstStyle/>
          <a:p>
            <a:fld id="{028E3F4F-51B2-42EE-AFA2-40C4572185CC}" type="slidenum">
              <a:rPr lang="en-US" smtClean="0"/>
              <a:t>216</a:t>
            </a:fld>
            <a:endParaRPr lang="en-US" dirty="0"/>
          </a:p>
        </p:txBody>
      </p:sp>
      <p:sp>
        <p:nvSpPr>
          <p:cNvPr id="6" name="文字方塊 5">
            <a:extLst>
              <a:ext uri="{FF2B5EF4-FFF2-40B4-BE49-F238E27FC236}">
                <a16:creationId xmlns:a16="http://schemas.microsoft.com/office/drawing/2014/main" id="{442EDE41-A7B1-9DC2-9496-DAE5B1E81720}"/>
              </a:ext>
            </a:extLst>
          </p:cNvPr>
          <p:cNvSpPr txBox="1"/>
          <p:nvPr/>
        </p:nvSpPr>
        <p:spPr>
          <a:xfrm>
            <a:off x="827366" y="5977467"/>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sp>
        <p:nvSpPr>
          <p:cNvPr id="10" name="內容版面配置區 9">
            <a:extLst>
              <a:ext uri="{FF2B5EF4-FFF2-40B4-BE49-F238E27FC236}">
                <a16:creationId xmlns:a16="http://schemas.microsoft.com/office/drawing/2014/main" id="{D6A2CA2F-79F4-0A49-DACC-8C24F3E06566}"/>
              </a:ext>
            </a:extLst>
          </p:cNvPr>
          <p:cNvSpPr>
            <a:spLocks noGrp="1"/>
          </p:cNvSpPr>
          <p:nvPr>
            <p:ph idx="1"/>
          </p:nvPr>
        </p:nvSpPr>
        <p:spPr/>
        <p:txBody>
          <a:bodyPr>
            <a:normAutofit/>
          </a:bodyPr>
          <a:lstStyle/>
          <a:p>
            <a:pPr marL="0" indent="0">
              <a:buNone/>
            </a:pPr>
            <a:r>
              <a:rPr lang="en" altLang="zh-TW" sz="2400" dirty="0"/>
              <a:t>The Laplacian of the Gaussian filter 𝛁</a:t>
            </a:r>
            <a:r>
              <a:rPr lang="en" altLang="zh-TW" sz="2400" baseline="30000" dirty="0"/>
              <a:t>2</a:t>
            </a:r>
            <a:r>
              <a:rPr lang="en" altLang="zh-TW" sz="2400" i="1" dirty="0"/>
              <a:t>G(x, y) </a:t>
            </a:r>
            <a:r>
              <a:rPr lang="en" altLang="zh-TW" sz="2400" dirty="0"/>
              <a:t>is defined as follows:</a:t>
            </a:r>
          </a:p>
          <a:p>
            <a:pPr marL="0" indent="0">
              <a:buNone/>
            </a:pPr>
            <a:endParaRPr lang="en" altLang="zh-TW" sz="2400" dirty="0"/>
          </a:p>
          <a:p>
            <a:pPr marL="0" indent="0">
              <a:buNone/>
            </a:pPr>
            <a:endParaRPr lang="en" altLang="zh-TW" sz="2400" dirty="0"/>
          </a:p>
          <a:p>
            <a:pPr marL="0" indent="0">
              <a:buNone/>
            </a:pPr>
            <a:endParaRPr lang="en" altLang="zh-TW" sz="2400" dirty="0"/>
          </a:p>
          <a:p>
            <a:pPr marL="0" indent="0">
              <a:buNone/>
            </a:pPr>
            <a:r>
              <a:rPr lang="en" altLang="zh-TW" sz="2400" dirty="0"/>
              <a:t>where </a:t>
            </a:r>
            <a:r>
              <a:rPr lang="en" altLang="zh-TW" sz="2400" i="1" dirty="0" err="1"/>
              <a:t>σ</a:t>
            </a:r>
            <a:r>
              <a:rPr lang="en" altLang="zh-TW" sz="2400" dirty="0"/>
              <a:t> is the standard deviation, which also determines the spatial scale of the Gaussian.</a:t>
            </a:r>
            <a:endParaRPr lang="zh-TW" altLang="en-US" sz="2400" dirty="0"/>
          </a:p>
        </p:txBody>
      </p:sp>
      <p:pic>
        <p:nvPicPr>
          <p:cNvPr id="7" name="圖片 6" descr="一張含有 字型, 文字, 白色, 行 的圖片&#10;&#10;自動產生的描述">
            <a:extLst>
              <a:ext uri="{FF2B5EF4-FFF2-40B4-BE49-F238E27FC236}">
                <a16:creationId xmlns:a16="http://schemas.microsoft.com/office/drawing/2014/main" id="{2651F87E-F7E0-8852-F149-6A0180C84E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599" y="2886391"/>
            <a:ext cx="7538802" cy="1085217"/>
          </a:xfrm>
          <a:prstGeom prst="rect">
            <a:avLst/>
          </a:prstGeom>
        </p:spPr>
      </p:pic>
    </p:spTree>
    <p:extLst>
      <p:ext uri="{BB962C8B-B14F-4D97-AF65-F5344CB8AC3E}">
        <p14:creationId xmlns:p14="http://schemas.microsoft.com/office/powerpoint/2010/main" val="30480627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71A70E-E9DC-5E74-0A66-4581B1AE7BD5}"/>
              </a:ext>
            </a:extLst>
          </p:cNvPr>
          <p:cNvSpPr>
            <a:spLocks noGrp="1"/>
          </p:cNvSpPr>
          <p:nvPr>
            <p:ph type="title"/>
          </p:nvPr>
        </p:nvSpPr>
        <p:spPr/>
        <p:txBody>
          <a:bodyPr>
            <a:normAutofit/>
          </a:bodyPr>
          <a:lstStyle/>
          <a:p>
            <a:r>
              <a:rPr kumimoji="1" lang="en-US" altLang="zh-TW" sz="4000" dirty="0"/>
              <a:t>5.2 Marr Hildreth—Laplacian of Gaussian</a:t>
            </a:r>
            <a:endParaRPr kumimoji="1" lang="zh-TW" altLang="en-US" sz="4000" dirty="0"/>
          </a:p>
        </p:txBody>
      </p:sp>
      <p:sp>
        <p:nvSpPr>
          <p:cNvPr id="4" name="頁尾版面配置區 3">
            <a:extLst>
              <a:ext uri="{FF2B5EF4-FFF2-40B4-BE49-F238E27FC236}">
                <a16:creationId xmlns:a16="http://schemas.microsoft.com/office/drawing/2014/main" id="{86FB980D-7AEB-E795-F5C6-86D5707FB202}"/>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36CB70D1-C80C-FD99-F334-F704F14E9602}"/>
              </a:ext>
            </a:extLst>
          </p:cNvPr>
          <p:cNvSpPr>
            <a:spLocks noGrp="1"/>
          </p:cNvSpPr>
          <p:nvPr>
            <p:ph type="sldNum" sz="quarter" idx="12"/>
          </p:nvPr>
        </p:nvSpPr>
        <p:spPr/>
        <p:txBody>
          <a:bodyPr/>
          <a:lstStyle/>
          <a:p>
            <a:fld id="{028E3F4F-51B2-42EE-AFA2-40C4572185CC}" type="slidenum">
              <a:rPr lang="en-US" smtClean="0"/>
              <a:t>217</a:t>
            </a:fld>
            <a:endParaRPr lang="en-US" dirty="0"/>
          </a:p>
        </p:txBody>
      </p:sp>
      <p:sp>
        <p:nvSpPr>
          <p:cNvPr id="6" name="文字方塊 5">
            <a:extLst>
              <a:ext uri="{FF2B5EF4-FFF2-40B4-BE49-F238E27FC236}">
                <a16:creationId xmlns:a16="http://schemas.microsoft.com/office/drawing/2014/main" id="{442EDE41-A7B1-9DC2-9496-DAE5B1E81720}"/>
              </a:ext>
            </a:extLst>
          </p:cNvPr>
          <p:cNvSpPr txBox="1"/>
          <p:nvPr/>
        </p:nvSpPr>
        <p:spPr>
          <a:xfrm>
            <a:off x="827366" y="5977467"/>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sp>
        <p:nvSpPr>
          <p:cNvPr id="10" name="內容版面配置區 9">
            <a:extLst>
              <a:ext uri="{FF2B5EF4-FFF2-40B4-BE49-F238E27FC236}">
                <a16:creationId xmlns:a16="http://schemas.microsoft.com/office/drawing/2014/main" id="{D6A2CA2F-79F4-0A49-DACC-8C24F3E06566}"/>
              </a:ext>
            </a:extLst>
          </p:cNvPr>
          <p:cNvSpPr>
            <a:spLocks noGrp="1"/>
          </p:cNvSpPr>
          <p:nvPr>
            <p:ph idx="1"/>
          </p:nvPr>
        </p:nvSpPr>
        <p:spPr/>
        <p:txBody>
          <a:bodyPr>
            <a:normAutofit/>
          </a:bodyPr>
          <a:lstStyle/>
          <a:p>
            <a:pPr marL="0" indent="0">
              <a:buNone/>
            </a:pPr>
            <a:r>
              <a:rPr lang="en" altLang="zh-TW" sz="2400" dirty="0"/>
              <a:t>A 2-D </a:t>
            </a:r>
            <a:r>
              <a:rPr lang="en" altLang="zh-TW" sz="2400" dirty="0" err="1"/>
              <a:t>LoG</a:t>
            </a:r>
            <a:r>
              <a:rPr lang="en" altLang="zh-TW" sz="2400" dirty="0"/>
              <a:t> operation can be approximated by a convolution kernel. The size of the kernel is determined by the scale parameter </a:t>
            </a:r>
            <a:r>
              <a:rPr lang="en" altLang="zh-TW" sz="2400" i="1" dirty="0" err="1"/>
              <a:t>σ</a:t>
            </a:r>
            <a:r>
              <a:rPr lang="en" altLang="zh-TW" sz="2400" i="1" dirty="0"/>
              <a:t>.</a:t>
            </a:r>
            <a:endParaRPr lang="zh-TW" altLang="en-US" sz="2400" dirty="0"/>
          </a:p>
        </p:txBody>
      </p:sp>
      <p:pic>
        <p:nvPicPr>
          <p:cNvPr id="8" name="圖片 7" descr="一張含有 文字, 螢幕擷取畫面, 數字, 正方形 的圖片&#10;&#10;自動產生的描述">
            <a:extLst>
              <a:ext uri="{FF2B5EF4-FFF2-40B4-BE49-F238E27FC236}">
                <a16:creationId xmlns:a16="http://schemas.microsoft.com/office/drawing/2014/main" id="{18A6467D-5E01-B960-BE05-7C63014BE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3603" y="2958136"/>
            <a:ext cx="4462512" cy="2985945"/>
          </a:xfrm>
          <a:prstGeom prst="rect">
            <a:avLst/>
          </a:prstGeom>
        </p:spPr>
      </p:pic>
    </p:spTree>
    <p:extLst>
      <p:ext uri="{BB962C8B-B14F-4D97-AF65-F5344CB8AC3E}">
        <p14:creationId xmlns:p14="http://schemas.microsoft.com/office/powerpoint/2010/main" val="353691523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71A70E-E9DC-5E74-0A66-4581B1AE7BD5}"/>
              </a:ext>
            </a:extLst>
          </p:cNvPr>
          <p:cNvSpPr>
            <a:spLocks noGrp="1"/>
          </p:cNvSpPr>
          <p:nvPr>
            <p:ph type="title"/>
          </p:nvPr>
        </p:nvSpPr>
        <p:spPr/>
        <p:txBody>
          <a:bodyPr>
            <a:normAutofit/>
          </a:bodyPr>
          <a:lstStyle/>
          <a:p>
            <a:r>
              <a:rPr kumimoji="1" lang="en-US" altLang="zh-TW" sz="4000" dirty="0"/>
              <a:t>5.2 Marr Hildreth—Laplacian of Gaussian</a:t>
            </a:r>
            <a:endParaRPr kumimoji="1" lang="zh-TW" altLang="en-US" sz="4000" dirty="0"/>
          </a:p>
        </p:txBody>
      </p:sp>
      <p:sp>
        <p:nvSpPr>
          <p:cNvPr id="4" name="頁尾版面配置區 3">
            <a:extLst>
              <a:ext uri="{FF2B5EF4-FFF2-40B4-BE49-F238E27FC236}">
                <a16:creationId xmlns:a16="http://schemas.microsoft.com/office/drawing/2014/main" id="{86FB980D-7AEB-E795-F5C6-86D5707FB202}"/>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36CB70D1-C80C-FD99-F334-F704F14E9602}"/>
              </a:ext>
            </a:extLst>
          </p:cNvPr>
          <p:cNvSpPr>
            <a:spLocks noGrp="1"/>
          </p:cNvSpPr>
          <p:nvPr>
            <p:ph type="sldNum" sz="quarter" idx="12"/>
          </p:nvPr>
        </p:nvSpPr>
        <p:spPr/>
        <p:txBody>
          <a:bodyPr/>
          <a:lstStyle/>
          <a:p>
            <a:fld id="{028E3F4F-51B2-42EE-AFA2-40C4572185CC}" type="slidenum">
              <a:rPr lang="en-US" smtClean="0"/>
              <a:t>218</a:t>
            </a:fld>
            <a:endParaRPr lang="en-US" dirty="0"/>
          </a:p>
        </p:txBody>
      </p:sp>
      <p:sp>
        <p:nvSpPr>
          <p:cNvPr id="6" name="文字方塊 5">
            <a:extLst>
              <a:ext uri="{FF2B5EF4-FFF2-40B4-BE49-F238E27FC236}">
                <a16:creationId xmlns:a16="http://schemas.microsoft.com/office/drawing/2014/main" id="{442EDE41-A7B1-9DC2-9496-DAE5B1E81720}"/>
              </a:ext>
            </a:extLst>
          </p:cNvPr>
          <p:cNvSpPr txBox="1"/>
          <p:nvPr/>
        </p:nvSpPr>
        <p:spPr>
          <a:xfrm>
            <a:off x="827366" y="5977467"/>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sp>
        <p:nvSpPr>
          <p:cNvPr id="10" name="內容版面配置區 9">
            <a:extLst>
              <a:ext uri="{FF2B5EF4-FFF2-40B4-BE49-F238E27FC236}">
                <a16:creationId xmlns:a16="http://schemas.microsoft.com/office/drawing/2014/main" id="{D6A2CA2F-79F4-0A49-DACC-8C24F3E06566}"/>
              </a:ext>
            </a:extLst>
          </p:cNvPr>
          <p:cNvSpPr>
            <a:spLocks noGrp="1"/>
          </p:cNvSpPr>
          <p:nvPr>
            <p:ph idx="1"/>
          </p:nvPr>
        </p:nvSpPr>
        <p:spPr/>
        <p:txBody>
          <a:bodyPr>
            <a:normAutofit/>
          </a:bodyPr>
          <a:lstStyle/>
          <a:p>
            <a:pPr marL="0" indent="0">
              <a:buNone/>
            </a:pPr>
            <a:r>
              <a:rPr lang="en" altLang="zh-TW" sz="2400" dirty="0"/>
              <a:t>In summary, edge detection using the </a:t>
            </a:r>
            <a:r>
              <a:rPr lang="en" altLang="zh-TW" sz="2400" dirty="0" err="1"/>
              <a:t>LoG</a:t>
            </a:r>
            <a:r>
              <a:rPr lang="en" altLang="zh-TW" sz="2400" dirty="0"/>
              <a:t> consists of the following two steps:</a:t>
            </a:r>
          </a:p>
          <a:p>
            <a:pPr marL="0" indent="0">
              <a:buNone/>
            </a:pPr>
            <a:r>
              <a:rPr lang="en" altLang="zh-TW" sz="2400" dirty="0"/>
              <a:t>1. Convolve the image with a 2-D </a:t>
            </a:r>
            <a:r>
              <a:rPr lang="en" altLang="zh-TW" sz="2400" dirty="0" err="1"/>
              <a:t>LoG</a:t>
            </a:r>
            <a:r>
              <a:rPr lang="en" altLang="zh-TW" sz="2400" dirty="0"/>
              <a:t> mask at a selected scale </a:t>
            </a:r>
            <a:r>
              <a:rPr lang="en" altLang="zh-TW" sz="2400" i="1" dirty="0" err="1"/>
              <a:t>σ</a:t>
            </a:r>
            <a:r>
              <a:rPr lang="en" altLang="zh-TW" sz="2400" dirty="0"/>
              <a:t>.</a:t>
            </a:r>
          </a:p>
          <a:p>
            <a:pPr marL="0" indent="0">
              <a:buNone/>
            </a:pPr>
            <a:r>
              <a:rPr lang="en" altLang="zh-TW" sz="2400" dirty="0"/>
              <a:t>2. To find a zero crossing, we need to </a:t>
            </a:r>
            <a:r>
              <a:rPr lang="en" altLang="zh-TW" sz="2400" dirty="0">
                <a:solidFill>
                  <a:srgbClr val="FF0000"/>
                </a:solidFill>
              </a:rPr>
              <a:t>check four cases </a:t>
            </a:r>
            <a:r>
              <a:rPr lang="en" altLang="zh-TW" sz="2400" dirty="0"/>
              <a:t>for the signs of the two opposing neighboring pixels: up/down, right/left, and the two diagonals.</a:t>
            </a:r>
            <a:endParaRPr lang="zh-TW" altLang="en-US" sz="2400" dirty="0"/>
          </a:p>
        </p:txBody>
      </p:sp>
    </p:spTree>
    <p:extLst>
      <p:ext uri="{BB962C8B-B14F-4D97-AF65-F5344CB8AC3E}">
        <p14:creationId xmlns:p14="http://schemas.microsoft.com/office/powerpoint/2010/main" val="42122957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71A70E-E9DC-5E74-0A66-4581B1AE7BD5}"/>
              </a:ext>
            </a:extLst>
          </p:cNvPr>
          <p:cNvSpPr>
            <a:spLocks noGrp="1"/>
          </p:cNvSpPr>
          <p:nvPr>
            <p:ph type="title"/>
          </p:nvPr>
        </p:nvSpPr>
        <p:spPr/>
        <p:txBody>
          <a:bodyPr>
            <a:normAutofit/>
          </a:bodyPr>
          <a:lstStyle/>
          <a:p>
            <a:r>
              <a:rPr kumimoji="1" lang="en-US" altLang="zh-TW" sz="4000" dirty="0"/>
              <a:t>5.2 Marr Hildreth—Laplacian of Gaussian</a:t>
            </a:r>
            <a:endParaRPr kumimoji="1" lang="zh-TW" altLang="en-US" sz="4000" dirty="0"/>
          </a:p>
        </p:txBody>
      </p:sp>
      <p:sp>
        <p:nvSpPr>
          <p:cNvPr id="4" name="頁尾版面配置區 3">
            <a:extLst>
              <a:ext uri="{FF2B5EF4-FFF2-40B4-BE49-F238E27FC236}">
                <a16:creationId xmlns:a16="http://schemas.microsoft.com/office/drawing/2014/main" id="{86FB980D-7AEB-E795-F5C6-86D5707FB202}"/>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36CB70D1-C80C-FD99-F334-F704F14E9602}"/>
              </a:ext>
            </a:extLst>
          </p:cNvPr>
          <p:cNvSpPr>
            <a:spLocks noGrp="1"/>
          </p:cNvSpPr>
          <p:nvPr>
            <p:ph type="sldNum" sz="quarter" idx="12"/>
          </p:nvPr>
        </p:nvSpPr>
        <p:spPr/>
        <p:txBody>
          <a:bodyPr/>
          <a:lstStyle/>
          <a:p>
            <a:fld id="{028E3F4F-51B2-42EE-AFA2-40C4572185CC}" type="slidenum">
              <a:rPr lang="en-US" smtClean="0"/>
              <a:t>219</a:t>
            </a:fld>
            <a:endParaRPr lang="en-US" dirty="0"/>
          </a:p>
        </p:txBody>
      </p:sp>
      <p:sp>
        <p:nvSpPr>
          <p:cNvPr id="6" name="文字方塊 5">
            <a:extLst>
              <a:ext uri="{FF2B5EF4-FFF2-40B4-BE49-F238E27FC236}">
                <a16:creationId xmlns:a16="http://schemas.microsoft.com/office/drawing/2014/main" id="{442EDE41-A7B1-9DC2-9496-DAE5B1E81720}"/>
              </a:ext>
            </a:extLst>
          </p:cNvPr>
          <p:cNvSpPr txBox="1"/>
          <p:nvPr/>
        </p:nvSpPr>
        <p:spPr>
          <a:xfrm>
            <a:off x="827366" y="5977467"/>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pic>
        <p:nvPicPr>
          <p:cNvPr id="11" name="內容版面配置區 10" descr="一張含有 寫生, 圖畫, 漫畫, 樣式 的圖片&#10;&#10;自動產生的描述">
            <a:extLst>
              <a:ext uri="{FF2B5EF4-FFF2-40B4-BE49-F238E27FC236}">
                <a16:creationId xmlns:a16="http://schemas.microsoft.com/office/drawing/2014/main" id="{CDE0DF17-A418-7DA0-2B45-505AA5D8F96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1081" y="1818014"/>
            <a:ext cx="6134009" cy="4078800"/>
          </a:xfrm>
        </p:spPr>
      </p:pic>
      <p:pic>
        <p:nvPicPr>
          <p:cNvPr id="13" name="圖片 12" descr="一張含有 文字, 字型, 白色, 代數 的圖片&#10;&#10;自動產生的描述">
            <a:extLst>
              <a:ext uri="{FF2B5EF4-FFF2-40B4-BE49-F238E27FC236}">
                <a16:creationId xmlns:a16="http://schemas.microsoft.com/office/drawing/2014/main" id="{259F8881-043B-BA32-2B20-AF29685D4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2733" y="4797152"/>
            <a:ext cx="2785020" cy="959606"/>
          </a:xfrm>
          <a:prstGeom prst="rect">
            <a:avLst/>
          </a:prstGeom>
        </p:spPr>
      </p:pic>
      <p:sp>
        <p:nvSpPr>
          <p:cNvPr id="14" name="文字方塊 13">
            <a:extLst>
              <a:ext uri="{FF2B5EF4-FFF2-40B4-BE49-F238E27FC236}">
                <a16:creationId xmlns:a16="http://schemas.microsoft.com/office/drawing/2014/main" id="{3AEDC714-93ED-2595-3825-ACB57AC6166C}"/>
              </a:ext>
            </a:extLst>
          </p:cNvPr>
          <p:cNvSpPr txBox="1"/>
          <p:nvPr/>
        </p:nvSpPr>
        <p:spPr>
          <a:xfrm>
            <a:off x="5900278" y="3875232"/>
            <a:ext cx="499507" cy="276999"/>
          </a:xfrm>
          <a:prstGeom prst="rect">
            <a:avLst/>
          </a:prstGeom>
          <a:solidFill>
            <a:schemeClr val="bg1"/>
          </a:solidFill>
        </p:spPr>
        <p:txBody>
          <a:bodyPr wrap="square" rtlCol="0">
            <a:spAutoFit/>
          </a:bodyPr>
          <a:lstStyle/>
          <a:p>
            <a:r>
              <a:rPr kumimoji="1" lang="en-US" altLang="zh-TW" sz="1200" i="1" dirty="0">
                <a:latin typeface="Times New Roman" panose="02020603050405020304" pitchFamily="18" charset="0"/>
                <a:cs typeface="Times New Roman" panose="02020603050405020304" pitchFamily="18" charset="0"/>
              </a:rPr>
              <a:t>20</a:t>
            </a:r>
            <a:endParaRPr kumimoji="1" lang="zh-TW" altLang="en-US" sz="12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78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68AFAF-AF65-4FFB-AC85-732713392E37}"/>
              </a:ext>
            </a:extLst>
          </p:cNvPr>
          <p:cNvSpPr>
            <a:spLocks noGrp="1"/>
          </p:cNvSpPr>
          <p:nvPr>
            <p:ph type="title"/>
          </p:nvPr>
        </p:nvSpPr>
        <p:spPr/>
        <p:txBody>
          <a:bodyPr/>
          <a:lstStyle/>
          <a:p>
            <a:r>
              <a:rPr lang="en-US" altLang="zh-TW" b="0" dirty="0">
                <a:solidFill>
                  <a:schemeClr val="tx1"/>
                </a:solidFill>
              </a:rPr>
              <a:t>7.2 Noise Cleaning</a:t>
            </a:r>
            <a:endParaRPr lang="zh-TW" altLang="en-US" dirty="0"/>
          </a:p>
        </p:txBody>
      </p:sp>
      <p:sp>
        <p:nvSpPr>
          <p:cNvPr id="3" name="內容版面配置區 2">
            <a:extLst>
              <a:ext uri="{FF2B5EF4-FFF2-40B4-BE49-F238E27FC236}">
                <a16:creationId xmlns:a16="http://schemas.microsoft.com/office/drawing/2014/main" id="{9A152BF1-4128-4DA0-8E52-4332C35A589F}"/>
              </a:ext>
            </a:extLst>
          </p:cNvPr>
          <p:cNvSpPr>
            <a:spLocks noGrp="1"/>
          </p:cNvSpPr>
          <p:nvPr>
            <p:ph idx="1"/>
          </p:nvPr>
        </p:nvSpPr>
        <p:spPr/>
        <p:txBody>
          <a:bodyPr/>
          <a:lstStyle/>
          <a:p>
            <a:endParaRPr lang="zh-TW" altLang="en-US" dirty="0"/>
          </a:p>
        </p:txBody>
      </p:sp>
      <p:sp>
        <p:nvSpPr>
          <p:cNvPr id="4" name="頁尾版面配置區 3">
            <a:extLst>
              <a:ext uri="{FF2B5EF4-FFF2-40B4-BE49-F238E27FC236}">
                <a16:creationId xmlns:a16="http://schemas.microsoft.com/office/drawing/2014/main" id="{7812AC01-F9A9-4A2E-B0CC-3B5E7ACEA836}"/>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6450A0B0-CF8E-4AC4-BEEF-A7EB6F600690}"/>
              </a:ext>
            </a:extLst>
          </p:cNvPr>
          <p:cNvSpPr>
            <a:spLocks noGrp="1"/>
          </p:cNvSpPr>
          <p:nvPr>
            <p:ph type="sldNum" sz="quarter" idx="12"/>
          </p:nvPr>
        </p:nvSpPr>
        <p:spPr/>
        <p:txBody>
          <a:bodyPr/>
          <a:lstStyle/>
          <a:p>
            <a:fld id="{028E3F4F-51B2-42EE-AFA2-40C4572185CC}" type="slidenum">
              <a:rPr lang="en-US" smtClean="0"/>
              <a:t>22</a:t>
            </a:fld>
            <a:endParaRPr lang="en-US" dirty="0"/>
          </a:p>
        </p:txBody>
      </p:sp>
      <p:pic>
        <p:nvPicPr>
          <p:cNvPr id="7" name="圖片 6">
            <a:extLst>
              <a:ext uri="{FF2B5EF4-FFF2-40B4-BE49-F238E27FC236}">
                <a16:creationId xmlns:a16="http://schemas.microsoft.com/office/drawing/2014/main" id="{99402185-CFEA-4B18-A5BD-EE898E9073A6}"/>
              </a:ext>
            </a:extLst>
          </p:cNvPr>
          <p:cNvPicPr>
            <a:picLocks noChangeAspect="1"/>
          </p:cNvPicPr>
          <p:nvPr/>
        </p:nvPicPr>
        <p:blipFill>
          <a:blip r:embed="rId3"/>
          <a:stretch>
            <a:fillRect/>
          </a:stretch>
        </p:blipFill>
        <p:spPr>
          <a:xfrm>
            <a:off x="619125" y="2138151"/>
            <a:ext cx="7905750" cy="3438525"/>
          </a:xfrm>
          <a:prstGeom prst="rect">
            <a:avLst/>
          </a:prstGeom>
        </p:spPr>
      </p:pic>
      <p:sp>
        <p:nvSpPr>
          <p:cNvPr id="8" name="文字方塊 7">
            <a:extLst>
              <a:ext uri="{FF2B5EF4-FFF2-40B4-BE49-F238E27FC236}">
                <a16:creationId xmlns:a16="http://schemas.microsoft.com/office/drawing/2014/main" id="{5461F07F-6A66-4551-8367-490019E95C65}"/>
              </a:ext>
            </a:extLst>
          </p:cNvPr>
          <p:cNvSpPr txBox="1"/>
          <p:nvPr/>
        </p:nvSpPr>
        <p:spPr>
          <a:xfrm>
            <a:off x="2339752" y="5510849"/>
            <a:ext cx="576064" cy="369332"/>
          </a:xfrm>
          <a:prstGeom prst="rect">
            <a:avLst/>
          </a:prstGeom>
          <a:noFill/>
        </p:spPr>
        <p:txBody>
          <a:bodyPr wrap="square" rtlCol="0">
            <a:spAutoFit/>
          </a:bodyPr>
          <a:lstStyle/>
          <a:p>
            <a:r>
              <a:rPr lang="zh-TW" altLang="en-US" dirty="0"/>
              <a:t>圖</a:t>
            </a:r>
            <a:r>
              <a:rPr lang="en-US" altLang="zh-TW" dirty="0"/>
              <a:t>1</a:t>
            </a:r>
            <a:endParaRPr lang="zh-TW" altLang="en-US" dirty="0"/>
          </a:p>
        </p:txBody>
      </p:sp>
      <p:sp>
        <p:nvSpPr>
          <p:cNvPr id="9" name="文字方塊 8">
            <a:extLst>
              <a:ext uri="{FF2B5EF4-FFF2-40B4-BE49-F238E27FC236}">
                <a16:creationId xmlns:a16="http://schemas.microsoft.com/office/drawing/2014/main" id="{2E87EE24-96CE-4A52-A01B-FB1F47276AE6}"/>
              </a:ext>
            </a:extLst>
          </p:cNvPr>
          <p:cNvSpPr txBox="1"/>
          <p:nvPr/>
        </p:nvSpPr>
        <p:spPr>
          <a:xfrm>
            <a:off x="6228186" y="5510849"/>
            <a:ext cx="720080" cy="369332"/>
          </a:xfrm>
          <a:prstGeom prst="rect">
            <a:avLst/>
          </a:prstGeom>
          <a:noFill/>
        </p:spPr>
        <p:txBody>
          <a:bodyPr wrap="square" rtlCol="0">
            <a:spAutoFit/>
          </a:bodyPr>
          <a:lstStyle/>
          <a:p>
            <a:r>
              <a:rPr lang="zh-TW" altLang="en-US" dirty="0"/>
              <a:t>圖</a:t>
            </a:r>
            <a:r>
              <a:rPr lang="en-US" altLang="zh-TW" dirty="0"/>
              <a:t>2</a:t>
            </a:r>
            <a:endParaRPr lang="zh-TW" altLang="en-US" dirty="0"/>
          </a:p>
        </p:txBody>
      </p:sp>
    </p:spTree>
    <p:extLst>
      <p:ext uri="{BB962C8B-B14F-4D97-AF65-F5344CB8AC3E}">
        <p14:creationId xmlns:p14="http://schemas.microsoft.com/office/powerpoint/2010/main" val="366670900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71A70E-E9DC-5E74-0A66-4581B1AE7BD5}"/>
              </a:ext>
            </a:extLst>
          </p:cNvPr>
          <p:cNvSpPr>
            <a:spLocks noGrp="1"/>
          </p:cNvSpPr>
          <p:nvPr>
            <p:ph type="title"/>
          </p:nvPr>
        </p:nvSpPr>
        <p:spPr/>
        <p:txBody>
          <a:bodyPr>
            <a:normAutofit/>
          </a:bodyPr>
          <a:lstStyle/>
          <a:p>
            <a:r>
              <a:rPr kumimoji="1" lang="en-US" altLang="zh-TW" sz="4000" dirty="0"/>
              <a:t>5.2 Marr Hildreth—Laplacian of Gaussian</a:t>
            </a:r>
            <a:endParaRPr kumimoji="1" lang="zh-TW" altLang="en-US" sz="4000" dirty="0"/>
          </a:p>
        </p:txBody>
      </p:sp>
      <p:sp>
        <p:nvSpPr>
          <p:cNvPr id="4" name="頁尾版面配置區 3">
            <a:extLst>
              <a:ext uri="{FF2B5EF4-FFF2-40B4-BE49-F238E27FC236}">
                <a16:creationId xmlns:a16="http://schemas.microsoft.com/office/drawing/2014/main" id="{86FB980D-7AEB-E795-F5C6-86D5707FB202}"/>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36CB70D1-C80C-FD99-F334-F704F14E9602}"/>
              </a:ext>
            </a:extLst>
          </p:cNvPr>
          <p:cNvSpPr>
            <a:spLocks noGrp="1"/>
          </p:cNvSpPr>
          <p:nvPr>
            <p:ph type="sldNum" sz="quarter" idx="12"/>
          </p:nvPr>
        </p:nvSpPr>
        <p:spPr/>
        <p:txBody>
          <a:bodyPr/>
          <a:lstStyle/>
          <a:p>
            <a:fld id="{028E3F4F-51B2-42EE-AFA2-40C4572185CC}" type="slidenum">
              <a:rPr lang="en-US" smtClean="0"/>
              <a:t>220</a:t>
            </a:fld>
            <a:endParaRPr lang="en-US" dirty="0"/>
          </a:p>
        </p:txBody>
      </p:sp>
      <p:sp>
        <p:nvSpPr>
          <p:cNvPr id="6" name="文字方塊 5">
            <a:extLst>
              <a:ext uri="{FF2B5EF4-FFF2-40B4-BE49-F238E27FC236}">
                <a16:creationId xmlns:a16="http://schemas.microsoft.com/office/drawing/2014/main" id="{442EDE41-A7B1-9DC2-9496-DAE5B1E81720}"/>
              </a:ext>
            </a:extLst>
          </p:cNvPr>
          <p:cNvSpPr txBox="1"/>
          <p:nvPr/>
        </p:nvSpPr>
        <p:spPr>
          <a:xfrm>
            <a:off x="827366" y="5977467"/>
            <a:ext cx="7543801" cy="261610"/>
          </a:xfrm>
          <a:prstGeom prst="rect">
            <a:avLst/>
          </a:prstGeom>
          <a:noFill/>
        </p:spPr>
        <p:txBody>
          <a:bodyPr wrap="square" rtlCol="0">
            <a:spAutoFit/>
          </a:bodyPr>
          <a:lstStyle/>
          <a:p>
            <a:r>
              <a:rPr kumimoji="1" lang="en" altLang="zh-TW" sz="1100" dirty="0"/>
              <a:t>Source: B. Wiley, "Wiley Encyclopedia of Computer Science and Engineering," John Wiley &amp; Sons, Inc., Mar. 2007.</a:t>
            </a:r>
          </a:p>
        </p:txBody>
      </p:sp>
      <p:sp>
        <p:nvSpPr>
          <p:cNvPr id="10" name="內容版面配置區 9">
            <a:extLst>
              <a:ext uri="{FF2B5EF4-FFF2-40B4-BE49-F238E27FC236}">
                <a16:creationId xmlns:a16="http://schemas.microsoft.com/office/drawing/2014/main" id="{D6A2CA2F-79F4-0A49-DACC-8C24F3E06566}"/>
              </a:ext>
            </a:extLst>
          </p:cNvPr>
          <p:cNvSpPr>
            <a:spLocks noGrp="1"/>
          </p:cNvSpPr>
          <p:nvPr>
            <p:ph idx="1"/>
          </p:nvPr>
        </p:nvSpPr>
        <p:spPr>
          <a:xfrm>
            <a:off x="822959" y="1845733"/>
            <a:ext cx="7543801" cy="3911025"/>
          </a:xfrm>
        </p:spPr>
        <p:txBody>
          <a:bodyPr>
            <a:normAutofit fontScale="92500" lnSpcReduction="10000"/>
          </a:bodyPr>
          <a:lstStyle/>
          <a:p>
            <a:pPr marL="0" indent="0">
              <a:buNone/>
            </a:pPr>
            <a:r>
              <a:rPr lang="en" altLang="zh-TW" sz="2400" dirty="0"/>
              <a:t>Pros and Cons:</a:t>
            </a:r>
          </a:p>
          <a:p>
            <a:pPr>
              <a:buClr>
                <a:schemeClr val="tx1"/>
              </a:buClr>
              <a:buFont typeface="Wingdings" pitchFamily="2" charset="2"/>
              <a:buChar char="l"/>
            </a:pPr>
            <a:r>
              <a:rPr lang="en" altLang="zh-TW" sz="2400" dirty="0"/>
              <a:t> The edge maps from the </a:t>
            </a:r>
            <a:r>
              <a:rPr lang="en" altLang="zh-TW" sz="2400" dirty="0" err="1"/>
              <a:t>LoG</a:t>
            </a:r>
            <a:r>
              <a:rPr lang="en" altLang="zh-TW" sz="2400" dirty="0"/>
              <a:t> is </a:t>
            </a:r>
            <a:r>
              <a:rPr lang="en" altLang="zh-TW" sz="2400" dirty="0">
                <a:solidFill>
                  <a:srgbClr val="FF0000"/>
                </a:solidFill>
              </a:rPr>
              <a:t>thinner</a:t>
            </a:r>
            <a:r>
              <a:rPr lang="en" altLang="zh-TW" sz="2400" dirty="0"/>
              <a:t> than the gradient-based edge detectors.</a:t>
            </a:r>
          </a:p>
          <a:p>
            <a:pPr>
              <a:buClr>
                <a:schemeClr val="tx1"/>
              </a:buClr>
              <a:buFont typeface="Wingdings" pitchFamily="2" charset="2"/>
              <a:buChar char="l"/>
            </a:pPr>
            <a:r>
              <a:rPr lang="en" altLang="zh-TW" sz="2400" dirty="0"/>
              <a:t> Because of the smoothing filtering in the </a:t>
            </a:r>
            <a:r>
              <a:rPr lang="en" altLang="zh-TW" sz="2400" dirty="0" err="1"/>
              <a:t>LoG</a:t>
            </a:r>
            <a:r>
              <a:rPr lang="en" altLang="zh-TW" sz="2400" dirty="0"/>
              <a:t> operator, its edge images (Fig. 10) are </a:t>
            </a:r>
            <a:r>
              <a:rPr lang="en" altLang="zh-TW" sz="2400" dirty="0">
                <a:solidFill>
                  <a:srgbClr val="FF0000"/>
                </a:solidFill>
              </a:rPr>
              <a:t>robust to noise; however, sharp corners are lost at the same time</a:t>
            </a:r>
            <a:r>
              <a:rPr lang="en" altLang="zh-TW" sz="2400" dirty="0"/>
              <a:t>. </a:t>
            </a:r>
          </a:p>
          <a:p>
            <a:pPr>
              <a:buClr>
                <a:schemeClr val="tx1"/>
              </a:buClr>
              <a:buFont typeface="Wingdings" pitchFamily="2" charset="2"/>
              <a:buChar char="l"/>
            </a:pPr>
            <a:r>
              <a:rPr lang="en" altLang="zh-TW" sz="2400" dirty="0"/>
              <a:t> It generates the closed-edge contours. However, </a:t>
            </a:r>
            <a:r>
              <a:rPr lang="en" altLang="zh-TW" sz="2400" dirty="0">
                <a:solidFill>
                  <a:srgbClr val="FF0000"/>
                </a:solidFill>
              </a:rPr>
              <a:t>spurious edge loops may appear in outputs and edge locations may shift at large scales</a:t>
            </a:r>
            <a:r>
              <a:rPr lang="en" altLang="zh-TW" sz="2400" dirty="0"/>
              <a:t>.</a:t>
            </a:r>
          </a:p>
          <a:p>
            <a:pPr>
              <a:buClr>
                <a:schemeClr val="tx1"/>
              </a:buClr>
              <a:buFont typeface="Wingdings" pitchFamily="2" charset="2"/>
              <a:buChar char="l"/>
            </a:pPr>
            <a:r>
              <a:rPr lang="en" altLang="zh-TW" sz="2400" dirty="0"/>
              <a:t> Postprocesses such as </a:t>
            </a:r>
            <a:r>
              <a:rPr lang="en" altLang="zh-TW" sz="2400" dirty="0" err="1"/>
              <a:t>nonmaxima</a:t>
            </a:r>
            <a:r>
              <a:rPr lang="en" altLang="zh-TW" sz="2400" dirty="0"/>
              <a:t> suppression and hysteresis thresholding are not applicable.</a:t>
            </a:r>
            <a:endParaRPr lang="zh-TW" altLang="en-US" sz="2400" dirty="0"/>
          </a:p>
        </p:txBody>
      </p:sp>
    </p:spTree>
    <p:extLst>
      <p:ext uri="{BB962C8B-B14F-4D97-AF65-F5344CB8AC3E}">
        <p14:creationId xmlns:p14="http://schemas.microsoft.com/office/powerpoint/2010/main" val="245544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標題 1"/>
          <p:cNvSpPr>
            <a:spLocks noGrp="1"/>
          </p:cNvSpPr>
          <p:nvPr>
            <p:ph type="title"/>
          </p:nvPr>
        </p:nvSpPr>
        <p:spPr/>
        <p:txBody>
          <a:bodyPr>
            <a:normAutofit/>
          </a:bodyPr>
          <a:lstStyle/>
          <a:p>
            <a:r>
              <a:rPr lang="en-US" altLang="zh-TW" sz="4000" dirty="0">
                <a:solidFill>
                  <a:schemeClr val="tx1"/>
                </a:solidFill>
              </a:rPr>
              <a:t>Defocusing images &amp; edges blurred </a:t>
            </a:r>
            <a:endParaRPr lang="zh-TW" altLang="en-US" sz="4000" dirty="0">
              <a:solidFill>
                <a:schemeClr val="tx1"/>
              </a:solidFill>
            </a:endParaRPr>
          </a:p>
        </p:txBody>
      </p:sp>
      <p:sp>
        <p:nvSpPr>
          <p:cNvPr id="3" name="內容版面配置區 2"/>
          <p:cNvSpPr>
            <a:spLocks noGrp="1"/>
          </p:cNvSpPr>
          <p:nvPr>
            <p:ph sz="half" idx="1"/>
          </p:nvPr>
        </p:nvSpPr>
        <p:spPr/>
        <p:txBody>
          <a:bodyPr/>
          <a:lstStyle/>
          <a:p>
            <a:pPr marL="0" indent="0" algn="ctr">
              <a:buNone/>
            </a:pPr>
            <a:r>
              <a:rPr lang="en-US" altLang="zh-TW" sz="2800" dirty="0">
                <a:solidFill>
                  <a:schemeClr val="tx1"/>
                </a:solidFill>
                <a:latin typeface="+mj-lt"/>
              </a:rPr>
              <a:t>Defocusing</a:t>
            </a:r>
            <a:endParaRPr lang="zh-TW" altLang="en-US" sz="2800" dirty="0">
              <a:solidFill>
                <a:schemeClr val="tx1"/>
              </a:solidFill>
              <a:latin typeface="+mj-lt"/>
            </a:endParaRPr>
          </a:p>
        </p:txBody>
      </p:sp>
      <p:sp>
        <p:nvSpPr>
          <p:cNvPr id="4" name="內容版面配置區 3"/>
          <p:cNvSpPr>
            <a:spLocks noGrp="1"/>
          </p:cNvSpPr>
          <p:nvPr>
            <p:ph sz="half" idx="2"/>
          </p:nvPr>
        </p:nvSpPr>
        <p:spPr/>
        <p:txBody>
          <a:bodyPr>
            <a:normAutofit/>
          </a:bodyPr>
          <a:lstStyle/>
          <a:p>
            <a:pPr marL="0" indent="0" algn="ctr">
              <a:buNone/>
            </a:pPr>
            <a:r>
              <a:rPr lang="en-US" altLang="zh-TW" sz="2800" dirty="0">
                <a:solidFill>
                  <a:schemeClr val="tx1"/>
                </a:solidFill>
                <a:latin typeface="+mj-lt"/>
              </a:rPr>
              <a:t>Edges blurred</a:t>
            </a:r>
            <a:endParaRPr lang="zh-TW" altLang="en-US" sz="2800" dirty="0">
              <a:solidFill>
                <a:schemeClr val="tx1"/>
              </a:solidFill>
              <a:latin typeface="+mj-lt"/>
            </a:endParaRPr>
          </a:p>
          <a:p>
            <a:pPr algn="ctr"/>
            <a:endParaRPr lang="zh-TW" altLang="en-US" sz="2800" dirty="0">
              <a:solidFill>
                <a:schemeClr val="tx1"/>
              </a:solidFill>
              <a:latin typeface="+mj-lt"/>
            </a:endParaRPr>
          </a:p>
        </p:txBody>
      </p:sp>
      <p:pic>
        <p:nvPicPr>
          <p:cNvPr id="81923" name="圖片 6"/>
          <p:cNvPicPr>
            <a:picLocks noChangeAspect="1"/>
          </p:cNvPicPr>
          <p:nvPr/>
        </p:nvPicPr>
        <p:blipFill>
          <a:blip r:embed="rId3" cstate="print"/>
          <a:srcRect/>
          <a:stretch>
            <a:fillRect/>
          </a:stretch>
        </p:blipFill>
        <p:spPr bwMode="auto">
          <a:xfrm>
            <a:off x="4702969" y="3068638"/>
            <a:ext cx="3624262" cy="2717800"/>
          </a:xfrm>
          <a:prstGeom prst="rect">
            <a:avLst/>
          </a:prstGeom>
          <a:noFill/>
          <a:ln w="9525">
            <a:noFill/>
            <a:miter lim="800000"/>
            <a:headEnd/>
            <a:tailEnd/>
          </a:ln>
        </p:spPr>
      </p:pic>
      <p:pic>
        <p:nvPicPr>
          <p:cNvPr id="81925" name="圖片 8"/>
          <p:cNvPicPr>
            <a:picLocks noChangeAspect="1"/>
          </p:cNvPicPr>
          <p:nvPr/>
        </p:nvPicPr>
        <p:blipFill>
          <a:blip r:embed="rId4" cstate="print"/>
          <a:srcRect/>
          <a:stretch>
            <a:fillRect/>
          </a:stretch>
        </p:blipFill>
        <p:spPr bwMode="auto">
          <a:xfrm>
            <a:off x="936307" y="3068638"/>
            <a:ext cx="3476625" cy="2608262"/>
          </a:xfrm>
          <a:prstGeom prst="rect">
            <a:avLst/>
          </a:prstGeom>
          <a:noFill/>
          <a:ln w="9525">
            <a:noFill/>
            <a:miter lim="800000"/>
            <a:headEnd/>
            <a:tailEnd/>
          </a:ln>
        </p:spPr>
      </p:pic>
      <p:sp>
        <p:nvSpPr>
          <p:cNvPr id="7"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lstStyle/>
          <a:p>
            <a:pPr eaLnBrk="1" hangingPunct="1"/>
            <a:r>
              <a:rPr lang="en-US" altLang="zh-TW" dirty="0"/>
              <a:t>Fun Time 3</a:t>
            </a:r>
            <a:endParaRPr lang="zh-TW" altLang="zh-TW" dirty="0"/>
          </a:p>
        </p:txBody>
      </p:sp>
      <p:sp>
        <p:nvSpPr>
          <p:cNvPr id="41988" name="Rectangle 3"/>
          <p:cNvSpPr>
            <a:spLocks noGrp="1" noChangeArrowheads="1"/>
          </p:cNvSpPr>
          <p:nvPr>
            <p:ph idx="1"/>
          </p:nvPr>
        </p:nvSpPr>
        <p:spPr/>
        <p:txBody>
          <a:bodyPr/>
          <a:lstStyle/>
          <a:p>
            <a:pPr marL="0" indent="0" eaLnBrk="1" hangingPunct="1">
              <a:buFont typeface="Wingdings" pitchFamily="2" charset="2"/>
              <a:buNone/>
              <a:defRPr/>
            </a:pPr>
            <a:endParaRPr lang="en-US" altLang="zh-TW" dirty="0"/>
          </a:p>
          <a:p>
            <a:pPr eaLnBrk="1" hangingPunct="1">
              <a:defRPr/>
            </a:pPr>
            <a:endParaRPr lang="en-US" altLang="zh-TW" dirty="0"/>
          </a:p>
        </p:txBody>
      </p:sp>
      <p:sp>
        <p:nvSpPr>
          <p:cNvPr id="4"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2" name="投影片編號版面配置區 1"/>
          <p:cNvSpPr>
            <a:spLocks noGrp="1"/>
          </p:cNvSpPr>
          <p:nvPr>
            <p:ph type="sldNum" sz="quarter" idx="12"/>
          </p:nvPr>
        </p:nvSpPr>
        <p:spPr/>
        <p:txBody>
          <a:bodyPr/>
          <a:lstStyle/>
          <a:p>
            <a:fld id="{028E3F4F-51B2-42EE-AFA2-40C4572185CC}" type="slidenum">
              <a:rPr lang="en-US" smtClean="0"/>
              <a:t>24</a:t>
            </a:fld>
            <a:endParaRPr lang="en-US" dirty="0"/>
          </a:p>
        </p:txBody>
      </p:sp>
    </p:spTree>
    <p:extLst>
      <p:ext uri="{BB962C8B-B14F-4D97-AF65-F5344CB8AC3E}">
        <p14:creationId xmlns:p14="http://schemas.microsoft.com/office/powerpoint/2010/main" val="1001169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Grp="1" noChangeArrowheads="1"/>
          </p:cNvSpPr>
          <p:nvPr>
            <p:ph type="title"/>
          </p:nvPr>
        </p:nvSpPr>
        <p:spPr/>
        <p:txBody>
          <a:bodyPr>
            <a:normAutofit/>
          </a:bodyPr>
          <a:lstStyle/>
          <a:p>
            <a:pPr eaLnBrk="1" hangingPunct="1"/>
            <a:r>
              <a:rPr lang="en-US" altLang="zh-TW" sz="3600" dirty="0">
                <a:solidFill>
                  <a:schemeClr val="tx1"/>
                </a:solidFill>
              </a:rPr>
              <a:t>7.2.1 A Statistical Framework for Noise Removal</a:t>
            </a:r>
          </a:p>
        </p:txBody>
      </p:sp>
      <p:sp>
        <p:nvSpPr>
          <p:cNvPr id="82948" name="Rectangle 3"/>
          <p:cNvSpPr>
            <a:spLocks noGrp="1" noChangeArrowheads="1"/>
          </p:cNvSpPr>
          <p:nvPr>
            <p:ph idx="1"/>
          </p:nvPr>
        </p:nvSpPr>
        <p:spPr/>
        <p:txBody>
          <a:bodyPr>
            <a:normAutofit/>
          </a:bodyPr>
          <a:lstStyle/>
          <a:p>
            <a:pPr eaLnBrk="1" hangingPunct="1"/>
            <a:r>
              <a:rPr lang="en-US" altLang="zh-TW" sz="2800" dirty="0">
                <a:solidFill>
                  <a:schemeClr val="tx1"/>
                </a:solidFill>
              </a:rPr>
              <a:t>Idealization:</a:t>
            </a:r>
          </a:p>
          <a:p>
            <a:pPr eaLnBrk="1" hangingPunct="1"/>
            <a:r>
              <a:rPr lang="en-US" altLang="zh-TW" sz="2800" dirty="0">
                <a:solidFill>
                  <a:schemeClr val="tx1"/>
                </a:solidFill>
              </a:rPr>
              <a:t>if no noise, each neighborhood the same constant.</a:t>
            </a:r>
          </a:p>
        </p:txBody>
      </p:sp>
      <p:sp>
        <p:nvSpPr>
          <p:cNvPr id="5"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2" name="投影片編號版面配置區 1"/>
          <p:cNvSpPr>
            <a:spLocks noGrp="1"/>
          </p:cNvSpPr>
          <p:nvPr>
            <p:ph type="sldNum" sz="quarter" idx="12"/>
          </p:nvPr>
        </p:nvSpPr>
        <p:spPr/>
        <p:txBody>
          <a:bodyPr/>
          <a:lstStyle/>
          <a:p>
            <a:fld id="{028E3F4F-51B2-42EE-AFA2-40C4572185CC}" type="slidenum">
              <a:rPr lang="en-US" smtClean="0"/>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0BECCB-9069-470D-9B50-986C8E298F99}"/>
              </a:ext>
            </a:extLst>
          </p:cNvPr>
          <p:cNvSpPr>
            <a:spLocks noGrp="1"/>
          </p:cNvSpPr>
          <p:nvPr>
            <p:ph type="title"/>
          </p:nvPr>
        </p:nvSpPr>
        <p:spPr/>
        <p:txBody>
          <a:bodyPr>
            <a:normAutofit/>
          </a:bodyPr>
          <a:lstStyle/>
          <a:p>
            <a:r>
              <a:rPr lang="en-US" altLang="zh-TW" sz="3600" b="0" dirty="0">
                <a:solidFill>
                  <a:schemeClr val="tx1"/>
                </a:solidFill>
              </a:rPr>
              <a:t>7.2.1 A Statistical Framework for Noise Removal</a:t>
            </a:r>
            <a:endParaRPr lang="zh-TW" altLang="en-US" sz="3600" dirty="0"/>
          </a:p>
        </p:txBody>
      </p:sp>
      <p:sp>
        <p:nvSpPr>
          <p:cNvPr id="3" name="內容版面配置區 2">
            <a:extLst>
              <a:ext uri="{FF2B5EF4-FFF2-40B4-BE49-F238E27FC236}">
                <a16:creationId xmlns:a16="http://schemas.microsoft.com/office/drawing/2014/main" id="{EFBB709E-C156-4BA4-A182-404C3A063D3B}"/>
              </a:ext>
            </a:extLst>
          </p:cNvPr>
          <p:cNvSpPr>
            <a:spLocks noGrp="1"/>
          </p:cNvSpPr>
          <p:nvPr>
            <p:ph idx="1"/>
          </p:nvPr>
        </p:nvSpPr>
        <p:spPr/>
        <p:txBody>
          <a:bodyPr/>
          <a:lstStyle/>
          <a:p>
            <a:r>
              <a:rPr lang="en-US" altLang="zh-TW" sz="2400" dirty="0">
                <a:solidFill>
                  <a:schemeClr val="tx1"/>
                </a:solidFill>
              </a:rPr>
              <a:t>Assumption: random noise is uncorrelated</a:t>
            </a:r>
          </a:p>
          <a:p>
            <a:endParaRPr lang="zh-TW" altLang="en-US" dirty="0"/>
          </a:p>
        </p:txBody>
      </p:sp>
      <p:sp>
        <p:nvSpPr>
          <p:cNvPr id="4" name="頁尾版面配置區 3">
            <a:extLst>
              <a:ext uri="{FF2B5EF4-FFF2-40B4-BE49-F238E27FC236}">
                <a16:creationId xmlns:a16="http://schemas.microsoft.com/office/drawing/2014/main" id="{13B192CD-9413-4EB5-8868-86AF4356B9C4}"/>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49B4D1E0-9069-47D3-B6FF-BA56EB288FA6}"/>
              </a:ext>
            </a:extLst>
          </p:cNvPr>
          <p:cNvSpPr>
            <a:spLocks noGrp="1"/>
          </p:cNvSpPr>
          <p:nvPr>
            <p:ph type="sldNum" sz="quarter" idx="12"/>
          </p:nvPr>
        </p:nvSpPr>
        <p:spPr/>
        <p:txBody>
          <a:bodyPr/>
          <a:lstStyle/>
          <a:p>
            <a:fld id="{028E3F4F-51B2-42EE-AFA2-40C4572185CC}" type="slidenum">
              <a:rPr lang="en-US" smtClean="0"/>
              <a:t>26</a:t>
            </a:fld>
            <a:endParaRPr lang="en-US" dirty="0"/>
          </a:p>
        </p:txBody>
      </p:sp>
      <p:pic>
        <p:nvPicPr>
          <p:cNvPr id="7" name="圖片 6">
            <a:extLst>
              <a:ext uri="{FF2B5EF4-FFF2-40B4-BE49-F238E27FC236}">
                <a16:creationId xmlns:a16="http://schemas.microsoft.com/office/drawing/2014/main" id="{53FA46A5-87F8-486F-85D1-80F8B7B65B31}"/>
              </a:ext>
            </a:extLst>
          </p:cNvPr>
          <p:cNvPicPr>
            <a:picLocks noChangeAspect="1"/>
          </p:cNvPicPr>
          <p:nvPr/>
        </p:nvPicPr>
        <p:blipFill>
          <a:blip r:embed="rId3"/>
          <a:stretch>
            <a:fillRect/>
          </a:stretch>
        </p:blipFill>
        <p:spPr>
          <a:xfrm>
            <a:off x="165734" y="2328053"/>
            <a:ext cx="8858250" cy="3600450"/>
          </a:xfrm>
          <a:prstGeom prst="rect">
            <a:avLst/>
          </a:prstGeom>
        </p:spPr>
      </p:pic>
    </p:spTree>
    <p:extLst>
      <p:ext uri="{BB962C8B-B14F-4D97-AF65-F5344CB8AC3E}">
        <p14:creationId xmlns:p14="http://schemas.microsoft.com/office/powerpoint/2010/main" val="562758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Rectangle 2"/>
          <p:cNvSpPr>
            <a:spLocks noGrp="1" noChangeArrowheads="1"/>
          </p:cNvSpPr>
          <p:nvPr>
            <p:ph type="title"/>
          </p:nvPr>
        </p:nvSpPr>
        <p:spPr/>
        <p:txBody>
          <a:bodyPr>
            <a:normAutofit/>
          </a:bodyPr>
          <a:lstStyle/>
          <a:p>
            <a:pPr eaLnBrk="1" hangingPunct="1"/>
            <a:r>
              <a:rPr lang="en-US" altLang="zh-TW" sz="3600" b="0" dirty="0">
                <a:solidFill>
                  <a:schemeClr val="tx1"/>
                </a:solidFill>
              </a:rPr>
              <a:t>7.2.1 A Statistical Framework for Noise Removal</a:t>
            </a:r>
          </a:p>
        </p:txBody>
      </p:sp>
      <p:sp>
        <p:nvSpPr>
          <p:cNvPr id="2" name="內容版面配置區 1"/>
          <p:cNvSpPr>
            <a:spLocks noGrp="1"/>
          </p:cNvSpPr>
          <p:nvPr>
            <p:ph idx="1"/>
          </p:nvPr>
        </p:nvSpPr>
        <p:spPr/>
        <p:txBody>
          <a:bodyPr>
            <a:normAutofit/>
          </a:bodyPr>
          <a:lstStyle/>
          <a:p>
            <a:r>
              <a:rPr lang="en-US" altLang="zh-TW" sz="2400" dirty="0">
                <a:solidFill>
                  <a:schemeClr val="tx1"/>
                </a:solidFill>
              </a:rPr>
              <a:t>Assumption: random noise is uncorrelated</a:t>
            </a:r>
          </a:p>
          <a:p>
            <a:endParaRPr lang="zh-TW" altLang="en-US" sz="1800" dirty="0">
              <a:solidFill>
                <a:schemeClr val="tx1"/>
              </a:solidFill>
            </a:endParaRPr>
          </a:p>
        </p:txBody>
      </p:sp>
      <p:pic>
        <p:nvPicPr>
          <p:cNvPr id="83971" name="Picture 4" descr="7"/>
          <p:cNvPicPr>
            <a:picLocks noChangeAspect="1" noChangeArrowheads="1"/>
          </p:cNvPicPr>
          <p:nvPr/>
        </p:nvPicPr>
        <p:blipFill>
          <a:blip r:embed="rId4" cstate="print"/>
          <a:srcRect/>
          <a:stretch>
            <a:fillRect/>
          </a:stretch>
        </p:blipFill>
        <p:spPr bwMode="auto">
          <a:xfrm>
            <a:off x="467519" y="2849091"/>
            <a:ext cx="8208962" cy="2524125"/>
          </a:xfrm>
          <a:prstGeom prst="rect">
            <a:avLst/>
          </a:prstGeom>
          <a:noFill/>
          <a:ln w="9525">
            <a:noFill/>
            <a:miter lim="800000"/>
            <a:headEnd/>
            <a:tailEnd/>
          </a:ln>
        </p:spPr>
      </p:pic>
      <p:sp>
        <p:nvSpPr>
          <p:cNvPr id="7"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3" name="投影片編號版面配置區 2"/>
          <p:cNvSpPr>
            <a:spLocks noGrp="1"/>
          </p:cNvSpPr>
          <p:nvPr>
            <p:ph type="sldNum" sz="quarter" idx="12"/>
          </p:nvPr>
        </p:nvSpPr>
        <p:spPr/>
        <p:txBody>
          <a:bodyPr/>
          <a:lstStyle/>
          <a:p>
            <a:fld id="{028E3F4F-51B2-42EE-AFA2-40C4572185CC}" type="slidenum">
              <a:rPr lang="en-US" smtClean="0"/>
              <a:t>27</a:t>
            </a:fld>
            <a:endParaRPr lang="en-US" dirty="0"/>
          </a:p>
        </p:txBody>
      </p:sp>
    </p:spTree>
    <p:custDataLst>
      <p:tags r:id="rId1"/>
    </p:custData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Rectangle 2"/>
          <p:cNvSpPr>
            <a:spLocks noGrp="1" noChangeArrowheads="1"/>
          </p:cNvSpPr>
          <p:nvPr>
            <p:ph type="title"/>
          </p:nvPr>
        </p:nvSpPr>
        <p:spPr/>
        <p:txBody>
          <a:bodyPr>
            <a:normAutofit/>
          </a:bodyPr>
          <a:lstStyle/>
          <a:p>
            <a:pPr eaLnBrk="1" hangingPunct="1"/>
            <a:r>
              <a:rPr lang="en-US" altLang="zh-TW" sz="3600" b="0" dirty="0">
                <a:solidFill>
                  <a:schemeClr val="tx1"/>
                </a:solidFill>
              </a:rPr>
              <a:t>7.2.1 A Statistical Framework for Noise Removal</a:t>
            </a:r>
          </a:p>
        </p:txBody>
      </p:sp>
      <p:sp>
        <p:nvSpPr>
          <p:cNvPr id="2" name="內容版面配置區 1"/>
          <p:cNvSpPr>
            <a:spLocks noGrp="1"/>
          </p:cNvSpPr>
          <p:nvPr>
            <p:ph idx="1"/>
          </p:nvPr>
        </p:nvSpPr>
        <p:spPr/>
        <p:txBody>
          <a:bodyPr>
            <a:normAutofit/>
          </a:bodyPr>
          <a:lstStyle/>
          <a:p>
            <a:r>
              <a:rPr lang="en-US" altLang="zh-TW" sz="2400" dirty="0">
                <a:solidFill>
                  <a:schemeClr val="tx1"/>
                </a:solidFill>
              </a:rPr>
              <a:t>Assumption: random noise is uncorrelated</a:t>
            </a:r>
          </a:p>
          <a:p>
            <a:endParaRPr lang="zh-TW" altLang="en-US" sz="1800" dirty="0">
              <a:solidFill>
                <a:schemeClr val="tx1"/>
              </a:solidFill>
            </a:endParaRPr>
          </a:p>
        </p:txBody>
      </p:sp>
      <p:pic>
        <p:nvPicPr>
          <p:cNvPr id="83971" name="Picture 4" descr="7"/>
          <p:cNvPicPr>
            <a:picLocks noChangeAspect="1" noChangeArrowheads="1"/>
          </p:cNvPicPr>
          <p:nvPr/>
        </p:nvPicPr>
        <p:blipFill rotWithShape="1">
          <a:blip r:embed="rId4" cstate="print"/>
          <a:srcRect l="42982" r="39474" b="28528"/>
          <a:stretch/>
        </p:blipFill>
        <p:spPr bwMode="auto">
          <a:xfrm>
            <a:off x="6984231" y="2389955"/>
            <a:ext cx="1440161" cy="1804045"/>
          </a:xfrm>
          <a:prstGeom prst="rect">
            <a:avLst/>
          </a:prstGeom>
          <a:noFill/>
          <a:ln w="9525">
            <a:noFill/>
            <a:miter lim="800000"/>
            <a:headEnd/>
            <a:tailEnd/>
          </a:ln>
        </p:spPr>
      </p:pic>
      <p:sp>
        <p:nvSpPr>
          <p:cNvPr id="7"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3" name="投影片編號版面配置區 2"/>
          <p:cNvSpPr>
            <a:spLocks noGrp="1"/>
          </p:cNvSpPr>
          <p:nvPr>
            <p:ph type="sldNum" sz="quarter" idx="12"/>
          </p:nvPr>
        </p:nvSpPr>
        <p:spPr/>
        <p:txBody>
          <a:bodyPr/>
          <a:lstStyle/>
          <a:p>
            <a:fld id="{028E3F4F-51B2-42EE-AFA2-40C4572185CC}" type="slidenum">
              <a:rPr lang="en-US" smtClean="0"/>
              <a:t>28</a:t>
            </a:fld>
            <a:endParaRPr lang="en-US" dirty="0"/>
          </a:p>
        </p:txBody>
      </p:sp>
      <mc:AlternateContent xmlns:mc="http://schemas.openxmlformats.org/markup-compatibility/2006" xmlns:a14="http://schemas.microsoft.com/office/drawing/2010/main">
        <mc:Choice Requires="a14">
          <p:sp>
            <p:nvSpPr>
              <p:cNvPr id="4" name="文字方塊 3"/>
              <p:cNvSpPr txBox="1"/>
              <p:nvPr/>
            </p:nvSpPr>
            <p:spPr>
              <a:xfrm>
                <a:off x="792000" y="3429000"/>
                <a:ext cx="7740440" cy="2577116"/>
              </a:xfrm>
              <a:prstGeom prst="rect">
                <a:avLst/>
              </a:prstGeom>
              <a:noFill/>
            </p:spPr>
            <p:txBody>
              <a:bodyPr wrap="square" rtlCol="0">
                <a:spAutoFit/>
              </a:bodyPr>
              <a:lstStyle/>
              <a:p>
                <a:pPr>
                  <a:lnSpc>
                    <a:spcPct val="120000"/>
                  </a:lnSpc>
                </a:pPr>
                <a:r>
                  <a:rPr lang="el-GR" altLang="zh-TW" sz="2400" i="1" dirty="0">
                    <a:latin typeface="+mj-lt"/>
                  </a:rPr>
                  <a:t>α</a:t>
                </a:r>
                <a:r>
                  <a:rPr lang="zh-TW" altLang="en-US" sz="2400" i="1" dirty="0">
                    <a:latin typeface="+mj-lt"/>
                  </a:rPr>
                  <a:t> </a:t>
                </a:r>
                <a:r>
                  <a:rPr lang="en-US" altLang="zh-TW" sz="2400" i="1" dirty="0">
                    <a:latin typeface="+mj-lt"/>
                  </a:rPr>
                  <a:t>=</a:t>
                </a:r>
                <a:r>
                  <a:rPr lang="zh-TW" altLang="en-US" sz="2400" i="1" dirty="0">
                    <a:latin typeface="+mj-lt"/>
                  </a:rPr>
                  <a:t> </a:t>
                </a:r>
                <a:r>
                  <a:rPr lang="en-US" altLang="zh-TW" sz="2400" i="1" dirty="0">
                    <a:latin typeface="+mj-lt"/>
                  </a:rPr>
                  <a:t>2,</a:t>
                </a:r>
                <a:r>
                  <a:rPr lang="zh-TW" altLang="en-US" sz="2400" i="1" dirty="0">
                    <a:latin typeface="+mj-lt"/>
                  </a:rPr>
                  <a:t> </a:t>
                </a:r>
                <a:r>
                  <a:rPr lang="el-GR" altLang="zh-TW" sz="2400" i="1" dirty="0">
                    <a:latin typeface="+mj-lt"/>
                  </a:rPr>
                  <a:t>β</a:t>
                </a:r>
                <a:r>
                  <a:rPr lang="zh-TW" altLang="en-US" sz="2400" i="1" dirty="0">
                    <a:latin typeface="+mj-lt"/>
                  </a:rPr>
                  <a:t> </a:t>
                </a:r>
                <a:r>
                  <a:rPr lang="en-US" altLang="zh-TW" sz="2400" i="1" dirty="0">
                    <a:latin typeface="+mj-lt"/>
                  </a:rPr>
                  <a:t>=</a:t>
                </a:r>
                <a:r>
                  <a:rPr lang="zh-TW" altLang="en-US" sz="2400" i="1" dirty="0">
                    <a:latin typeface="+mj-lt"/>
                  </a:rPr>
                  <a:t> </a:t>
                </a:r>
                <a:r>
                  <a:rPr lang="en-US" altLang="zh-TW" sz="2400" i="1" dirty="0">
                    <a:latin typeface="+mj-lt"/>
                  </a:rPr>
                  <a:t>2</a:t>
                </a:r>
              </a:p>
              <a:p>
                <a:pPr>
                  <a:lnSpc>
                    <a:spcPct val="120000"/>
                  </a:lnSpc>
                </a:pPr>
                <a14:m>
                  <m:oMath xmlns:m="http://schemas.openxmlformats.org/officeDocument/2006/math">
                    <m:d>
                      <m:dPr>
                        <m:begChr m:val="["/>
                        <m:endChr m:val="]"/>
                        <m:ctrlPr>
                          <a:rPr lang="en-US" altLang="zh-TW" sz="2400" i="1" smtClean="0">
                            <a:latin typeface="Cambria Math" panose="02040503050406030204" pitchFamily="18" charset="0"/>
                          </a:rPr>
                        </m:ctrlPr>
                      </m:dPr>
                      <m:e>
                        <m:m>
                          <m:mPr>
                            <m:mcs>
                              <m:mc>
                                <m:mcPr>
                                  <m:count m:val="3"/>
                                  <m:mcJc m:val="center"/>
                                </m:mcPr>
                              </m:mc>
                            </m:mcs>
                            <m:ctrlPr>
                              <a:rPr lang="en-US" altLang="zh-TW" sz="2400" i="1" smtClean="0">
                                <a:latin typeface="Cambria Math" panose="02040503050406030204" pitchFamily="18" charset="0"/>
                              </a:rPr>
                            </m:ctrlPr>
                          </m:mPr>
                          <m:mr>
                            <m:e>
                              <m:f>
                                <m:fPr>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mr>
                          <m:m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r>
                                <a:rPr lang="en-US" altLang="zh-TW" sz="2400" i="1">
                                  <a:latin typeface="Cambria Math" panose="02040503050406030204" pitchFamily="18" charset="0"/>
                                </a:rPr>
                                <m:t>1</m:t>
                              </m:r>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mr>
                          <m:m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mr>
                        </m:m>
                      </m:e>
                    </m:d>
                  </m:oMath>
                </a14:m>
                <a:r>
                  <a:rPr lang="zh-TW" altLang="en-US" sz="2400" dirty="0">
                    <a:latin typeface="+mj-lt"/>
                  </a:rPr>
                  <a:t> </a:t>
                </a:r>
                <a:r>
                  <a:rPr lang="en-US" altLang="zh-TW" sz="2400" dirty="0">
                    <a:latin typeface="標楷體" panose="03000509000000000000" pitchFamily="65" charset="-120"/>
                    <a:ea typeface="標楷體" panose="03000509000000000000" pitchFamily="65" charset="-120"/>
                  </a:rPr>
                  <a:t>×</a:t>
                </a:r>
                <a:r>
                  <a:rPr lang="zh-TW" altLang="en-US" sz="2400" dirty="0">
                    <a:latin typeface="+mj-lt"/>
                  </a:rPr>
                  <a:t> </a:t>
                </a:r>
                <a14:m>
                  <m:oMath xmlns:m="http://schemas.openxmlformats.org/officeDocument/2006/math">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(1 + 4</m:t>
                        </m:r>
                        <m:r>
                          <a:rPr lang="en-US" altLang="zh-TW" sz="2400" b="0" i="1" smtClean="0">
                            <a:latin typeface="Cambria Math" panose="02040503050406030204" pitchFamily="18" charset="0"/>
                            <a:ea typeface="Cambria Math" panose="02040503050406030204" pitchFamily="18" charset="0"/>
                          </a:rPr>
                          <m:t>×</m:t>
                        </m:r>
                        <m:f>
                          <m:fPr>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1</m:t>
                            </m:r>
                          </m:num>
                          <m:den>
                            <m:r>
                              <a:rPr lang="en-US" altLang="zh-TW" sz="2400" b="0" i="1" smtClean="0">
                                <a:latin typeface="Cambria Math" panose="02040503050406030204" pitchFamily="18" charset="0"/>
                                <a:ea typeface="Cambria Math" panose="02040503050406030204" pitchFamily="18" charset="0"/>
                              </a:rPr>
                              <m:t>2</m:t>
                            </m:r>
                          </m:den>
                        </m:f>
                        <m:r>
                          <a:rPr lang="en-US" altLang="zh-TW" sz="2400" b="0" i="1" smtClean="0">
                            <a:latin typeface="Cambria Math" panose="02040503050406030204" pitchFamily="18" charset="0"/>
                            <a:ea typeface="Cambria Math" panose="02040503050406030204" pitchFamily="18" charset="0"/>
                          </a:rPr>
                          <m:t>+4×</m:t>
                        </m:r>
                        <m:f>
                          <m:fPr>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1</m:t>
                            </m:r>
                          </m:num>
                          <m:den>
                            <m:r>
                              <a:rPr lang="en-US" altLang="zh-TW" sz="2400" b="0" i="1" smtClean="0">
                                <a:latin typeface="Cambria Math" panose="02040503050406030204" pitchFamily="18" charset="0"/>
                                <a:ea typeface="Cambria Math" panose="02040503050406030204" pitchFamily="18" charset="0"/>
                              </a:rPr>
                              <m:t>2</m:t>
                            </m:r>
                          </m:den>
                        </m:f>
                        <m:r>
                          <a:rPr lang="en-US" altLang="zh-TW" sz="2400" b="0" i="1" smtClean="0">
                            <a:latin typeface="Cambria Math" panose="02040503050406030204" pitchFamily="18" charset="0"/>
                            <a:ea typeface="Cambria Math" panose="02040503050406030204" pitchFamily="18" charset="0"/>
                          </a:rPr>
                          <m:t> </m:t>
                        </m:r>
                        <m:r>
                          <a:rPr lang="en-US" altLang="zh-TW" sz="2400" b="0" i="1" smtClean="0">
                            <a:latin typeface="Cambria Math" panose="02040503050406030204" pitchFamily="18" charset="0"/>
                          </a:rPr>
                          <m:t>)</m:t>
                        </m:r>
                      </m:den>
                    </m:f>
                    <m:r>
                      <a:rPr lang="en-US" altLang="zh-TW" sz="2400" b="0" i="0" smtClean="0">
                        <a:latin typeface="Cambria Math" panose="02040503050406030204" pitchFamily="18" charset="0"/>
                      </a:rPr>
                      <m:t> </m:t>
                    </m:r>
                  </m:oMath>
                </a14:m>
                <a:r>
                  <a:rPr lang="en-US" altLang="zh-TW" sz="2400" dirty="0">
                    <a:latin typeface="+mj-lt"/>
                  </a:rPr>
                  <a:t>= </a:t>
                </a:r>
                <a14:m>
                  <m:oMath xmlns:m="http://schemas.openxmlformats.org/officeDocument/2006/math">
                    <m:d>
                      <m:dPr>
                        <m:begChr m:val="["/>
                        <m:endChr m:val="]"/>
                        <m:ctrlPr>
                          <a:rPr lang="en-US" altLang="zh-TW" sz="2400" i="1">
                            <a:latin typeface="Cambria Math" panose="02040503050406030204" pitchFamily="18" charset="0"/>
                          </a:rPr>
                        </m:ctrlPr>
                      </m:dPr>
                      <m:e>
                        <m:m>
                          <m:mPr>
                            <m:mcs>
                              <m:mc>
                                <m:mcPr>
                                  <m:count m:val="3"/>
                                  <m:mcJc m:val="center"/>
                                </m:mcPr>
                              </m:mc>
                            </m:mcs>
                            <m:ctrlPr>
                              <a:rPr lang="en-US" altLang="zh-TW" sz="2400" i="1">
                                <a:latin typeface="Cambria Math" panose="02040503050406030204" pitchFamily="18" charset="0"/>
                              </a:rPr>
                            </m:ctrlPr>
                          </m:mPr>
                          <m:m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mr>
                          <m:m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r>
                                <a:rPr lang="en-US" altLang="zh-TW" sz="2400" i="1">
                                  <a:latin typeface="Cambria Math" panose="02040503050406030204" pitchFamily="18" charset="0"/>
                                </a:rPr>
                                <m:t>1</m:t>
                              </m:r>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mr>
                          <m:m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mr>
                        </m:m>
                      </m:e>
                    </m:d>
                  </m:oMath>
                </a14:m>
                <a:r>
                  <a:rPr lang="zh-TW" altLang="en-US" sz="2400" dirty="0"/>
                  <a:t> </a:t>
                </a:r>
                <a:r>
                  <a:rPr lang="en-US" altLang="zh-TW" sz="2400" dirty="0">
                    <a:latin typeface="標楷體" panose="03000509000000000000" pitchFamily="65" charset="-120"/>
                    <a:ea typeface="標楷體" panose="03000509000000000000" pitchFamily="65" charset="-120"/>
                  </a:rPr>
                  <a:t>×</a:t>
                </a:r>
                <a:r>
                  <a:rPr lang="zh-TW" altLang="en-US" sz="2400" dirty="0"/>
                  <a:t>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b="0" i="1" smtClean="0">
                            <a:latin typeface="Cambria Math" panose="02040503050406030204" pitchFamily="18" charset="0"/>
                          </a:rPr>
                          <m:t>5</m:t>
                        </m:r>
                      </m:den>
                    </m:f>
                  </m:oMath>
                </a14:m>
                <a:r>
                  <a:rPr lang="zh-TW" altLang="en-US" sz="2400" dirty="0">
                    <a:latin typeface="+mj-lt"/>
                  </a:rPr>
                  <a:t> </a:t>
                </a:r>
                <a:r>
                  <a:rPr lang="en-US" altLang="zh-TW" sz="2400" dirty="0">
                    <a:latin typeface="+mj-lt"/>
                  </a:rPr>
                  <a:t>= </a:t>
                </a:r>
                <a14:m>
                  <m:oMath xmlns:m="http://schemas.openxmlformats.org/officeDocument/2006/math">
                    <m:d>
                      <m:dPr>
                        <m:begChr m:val="["/>
                        <m:endChr m:val="]"/>
                        <m:ctrlPr>
                          <a:rPr lang="en-US" altLang="zh-TW" sz="2400" i="1">
                            <a:latin typeface="Cambria Math" panose="02040503050406030204" pitchFamily="18" charset="0"/>
                          </a:rPr>
                        </m:ctrlPr>
                      </m:dPr>
                      <m:e>
                        <m:m>
                          <m:mPr>
                            <m:mcs>
                              <m:mc>
                                <m:mcPr>
                                  <m:count m:val="3"/>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1</m:t>
                              </m:r>
                            </m:e>
                            <m:e>
                              <m:r>
                                <a:rPr lang="en-US" altLang="zh-TW" sz="2400" b="0" i="1" smtClean="0">
                                  <a:latin typeface="Cambria Math" panose="02040503050406030204" pitchFamily="18" charset="0"/>
                                </a:rPr>
                                <m:t>1</m:t>
                              </m:r>
                            </m:e>
                            <m:e>
                              <m:r>
                                <a:rPr lang="en-US" altLang="zh-TW" sz="2400" b="0" i="1" smtClean="0">
                                  <a:latin typeface="Cambria Math" panose="02040503050406030204" pitchFamily="18" charset="0"/>
                                </a:rPr>
                                <m:t>1</m:t>
                              </m:r>
                            </m:e>
                          </m:mr>
                          <m:mr>
                            <m:e>
                              <m:r>
                                <a:rPr lang="en-US" altLang="zh-TW" sz="2400" b="0" i="1" smtClean="0">
                                  <a:latin typeface="Cambria Math" panose="02040503050406030204" pitchFamily="18" charset="0"/>
                                </a:rPr>
                                <m:t>1</m:t>
                              </m:r>
                            </m:e>
                            <m:e>
                              <m:r>
                                <a:rPr lang="en-US" altLang="zh-TW" sz="2400" b="0" i="1" smtClean="0">
                                  <a:latin typeface="Cambria Math" panose="02040503050406030204" pitchFamily="18" charset="0"/>
                                </a:rPr>
                                <m:t>2</m:t>
                              </m:r>
                            </m:e>
                            <m:e>
                              <m:r>
                                <a:rPr lang="en-US" altLang="zh-TW" sz="2400" i="1" smtClean="0">
                                  <a:latin typeface="Cambria Math" panose="02040503050406030204" pitchFamily="18" charset="0"/>
                                </a:rPr>
                                <m:t>1</m:t>
                              </m:r>
                            </m:e>
                          </m:mr>
                          <m:mr>
                            <m:e>
                              <m:r>
                                <a:rPr lang="en-US" altLang="zh-TW" sz="2400" b="0" i="1" smtClean="0">
                                  <a:latin typeface="Cambria Math" panose="02040503050406030204" pitchFamily="18" charset="0"/>
                                </a:rPr>
                                <m:t>1</m:t>
                              </m:r>
                            </m:e>
                            <m:e>
                              <m:r>
                                <a:rPr lang="en-US" altLang="zh-TW" sz="2400" b="0" i="1" smtClean="0">
                                  <a:latin typeface="Cambria Math" panose="02040503050406030204" pitchFamily="18" charset="0"/>
                                </a:rPr>
                                <m:t>1</m:t>
                              </m:r>
                            </m:e>
                            <m:e>
                              <m:r>
                                <a:rPr lang="en-US" altLang="zh-TW" sz="2400" b="0" i="1" smtClean="0">
                                  <a:latin typeface="Cambria Math" panose="02040503050406030204" pitchFamily="18" charset="0"/>
                                </a:rPr>
                                <m:t>1</m:t>
                              </m:r>
                            </m:e>
                          </m:mr>
                        </m:m>
                      </m:e>
                    </m:d>
                  </m:oMath>
                </a14:m>
                <a:r>
                  <a:rPr lang="zh-TW" altLang="en-US" sz="2400" dirty="0"/>
                  <a:t> </a:t>
                </a:r>
                <a:r>
                  <a:rPr lang="en-US" altLang="zh-TW" sz="2400" dirty="0">
                    <a:latin typeface="標楷體" panose="03000509000000000000" pitchFamily="65" charset="-120"/>
                    <a:ea typeface="標楷體" panose="03000509000000000000" pitchFamily="65" charset="-120"/>
                  </a:rPr>
                  <a:t>×</a:t>
                </a:r>
                <a:r>
                  <a:rPr lang="zh-TW" altLang="en-US" sz="2400" dirty="0"/>
                  <a:t>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b="0" i="1" smtClean="0">
                            <a:latin typeface="Cambria Math" panose="02040503050406030204" pitchFamily="18" charset="0"/>
                          </a:rPr>
                          <m:t>10</m:t>
                        </m:r>
                      </m:den>
                    </m:f>
                  </m:oMath>
                </a14:m>
                <a:endParaRPr lang="zh-TW" altLang="en-US" sz="2400" dirty="0">
                  <a:latin typeface="+mj-lt"/>
                </a:endParaRPr>
              </a:p>
            </p:txBody>
          </p:sp>
        </mc:Choice>
        <mc:Fallback xmlns="">
          <p:sp>
            <p:nvSpPr>
              <p:cNvPr id="4" name="文字方塊 3"/>
              <p:cNvSpPr txBox="1">
                <a:spLocks noRot="1" noChangeAspect="1" noMove="1" noResize="1" noEditPoints="1" noAdjustHandles="1" noChangeArrowheads="1" noChangeShapeType="1" noTextEdit="1"/>
              </p:cNvSpPr>
              <p:nvPr/>
            </p:nvSpPr>
            <p:spPr>
              <a:xfrm>
                <a:off x="792000" y="3429000"/>
                <a:ext cx="7740440" cy="2577116"/>
              </a:xfrm>
              <a:prstGeom prst="rect">
                <a:avLst/>
              </a:prstGeom>
              <a:blipFill>
                <a:blip r:embed="rId5"/>
                <a:stretch>
                  <a:fillRect l="-1260" t="-474"/>
                </a:stretch>
              </a:blipFill>
            </p:spPr>
            <p:txBody>
              <a:bodyPr/>
              <a:lstStyle/>
              <a:p>
                <a:r>
                  <a:rPr lang="zh-TW" altLang="en-US">
                    <a:noFill/>
                  </a:rPr>
                  <a:t> </a:t>
                </a:r>
              </a:p>
            </p:txBody>
          </p:sp>
        </mc:Fallback>
      </mc:AlternateContent>
      <p:pic>
        <p:nvPicPr>
          <p:cNvPr id="5" name="圖片 4"/>
          <p:cNvPicPr>
            <a:picLocks noChangeAspect="1"/>
          </p:cNvPicPr>
          <p:nvPr/>
        </p:nvPicPr>
        <p:blipFill>
          <a:blip r:embed="rId6"/>
          <a:stretch>
            <a:fillRect/>
          </a:stretch>
        </p:blipFill>
        <p:spPr>
          <a:xfrm>
            <a:off x="4096617" y="2389955"/>
            <a:ext cx="2691758" cy="1514114"/>
          </a:xfrm>
          <a:prstGeom prst="rect">
            <a:avLst/>
          </a:prstGeom>
        </p:spPr>
      </p:pic>
    </p:spTree>
    <p:custDataLst>
      <p:tags r:id="rId1"/>
    </p:custDataLst>
    <p:extLst>
      <p:ext uri="{BB962C8B-B14F-4D97-AF65-F5344CB8AC3E}">
        <p14:creationId xmlns:p14="http://schemas.microsoft.com/office/powerpoint/2010/main" val="443456557"/>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00" name="Rectangle 2"/>
          <p:cNvSpPr>
            <a:spLocks noGrp="1" noChangeArrowheads="1"/>
          </p:cNvSpPr>
          <p:nvPr>
            <p:ph type="title"/>
          </p:nvPr>
        </p:nvSpPr>
        <p:spPr/>
        <p:txBody>
          <a:bodyPr>
            <a:normAutofit/>
          </a:bodyPr>
          <a:lstStyle/>
          <a:p>
            <a:pPr eaLnBrk="1" hangingPunct="1"/>
            <a:r>
              <a:rPr lang="en-US" altLang="zh-TW" sz="3600" b="0" dirty="0">
                <a:solidFill>
                  <a:schemeClr val="tx1"/>
                </a:solidFill>
              </a:rPr>
              <a:t>7.2.1 A Statistical Framework for Noise Removal</a:t>
            </a:r>
          </a:p>
        </p:txBody>
      </p:sp>
      <p:sp>
        <p:nvSpPr>
          <p:cNvPr id="2" name="內容版面配置區 1"/>
          <p:cNvSpPr>
            <a:spLocks noGrp="1"/>
          </p:cNvSpPr>
          <p:nvPr>
            <p:ph idx="1"/>
          </p:nvPr>
        </p:nvSpPr>
        <p:spPr>
          <a:xfrm>
            <a:off x="753264" y="1845734"/>
            <a:ext cx="7637473" cy="4023360"/>
          </a:xfrm>
        </p:spPr>
        <p:txBody>
          <a:bodyPr>
            <a:normAutofit/>
          </a:bodyPr>
          <a:lstStyle/>
          <a:p>
            <a:r>
              <a:rPr lang="en-US" altLang="zh-TW" sz="2400" dirty="0">
                <a:solidFill>
                  <a:schemeClr val="tx1"/>
                </a:solidFill>
              </a:rPr>
              <a:t>Assumption: correlation </a:t>
            </a:r>
            <a:r>
              <a:rPr lang="el-GR" altLang="zh-TW" sz="2400" dirty="0">
                <a:solidFill>
                  <a:schemeClr val="tx1"/>
                </a:solidFill>
              </a:rPr>
              <a:t>ρ</a:t>
            </a:r>
            <a:r>
              <a:rPr lang="en-US" altLang="zh-TW" sz="2400" i="1" baseline="30000" dirty="0">
                <a:solidFill>
                  <a:schemeClr val="tx1"/>
                </a:solidFill>
              </a:rPr>
              <a:t>n</a:t>
            </a:r>
            <a:r>
              <a:rPr lang="en-US" altLang="zh-TW" sz="2400" dirty="0">
                <a:solidFill>
                  <a:schemeClr val="tx1"/>
                </a:solidFill>
              </a:rPr>
              <a:t>, </a:t>
            </a:r>
            <a:r>
              <a:rPr lang="en-US" altLang="zh-TW" sz="2400" i="1" dirty="0">
                <a:solidFill>
                  <a:schemeClr val="tx1"/>
                </a:solidFill>
              </a:rPr>
              <a:t>n</a:t>
            </a:r>
            <a:r>
              <a:rPr lang="en-US" altLang="zh-TW" sz="2400" dirty="0">
                <a:solidFill>
                  <a:schemeClr val="tx1"/>
                </a:solidFill>
              </a:rPr>
              <a:t> &gt; 1, at distance </a:t>
            </a:r>
            <a:r>
              <a:rPr lang="en-US" altLang="zh-TW" sz="2400" i="1" dirty="0">
                <a:solidFill>
                  <a:schemeClr val="tx1"/>
                </a:solidFill>
              </a:rPr>
              <a:t>n</a:t>
            </a:r>
            <a:r>
              <a:rPr lang="en-US" altLang="zh-TW" sz="2400" dirty="0">
                <a:solidFill>
                  <a:schemeClr val="tx1"/>
                </a:solidFill>
              </a:rPr>
              <a:t> apart</a:t>
            </a:r>
          </a:p>
          <a:p>
            <a:endParaRPr lang="zh-TW" altLang="en-US" sz="1800" dirty="0">
              <a:solidFill>
                <a:schemeClr val="tx1"/>
              </a:solidFill>
            </a:endParaRPr>
          </a:p>
        </p:txBody>
      </p:sp>
      <p:sp>
        <p:nvSpPr>
          <p:cNvPr id="6" name="頁尾版面配置區 3"/>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grpSp>
        <p:nvGrpSpPr>
          <p:cNvPr id="3" name="群組 2"/>
          <p:cNvGrpSpPr/>
          <p:nvPr/>
        </p:nvGrpSpPr>
        <p:grpSpPr>
          <a:xfrm>
            <a:off x="1540004" y="2353520"/>
            <a:ext cx="5841424" cy="3259599"/>
            <a:chOff x="1241884" y="2693104"/>
            <a:chExt cx="5841424" cy="3259599"/>
          </a:xfrm>
        </p:grpSpPr>
        <p:pic>
          <p:nvPicPr>
            <p:cNvPr id="84996" name="Picture 3"/>
            <p:cNvPicPr>
              <a:picLocks noChangeAspect="1" noChangeArrowheads="1"/>
            </p:cNvPicPr>
            <p:nvPr/>
          </p:nvPicPr>
          <p:blipFill rotWithShape="1">
            <a:blip r:embed="rId4" cstate="print"/>
            <a:srcRect l="30623" t="31861" r="31749" b="15910"/>
            <a:stretch/>
          </p:blipFill>
          <p:spPr bwMode="auto">
            <a:xfrm>
              <a:off x="4058972" y="2693104"/>
              <a:ext cx="3024336" cy="3219533"/>
            </a:xfrm>
            <a:prstGeom prst="rect">
              <a:avLst/>
            </a:prstGeom>
            <a:noFill/>
            <a:ln w="9525">
              <a:noFill/>
              <a:miter lim="800000"/>
              <a:headEnd/>
              <a:tailEnd/>
            </a:ln>
          </p:spPr>
        </p:pic>
        <p:pic>
          <p:nvPicPr>
            <p:cNvPr id="84997" name="Picture 3"/>
            <p:cNvPicPr>
              <a:picLocks noChangeAspect="1" noChangeArrowheads="1"/>
            </p:cNvPicPr>
            <p:nvPr/>
          </p:nvPicPr>
          <p:blipFill rotWithShape="1">
            <a:blip r:embed="rId4" cstate="print"/>
            <a:srcRect l="22455" t="1911" r="47095" b="73287"/>
            <a:stretch/>
          </p:blipFill>
          <p:spPr bwMode="auto">
            <a:xfrm>
              <a:off x="1241884" y="2693105"/>
              <a:ext cx="2448273" cy="1529017"/>
            </a:xfrm>
            <a:prstGeom prst="rect">
              <a:avLst/>
            </a:prstGeom>
            <a:noFill/>
            <a:ln w="9525">
              <a:noFill/>
              <a:miter lim="800000"/>
              <a:headEnd/>
              <a:tailEnd/>
            </a:ln>
          </p:spPr>
        </p:pic>
        <p:pic>
          <p:nvPicPr>
            <p:cNvPr id="84998" name="Picture 3"/>
            <p:cNvPicPr>
              <a:picLocks noChangeAspect="1" noChangeArrowheads="1"/>
            </p:cNvPicPr>
            <p:nvPr/>
          </p:nvPicPr>
          <p:blipFill rotWithShape="1">
            <a:blip r:embed="rId4" cstate="print"/>
            <a:srcRect l="62880" t="1015" r="23686" b="73286"/>
            <a:stretch/>
          </p:blipFill>
          <p:spPr bwMode="auto">
            <a:xfrm>
              <a:off x="1962578" y="4368378"/>
              <a:ext cx="1080120" cy="1584325"/>
            </a:xfrm>
            <a:prstGeom prst="rect">
              <a:avLst/>
            </a:prstGeom>
            <a:noFill/>
            <a:ln w="9525">
              <a:noFill/>
              <a:miter lim="800000"/>
              <a:headEnd/>
              <a:tailEnd/>
            </a:ln>
          </p:spPr>
        </p:pic>
      </p:grpSp>
      <p:pic>
        <p:nvPicPr>
          <p:cNvPr id="84999" name="Picture 3"/>
          <p:cNvPicPr>
            <a:picLocks noChangeAspect="1" noChangeArrowheads="1"/>
          </p:cNvPicPr>
          <p:nvPr/>
        </p:nvPicPr>
        <p:blipFill>
          <a:blip r:embed="rId4" cstate="print">
            <a:clrChange>
              <a:clrFrom>
                <a:srgbClr val="FFFFFF"/>
              </a:clrFrom>
              <a:clrTo>
                <a:srgbClr val="FFFFFF">
                  <a:alpha val="0"/>
                </a:srgbClr>
              </a:clrTo>
            </a:clrChange>
          </a:blip>
          <a:srcRect t="85123"/>
          <a:stretch>
            <a:fillRect/>
          </a:stretch>
        </p:blipFill>
        <p:spPr bwMode="auto">
          <a:xfrm>
            <a:off x="554672" y="5535761"/>
            <a:ext cx="7812088" cy="917575"/>
          </a:xfrm>
          <a:prstGeom prst="rect">
            <a:avLst/>
          </a:prstGeom>
          <a:noFill/>
          <a:ln w="9525">
            <a:noFill/>
            <a:miter lim="800000"/>
            <a:headEnd/>
            <a:tailEnd/>
          </a:ln>
        </p:spPr>
      </p:pic>
      <p:sp>
        <p:nvSpPr>
          <p:cNvPr id="4" name="投影片編號版面配置區 3"/>
          <p:cNvSpPr>
            <a:spLocks noGrp="1"/>
          </p:cNvSpPr>
          <p:nvPr>
            <p:ph type="sldNum" sz="quarter" idx="12"/>
          </p:nvPr>
        </p:nvSpPr>
        <p:spPr/>
        <p:txBody>
          <a:bodyPr/>
          <a:lstStyle/>
          <a:p>
            <a:fld id="{028E3F4F-51B2-42EE-AFA2-40C4572185CC}" type="slidenum">
              <a:rPr lang="en-US" smtClean="0"/>
              <a:t>29</a:t>
            </a:fld>
            <a:endParaRPr lang="en-US" dirty="0"/>
          </a:p>
        </p:txBody>
      </p:sp>
    </p:spTree>
    <p:custDataLst>
      <p:tags r:id="rId1"/>
    </p:custData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標題 1"/>
          <p:cNvSpPr>
            <a:spLocks noGrp="1"/>
          </p:cNvSpPr>
          <p:nvPr>
            <p:ph type="title"/>
          </p:nvPr>
        </p:nvSpPr>
        <p:spPr/>
        <p:txBody>
          <a:bodyPr/>
          <a:lstStyle/>
          <a:p>
            <a:r>
              <a:rPr lang="en-US" altLang="zh-TW" dirty="0">
                <a:solidFill>
                  <a:schemeClr val="tx1"/>
                </a:solidFill>
              </a:rPr>
              <a:t>7.1 Introduction</a:t>
            </a:r>
            <a:endParaRPr lang="zh-TW" altLang="en-US" dirty="0">
              <a:solidFill>
                <a:schemeClr val="tx1"/>
              </a:solidFill>
            </a:endParaRPr>
          </a:p>
        </p:txBody>
      </p:sp>
      <p:sp>
        <p:nvSpPr>
          <p:cNvPr id="67587" name="內容版面配置區 2"/>
          <p:cNvSpPr>
            <a:spLocks noGrp="1"/>
          </p:cNvSpPr>
          <p:nvPr>
            <p:ph idx="1"/>
          </p:nvPr>
        </p:nvSpPr>
        <p:spPr/>
        <p:txBody>
          <a:bodyPr/>
          <a:lstStyle/>
          <a:p>
            <a:pPr>
              <a:defRPr/>
            </a:pPr>
            <a:r>
              <a:rPr lang="en-US" altLang="zh-TW" sz="2800" dirty="0">
                <a:solidFill>
                  <a:schemeClr val="tx1"/>
                </a:solidFill>
              </a:rPr>
              <a:t>This chapter is organized by application.</a:t>
            </a:r>
            <a:r>
              <a:rPr lang="zh-TW" altLang="en-US" sz="2800" dirty="0">
                <a:solidFill>
                  <a:schemeClr val="tx1"/>
                </a:solidFill>
              </a:rPr>
              <a:t> </a:t>
            </a:r>
            <a:r>
              <a:rPr lang="en-US" altLang="zh-TW" sz="2800" dirty="0">
                <a:solidFill>
                  <a:schemeClr val="tx1"/>
                </a:solidFill>
              </a:rPr>
              <a:t>We discuss neighborhood operators:</a:t>
            </a:r>
          </a:p>
          <a:p>
            <a:pPr lvl="1">
              <a:defRPr/>
            </a:pPr>
            <a:r>
              <a:rPr lang="en-US" altLang="zh-TW" sz="2400" dirty="0">
                <a:solidFill>
                  <a:schemeClr val="tx1"/>
                </a:solidFill>
              </a:rPr>
              <a:t>For the </a:t>
            </a:r>
            <a:r>
              <a:rPr lang="en-US" altLang="zh-TW" sz="2400" i="1" u="sng" dirty="0">
                <a:solidFill>
                  <a:schemeClr val="tx1"/>
                </a:solidFill>
              </a:rPr>
              <a:t>conditioning operators </a:t>
            </a:r>
            <a:r>
              <a:rPr lang="en-US" altLang="zh-TW" sz="2400" dirty="0">
                <a:solidFill>
                  <a:schemeClr val="tx1"/>
                </a:solidFill>
              </a:rPr>
              <a:t>of noise cleaning and sharpening.</a:t>
            </a:r>
          </a:p>
          <a:p>
            <a:pPr lvl="1">
              <a:defRPr/>
            </a:pPr>
            <a:r>
              <a:rPr lang="en-US" altLang="zh-TW" sz="2400" dirty="0">
                <a:solidFill>
                  <a:schemeClr val="tx1"/>
                </a:solidFill>
              </a:rPr>
              <a:t>For the </a:t>
            </a:r>
            <a:r>
              <a:rPr lang="en-US" altLang="zh-TW" sz="2400" i="1" u="sng" dirty="0">
                <a:solidFill>
                  <a:schemeClr val="tx1"/>
                </a:solidFill>
              </a:rPr>
              <a:t>labeling operators</a:t>
            </a:r>
            <a:r>
              <a:rPr lang="en-US" altLang="zh-TW" sz="2400" dirty="0">
                <a:solidFill>
                  <a:schemeClr val="tx1"/>
                </a:solidFill>
              </a:rPr>
              <a:t> of edge and line detection.</a:t>
            </a:r>
          </a:p>
          <a:p>
            <a:pPr lvl="1">
              <a:defRPr/>
            </a:pPr>
            <a:endParaRPr lang="en-US" altLang="zh-TW" sz="2400" dirty="0">
              <a:solidFill>
                <a:schemeClr val="tx1"/>
              </a:solidFill>
            </a:endParaRPr>
          </a:p>
          <a:p>
            <a:pPr marL="91440" lvl="1" indent="-91440">
              <a:spcBef>
                <a:spcPts val="1200"/>
              </a:spcBef>
              <a:spcAft>
                <a:spcPts val="200"/>
              </a:spcAft>
              <a:buSzPct val="100000"/>
              <a:buFont typeface="Calibri" panose="020F0502020204030204" pitchFamily="34" charset="0"/>
              <a:buChar char=" "/>
              <a:defRPr/>
            </a:pPr>
            <a:r>
              <a:rPr lang="en-US" altLang="zh-TW" sz="2800" dirty="0">
                <a:solidFill>
                  <a:schemeClr val="tx1"/>
                </a:solidFill>
              </a:rPr>
              <a:t>Conditioning and labeling are among the most common uses of neighborhood operators.</a:t>
            </a:r>
          </a:p>
          <a:p>
            <a:pPr marL="201168" lvl="1" indent="0">
              <a:buNone/>
              <a:defRPr/>
            </a:pPr>
            <a:endParaRPr lang="zh-TW" altLang="en-US" sz="2400" dirty="0">
              <a:solidFill>
                <a:schemeClr val="tx1"/>
              </a:solidFill>
            </a:endParaRPr>
          </a:p>
        </p:txBody>
      </p:sp>
      <p:sp>
        <p:nvSpPr>
          <p:cNvPr id="67588" name="投影片編號版面配置區 3"/>
          <p:cNvSpPr>
            <a:spLocks noGrp="1"/>
          </p:cNvSpPr>
          <p:nvPr>
            <p:ph type="sldNum" sz="quarter" idx="12"/>
          </p:nvPr>
        </p:nvSpPr>
        <p:spPr bwMode="auto">
          <a:xfrm>
            <a:off x="7086600" y="6356350"/>
            <a:ext cx="2057400" cy="365125"/>
          </a:xfrm>
          <a:prstGeom prst="rect">
            <a:avLst/>
          </a:prstGeom>
          <a:noFill/>
          <a:ln>
            <a:miter lim="800000"/>
            <a:headEnd/>
            <a:tailEnd/>
          </a:ln>
        </p:spPr>
        <p:txBody>
          <a:bodyPr/>
          <a:lstStyle/>
          <a:p>
            <a:pPr algn="ctr"/>
            <a:fld id="{61705C16-89D9-4ED8-BAA2-4F91C10F359E}" type="slidenum">
              <a:rPr lang="en-US" altLang="zh-TW">
                <a:solidFill>
                  <a:schemeClr val="tx1"/>
                </a:solidFill>
              </a:rPr>
              <a:pPr algn="ctr"/>
              <a:t>3</a:t>
            </a:fld>
            <a:endParaRPr lang="en-US" altLang="zh-TW">
              <a:solidFill>
                <a:schemeClr val="tx1"/>
              </a:solidFill>
            </a:endParaRPr>
          </a:p>
        </p:txBody>
      </p:sp>
      <p:sp>
        <p:nvSpPr>
          <p:cNvPr id="5"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normAutofit/>
          </a:bodyPr>
          <a:lstStyle/>
          <a:p>
            <a:r>
              <a:rPr lang="en-US" altLang="zh-TW" sz="3600" dirty="0">
                <a:solidFill>
                  <a:schemeClr val="tx1"/>
                </a:solidFill>
              </a:rPr>
              <a:t>7.2.1 A Statistical Framework for Noise Removal</a:t>
            </a:r>
            <a:endParaRPr lang="zh-TW" altLang="zh-TW" sz="3600" dirty="0">
              <a:solidFill>
                <a:schemeClr val="tx1"/>
              </a:solidFill>
            </a:endParaRPr>
          </a:p>
        </p:txBody>
      </p:sp>
      <p:sp>
        <p:nvSpPr>
          <p:cNvPr id="4" name="內容版面配置區 3"/>
          <p:cNvSpPr>
            <a:spLocks noGrp="1"/>
          </p:cNvSpPr>
          <p:nvPr>
            <p:ph idx="1"/>
          </p:nvPr>
        </p:nvSpPr>
        <p:spPr/>
        <p:txBody>
          <a:bodyPr>
            <a:normAutofit/>
          </a:bodyPr>
          <a:lstStyle/>
          <a:p>
            <a:pPr marL="0" indent="0">
              <a:buNone/>
            </a:pPr>
            <a:r>
              <a:rPr lang="en-US" altLang="zh-TW" sz="2400" dirty="0">
                <a:solidFill>
                  <a:schemeClr val="tx1"/>
                </a:solidFill>
              </a:rPr>
              <a:t>Assumption: correlation </a:t>
            </a:r>
            <a:r>
              <a:rPr lang="el-GR" altLang="zh-TW" sz="2400" i="1" dirty="0">
                <a:solidFill>
                  <a:schemeClr val="tx1"/>
                </a:solidFill>
              </a:rPr>
              <a:t>ρ</a:t>
            </a:r>
            <a:r>
              <a:rPr lang="en-US" altLang="zh-TW" sz="2400" i="1" baseline="30000" dirty="0">
                <a:solidFill>
                  <a:schemeClr val="tx1"/>
                </a:solidFill>
              </a:rPr>
              <a:t>n</a:t>
            </a:r>
            <a:r>
              <a:rPr lang="en-US" altLang="zh-TW" sz="2400" dirty="0">
                <a:solidFill>
                  <a:schemeClr val="tx1"/>
                </a:solidFill>
              </a:rPr>
              <a:t>, </a:t>
            </a:r>
            <a:r>
              <a:rPr lang="en-US" altLang="zh-TW" sz="2400" i="1" dirty="0">
                <a:solidFill>
                  <a:schemeClr val="tx1"/>
                </a:solidFill>
              </a:rPr>
              <a:t>n</a:t>
            </a:r>
            <a:r>
              <a:rPr lang="en-US" altLang="zh-TW" sz="2400" dirty="0">
                <a:solidFill>
                  <a:schemeClr val="tx1"/>
                </a:solidFill>
              </a:rPr>
              <a:t> &gt; 1, at distance </a:t>
            </a:r>
            <a:r>
              <a:rPr lang="en-US" altLang="zh-TW" sz="2400" i="1" dirty="0">
                <a:solidFill>
                  <a:schemeClr val="tx1"/>
                </a:solidFill>
              </a:rPr>
              <a:t>n</a:t>
            </a:r>
            <a:r>
              <a:rPr lang="en-US" altLang="zh-TW" sz="2400" dirty="0">
                <a:solidFill>
                  <a:schemeClr val="tx1"/>
                </a:solidFill>
              </a:rPr>
              <a:t> apart</a:t>
            </a:r>
          </a:p>
          <a:p>
            <a:endParaRPr lang="zh-TW" altLang="en-US" sz="2400" dirty="0"/>
          </a:p>
        </p:txBody>
      </p:sp>
      <p:sp>
        <p:nvSpPr>
          <p:cNvPr id="5" name="頁尾版面配置區 3"/>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30</a:t>
            </a:fld>
            <a:endParaRPr lang="en-US" dirty="0"/>
          </a:p>
        </p:txBody>
      </p:sp>
      <mc:AlternateContent xmlns:mc="http://schemas.openxmlformats.org/markup-compatibility/2006" xmlns:a14="http://schemas.microsoft.com/office/drawing/2010/main">
        <mc:Choice Requires="a14">
          <p:sp>
            <p:nvSpPr>
              <p:cNvPr id="6" name="文字方塊 5"/>
              <p:cNvSpPr txBox="1"/>
              <p:nvPr/>
            </p:nvSpPr>
            <p:spPr>
              <a:xfrm>
                <a:off x="323528" y="3145269"/>
                <a:ext cx="8411762" cy="2832198"/>
              </a:xfrm>
              <a:prstGeom prst="rect">
                <a:avLst/>
              </a:prstGeom>
              <a:noFill/>
            </p:spPr>
            <p:txBody>
              <a:bodyPr wrap="square" rtlCol="0">
                <a:spAutoFit/>
              </a:bodyPr>
              <a:lstStyle/>
              <a:p>
                <a:pPr>
                  <a:lnSpc>
                    <a:spcPct val="120000"/>
                  </a:lnSpc>
                </a:pPr>
                <a:r>
                  <a:rPr lang="el-GR" altLang="zh-TW" sz="2400" i="1" dirty="0">
                    <a:latin typeface="+mj-lt"/>
                  </a:rPr>
                  <a:t>ρ</a:t>
                </a:r>
                <a:r>
                  <a:rPr lang="en-US" altLang="zh-TW" sz="2400" i="1" dirty="0">
                    <a:latin typeface="+mj-lt"/>
                  </a:rPr>
                  <a:t> =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oMath>
                </a14:m>
                <a:endParaRPr lang="en-US" altLang="zh-TW" sz="2400" i="1" dirty="0">
                  <a:latin typeface="+mj-lt"/>
                </a:endParaRPr>
              </a:p>
              <a:p>
                <a:pPr>
                  <a:lnSpc>
                    <a:spcPct val="120000"/>
                  </a:lnSpc>
                </a:pPr>
                <a14:m>
                  <m:oMath xmlns:m="http://schemas.openxmlformats.org/officeDocument/2006/math">
                    <m:d>
                      <m:dPr>
                        <m:begChr m:val="["/>
                        <m:endChr m:val="]"/>
                        <m:ctrlPr>
                          <a:rPr lang="en-US" altLang="zh-TW" sz="2400" i="1" smtClean="0">
                            <a:latin typeface="Cambria Math" panose="02040503050406030204" pitchFamily="18" charset="0"/>
                          </a:rPr>
                        </m:ctrlPr>
                      </m:dPr>
                      <m:e>
                        <m:m>
                          <m:mPr>
                            <m:mcs>
                              <m:mc>
                                <m:mcPr>
                                  <m:count m:val="3"/>
                                  <m:mcJc m:val="center"/>
                                </m:mcPr>
                              </m:mc>
                            </m:mcs>
                            <m:ctrlPr>
                              <a:rPr lang="en-US" altLang="zh-TW" sz="2400" i="1" smtClean="0">
                                <a:latin typeface="Cambria Math" panose="02040503050406030204" pitchFamily="18" charset="0"/>
                              </a:rPr>
                            </m:ctrlPr>
                          </m:mPr>
                          <m:mr>
                            <m:e>
                              <m:r>
                                <a:rPr lang="en-US" altLang="zh-TW" sz="2400" b="0" i="1" smtClean="0">
                                  <a:latin typeface="Cambria Math" panose="02040503050406030204" pitchFamily="18" charset="0"/>
                                </a:rPr>
                                <m:t>1</m:t>
                              </m:r>
                            </m:e>
                            <m:e>
                              <m:f>
                                <m:fPr>
                                  <m:ctrlPr>
                                    <a:rPr lang="en-US" altLang="zh-TW" sz="2400" i="1">
                                      <a:latin typeface="Cambria Math" panose="02040503050406030204" pitchFamily="18" charset="0"/>
                                    </a:rPr>
                                  </m:ctrlPr>
                                </m:fPr>
                                <m:num>
                                  <m:r>
                                    <a:rPr lang="en-US" altLang="zh-TW" sz="2400" b="0" i="1" smtClean="0">
                                      <a:latin typeface="Cambria Math" panose="02040503050406030204" pitchFamily="18" charset="0"/>
                                    </a:rPr>
                                    <m:t>3</m:t>
                                  </m:r>
                                </m:num>
                                <m:den>
                                  <m:r>
                                    <a:rPr lang="en-US" altLang="zh-TW" sz="2400" i="1">
                                      <a:latin typeface="Cambria Math" panose="02040503050406030204" pitchFamily="18" charset="0"/>
                                    </a:rPr>
                                    <m:t>2</m:t>
                                  </m:r>
                                </m:den>
                              </m:f>
                            </m:e>
                            <m:e>
                              <m:r>
                                <a:rPr lang="en-US" altLang="zh-TW" sz="2400" b="0" i="1" smtClean="0">
                                  <a:latin typeface="Cambria Math" panose="02040503050406030204" pitchFamily="18" charset="0"/>
                                </a:rPr>
                                <m:t>1</m:t>
                              </m:r>
                            </m:e>
                          </m:mr>
                          <m:mr>
                            <m:e>
                              <m:f>
                                <m:fPr>
                                  <m:ctrlPr>
                                    <a:rPr lang="en-US" altLang="zh-TW" sz="2400" i="1">
                                      <a:latin typeface="Cambria Math" panose="02040503050406030204" pitchFamily="18" charset="0"/>
                                    </a:rPr>
                                  </m:ctrlPr>
                                </m:fPr>
                                <m:num>
                                  <m:r>
                                    <a:rPr lang="en-US" altLang="zh-TW" sz="2400" b="0" i="1" smtClean="0">
                                      <a:latin typeface="Cambria Math" panose="02040503050406030204" pitchFamily="18" charset="0"/>
                                    </a:rPr>
                                    <m:t>3</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b="0" i="1" smtClean="0">
                                      <a:latin typeface="Cambria Math" panose="02040503050406030204" pitchFamily="18" charset="0"/>
                                    </a:rPr>
                                    <m:t>9</m:t>
                                  </m:r>
                                </m:num>
                                <m:den>
                                  <m:r>
                                    <a:rPr lang="en-US" altLang="zh-TW" sz="2400" b="0" i="1" smtClean="0">
                                      <a:latin typeface="Cambria Math" panose="02040503050406030204" pitchFamily="18" charset="0"/>
                                    </a:rPr>
                                    <m:t>4</m:t>
                                  </m:r>
                                </m:den>
                              </m:f>
                            </m:e>
                            <m:e>
                              <m:f>
                                <m:fPr>
                                  <m:ctrlPr>
                                    <a:rPr lang="en-US" altLang="zh-TW" sz="2400" i="1">
                                      <a:latin typeface="Cambria Math" panose="02040503050406030204" pitchFamily="18" charset="0"/>
                                    </a:rPr>
                                  </m:ctrlPr>
                                </m:fPr>
                                <m:num>
                                  <m:r>
                                    <a:rPr lang="en-US" altLang="zh-TW" sz="2400" b="0" i="1" smtClean="0">
                                      <a:latin typeface="Cambria Math" panose="02040503050406030204" pitchFamily="18" charset="0"/>
                                    </a:rPr>
                                    <m:t>3</m:t>
                                  </m:r>
                                </m:num>
                                <m:den>
                                  <m:r>
                                    <a:rPr lang="en-US" altLang="zh-TW" sz="2400" i="1">
                                      <a:latin typeface="Cambria Math" panose="02040503050406030204" pitchFamily="18" charset="0"/>
                                    </a:rPr>
                                    <m:t>2</m:t>
                                  </m:r>
                                </m:den>
                              </m:f>
                            </m:e>
                          </m:mr>
                          <m:mr>
                            <m:e>
                              <m:r>
                                <a:rPr lang="en-US" altLang="zh-TW" sz="2400" b="0" i="1" smtClean="0">
                                  <a:latin typeface="Cambria Math" panose="02040503050406030204" pitchFamily="18" charset="0"/>
                                </a:rPr>
                                <m:t>1</m:t>
                              </m:r>
                            </m:e>
                            <m:e>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3</m:t>
                                  </m:r>
                                </m:num>
                                <m:den>
                                  <m:r>
                                    <a:rPr lang="en-US" altLang="zh-TW" sz="2400" i="1">
                                      <a:latin typeface="Cambria Math" panose="02040503050406030204" pitchFamily="18" charset="0"/>
                                    </a:rPr>
                                    <m:t>2</m:t>
                                  </m:r>
                                </m:den>
                              </m:f>
                            </m:e>
                            <m:e>
                              <m:r>
                                <a:rPr lang="en-US" altLang="zh-TW" sz="2400" b="0" i="1" smtClean="0">
                                  <a:latin typeface="Cambria Math" panose="02040503050406030204" pitchFamily="18" charset="0"/>
                                </a:rPr>
                                <m:t>1</m:t>
                              </m:r>
                            </m:e>
                          </m:mr>
                        </m:m>
                      </m:e>
                    </m:d>
                  </m:oMath>
                </a14:m>
                <a:r>
                  <a:rPr lang="zh-TW" altLang="en-US" sz="2400" dirty="0">
                    <a:latin typeface="+mj-lt"/>
                  </a:rPr>
                  <a:t> </a:t>
                </a:r>
                <a:r>
                  <a:rPr lang="en-US" altLang="zh-TW" sz="2400" dirty="0">
                    <a:latin typeface="+mj-lt"/>
                    <a:ea typeface="標楷體" panose="03000509000000000000" pitchFamily="65" charset="-120"/>
                  </a:rPr>
                  <a:t>×</a:t>
                </a:r>
                <a:r>
                  <a:rPr lang="zh-TW" altLang="en-US" sz="2400" dirty="0">
                    <a:latin typeface="+mj-lt"/>
                  </a:rPr>
                  <a:t> </a:t>
                </a:r>
                <a14:m>
                  <m:oMath xmlns:m="http://schemas.openxmlformats.org/officeDocument/2006/math">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m:t>
                        </m:r>
                        <m:f>
                          <m:fPr>
                            <m:ctrlPr>
                              <a:rPr lang="en-US" altLang="zh-TW" sz="2400" i="1">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9</m:t>
                            </m:r>
                          </m:num>
                          <m:den>
                            <m:r>
                              <a:rPr lang="en-US" altLang="zh-TW" sz="2400" b="0" i="1" smtClean="0">
                                <a:latin typeface="Cambria Math" panose="02040503050406030204" pitchFamily="18" charset="0"/>
                                <a:ea typeface="Cambria Math" panose="02040503050406030204" pitchFamily="18" charset="0"/>
                              </a:rPr>
                              <m:t>4</m:t>
                            </m:r>
                          </m:den>
                        </m:f>
                        <m:r>
                          <a:rPr lang="en-US" altLang="zh-TW" sz="2400" b="0" i="1" smtClean="0">
                            <a:latin typeface="Cambria Math" panose="02040503050406030204" pitchFamily="18" charset="0"/>
                          </a:rPr>
                          <m:t>+ 4</m:t>
                        </m:r>
                        <m:r>
                          <a:rPr lang="en-US" altLang="zh-TW" sz="2400" b="0" i="1" smtClean="0">
                            <a:latin typeface="Cambria Math" panose="02040503050406030204" pitchFamily="18" charset="0"/>
                            <a:ea typeface="Cambria Math" panose="02040503050406030204" pitchFamily="18" charset="0"/>
                          </a:rPr>
                          <m:t>×1+4×</m:t>
                        </m:r>
                        <m:f>
                          <m:fPr>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3</m:t>
                            </m:r>
                          </m:num>
                          <m:den>
                            <m:r>
                              <a:rPr lang="en-US" altLang="zh-TW" sz="2400" b="0" i="1" smtClean="0">
                                <a:latin typeface="Cambria Math" panose="02040503050406030204" pitchFamily="18" charset="0"/>
                                <a:ea typeface="Cambria Math" panose="02040503050406030204" pitchFamily="18" charset="0"/>
                              </a:rPr>
                              <m:t>2</m:t>
                            </m:r>
                          </m:den>
                        </m:f>
                        <m:r>
                          <a:rPr lang="en-US" altLang="zh-TW" sz="2400" b="0" i="1" smtClean="0">
                            <a:latin typeface="Cambria Math" panose="02040503050406030204" pitchFamily="18" charset="0"/>
                            <a:ea typeface="Cambria Math" panose="02040503050406030204" pitchFamily="18" charset="0"/>
                          </a:rPr>
                          <m:t> </m:t>
                        </m:r>
                        <m:r>
                          <a:rPr lang="en-US" altLang="zh-TW" sz="2400" b="0" i="1" smtClean="0">
                            <a:latin typeface="Cambria Math" panose="02040503050406030204" pitchFamily="18" charset="0"/>
                          </a:rPr>
                          <m:t>)</m:t>
                        </m:r>
                      </m:den>
                    </m:f>
                    <m:r>
                      <a:rPr lang="en-US" altLang="zh-TW" sz="2400" b="0" i="0" smtClean="0">
                        <a:latin typeface="Cambria Math" panose="02040503050406030204" pitchFamily="18" charset="0"/>
                      </a:rPr>
                      <m:t> </m:t>
                    </m:r>
                  </m:oMath>
                </a14:m>
                <a:r>
                  <a:rPr lang="en-US" altLang="zh-TW" sz="2400" dirty="0">
                    <a:latin typeface="+mj-lt"/>
                  </a:rPr>
                  <a:t>= </a:t>
                </a:r>
                <a14:m>
                  <m:oMath xmlns:m="http://schemas.openxmlformats.org/officeDocument/2006/math">
                    <m:d>
                      <m:dPr>
                        <m:begChr m:val="["/>
                        <m:endChr m:val="]"/>
                        <m:ctrlPr>
                          <a:rPr lang="en-US" altLang="zh-TW" sz="2400" i="1">
                            <a:latin typeface="Cambria Math" panose="02040503050406030204" pitchFamily="18" charset="0"/>
                          </a:rPr>
                        </m:ctrlPr>
                      </m:dPr>
                      <m:e>
                        <m:m>
                          <m:mPr>
                            <m:mcs>
                              <m:mc>
                                <m:mcPr>
                                  <m:count m:val="3"/>
                                  <m:mcJc m:val="center"/>
                                </m:mcPr>
                              </m:mc>
                            </m:mcs>
                            <m:ctrlPr>
                              <a:rPr lang="en-US" altLang="zh-TW" sz="2400" i="1">
                                <a:latin typeface="Cambria Math" panose="02040503050406030204" pitchFamily="18" charset="0"/>
                              </a:rPr>
                            </m:ctrlPr>
                          </m:mPr>
                          <m:m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mr>
                          <m:m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r>
                                <a:rPr lang="en-US" altLang="zh-TW" sz="2400" i="1">
                                  <a:latin typeface="Cambria Math" panose="02040503050406030204" pitchFamily="18" charset="0"/>
                                </a:rPr>
                                <m:t>1</m:t>
                              </m:r>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mr>
                          <m:m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mr>
                        </m:m>
                      </m:e>
                    </m:d>
                  </m:oMath>
                </a14:m>
                <a:r>
                  <a:rPr lang="zh-TW" altLang="en-US" sz="2400" dirty="0">
                    <a:latin typeface="+mj-lt"/>
                  </a:rPr>
                  <a:t> </a:t>
                </a:r>
                <a:r>
                  <a:rPr lang="en-US" altLang="zh-TW" sz="2400" dirty="0">
                    <a:latin typeface="+mj-lt"/>
                    <a:ea typeface="標楷體" panose="03000509000000000000" pitchFamily="65" charset="-120"/>
                  </a:rPr>
                  <a:t>×</a:t>
                </a:r>
                <a:r>
                  <a:rPr lang="zh-TW" altLang="en-US" sz="2400" dirty="0">
                    <a:latin typeface="+mj-lt"/>
                  </a:rPr>
                  <a:t> </a:t>
                </a:r>
                <a14:m>
                  <m:oMath xmlns:m="http://schemas.openxmlformats.org/officeDocument/2006/math">
                    <m:f>
                      <m:fPr>
                        <m:ctrlPr>
                          <a:rPr lang="en-US" altLang="zh-TW" sz="2400" i="1">
                            <a:latin typeface="Cambria Math" panose="02040503050406030204" pitchFamily="18" charset="0"/>
                          </a:rPr>
                        </m:ctrlPr>
                      </m:fPr>
                      <m:num>
                        <m:r>
                          <a:rPr lang="en-US" altLang="zh-TW" sz="2400" b="0" i="1" smtClean="0">
                            <a:latin typeface="Cambria Math" panose="02040503050406030204" pitchFamily="18" charset="0"/>
                          </a:rPr>
                          <m:t>4</m:t>
                        </m:r>
                      </m:num>
                      <m:den>
                        <m:r>
                          <a:rPr lang="en-US" altLang="zh-TW" sz="2400" b="0" i="1" smtClean="0">
                            <a:latin typeface="Cambria Math" panose="02040503050406030204" pitchFamily="18" charset="0"/>
                          </a:rPr>
                          <m:t>49</m:t>
                        </m:r>
                      </m:den>
                    </m:f>
                  </m:oMath>
                </a14:m>
                <a:r>
                  <a:rPr lang="zh-TW" altLang="en-US" sz="2400" dirty="0">
                    <a:latin typeface="+mj-lt"/>
                  </a:rPr>
                  <a:t> </a:t>
                </a:r>
                <a:r>
                  <a:rPr lang="en-US" altLang="zh-TW" sz="2400" dirty="0">
                    <a:latin typeface="+mj-lt"/>
                  </a:rPr>
                  <a:t>= </a:t>
                </a:r>
                <a14:m>
                  <m:oMath xmlns:m="http://schemas.openxmlformats.org/officeDocument/2006/math">
                    <m:d>
                      <m:dPr>
                        <m:begChr m:val="["/>
                        <m:endChr m:val="]"/>
                        <m:ctrlPr>
                          <a:rPr lang="en-US" altLang="zh-TW" sz="2400" i="1">
                            <a:latin typeface="Cambria Math" panose="02040503050406030204" pitchFamily="18" charset="0"/>
                          </a:rPr>
                        </m:ctrlPr>
                      </m:dPr>
                      <m:e>
                        <m:m>
                          <m:mPr>
                            <m:mcs>
                              <m:mc>
                                <m:mcPr>
                                  <m:count m:val="3"/>
                                  <m:mcJc m:val="center"/>
                                </m:mcPr>
                              </m:mc>
                            </m:mcs>
                            <m:ctrlPr>
                              <a:rPr lang="en-US" altLang="zh-TW" sz="2400" i="1" smtClean="0">
                                <a:latin typeface="Cambria Math" panose="02040503050406030204" pitchFamily="18" charset="0"/>
                              </a:rPr>
                            </m:ctrlPr>
                          </m:mPr>
                          <m:mr>
                            <m:e>
                              <m:r>
                                <m:rPr>
                                  <m:brk m:alnAt="7"/>
                                </m:rPr>
                                <a:rPr lang="en-US" altLang="zh-TW" sz="2400" b="0" i="1" smtClean="0">
                                  <a:latin typeface="Cambria Math" panose="02040503050406030204" pitchFamily="18" charset="0"/>
                                </a:rPr>
                                <m:t>4</m:t>
                              </m:r>
                            </m:e>
                            <m:e>
                              <m:r>
                                <a:rPr lang="en-US" altLang="zh-TW" sz="2400" b="0" i="1" smtClean="0">
                                  <a:latin typeface="Cambria Math" panose="02040503050406030204" pitchFamily="18" charset="0"/>
                                </a:rPr>
                                <m:t>6</m:t>
                              </m:r>
                            </m:e>
                            <m:e>
                              <m:r>
                                <a:rPr lang="en-US" altLang="zh-TW" sz="2400" b="0" i="1" smtClean="0">
                                  <a:latin typeface="Cambria Math" panose="02040503050406030204" pitchFamily="18" charset="0"/>
                                </a:rPr>
                                <m:t>4</m:t>
                              </m:r>
                            </m:e>
                          </m:mr>
                          <m:mr>
                            <m:e>
                              <m:r>
                                <a:rPr lang="en-US" altLang="zh-TW" sz="2400" b="0" i="1" smtClean="0">
                                  <a:latin typeface="Cambria Math" panose="02040503050406030204" pitchFamily="18" charset="0"/>
                                </a:rPr>
                                <m:t>6</m:t>
                              </m:r>
                            </m:e>
                            <m:e>
                              <m:r>
                                <a:rPr lang="en-US" altLang="zh-TW" sz="2400" b="0" i="1" smtClean="0">
                                  <a:latin typeface="Cambria Math" panose="02040503050406030204" pitchFamily="18" charset="0"/>
                                </a:rPr>
                                <m:t>9</m:t>
                              </m:r>
                            </m:e>
                            <m:e>
                              <m:r>
                                <a:rPr lang="en-US" altLang="zh-TW" sz="2400" b="0" i="1" smtClean="0">
                                  <a:latin typeface="Cambria Math" panose="02040503050406030204" pitchFamily="18" charset="0"/>
                                </a:rPr>
                                <m:t>6</m:t>
                              </m:r>
                            </m:e>
                          </m:mr>
                          <m:mr>
                            <m:e>
                              <m:r>
                                <a:rPr lang="en-US" altLang="zh-TW" sz="2400" b="0" i="1" smtClean="0">
                                  <a:latin typeface="Cambria Math" panose="02040503050406030204" pitchFamily="18" charset="0"/>
                                </a:rPr>
                                <m:t>4</m:t>
                              </m:r>
                            </m:e>
                            <m:e>
                              <m:r>
                                <a:rPr lang="en-US" altLang="zh-TW" sz="2400" b="0" i="1" smtClean="0">
                                  <a:latin typeface="Cambria Math" panose="02040503050406030204" pitchFamily="18" charset="0"/>
                                </a:rPr>
                                <m:t>6</m:t>
                              </m:r>
                            </m:e>
                            <m:e>
                              <m:r>
                                <a:rPr lang="en-US" altLang="zh-TW" sz="2400" b="0" i="1" smtClean="0">
                                  <a:latin typeface="Cambria Math" panose="02040503050406030204" pitchFamily="18" charset="0"/>
                                </a:rPr>
                                <m:t>4</m:t>
                              </m:r>
                            </m:e>
                          </m:mr>
                        </m:m>
                      </m:e>
                    </m:d>
                  </m:oMath>
                </a14:m>
                <a:r>
                  <a:rPr lang="zh-TW" altLang="en-US" sz="2400" dirty="0">
                    <a:latin typeface="+mj-lt"/>
                  </a:rPr>
                  <a:t> </a:t>
                </a:r>
                <a:r>
                  <a:rPr lang="en-US" altLang="zh-TW" sz="2400" dirty="0">
                    <a:latin typeface="+mj-lt"/>
                    <a:ea typeface="標楷體" panose="03000509000000000000" pitchFamily="65" charset="-120"/>
                  </a:rPr>
                  <a:t>×</a:t>
                </a:r>
                <a:r>
                  <a:rPr lang="zh-TW" altLang="en-US" sz="2400" dirty="0">
                    <a:latin typeface="+mj-lt"/>
                  </a:rPr>
                  <a:t>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b="0" i="1" smtClean="0">
                            <a:latin typeface="Cambria Math" panose="02040503050406030204" pitchFamily="18" charset="0"/>
                          </a:rPr>
                          <m:t>49</m:t>
                        </m:r>
                      </m:den>
                    </m:f>
                  </m:oMath>
                </a14:m>
                <a:endParaRPr lang="zh-TW" altLang="en-US" sz="2400" dirty="0">
                  <a:latin typeface="+mj-lt"/>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323528" y="3145269"/>
                <a:ext cx="8411762" cy="2832198"/>
              </a:xfrm>
              <a:prstGeom prst="rect">
                <a:avLst/>
              </a:prstGeom>
              <a:blipFill>
                <a:blip r:embed="rId3"/>
                <a:stretch>
                  <a:fillRect l="-1207"/>
                </a:stretch>
              </a:blipFill>
            </p:spPr>
            <p:txBody>
              <a:bodyPr/>
              <a:lstStyle/>
              <a:p>
                <a:r>
                  <a:rPr lang="zh-TW" altLang="en-US">
                    <a:noFill/>
                  </a:rPr>
                  <a:t> </a:t>
                </a:r>
              </a:p>
            </p:txBody>
          </p:sp>
        </mc:Fallback>
      </mc:AlternateContent>
      <p:pic>
        <p:nvPicPr>
          <p:cNvPr id="10" name="Picture 3"/>
          <p:cNvPicPr>
            <a:picLocks noChangeAspect="1" noChangeArrowheads="1"/>
          </p:cNvPicPr>
          <p:nvPr/>
        </p:nvPicPr>
        <p:blipFill rotWithShape="1">
          <a:blip r:embed="rId4" cstate="print"/>
          <a:srcRect l="30623" t="31861" r="55056" b="44852"/>
          <a:stretch/>
        </p:blipFill>
        <p:spPr bwMode="auto">
          <a:xfrm>
            <a:off x="6875443" y="2372060"/>
            <a:ext cx="1461426" cy="1822662"/>
          </a:xfrm>
          <a:prstGeom prst="rect">
            <a:avLst/>
          </a:prstGeom>
          <a:noFill/>
          <a:ln w="9525">
            <a:noFill/>
            <a:miter lim="800000"/>
            <a:headEnd/>
            <a:tailEnd/>
          </a:ln>
        </p:spPr>
      </p:pic>
      <p:pic>
        <p:nvPicPr>
          <p:cNvPr id="11" name="Picture 3"/>
          <p:cNvPicPr>
            <a:picLocks noChangeAspect="1" noChangeArrowheads="1"/>
          </p:cNvPicPr>
          <p:nvPr/>
        </p:nvPicPr>
        <p:blipFill rotWithShape="1">
          <a:blip r:embed="rId4" cstate="print"/>
          <a:srcRect l="22455" t="1911" r="47095" b="73287"/>
          <a:stretch/>
        </p:blipFill>
        <p:spPr bwMode="auto">
          <a:xfrm>
            <a:off x="3851920" y="2400269"/>
            <a:ext cx="2918459" cy="1822662"/>
          </a:xfrm>
          <a:prstGeom prst="rect">
            <a:avLst/>
          </a:prstGeom>
          <a:noFill/>
          <a:ln w="9525">
            <a:noFill/>
            <a:miter lim="800000"/>
            <a:headEnd/>
            <a:tailEnd/>
          </a:ln>
        </p:spPr>
      </p:pic>
      <p:pic>
        <p:nvPicPr>
          <p:cNvPr id="12" name="圖片 12" descr="一張含有 文字, 時鐘 的圖片&#10;&#10;自動產生的描述">
            <a:extLst>
              <a:ext uri="{FF2B5EF4-FFF2-40B4-BE49-F238E27FC236}">
                <a16:creationId xmlns:a16="http://schemas.microsoft.com/office/drawing/2014/main" id="{E79EE291-8551-4BB6-92EA-D9D5B165442F}"/>
              </a:ext>
            </a:extLst>
          </p:cNvPr>
          <p:cNvPicPr>
            <a:picLocks noChangeAspect="1"/>
          </p:cNvPicPr>
          <p:nvPr/>
        </p:nvPicPr>
        <p:blipFill>
          <a:blip r:embed="rId5"/>
          <a:stretch>
            <a:fillRect/>
          </a:stretch>
        </p:blipFill>
        <p:spPr>
          <a:xfrm>
            <a:off x="3851920" y="4120206"/>
            <a:ext cx="1352550" cy="16954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p:txBody>
          <a:bodyPr/>
          <a:lstStyle/>
          <a:p>
            <a:pPr eaLnBrk="1" hangingPunct="1"/>
            <a:r>
              <a:rPr lang="en-US" altLang="zh-TW" b="0" dirty="0">
                <a:solidFill>
                  <a:schemeClr val="tx1"/>
                </a:solidFill>
              </a:rPr>
              <a:t>7.2.3 Outlier or Peak Noise</a:t>
            </a:r>
          </a:p>
        </p:txBody>
      </p:sp>
      <p:sp>
        <p:nvSpPr>
          <p:cNvPr id="87044" name="Rectangle 3"/>
          <p:cNvSpPr>
            <a:spLocks noGrp="1" noChangeArrowheads="1"/>
          </p:cNvSpPr>
          <p:nvPr>
            <p:ph idx="1"/>
          </p:nvPr>
        </p:nvSpPr>
        <p:spPr/>
        <p:txBody>
          <a:bodyPr>
            <a:noAutofit/>
          </a:bodyPr>
          <a:lstStyle/>
          <a:p>
            <a:pPr eaLnBrk="1" hangingPunct="1">
              <a:lnSpc>
                <a:spcPct val="100000"/>
              </a:lnSpc>
              <a:spcBef>
                <a:spcPts val="0"/>
              </a:spcBef>
              <a:spcAft>
                <a:spcPts val="0"/>
              </a:spcAft>
            </a:pPr>
            <a:r>
              <a:rPr lang="en-US" altLang="zh-TW" sz="2800" b="1" dirty="0">
                <a:solidFill>
                  <a:schemeClr val="tx1"/>
                </a:solidFill>
              </a:rPr>
              <a:t>o</a:t>
            </a:r>
            <a:r>
              <a:rPr kumimoji="0" lang="en-US" altLang="zh-TW" sz="2800" b="1" dirty="0">
                <a:solidFill>
                  <a:schemeClr val="tx1"/>
                </a:solidFill>
              </a:rPr>
              <a:t>u</a:t>
            </a:r>
            <a:r>
              <a:rPr lang="en-US" altLang="zh-TW" sz="2800" b="1" dirty="0">
                <a:solidFill>
                  <a:schemeClr val="tx1"/>
                </a:solidFill>
              </a:rPr>
              <a:t>tlier (peak noise): </a:t>
            </a:r>
          </a:p>
          <a:p>
            <a:pPr eaLnBrk="1" hangingPunct="1">
              <a:lnSpc>
                <a:spcPct val="100000"/>
              </a:lnSpc>
              <a:spcBef>
                <a:spcPts val="0"/>
              </a:spcBef>
              <a:spcAft>
                <a:spcPts val="0"/>
              </a:spcAft>
            </a:pPr>
            <a:r>
              <a:rPr lang="en-US" altLang="zh-TW" sz="2400" dirty="0">
                <a:solidFill>
                  <a:schemeClr val="tx1"/>
                </a:solidFill>
              </a:rPr>
              <a:t>pixel value replaced by random noise value</a:t>
            </a:r>
          </a:p>
          <a:p>
            <a:pPr eaLnBrk="1" hangingPunct="1">
              <a:lnSpc>
                <a:spcPct val="100000"/>
              </a:lnSpc>
              <a:spcBef>
                <a:spcPts val="0"/>
              </a:spcBef>
              <a:spcAft>
                <a:spcPts val="0"/>
              </a:spcAft>
            </a:pPr>
            <a:endParaRPr lang="en-US" altLang="zh-TW" sz="2400" dirty="0">
              <a:solidFill>
                <a:schemeClr val="tx1"/>
              </a:solidFill>
            </a:endParaRPr>
          </a:p>
          <a:p>
            <a:pPr>
              <a:lnSpc>
                <a:spcPct val="100000"/>
              </a:lnSpc>
              <a:spcBef>
                <a:spcPts val="0"/>
              </a:spcBef>
              <a:spcAft>
                <a:spcPts val="0"/>
              </a:spcAft>
            </a:pPr>
            <a:r>
              <a:rPr lang="en-US" altLang="zh-TW" sz="2800" b="1" dirty="0">
                <a:solidFill>
                  <a:schemeClr val="tx1"/>
                </a:solidFill>
              </a:rPr>
              <a:t>neighborhood size: </a:t>
            </a:r>
          </a:p>
          <a:p>
            <a:pPr eaLnBrk="1" hangingPunct="1">
              <a:lnSpc>
                <a:spcPct val="100000"/>
              </a:lnSpc>
              <a:spcBef>
                <a:spcPts val="0"/>
              </a:spcBef>
              <a:spcAft>
                <a:spcPts val="0"/>
              </a:spcAft>
            </a:pPr>
            <a:r>
              <a:rPr lang="en-US" altLang="zh-TW" sz="2400" dirty="0">
                <a:solidFill>
                  <a:schemeClr val="tx1"/>
                </a:solidFill>
              </a:rPr>
              <a:t>larger than noise, smaller than preserved detail</a:t>
            </a:r>
          </a:p>
          <a:p>
            <a:pPr eaLnBrk="1" hangingPunct="1">
              <a:lnSpc>
                <a:spcPct val="100000"/>
              </a:lnSpc>
              <a:spcBef>
                <a:spcPts val="0"/>
              </a:spcBef>
              <a:spcAft>
                <a:spcPts val="0"/>
              </a:spcAft>
            </a:pPr>
            <a:endParaRPr lang="en-US" altLang="zh-TW" sz="2400" dirty="0">
              <a:solidFill>
                <a:schemeClr val="tx1"/>
              </a:solidFill>
            </a:endParaRPr>
          </a:p>
          <a:p>
            <a:pPr>
              <a:lnSpc>
                <a:spcPct val="100000"/>
              </a:lnSpc>
              <a:spcBef>
                <a:spcPts val="0"/>
              </a:spcBef>
              <a:spcAft>
                <a:spcPts val="0"/>
              </a:spcAft>
            </a:pPr>
            <a:r>
              <a:rPr lang="en-US" altLang="zh-TW" sz="2800" b="1" dirty="0">
                <a:solidFill>
                  <a:schemeClr val="tx1"/>
                </a:solidFill>
              </a:rPr>
              <a:t>center-deleted: </a:t>
            </a:r>
          </a:p>
          <a:p>
            <a:pPr eaLnBrk="1" hangingPunct="1">
              <a:lnSpc>
                <a:spcPct val="100000"/>
              </a:lnSpc>
              <a:spcBef>
                <a:spcPts val="0"/>
              </a:spcBef>
              <a:spcAft>
                <a:spcPts val="0"/>
              </a:spcAft>
            </a:pPr>
            <a:r>
              <a:rPr lang="en-US" altLang="zh-TW" sz="2400" dirty="0">
                <a:solidFill>
                  <a:schemeClr val="tx1"/>
                </a:solidFill>
              </a:rPr>
              <a:t>neighborhood pixel values in neighborhood except center</a:t>
            </a:r>
          </a:p>
        </p:txBody>
      </p:sp>
      <p:sp>
        <p:nvSpPr>
          <p:cNvPr id="6"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a:solidFill>
                  <a:schemeClr val="tx1"/>
                </a:solidFill>
              </a:rPr>
              <a:t>7.2.3 Outlier or Peak Noise</a:t>
            </a:r>
            <a:endParaRPr lang="zh-TW" altLang="en-US" dirty="0">
              <a:solidFill>
                <a:schemeClr val="tx1"/>
              </a:solidFill>
            </a:endParaRPr>
          </a:p>
        </p:txBody>
      </p:sp>
      <p:sp>
        <p:nvSpPr>
          <p:cNvPr id="13" name="頁尾版面配置區 3"/>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mc:AlternateContent xmlns:mc="http://schemas.openxmlformats.org/markup-compatibility/2006" xmlns:a14="http://schemas.microsoft.com/office/drawing/2010/main">
        <mc:Choice Requires="a14">
          <p:sp>
            <p:nvSpPr>
              <p:cNvPr id="7" name="內容版面配置區 6"/>
              <p:cNvSpPr>
                <a:spLocks noGrp="1"/>
              </p:cNvSpPr>
              <p:nvPr>
                <p:ph idx="1"/>
              </p:nvPr>
            </p:nvSpPr>
            <p:spPr>
              <a:xfrm>
                <a:off x="822959" y="1845734"/>
                <a:ext cx="7543801" cy="4247562"/>
              </a:xfrm>
            </p:spPr>
            <p:txBody>
              <a:bodyPr>
                <a:normAutofit/>
              </a:bodyPr>
              <a:lstStyle/>
              <a:p>
                <a:pPr>
                  <a:lnSpc>
                    <a:spcPct val="150000"/>
                  </a:lnSpc>
                  <a:spcBef>
                    <a:spcPts val="0"/>
                  </a:spcBef>
                  <a:spcAft>
                    <a:spcPts val="0"/>
                  </a:spcAft>
                </a:pPr>
                <a:r>
                  <a:rPr lang="en-US" altLang="zh-TW" sz="2400" b="1" dirty="0">
                    <a:solidFill>
                      <a:schemeClr val="tx1"/>
                    </a:solidFill>
                    <a:latin typeface="+mj-lt"/>
                  </a:rPr>
                  <a:t>Decide whether </a:t>
                </a:r>
                <a:r>
                  <a:rPr lang="en-US" altLang="zh-TW" sz="2400" b="1" i="1" dirty="0">
                    <a:solidFill>
                      <a:schemeClr val="tx1"/>
                    </a:solidFill>
                    <a:latin typeface="+mj-lt"/>
                  </a:rPr>
                  <a:t>y</a:t>
                </a:r>
                <a:r>
                  <a:rPr lang="en-US" altLang="zh-TW" sz="2400" b="1" dirty="0">
                    <a:solidFill>
                      <a:schemeClr val="tx1"/>
                    </a:solidFill>
                    <a:latin typeface="+mj-lt"/>
                  </a:rPr>
                  <a:t> is an outlier or not</a:t>
                </a:r>
              </a:p>
              <a:p>
                <a:pPr>
                  <a:lnSpc>
                    <a:spcPct val="150000"/>
                  </a:lnSpc>
                  <a:spcBef>
                    <a:spcPts val="0"/>
                  </a:spcBef>
                  <a:spcAft>
                    <a:spcPts val="0"/>
                  </a:spcAft>
                </a:pPr>
                <a:endParaRPr lang="en-US" altLang="zh-TW" sz="2400" b="1" dirty="0">
                  <a:solidFill>
                    <a:schemeClr val="tx1"/>
                  </a:solidFill>
                  <a:latin typeface="+mj-lt"/>
                </a:endParaRPr>
              </a:p>
              <a:p>
                <a:pPr>
                  <a:lnSpc>
                    <a:spcPct val="150000"/>
                  </a:lnSpc>
                  <a:spcBef>
                    <a:spcPts val="0"/>
                  </a:spcBef>
                  <a:spcAft>
                    <a:spcPts val="0"/>
                  </a:spcAft>
                </a:pPr>
                <a:endParaRPr lang="en-US" altLang="zh-TW" sz="2400" b="1" dirty="0">
                  <a:solidFill>
                    <a:schemeClr val="tx1"/>
                  </a:solidFill>
                  <a:latin typeface="+mj-lt"/>
                </a:endParaRPr>
              </a:p>
              <a:p>
                <a:pPr>
                  <a:lnSpc>
                    <a:spcPct val="150000"/>
                  </a:lnSpc>
                  <a:spcBef>
                    <a:spcPts val="0"/>
                  </a:spcBef>
                  <a:spcAft>
                    <a:spcPts val="0"/>
                  </a:spcAft>
                </a:pPr>
                <a14:m>
                  <m:oMath xmlns:m="http://schemas.openxmlformats.org/officeDocument/2006/math">
                    <m:sSub>
                      <m:sSubPr>
                        <m:ctrlPr>
                          <a:rPr lang="en-US" altLang="zh-TW" sz="2400" b="1" i="1" smtClean="0">
                            <a:solidFill>
                              <a:schemeClr val="tx1"/>
                            </a:solidFill>
                            <a:latin typeface="Cambria Math" panose="02040503050406030204" pitchFamily="18" charset="0"/>
                          </a:rPr>
                        </m:ctrlPr>
                      </m:sSubPr>
                      <m:e>
                        <m:r>
                          <a:rPr lang="en-US" altLang="zh-TW" sz="2400" b="1" i="1" smtClean="0">
                            <a:solidFill>
                              <a:schemeClr val="tx1"/>
                            </a:solidFill>
                            <a:latin typeface="Cambria Math" panose="02040503050406030204" pitchFamily="18" charset="0"/>
                          </a:rPr>
                          <m:t>𝒙</m:t>
                        </m:r>
                      </m:e>
                      <m:sub>
                        <m:r>
                          <a:rPr lang="en-US" altLang="zh-TW" sz="2400" b="1" i="1" smtClean="0">
                            <a:solidFill>
                              <a:schemeClr val="tx1"/>
                            </a:solidFill>
                            <a:latin typeface="Cambria Math" panose="02040503050406030204" pitchFamily="18" charset="0"/>
                          </a:rPr>
                          <m:t>𝟏</m:t>
                        </m:r>
                      </m:sub>
                    </m:sSub>
                  </m:oMath>
                </a14:m>
                <a:r>
                  <a:rPr lang="en-US" altLang="zh-TW" sz="2400" b="1" dirty="0">
                    <a:solidFill>
                      <a:schemeClr val="tx1"/>
                    </a:solidFill>
                    <a:latin typeface="+mj-lt"/>
                  </a:rPr>
                  <a:t>, …, </a:t>
                </a: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𝒙</m:t>
                        </m:r>
                      </m:e>
                      <m:sub>
                        <m:r>
                          <a:rPr lang="en-US" altLang="zh-TW" sz="2400" b="1" i="1" smtClean="0">
                            <a:solidFill>
                              <a:schemeClr val="tx1"/>
                            </a:solidFill>
                            <a:latin typeface="Cambria Math" panose="02040503050406030204" pitchFamily="18" charset="0"/>
                          </a:rPr>
                          <m:t>𝒏</m:t>
                        </m:r>
                      </m:sub>
                    </m:sSub>
                  </m:oMath>
                </a14:m>
                <a:r>
                  <a:rPr lang="en-US" altLang="zh-TW" sz="2400" b="1" dirty="0">
                    <a:solidFill>
                      <a:schemeClr val="tx1"/>
                    </a:solidFill>
                    <a:latin typeface="+mj-lt"/>
                  </a:rPr>
                  <a:t>: </a:t>
                </a:r>
                <a:r>
                  <a:rPr lang="en-US" altLang="zh-TW" sz="2400" dirty="0">
                    <a:solidFill>
                      <a:schemeClr val="tx1"/>
                    </a:solidFill>
                    <a:latin typeface="+mj-lt"/>
                  </a:rPr>
                  <a:t>center-deleted neighborhood</a:t>
                </a:r>
              </a:p>
              <a:p>
                <a:pPr>
                  <a:lnSpc>
                    <a:spcPct val="150000"/>
                  </a:lnSpc>
                  <a:spcBef>
                    <a:spcPts val="0"/>
                  </a:spcBef>
                  <a:spcAft>
                    <a:spcPts val="0"/>
                  </a:spcAft>
                </a:pPr>
                <a:r>
                  <a:rPr lang="en-US" altLang="zh-TW" sz="2400" b="1" i="1" dirty="0">
                    <a:solidFill>
                      <a:schemeClr val="tx1"/>
                    </a:solidFill>
                    <a:latin typeface="+mj-lt"/>
                  </a:rPr>
                  <a:t>y</a:t>
                </a:r>
                <a:r>
                  <a:rPr lang="en-US" altLang="zh-TW" sz="2400" b="1" dirty="0">
                    <a:solidFill>
                      <a:schemeClr val="tx1"/>
                    </a:solidFill>
                    <a:latin typeface="+mj-lt"/>
                  </a:rPr>
                  <a:t>: </a:t>
                </a:r>
                <a:r>
                  <a:rPr lang="en-US" altLang="zh-TW" sz="2400" dirty="0">
                    <a:solidFill>
                      <a:schemeClr val="tx1"/>
                    </a:solidFill>
                    <a:latin typeface="+mj-lt"/>
                  </a:rPr>
                  <a:t>center pixel value</a:t>
                </a:r>
              </a:p>
              <a:p>
                <a:pPr>
                  <a:lnSpc>
                    <a:spcPct val="150000"/>
                  </a:lnSpc>
                  <a:spcBef>
                    <a:spcPts val="0"/>
                  </a:spcBef>
                  <a:spcAft>
                    <a:spcPts val="0"/>
                  </a:spcAft>
                </a:pPr>
                <a14:m>
                  <m:oMath xmlns:m="http://schemas.openxmlformats.org/officeDocument/2006/math">
                    <m:acc>
                      <m:accPr>
                        <m:chr m:val="̂"/>
                        <m:ctrlPr>
                          <a:rPr lang="zh-TW" altLang="en-US" sz="2400" b="1" i="1" smtClean="0">
                            <a:solidFill>
                              <a:srgbClr val="FF0000"/>
                            </a:solidFill>
                            <a:latin typeface="Cambria Math" panose="02040503050406030204" pitchFamily="18" charset="0"/>
                          </a:rPr>
                        </m:ctrlPr>
                      </m:accPr>
                      <m:e>
                        <m:r>
                          <a:rPr lang="zh-TW" altLang="en-US" sz="2400" b="1" i="1" smtClean="0">
                            <a:solidFill>
                              <a:srgbClr val="FF0000"/>
                            </a:solidFill>
                            <a:latin typeface="Cambria Math" panose="02040503050406030204" pitchFamily="18" charset="0"/>
                          </a:rPr>
                          <m:t>𝝁</m:t>
                        </m:r>
                      </m:e>
                    </m:acc>
                  </m:oMath>
                </a14:m>
                <a:r>
                  <a:rPr lang="zh-TW" altLang="en-US" sz="2400" b="1" dirty="0">
                    <a:solidFill>
                      <a:schemeClr val="tx1"/>
                    </a:solidFill>
                    <a:latin typeface="+mj-lt"/>
                  </a:rPr>
                  <a:t> </a:t>
                </a:r>
                <a:r>
                  <a:rPr lang="en-US" altLang="zh-TW" sz="2400" b="1" dirty="0">
                    <a:solidFill>
                      <a:schemeClr val="tx1"/>
                    </a:solidFill>
                    <a:latin typeface="+mj-lt"/>
                  </a:rPr>
                  <a:t>= </a:t>
                </a:r>
                <a14:m>
                  <m:oMath xmlns:m="http://schemas.openxmlformats.org/officeDocument/2006/math">
                    <m:f>
                      <m:fPr>
                        <m:ctrlPr>
                          <a:rPr lang="en-US" altLang="zh-TW" sz="2400" b="1" i="1" smtClean="0">
                            <a:solidFill>
                              <a:schemeClr val="tx1"/>
                            </a:solidFill>
                            <a:latin typeface="Cambria Math" panose="02040503050406030204" pitchFamily="18" charset="0"/>
                          </a:rPr>
                        </m:ctrlPr>
                      </m:fPr>
                      <m:num>
                        <m:r>
                          <a:rPr lang="en-US" altLang="zh-TW" sz="2400" b="1" i="1" smtClean="0">
                            <a:solidFill>
                              <a:schemeClr val="tx1"/>
                            </a:solidFill>
                            <a:latin typeface="Cambria Math" panose="02040503050406030204" pitchFamily="18" charset="0"/>
                          </a:rPr>
                          <m:t>𝟏</m:t>
                        </m:r>
                      </m:num>
                      <m:den>
                        <m:r>
                          <a:rPr lang="en-US" altLang="zh-TW" sz="2400" b="1" i="1" smtClean="0">
                            <a:solidFill>
                              <a:schemeClr val="tx1"/>
                            </a:solidFill>
                            <a:latin typeface="Cambria Math" panose="02040503050406030204" pitchFamily="18" charset="0"/>
                          </a:rPr>
                          <m:t>𝑵</m:t>
                        </m:r>
                      </m:den>
                    </m:f>
                    <m:nary>
                      <m:naryPr>
                        <m:chr m:val="∑"/>
                        <m:ctrlPr>
                          <a:rPr lang="en-US" altLang="zh-TW" sz="2400" b="1" i="1" smtClean="0">
                            <a:solidFill>
                              <a:schemeClr val="tx1"/>
                            </a:solidFill>
                            <a:latin typeface="Cambria Math" panose="02040503050406030204" pitchFamily="18" charset="0"/>
                          </a:rPr>
                        </m:ctrlPr>
                      </m:naryPr>
                      <m:sub>
                        <m:r>
                          <m:rPr>
                            <m:brk m:alnAt="23"/>
                          </m:rPr>
                          <a:rPr lang="en-US" altLang="zh-TW" sz="2400" b="1" i="1" smtClean="0">
                            <a:solidFill>
                              <a:schemeClr val="tx1"/>
                            </a:solidFill>
                            <a:latin typeface="Cambria Math" panose="02040503050406030204" pitchFamily="18" charset="0"/>
                          </a:rPr>
                          <m:t>𝒏</m:t>
                        </m:r>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rPr>
                          <m:t>𝟏</m:t>
                        </m:r>
                      </m:sub>
                      <m:sup>
                        <m:r>
                          <a:rPr lang="en-US" altLang="zh-TW" sz="2400" b="1" i="1" smtClean="0">
                            <a:solidFill>
                              <a:schemeClr val="tx1"/>
                            </a:solidFill>
                            <a:latin typeface="Cambria Math" panose="02040503050406030204" pitchFamily="18" charset="0"/>
                          </a:rPr>
                          <m:t>𝑵</m:t>
                        </m:r>
                      </m:sup>
                      <m:e>
                        <m:sSub>
                          <m:sSubPr>
                            <m:ctrlPr>
                              <a:rPr lang="en-US" altLang="zh-TW" sz="2400" b="1" i="1" smtClean="0">
                                <a:solidFill>
                                  <a:schemeClr val="tx1"/>
                                </a:solidFill>
                                <a:latin typeface="Cambria Math" panose="02040503050406030204" pitchFamily="18" charset="0"/>
                              </a:rPr>
                            </m:ctrlPr>
                          </m:sSubPr>
                          <m:e>
                            <m:r>
                              <a:rPr lang="en-US" altLang="zh-TW" sz="2400" b="1" i="1" smtClean="0">
                                <a:solidFill>
                                  <a:schemeClr val="tx1"/>
                                </a:solidFill>
                                <a:latin typeface="Cambria Math" panose="02040503050406030204" pitchFamily="18" charset="0"/>
                              </a:rPr>
                              <m:t>𝒙</m:t>
                            </m:r>
                          </m:e>
                          <m:sub>
                            <m:r>
                              <a:rPr lang="en-US" altLang="zh-TW" sz="2400" b="1" i="1" smtClean="0">
                                <a:solidFill>
                                  <a:schemeClr val="tx1"/>
                                </a:solidFill>
                                <a:latin typeface="Cambria Math" panose="02040503050406030204" pitchFamily="18" charset="0"/>
                              </a:rPr>
                              <m:t>𝒏</m:t>
                            </m:r>
                          </m:sub>
                        </m:sSub>
                      </m:e>
                    </m:nary>
                  </m:oMath>
                </a14:m>
                <a:r>
                  <a:rPr lang="en-US" altLang="zh-TW" sz="2400" b="1" dirty="0">
                    <a:solidFill>
                      <a:schemeClr val="tx1"/>
                    </a:solidFill>
                    <a:latin typeface="+mj-lt"/>
                  </a:rPr>
                  <a:t>: </a:t>
                </a:r>
                <a:r>
                  <a:rPr lang="en-US" altLang="zh-TW" sz="2400" dirty="0">
                    <a:solidFill>
                      <a:srgbClr val="FF0000"/>
                    </a:solidFill>
                    <a:latin typeface="+mj-lt"/>
                  </a:rPr>
                  <a:t>mean estimator</a:t>
                </a:r>
                <a:r>
                  <a:rPr lang="en-US" altLang="zh-TW" sz="2400" dirty="0">
                    <a:solidFill>
                      <a:schemeClr val="tx1"/>
                    </a:solidFill>
                    <a:latin typeface="+mj-lt"/>
                  </a:rPr>
                  <a:t> of </a:t>
                </a:r>
                <a:r>
                  <a:rPr lang="en-US" altLang="zh-TW" sz="2400" dirty="0">
                    <a:solidFill>
                      <a:srgbClr val="FF0000"/>
                    </a:solidFill>
                    <a:latin typeface="+mj-lt"/>
                  </a:rPr>
                  <a:t>center-deleted neighborhood</a:t>
                </a:r>
                <a:r>
                  <a:rPr lang="zh-TW" altLang="en-US" dirty="0">
                    <a:solidFill>
                      <a:schemeClr val="tx1"/>
                    </a:solidFill>
                    <a:latin typeface="+mj-lt"/>
                  </a:rPr>
                  <a:t> </a:t>
                </a:r>
                <a:r>
                  <a:rPr lang="zh-TW" altLang="en-US" dirty="0">
                    <a:solidFill>
                      <a:schemeClr val="tx1"/>
                    </a:solidFill>
                    <a:latin typeface="Times New Roman" panose="02020603050405020304" pitchFamily="18" charset="0"/>
                    <a:cs typeface="Times New Roman" panose="02020603050405020304" pitchFamily="18" charset="0"/>
                  </a:rPr>
                  <a:t>→ </a:t>
                </a:r>
                <a:r>
                  <a:rPr lang="en-US" altLang="zh-TW" dirty="0">
                    <a:solidFill>
                      <a:schemeClr val="tx1"/>
                    </a:solidFill>
                    <a:latin typeface="Times New Roman" panose="02020603050405020304" pitchFamily="18" charset="0"/>
                    <a:cs typeface="Times New Roman" panose="02020603050405020304" pitchFamily="18" charset="0"/>
                  </a:rPr>
                  <a:t>(minimize </a:t>
                </a:r>
                <a14:m>
                  <m:oMath xmlns:m="http://schemas.openxmlformats.org/officeDocument/2006/math">
                    <m:acc>
                      <m:accPr>
                        <m:chr m:val="̂"/>
                        <m:ctrlPr>
                          <a:rPr lang="zh-TW" altLang="en-US" i="1">
                            <a:solidFill>
                              <a:schemeClr val="tx1"/>
                            </a:solidFill>
                            <a:latin typeface="Cambria Math" panose="02040503050406030204" pitchFamily="18" charset="0"/>
                          </a:rPr>
                        </m:ctrlPr>
                      </m:accPr>
                      <m:e>
                        <m:r>
                          <a:rPr lang="zh-TW" altLang="en-US" b="0" i="1">
                            <a:solidFill>
                              <a:schemeClr val="tx1"/>
                            </a:solidFill>
                            <a:latin typeface="Cambria Math" panose="02040503050406030204" pitchFamily="18" charset="0"/>
                          </a:rPr>
                          <m:t>𝜇</m:t>
                        </m:r>
                      </m:e>
                    </m:acc>
                  </m:oMath>
                </a14:m>
                <a:r>
                  <a:rPr lang="zh-TW" altLang="en-US" dirty="0">
                    <a:solidFill>
                      <a:schemeClr val="tx1"/>
                    </a:solidFill>
                    <a:latin typeface="+mj-lt"/>
                  </a:rPr>
                  <a:t> </a:t>
                </a:r>
                <a:r>
                  <a:rPr lang="en-US" altLang="zh-TW" dirty="0">
                    <a:solidFill>
                      <a:schemeClr val="tx1"/>
                    </a:solidFill>
                    <a:latin typeface="+mj-lt"/>
                  </a:rPr>
                  <a:t>= </a:t>
                </a:r>
                <a14:m>
                  <m:oMath xmlns:m="http://schemas.openxmlformats.org/officeDocument/2006/math">
                    <m:nary>
                      <m:naryPr>
                        <m:chr m:val="∑"/>
                        <m:ctrlPr>
                          <a:rPr lang="en-US" altLang="zh-TW" i="1" smtClean="0">
                            <a:solidFill>
                              <a:schemeClr val="tx1"/>
                            </a:solidFill>
                            <a:latin typeface="Cambria Math" panose="02040503050406030204" pitchFamily="18" charset="0"/>
                          </a:rPr>
                        </m:ctrlPr>
                      </m:naryPr>
                      <m:sub>
                        <m:r>
                          <m:rPr>
                            <m:brk m:alnAt="23"/>
                          </m:rPr>
                          <a:rPr lang="en-US" altLang="zh-TW" b="0" i="1" smtClean="0">
                            <a:solidFill>
                              <a:schemeClr val="tx1"/>
                            </a:solidFill>
                            <a:latin typeface="Cambria Math" panose="02040503050406030204" pitchFamily="18" charset="0"/>
                          </a:rPr>
                          <m:t>𝑛</m:t>
                        </m:r>
                        <m:r>
                          <a:rPr lang="en-US" altLang="zh-TW" b="0" i="1" smtClean="0">
                            <a:solidFill>
                              <a:schemeClr val="tx1"/>
                            </a:solidFill>
                            <a:latin typeface="Cambria Math" panose="02040503050406030204" pitchFamily="18" charset="0"/>
                          </a:rPr>
                          <m:t>=1</m:t>
                        </m:r>
                      </m:sub>
                      <m:sup>
                        <m:r>
                          <a:rPr lang="en-US" altLang="zh-TW" b="0" i="1" smtClean="0">
                            <a:solidFill>
                              <a:schemeClr val="tx1"/>
                            </a:solidFill>
                            <a:latin typeface="Cambria Math" panose="02040503050406030204" pitchFamily="18" charset="0"/>
                          </a:rPr>
                          <m:t>𝑁</m:t>
                        </m:r>
                      </m:sup>
                      <m:e>
                        <m:sSup>
                          <m:sSupPr>
                            <m:ctrlPr>
                              <a:rPr lang="en-US" altLang="zh-TW" i="1" smtClean="0">
                                <a:solidFill>
                                  <a:schemeClr val="tx1"/>
                                </a:solidFill>
                                <a:latin typeface="Cambria Math" panose="02040503050406030204" pitchFamily="18" charset="0"/>
                              </a:rPr>
                            </m:ctrlPr>
                          </m:sSupPr>
                          <m:e>
                            <m:r>
                              <a:rPr lang="en-US" altLang="zh-TW" b="0" i="1" smtClean="0">
                                <a:solidFill>
                                  <a:schemeClr val="tx1"/>
                                </a:solidFill>
                                <a:latin typeface="Cambria Math" panose="02040503050406030204" pitchFamily="18" charset="0"/>
                              </a:rPr>
                              <m:t>(</m:t>
                            </m:r>
                            <m:sSub>
                              <m:sSubPr>
                                <m:ctrlPr>
                                  <a:rPr lang="en-US" altLang="zh-TW" i="1">
                                    <a:solidFill>
                                      <a:schemeClr val="tx1"/>
                                    </a:solidFill>
                                    <a:latin typeface="Cambria Math" panose="02040503050406030204" pitchFamily="18" charset="0"/>
                                  </a:rPr>
                                </m:ctrlPr>
                              </m:sSubPr>
                              <m:e>
                                <m:r>
                                  <a:rPr lang="en-US" altLang="zh-TW" b="0" i="1">
                                    <a:solidFill>
                                      <a:schemeClr val="tx1"/>
                                    </a:solidFill>
                                    <a:latin typeface="Cambria Math" panose="02040503050406030204" pitchFamily="18" charset="0"/>
                                  </a:rPr>
                                  <m:t>𝑥</m:t>
                                </m:r>
                              </m:e>
                              <m:sub>
                                <m:r>
                                  <a:rPr lang="en-US" altLang="zh-TW" b="0" i="1">
                                    <a:solidFill>
                                      <a:schemeClr val="tx1"/>
                                    </a:solidFill>
                                    <a:latin typeface="Cambria Math" panose="02040503050406030204" pitchFamily="18" charset="0"/>
                                  </a:rPr>
                                  <m:t>𝑛</m:t>
                                </m:r>
                              </m:sub>
                            </m:sSub>
                            <m:r>
                              <a:rPr lang="en-US" altLang="zh-TW" b="0" i="1" smtClean="0">
                                <a:solidFill>
                                  <a:schemeClr val="tx1"/>
                                </a:solidFill>
                                <a:latin typeface="Cambria Math" panose="02040503050406030204" pitchFamily="18" charset="0"/>
                              </a:rPr>
                              <m:t>−</m:t>
                            </m:r>
                            <m:acc>
                              <m:accPr>
                                <m:chr m:val="̂"/>
                                <m:ctrlPr>
                                  <a:rPr lang="zh-TW" altLang="en-US" i="1">
                                    <a:solidFill>
                                      <a:schemeClr val="tx1"/>
                                    </a:solidFill>
                                    <a:latin typeface="Cambria Math" panose="02040503050406030204" pitchFamily="18" charset="0"/>
                                  </a:rPr>
                                </m:ctrlPr>
                              </m:accPr>
                              <m:e>
                                <m:r>
                                  <a:rPr lang="zh-TW" altLang="en-US" b="0" i="1">
                                    <a:solidFill>
                                      <a:schemeClr val="tx1"/>
                                    </a:solidFill>
                                    <a:latin typeface="Cambria Math" panose="02040503050406030204" pitchFamily="18" charset="0"/>
                                  </a:rPr>
                                  <m:t>𝜇</m:t>
                                </m:r>
                              </m:e>
                            </m:acc>
                            <m:r>
                              <a:rPr lang="en-US" altLang="zh-TW" b="0" i="1" smtClean="0">
                                <a:solidFill>
                                  <a:schemeClr val="tx1"/>
                                </a:solidFill>
                                <a:latin typeface="Cambria Math" panose="02040503050406030204" pitchFamily="18" charset="0"/>
                              </a:rPr>
                              <m:t>)</m:t>
                            </m:r>
                          </m:e>
                          <m:sup>
                            <m:r>
                              <a:rPr lang="en-US" altLang="zh-TW" b="0" i="1" smtClean="0">
                                <a:solidFill>
                                  <a:schemeClr val="tx1"/>
                                </a:solidFill>
                                <a:latin typeface="Cambria Math" panose="02040503050406030204" pitchFamily="18" charset="0"/>
                              </a:rPr>
                              <m:t>2</m:t>
                            </m:r>
                          </m:sup>
                        </m:sSup>
                      </m:e>
                    </m:nary>
                  </m:oMath>
                </a14:m>
                <a:r>
                  <a:rPr lang="en-US" altLang="zh-TW" dirty="0">
                    <a:solidFill>
                      <a:schemeClr val="tx1"/>
                    </a:solidFill>
                    <a:latin typeface="+mj-lt"/>
                  </a:rPr>
                  <a:t>)</a:t>
                </a:r>
                <a:endParaRPr lang="zh-TW" altLang="en-US" sz="2400" dirty="0">
                  <a:solidFill>
                    <a:srgbClr val="FF0000"/>
                  </a:solidFill>
                  <a:latin typeface="+mj-lt"/>
                </a:endParaRPr>
              </a:p>
            </p:txBody>
          </p:sp>
        </mc:Choice>
        <mc:Fallback xmlns="">
          <p:sp>
            <p:nvSpPr>
              <p:cNvPr id="7" name="內容版面配置區 6"/>
              <p:cNvSpPr>
                <a:spLocks noGrp="1" noRot="1" noChangeAspect="1" noMove="1" noResize="1" noEditPoints="1" noAdjustHandles="1" noChangeArrowheads="1" noChangeShapeType="1" noTextEdit="1"/>
              </p:cNvSpPr>
              <p:nvPr>
                <p:ph idx="1"/>
              </p:nvPr>
            </p:nvSpPr>
            <p:spPr>
              <a:xfrm>
                <a:off x="822959" y="1845734"/>
                <a:ext cx="7543801" cy="4247562"/>
              </a:xfrm>
              <a:blipFill>
                <a:blip r:embed="rId3"/>
                <a:stretch>
                  <a:fillRect l="-1212" b="-13917"/>
                </a:stretch>
              </a:blipFill>
            </p:spPr>
            <p:txBody>
              <a:bodyPr/>
              <a:lstStyle/>
              <a:p>
                <a:r>
                  <a:rPr lang="zh-TW" altLang="en-US">
                    <a:noFill/>
                  </a:rPr>
                  <a:t> </a:t>
                </a:r>
              </a:p>
            </p:txBody>
          </p:sp>
        </mc:Fallback>
      </mc:AlternateContent>
      <p:sp>
        <p:nvSpPr>
          <p:cNvPr id="2" name="投影片編號版面配置區 1"/>
          <p:cNvSpPr>
            <a:spLocks noGrp="1"/>
          </p:cNvSpPr>
          <p:nvPr>
            <p:ph type="sldNum" sz="quarter" idx="12"/>
          </p:nvPr>
        </p:nvSpPr>
        <p:spPr/>
        <p:txBody>
          <a:bodyPr/>
          <a:lstStyle/>
          <a:p>
            <a:fld id="{028E3F4F-51B2-42EE-AFA2-40C4572185CC}" type="slidenum">
              <a:rPr lang="en-US" smtClean="0"/>
              <a:t>32</a:t>
            </a:fld>
            <a:endParaRPr lang="en-US" dirty="0"/>
          </a:p>
        </p:txBody>
      </p:sp>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extLst>
                  <p:ext uri="{D42A27DB-BD31-4B8C-83A1-F6EECF244321}">
                    <p14:modId xmlns:p14="http://schemas.microsoft.com/office/powerpoint/2010/main" val="3412467617"/>
                  </p:ext>
                </p:extLst>
              </p:nvPr>
            </p:nvGraphicFramePr>
            <p:xfrm>
              <a:off x="1524000" y="2429794"/>
              <a:ext cx="6096000" cy="1112520"/>
            </p:xfrm>
            <a:graphic>
              <a:graphicData uri="http://schemas.openxmlformats.org/drawingml/2006/table">
                <a:tbl>
                  <a:tblPr>
                    <a:tableStyleId>{073A0DAA-6AF3-43AB-8588-CEC1D06C72B9}</a:tableStyleId>
                  </a:tblPr>
                  <a:tblGrid>
                    <a:gridCol w="2032000">
                      <a:extLst>
                        <a:ext uri="{9D8B030D-6E8A-4147-A177-3AD203B41FA5}">
                          <a16:colId xmlns:a16="http://schemas.microsoft.com/office/drawing/2014/main" val="774387526"/>
                        </a:ext>
                      </a:extLst>
                    </a:gridCol>
                    <a:gridCol w="2032000">
                      <a:extLst>
                        <a:ext uri="{9D8B030D-6E8A-4147-A177-3AD203B41FA5}">
                          <a16:colId xmlns:a16="http://schemas.microsoft.com/office/drawing/2014/main" val="1819408212"/>
                        </a:ext>
                      </a:extLst>
                    </a:gridCol>
                    <a:gridCol w="2032000">
                      <a:extLst>
                        <a:ext uri="{9D8B030D-6E8A-4147-A177-3AD203B41FA5}">
                          <a16:colId xmlns:a16="http://schemas.microsoft.com/office/drawing/2014/main" val="2960451612"/>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1</m:t>
                                    </m:r>
                                  </m:sub>
                                </m:sSub>
                              </m:oMath>
                            </m:oMathPara>
                          </a14:m>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oMath>
                            </m:oMathPara>
                          </a14:m>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3</m:t>
                                    </m:r>
                                  </m:sub>
                                </m:sSub>
                              </m:oMath>
                            </m:oMathPara>
                          </a14:m>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644138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4</m:t>
                                    </m:r>
                                  </m:sub>
                                </m:sSub>
                              </m:oMath>
                            </m:oMathPara>
                          </a14:m>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i="1" dirty="0"/>
                            <a:t>y</a:t>
                          </a:r>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5</m:t>
                                    </m:r>
                                  </m:sub>
                                </m:sSub>
                              </m:oMath>
                            </m:oMathPara>
                          </a14:m>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229954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6</m:t>
                                    </m:r>
                                  </m:sub>
                                </m:sSub>
                              </m:oMath>
                            </m:oMathPara>
                          </a14:m>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7</m:t>
                                    </m:r>
                                  </m:sub>
                                </m:sSub>
                              </m:oMath>
                            </m:oMathPara>
                          </a14:m>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8</m:t>
                                    </m:r>
                                  </m:sub>
                                </m:sSub>
                              </m:oMath>
                            </m:oMathPara>
                          </a14:m>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6770707"/>
                      </a:ext>
                    </a:extLst>
                  </a:tr>
                </a:tbl>
              </a:graphicData>
            </a:graphic>
          </p:graphicFrame>
        </mc:Choice>
        <mc:Fallback xmlns="">
          <p:graphicFrame>
            <p:nvGraphicFramePr>
              <p:cNvPr id="3" name="表格 2"/>
              <p:cNvGraphicFramePr>
                <a:graphicFrameLocks noGrp="1"/>
              </p:cNvGraphicFramePr>
              <p:nvPr>
                <p:extLst>
                  <p:ext uri="{D42A27DB-BD31-4B8C-83A1-F6EECF244321}">
                    <p14:modId xmlns:p14="http://schemas.microsoft.com/office/powerpoint/2010/main" val="3412467617"/>
                  </p:ext>
                </p:extLst>
              </p:nvPr>
            </p:nvGraphicFramePr>
            <p:xfrm>
              <a:off x="1524000" y="2429794"/>
              <a:ext cx="6096000" cy="1112520"/>
            </p:xfrm>
            <a:graphic>
              <a:graphicData uri="http://schemas.openxmlformats.org/drawingml/2006/table">
                <a:tbl>
                  <a:tblPr>
                    <a:tableStyleId>{073A0DAA-6AF3-43AB-8588-CEC1D06C72B9}</a:tableStyleId>
                  </a:tblPr>
                  <a:tblGrid>
                    <a:gridCol w="2032000">
                      <a:extLst>
                        <a:ext uri="{9D8B030D-6E8A-4147-A177-3AD203B41FA5}">
                          <a16:colId xmlns:a16="http://schemas.microsoft.com/office/drawing/2014/main" val="774387526"/>
                        </a:ext>
                      </a:extLst>
                    </a:gridCol>
                    <a:gridCol w="2032000">
                      <a:extLst>
                        <a:ext uri="{9D8B030D-6E8A-4147-A177-3AD203B41FA5}">
                          <a16:colId xmlns:a16="http://schemas.microsoft.com/office/drawing/2014/main" val="1819408212"/>
                        </a:ext>
                      </a:extLst>
                    </a:gridCol>
                    <a:gridCol w="2032000">
                      <a:extLst>
                        <a:ext uri="{9D8B030D-6E8A-4147-A177-3AD203B41FA5}">
                          <a16:colId xmlns:a16="http://schemas.microsoft.com/office/drawing/2014/main" val="2960451612"/>
                        </a:ext>
                      </a:extLst>
                    </a:gridCol>
                  </a:tblGrid>
                  <a:tr h="37084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01" t="-1639" r="-201201" b="-204918"/>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299" t="-1639" r="-100599" b="-204918"/>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901" t="-1639" r="-901" b="-204918"/>
                          </a:stretch>
                        </a:blipFill>
                      </a:tcPr>
                    </a:tc>
                    <a:extLst>
                      <a:ext uri="{0D108BD9-81ED-4DB2-BD59-A6C34878D82A}">
                        <a16:rowId xmlns:a16="http://schemas.microsoft.com/office/drawing/2014/main" val="576441382"/>
                      </a:ext>
                    </a:extLst>
                  </a:tr>
                  <a:tr h="37084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01" t="-100000" r="-201201" b="-101613"/>
                          </a:stretch>
                        </a:blipFill>
                      </a:tcPr>
                    </a:tc>
                    <a:tc>
                      <a:txBody>
                        <a:bodyPr/>
                        <a:lstStyle/>
                        <a:p>
                          <a:pPr algn="ctr"/>
                          <a:r>
                            <a:rPr lang="en-US" altLang="zh-TW" i="1" dirty="0" smtClean="0"/>
                            <a:t>y</a:t>
                          </a:r>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901" t="-100000" r="-901" b="-101613"/>
                          </a:stretch>
                        </a:blipFill>
                      </a:tcPr>
                    </a:tc>
                    <a:extLst>
                      <a:ext uri="{0D108BD9-81ED-4DB2-BD59-A6C34878D82A}">
                        <a16:rowId xmlns:a16="http://schemas.microsoft.com/office/drawing/2014/main" val="2332299549"/>
                      </a:ext>
                    </a:extLst>
                  </a:tr>
                  <a:tr h="37084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01" t="-203279" r="-201201" b="-3279"/>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299" t="-203279" r="-100599" b="-3279"/>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901" t="-203279" r="-901" b="-3279"/>
                          </a:stretch>
                        </a:blipFill>
                      </a:tcPr>
                    </a:tc>
                    <a:extLst>
                      <a:ext uri="{0D108BD9-81ED-4DB2-BD59-A6C34878D82A}">
                        <a16:rowId xmlns:a16="http://schemas.microsoft.com/office/drawing/2014/main" val="2946770707"/>
                      </a:ext>
                    </a:extLst>
                  </a:tr>
                </a:tbl>
              </a:graphicData>
            </a:graphic>
          </p:graphicFrame>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4" name="Rectangle 2"/>
          <p:cNvSpPr>
            <a:spLocks noGrp="1" noChangeArrowheads="1"/>
          </p:cNvSpPr>
          <p:nvPr>
            <p:ph type="title"/>
          </p:nvPr>
        </p:nvSpPr>
        <p:spPr/>
        <p:txBody>
          <a:bodyPr/>
          <a:lstStyle/>
          <a:p>
            <a:pPr eaLnBrk="1" hangingPunct="1"/>
            <a:r>
              <a:rPr lang="en-US" altLang="zh-TW" b="0" dirty="0">
                <a:solidFill>
                  <a:schemeClr val="tx1"/>
                </a:solidFill>
              </a:rPr>
              <a:t>7.2.3 Outlier or Peak Noise</a:t>
            </a: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822959" y="1845734"/>
                <a:ext cx="7543801" cy="4614052"/>
              </a:xfrm>
            </p:spPr>
            <p:txBody>
              <a:bodyPr>
                <a:normAutofit/>
              </a:bodyPr>
              <a:lstStyle/>
              <a:p>
                <a:pPr>
                  <a:lnSpc>
                    <a:spcPct val="120000"/>
                  </a:lnSpc>
                  <a:spcBef>
                    <a:spcPts val="0"/>
                  </a:spcBef>
                  <a:spcAft>
                    <a:spcPts val="0"/>
                  </a:spcAft>
                </a:pPr>
                <a14:m>
                  <m:oMath xmlns:m="http://schemas.openxmlformats.org/officeDocument/2006/math">
                    <m:sSub>
                      <m:sSubPr>
                        <m:ctrlPr>
                          <a:rPr lang="en-US" altLang="zh-TW" sz="2400" b="1" i="1" smtClean="0">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𝒐𝒖𝒕𝒍𝒊𝒆𝒓</m:t>
                        </m:r>
                        <m:r>
                          <a:rPr lang="en-US" altLang="zh-TW" sz="2400" b="1" i="1">
                            <a:solidFill>
                              <a:schemeClr val="tx1"/>
                            </a:solidFill>
                            <a:latin typeface="Cambria Math" panose="02040503050406030204" pitchFamily="18" charset="0"/>
                          </a:rPr>
                          <m:t>_</m:t>
                        </m:r>
                        <m:r>
                          <a:rPr lang="en-US" altLang="zh-TW" sz="2400" b="1" i="1">
                            <a:solidFill>
                              <a:schemeClr val="tx1"/>
                            </a:solidFill>
                            <a:latin typeface="Cambria Math" panose="02040503050406030204" pitchFamily="18" charset="0"/>
                          </a:rPr>
                          <m:t>𝒓𝒆𝒎𝒐𝒗𝒂𝒍</m:t>
                        </m:r>
                      </m:sub>
                    </m:sSub>
                  </m:oMath>
                </a14:m>
                <a:r>
                  <a:rPr lang="en-US" altLang="zh-TW" sz="2400" b="1" dirty="0">
                    <a:solidFill>
                      <a:schemeClr val="tx1"/>
                    </a:solidFill>
                    <a:latin typeface="+mj-lt"/>
                  </a:rPr>
                  <a:t>: </a:t>
                </a:r>
                <a:r>
                  <a:rPr lang="en-US" altLang="zh-TW" sz="2400" dirty="0">
                    <a:solidFill>
                      <a:schemeClr val="tx1"/>
                    </a:solidFill>
                    <a:latin typeface="+mj-lt"/>
                  </a:rPr>
                  <a:t>output value of neighborhood outlier removal</a:t>
                </a:r>
              </a:p>
              <a:p>
                <a:pPr algn="ctr">
                  <a:lnSpc>
                    <a:spcPct val="120000"/>
                  </a:lnSpc>
                  <a:spcBef>
                    <a:spcPts val="0"/>
                  </a:spcBef>
                  <a:spcAft>
                    <a:spcPts val="0"/>
                  </a:spcAft>
                </a:pPr>
                <a14:m>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𝑍</m:t>
                        </m:r>
                      </m:e>
                      <m:sub>
                        <m:r>
                          <a:rPr lang="en-US" altLang="zh-TW" sz="2400" b="0" i="1" smtClean="0">
                            <a:solidFill>
                              <a:schemeClr val="tx1"/>
                            </a:solidFill>
                            <a:latin typeface="Cambria Math" panose="02040503050406030204" pitchFamily="18" charset="0"/>
                          </a:rPr>
                          <m:t>𝑜𝑢𝑡𝑙𝑖𝑒𝑟</m:t>
                        </m:r>
                        <m:r>
                          <a:rPr lang="en-US" altLang="zh-TW" sz="2400" b="0" i="1" smtClean="0">
                            <a:solidFill>
                              <a:schemeClr val="tx1"/>
                            </a:solidFill>
                            <a:latin typeface="Cambria Math" panose="02040503050406030204" pitchFamily="18" charset="0"/>
                          </a:rPr>
                          <m:t>_</m:t>
                        </m:r>
                        <m:r>
                          <a:rPr lang="en-US" altLang="zh-TW" sz="2400" b="0" i="1" smtClean="0">
                            <a:solidFill>
                              <a:schemeClr val="tx1"/>
                            </a:solidFill>
                            <a:latin typeface="Cambria Math" panose="02040503050406030204" pitchFamily="18" charset="0"/>
                          </a:rPr>
                          <m:t>𝑟𝑒𝑚𝑜𝑣𝑎𝑙</m:t>
                        </m:r>
                      </m:sub>
                    </m:sSub>
                  </m:oMath>
                </a14:m>
                <a:r>
                  <a:rPr lang="zh-TW" altLang="en-US" sz="2400" i="1" dirty="0">
                    <a:solidFill>
                      <a:schemeClr val="tx1"/>
                    </a:solidFill>
                    <a:latin typeface="+mj-lt"/>
                  </a:rPr>
                  <a:t> </a:t>
                </a:r>
                <a:r>
                  <a:rPr lang="en-US" altLang="zh-TW" sz="2400" i="1" dirty="0">
                    <a:solidFill>
                      <a:schemeClr val="tx1"/>
                    </a:solidFill>
                    <a:latin typeface="+mj-lt"/>
                  </a:rPr>
                  <a:t>= </a:t>
                </a:r>
                <a14:m>
                  <m:oMath xmlns:m="http://schemas.openxmlformats.org/officeDocument/2006/math">
                    <m:d>
                      <m:dPr>
                        <m:begChr m:val="{"/>
                        <m:endChr m:val=""/>
                        <m:ctrlPr>
                          <a:rPr lang="en-US" altLang="zh-TW" sz="2400" i="1" smtClean="0">
                            <a:solidFill>
                              <a:schemeClr val="tx1"/>
                            </a:solidFill>
                            <a:latin typeface="Cambria Math" panose="02040503050406030204" pitchFamily="18" charset="0"/>
                          </a:rPr>
                        </m:ctrlPr>
                      </m:dPr>
                      <m:e>
                        <m:eqArr>
                          <m:eqArrPr>
                            <m:ctrlPr>
                              <a:rPr lang="en-US" altLang="zh-TW" sz="2400" i="1" smtClean="0">
                                <a:solidFill>
                                  <a:schemeClr val="tx1"/>
                                </a:solidFill>
                                <a:latin typeface="Cambria Math" panose="02040503050406030204" pitchFamily="18" charset="0"/>
                              </a:rPr>
                            </m:ctrlPr>
                          </m:eqArrPr>
                          <m:e>
                            <m:r>
                              <a:rPr lang="en-US" altLang="zh-TW" sz="2400" b="0" i="1" smtClean="0">
                                <a:solidFill>
                                  <a:schemeClr val="tx1"/>
                                </a:solidFill>
                                <a:latin typeface="Cambria Math" panose="02040503050406030204" pitchFamily="18" charset="0"/>
                              </a:rPr>
                              <m:t>𝑦</m:t>
                            </m:r>
                            <m:r>
                              <a:rPr lang="en-US" altLang="zh-TW" sz="2400" b="0" i="1" smtClean="0">
                                <a:solidFill>
                                  <a:schemeClr val="tx1"/>
                                </a:solidFill>
                                <a:latin typeface="Cambria Math" panose="02040503050406030204" pitchFamily="18" charset="0"/>
                              </a:rPr>
                              <m:t>    </m:t>
                            </m:r>
                            <m:r>
                              <m:rPr>
                                <m:sty m:val="p"/>
                              </m:rPr>
                              <a:rPr lang="en-US" altLang="zh-TW" sz="2400" b="0" i="0" smtClean="0">
                                <a:solidFill>
                                  <a:schemeClr val="tx1"/>
                                </a:solidFill>
                                <a:latin typeface="Cambria Math" panose="02040503050406030204" pitchFamily="18" charset="0"/>
                              </a:rPr>
                              <m:t>if</m:t>
                            </m:r>
                            <m:r>
                              <a:rPr lang="en-US" altLang="zh-TW" sz="2400" b="0" i="0" smtClean="0">
                                <a:solidFill>
                                  <a:schemeClr val="tx1"/>
                                </a:solidFill>
                                <a:latin typeface="Cambria Math" panose="02040503050406030204" pitchFamily="18" charset="0"/>
                              </a:rPr>
                              <m:t> </m:t>
                            </m:r>
                            <m:d>
                              <m:dPr>
                                <m:begChr m:val="|"/>
                                <m:endChr m:val="|"/>
                                <m:ctrlPr>
                                  <a:rPr lang="en-US" altLang="zh-TW" sz="2400" i="1" smtClean="0">
                                    <a:solidFill>
                                      <a:schemeClr val="tx1"/>
                                    </a:solidFill>
                                    <a:latin typeface="Cambria Math" panose="02040503050406030204" pitchFamily="18" charset="0"/>
                                  </a:rPr>
                                </m:ctrlPr>
                              </m:dPr>
                              <m:e>
                                <m:r>
                                  <a:rPr lang="en-US" altLang="zh-TW" sz="2400" b="0" i="1" smtClean="0">
                                    <a:solidFill>
                                      <a:schemeClr val="tx1"/>
                                    </a:solidFill>
                                    <a:latin typeface="Cambria Math" panose="02040503050406030204" pitchFamily="18" charset="0"/>
                                  </a:rPr>
                                  <m:t>𝑦</m:t>
                                </m:r>
                                <m:r>
                                  <a:rPr lang="en-US" altLang="zh-TW" sz="2400" b="0" i="1" smtClean="0">
                                    <a:solidFill>
                                      <a:schemeClr val="tx1"/>
                                    </a:solidFill>
                                    <a:latin typeface="Cambria Math" panose="02040503050406030204" pitchFamily="18" charset="0"/>
                                  </a:rPr>
                                  <m:t>−</m:t>
                                </m:r>
                                <m:acc>
                                  <m:accPr>
                                    <m:chr m:val="̂"/>
                                    <m:ctrlPr>
                                      <a:rPr lang="zh-TW" altLang="en-US" sz="2400" i="1">
                                        <a:solidFill>
                                          <a:schemeClr val="tx1"/>
                                        </a:solidFill>
                                        <a:latin typeface="Cambria Math" panose="02040503050406030204" pitchFamily="18" charset="0"/>
                                      </a:rPr>
                                    </m:ctrlPr>
                                  </m:accPr>
                                  <m:e>
                                    <m:r>
                                      <a:rPr lang="zh-TW" altLang="en-US" sz="2400" b="0" i="1">
                                        <a:solidFill>
                                          <a:schemeClr val="tx1"/>
                                        </a:solidFill>
                                        <a:latin typeface="Cambria Math" panose="02040503050406030204" pitchFamily="18" charset="0"/>
                                      </a:rPr>
                                      <m:t>𝜇</m:t>
                                    </m:r>
                                  </m:e>
                                </m:acc>
                              </m:e>
                            </m:d>
                            <m:r>
                              <a:rPr lang="en-US" altLang="zh-TW" sz="2400" b="0" i="1" smtClean="0">
                                <a:solidFill>
                                  <a:schemeClr val="tx1"/>
                                </a:solidFill>
                                <a:latin typeface="Cambria Math" panose="02040503050406030204" pitchFamily="18" charset="0"/>
                              </a:rPr>
                              <m:t>&lt;</m:t>
                            </m:r>
                            <m:r>
                              <a:rPr lang="el-GR" altLang="zh-TW" sz="2400" b="0" i="1" smtClean="0">
                                <a:solidFill>
                                  <a:schemeClr val="tx1"/>
                                </a:solidFill>
                                <a:latin typeface="Cambria Math" panose="02040503050406030204" pitchFamily="18" charset="0"/>
                              </a:rPr>
                              <m:t>𝜃</m:t>
                            </m:r>
                          </m:e>
                          <m:e>
                            <m:acc>
                              <m:accPr>
                                <m:chr m:val="̂"/>
                                <m:ctrlPr>
                                  <a:rPr lang="zh-TW" altLang="en-US" sz="2400" i="1">
                                    <a:solidFill>
                                      <a:schemeClr val="tx1"/>
                                    </a:solidFill>
                                    <a:latin typeface="Cambria Math" panose="02040503050406030204" pitchFamily="18" charset="0"/>
                                  </a:rPr>
                                </m:ctrlPr>
                              </m:accPr>
                              <m:e>
                                <m:r>
                                  <a:rPr lang="zh-TW" altLang="en-US" sz="2400" b="0" i="1">
                                    <a:solidFill>
                                      <a:schemeClr val="tx1"/>
                                    </a:solidFill>
                                    <a:latin typeface="Cambria Math" panose="02040503050406030204" pitchFamily="18" charset="0"/>
                                  </a:rPr>
                                  <m:t>𝜇</m:t>
                                </m:r>
                              </m:e>
                            </m:acc>
                            <m:r>
                              <a:rPr lang="en-US" altLang="zh-TW" sz="2400" b="0" i="1" smtClean="0">
                                <a:solidFill>
                                  <a:schemeClr val="tx1"/>
                                </a:solidFill>
                                <a:latin typeface="Cambria Math" panose="02040503050406030204" pitchFamily="18" charset="0"/>
                              </a:rPr>
                              <m:t>    </m:t>
                            </m:r>
                            <m:r>
                              <m:rPr>
                                <m:sty m:val="p"/>
                              </m:rPr>
                              <a:rPr lang="en-US" altLang="zh-TW" sz="2400" b="0" i="0" smtClean="0">
                                <a:solidFill>
                                  <a:schemeClr val="tx1"/>
                                </a:solidFill>
                                <a:latin typeface="Cambria Math" panose="02040503050406030204" pitchFamily="18" charset="0"/>
                              </a:rPr>
                              <m:t>otherwise</m:t>
                            </m:r>
                            <m:r>
                              <a:rPr lang="en-US" altLang="zh-TW" sz="2400" b="0" i="0" smtClean="0">
                                <a:solidFill>
                                  <a:schemeClr val="tx1"/>
                                </a:solidFill>
                                <a:latin typeface="Cambria Math" panose="02040503050406030204" pitchFamily="18" charset="0"/>
                              </a:rPr>
                              <m:t>      </m:t>
                            </m:r>
                          </m:e>
                        </m:eqArr>
                      </m:e>
                    </m:d>
                  </m:oMath>
                </a14:m>
                <a:endParaRPr lang="en-US" altLang="zh-TW" sz="2400" i="1" dirty="0">
                  <a:solidFill>
                    <a:schemeClr val="tx1"/>
                  </a:solidFill>
                  <a:latin typeface="+mj-lt"/>
                </a:endParaRPr>
              </a:p>
              <a:p>
                <a:pPr>
                  <a:lnSpc>
                    <a:spcPct val="120000"/>
                  </a:lnSpc>
                  <a:spcBef>
                    <a:spcPts val="0"/>
                  </a:spcBef>
                  <a:spcAft>
                    <a:spcPts val="0"/>
                  </a:spcAft>
                </a:pPr>
                <a:endParaRPr lang="en-US" altLang="zh-TW" sz="1800" dirty="0">
                  <a:solidFill>
                    <a:schemeClr val="tx1"/>
                  </a:solidFill>
                  <a:latin typeface="+mj-lt"/>
                </a:endParaRPr>
              </a:p>
              <a:p>
                <a:pPr>
                  <a:lnSpc>
                    <a:spcPct val="120000"/>
                  </a:lnSpc>
                  <a:spcBef>
                    <a:spcPts val="0"/>
                  </a:spcBef>
                  <a:spcAft>
                    <a:spcPts val="0"/>
                  </a:spcAft>
                </a:pPr>
                <a:r>
                  <a:rPr lang="en-US" altLang="zh-TW" sz="2400" b="1" i="1" dirty="0">
                    <a:solidFill>
                      <a:schemeClr val="tx1"/>
                    </a:solidFill>
                    <a:latin typeface="+mj-lt"/>
                  </a:rPr>
                  <a:t>y</a:t>
                </a:r>
                <a:r>
                  <a:rPr lang="en-US" altLang="zh-TW" sz="2400" b="1" dirty="0">
                    <a:solidFill>
                      <a:schemeClr val="tx1"/>
                    </a:solidFill>
                    <a:latin typeface="+mj-lt"/>
                  </a:rPr>
                  <a:t>: </a:t>
                </a:r>
                <a:r>
                  <a:rPr lang="en-US" altLang="zh-TW" sz="2400" dirty="0">
                    <a:solidFill>
                      <a:schemeClr val="tx1"/>
                    </a:solidFill>
                    <a:latin typeface="+mj-lt"/>
                  </a:rPr>
                  <a:t>not an outlier value if </a:t>
                </a:r>
                <a:r>
                  <a:rPr lang="en-US" altLang="zh-TW" sz="2400" i="1" dirty="0">
                    <a:solidFill>
                      <a:schemeClr val="tx1"/>
                    </a:solidFill>
                    <a:latin typeface="+mj-lt"/>
                  </a:rPr>
                  <a:t>y</a:t>
                </a:r>
                <a:r>
                  <a:rPr lang="en-US" altLang="zh-TW" sz="2400" dirty="0">
                    <a:solidFill>
                      <a:schemeClr val="tx1"/>
                    </a:solidFill>
                    <a:latin typeface="+mj-lt"/>
                  </a:rPr>
                  <a:t> reasonably close to </a:t>
                </a:r>
                <a14:m>
                  <m:oMath xmlns:m="http://schemas.openxmlformats.org/officeDocument/2006/math">
                    <m:acc>
                      <m:accPr>
                        <m:chr m:val="̂"/>
                        <m:ctrlPr>
                          <a:rPr lang="zh-TW" altLang="en-US" sz="2400" i="1">
                            <a:solidFill>
                              <a:schemeClr val="tx1"/>
                            </a:solidFill>
                            <a:latin typeface="Cambria Math" panose="02040503050406030204" pitchFamily="18" charset="0"/>
                          </a:rPr>
                        </m:ctrlPr>
                      </m:accPr>
                      <m:e>
                        <m:r>
                          <a:rPr lang="zh-TW" altLang="en-US" sz="2400" i="1">
                            <a:solidFill>
                              <a:schemeClr val="tx1"/>
                            </a:solidFill>
                            <a:latin typeface="Cambria Math" panose="02040503050406030204" pitchFamily="18" charset="0"/>
                          </a:rPr>
                          <m:t>𝜇</m:t>
                        </m:r>
                      </m:e>
                    </m:acc>
                  </m:oMath>
                </a14:m>
                <a:endParaRPr lang="en-US" altLang="zh-TW" sz="2400" i="1" dirty="0">
                  <a:solidFill>
                    <a:schemeClr val="tx1"/>
                  </a:solidFill>
                  <a:latin typeface="+mj-lt"/>
                </a:endParaRPr>
              </a:p>
              <a:p>
                <a:pPr>
                  <a:lnSpc>
                    <a:spcPct val="120000"/>
                  </a:lnSpc>
                  <a:spcBef>
                    <a:spcPts val="0"/>
                  </a:spcBef>
                  <a:spcAft>
                    <a:spcPts val="0"/>
                  </a:spcAft>
                </a:pPr>
                <a14:m>
                  <m:oMath xmlns:m="http://schemas.openxmlformats.org/officeDocument/2006/math">
                    <m:acc>
                      <m:accPr>
                        <m:chr m:val="̂"/>
                        <m:ctrlPr>
                          <a:rPr lang="zh-TW" altLang="en-US" sz="2400" b="1" i="1">
                            <a:solidFill>
                              <a:schemeClr val="tx1"/>
                            </a:solidFill>
                            <a:latin typeface="Cambria Math" panose="02040503050406030204" pitchFamily="18" charset="0"/>
                          </a:rPr>
                        </m:ctrlPr>
                      </m:accPr>
                      <m:e>
                        <m:r>
                          <a:rPr lang="zh-TW" altLang="en-US" sz="2400" b="1" i="1">
                            <a:solidFill>
                              <a:schemeClr val="tx1"/>
                            </a:solidFill>
                            <a:latin typeface="Cambria Math" panose="02040503050406030204" pitchFamily="18" charset="0"/>
                          </a:rPr>
                          <m:t>𝝁</m:t>
                        </m:r>
                      </m:e>
                    </m:acc>
                  </m:oMath>
                </a14:m>
                <a:r>
                  <a:rPr lang="en-US" altLang="zh-TW" sz="2400" b="1" dirty="0">
                    <a:solidFill>
                      <a:schemeClr val="tx1"/>
                    </a:solidFill>
                    <a:latin typeface="+mj-lt"/>
                  </a:rPr>
                  <a:t>:</a:t>
                </a:r>
                <a:r>
                  <a:rPr lang="en-US" altLang="zh-TW" sz="2400" dirty="0">
                    <a:solidFill>
                      <a:schemeClr val="tx1"/>
                    </a:solidFill>
                    <a:latin typeface="+mj-lt"/>
                  </a:rPr>
                  <a:t> use mean value when outlier</a:t>
                </a:r>
              </a:p>
              <a:p>
                <a:pPr>
                  <a:lnSpc>
                    <a:spcPct val="120000"/>
                  </a:lnSpc>
                  <a:spcBef>
                    <a:spcPts val="0"/>
                  </a:spcBef>
                  <a:spcAft>
                    <a:spcPts val="0"/>
                  </a:spcAft>
                </a:pPr>
                <a14:m>
                  <m:oMath xmlns:m="http://schemas.openxmlformats.org/officeDocument/2006/math">
                    <m:r>
                      <a:rPr lang="el-GR" altLang="zh-TW" sz="2400" b="1" i="1">
                        <a:solidFill>
                          <a:schemeClr val="tx1"/>
                        </a:solidFill>
                        <a:latin typeface="Cambria Math" panose="02040503050406030204" pitchFamily="18" charset="0"/>
                      </a:rPr>
                      <m:t>𝜽</m:t>
                    </m:r>
                  </m:oMath>
                </a14:m>
                <a:r>
                  <a:rPr lang="en-US" altLang="zh-TW" sz="2400" b="1" dirty="0">
                    <a:solidFill>
                      <a:schemeClr val="tx1"/>
                    </a:solidFill>
                    <a:latin typeface="+mj-lt"/>
                  </a:rPr>
                  <a:t>: </a:t>
                </a:r>
                <a:r>
                  <a:rPr lang="en-US" altLang="zh-TW" sz="2400" dirty="0">
                    <a:solidFill>
                      <a:schemeClr val="tx1"/>
                    </a:solidFill>
                    <a:latin typeface="+mj-lt"/>
                  </a:rPr>
                  <a:t>threshold for outlier value</a:t>
                </a:r>
              </a:p>
              <a:p>
                <a:pPr>
                  <a:lnSpc>
                    <a:spcPct val="120000"/>
                  </a:lnSpc>
                  <a:spcBef>
                    <a:spcPts val="0"/>
                  </a:spcBef>
                  <a:spcAft>
                    <a:spcPts val="0"/>
                  </a:spcAft>
                </a:pPr>
                <a14:m>
                  <m:oMath xmlns:m="http://schemas.openxmlformats.org/officeDocument/2006/math">
                    <m:r>
                      <a:rPr lang="el-GR" altLang="zh-TW" sz="2400" b="1" i="1" smtClean="0">
                        <a:solidFill>
                          <a:srgbClr val="002060"/>
                        </a:solidFill>
                        <a:latin typeface="Cambria Math" panose="02040503050406030204" pitchFamily="18" charset="0"/>
                      </a:rPr>
                      <m:t>𝜽</m:t>
                    </m:r>
                  </m:oMath>
                </a14:m>
                <a:r>
                  <a:rPr lang="en-US" altLang="zh-TW" sz="2400" b="1" dirty="0">
                    <a:solidFill>
                      <a:srgbClr val="002060"/>
                    </a:solidFill>
                    <a:latin typeface="+mj-lt"/>
                  </a:rPr>
                  <a:t> too large: </a:t>
                </a:r>
                <a:r>
                  <a:rPr lang="en-US" altLang="zh-TW" sz="2400" dirty="0">
                    <a:solidFill>
                      <a:srgbClr val="002060"/>
                    </a:solidFill>
                    <a:latin typeface="+mj-lt"/>
                  </a:rPr>
                  <a:t>noise cleaning will not be good</a:t>
                </a:r>
              </a:p>
              <a:p>
                <a:pPr>
                  <a:lnSpc>
                    <a:spcPct val="120000"/>
                  </a:lnSpc>
                  <a:spcBef>
                    <a:spcPts val="0"/>
                  </a:spcBef>
                  <a:spcAft>
                    <a:spcPts val="0"/>
                  </a:spcAft>
                </a:pPr>
                <a14:m>
                  <m:oMath xmlns:m="http://schemas.openxmlformats.org/officeDocument/2006/math">
                    <m:r>
                      <a:rPr lang="el-GR" altLang="zh-TW" sz="2400" b="1" i="1" smtClean="0">
                        <a:solidFill>
                          <a:srgbClr val="002060"/>
                        </a:solidFill>
                        <a:latin typeface="Cambria Math" panose="02040503050406030204" pitchFamily="18" charset="0"/>
                      </a:rPr>
                      <m:t>𝜽</m:t>
                    </m:r>
                  </m:oMath>
                </a14:m>
                <a:r>
                  <a:rPr lang="en-US" altLang="zh-TW" sz="2400" b="1" dirty="0">
                    <a:solidFill>
                      <a:srgbClr val="002060"/>
                    </a:solidFill>
                    <a:latin typeface="+mj-lt"/>
                  </a:rPr>
                  <a:t> too small: </a:t>
                </a:r>
                <a:r>
                  <a:rPr lang="en-US" altLang="zh-TW" sz="2400" dirty="0">
                    <a:solidFill>
                      <a:srgbClr val="002060"/>
                    </a:solidFill>
                    <a:latin typeface="+mj-lt"/>
                  </a:rPr>
                  <a:t>noise edges blurred</a:t>
                </a:r>
                <a:endParaRPr lang="zh-TW" altLang="en-US" sz="2400" dirty="0">
                  <a:solidFill>
                    <a:srgbClr val="002060"/>
                  </a:solidFill>
                  <a:latin typeface="+mj-lt"/>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822959" y="1845734"/>
                <a:ext cx="7543801" cy="4614052"/>
              </a:xfrm>
              <a:blipFill>
                <a:blip r:embed="rId3"/>
                <a:stretch>
                  <a:fillRect l="-2517" t="-17308" b="-549"/>
                </a:stretch>
              </a:blipFill>
            </p:spPr>
            <p:txBody>
              <a:bodyPr/>
              <a:lstStyle/>
              <a:p>
                <a:r>
                  <a:rPr lang="zh-TW" altLang="en-US">
                    <a:noFill/>
                  </a:rPr>
                  <a:t> </a:t>
                </a:r>
              </a:p>
            </p:txBody>
          </p:sp>
        </mc:Fallback>
      </mc:AlternateContent>
      <p:sp>
        <p:nvSpPr>
          <p:cNvPr id="22"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33</a:t>
            </a:fld>
            <a:endParaRPr lang="en-US" dirty="0"/>
          </a:p>
        </p:txBody>
      </p:sp>
      <mc:AlternateContent xmlns:mc="http://schemas.openxmlformats.org/markup-compatibility/2006" xmlns:a14="http://schemas.microsoft.com/office/drawing/2010/main">
        <mc:Choice Requires="a14">
          <p:sp>
            <p:nvSpPr>
              <p:cNvPr id="4" name="矩形 3"/>
              <p:cNvSpPr/>
              <p:nvPr/>
            </p:nvSpPr>
            <p:spPr>
              <a:xfrm>
                <a:off x="6156176" y="4509120"/>
                <a:ext cx="1547218" cy="491096"/>
              </a:xfrm>
              <a:prstGeom prst="rect">
                <a:avLst/>
              </a:prstGeom>
            </p:spPr>
            <p:txBody>
              <a:bodyPr wrap="none">
                <a:spAutoFit/>
              </a:bodyPr>
              <a:lstStyle/>
              <a:p>
                <a14:m>
                  <m:oMath xmlns:m="http://schemas.openxmlformats.org/officeDocument/2006/math">
                    <m:acc>
                      <m:accPr>
                        <m:chr m:val="̂"/>
                        <m:ctrlPr>
                          <a:rPr lang="zh-TW" altLang="en-US" i="1" smtClean="0">
                            <a:solidFill>
                              <a:schemeClr val="tx1"/>
                            </a:solidFill>
                            <a:latin typeface="Cambria Math" panose="02040503050406030204" pitchFamily="18" charset="0"/>
                          </a:rPr>
                        </m:ctrlPr>
                      </m:accPr>
                      <m:e>
                        <m:r>
                          <a:rPr lang="zh-TW" altLang="en-US" b="0" i="1">
                            <a:solidFill>
                              <a:schemeClr val="tx1"/>
                            </a:solidFill>
                            <a:latin typeface="Cambria Math" panose="02040503050406030204" pitchFamily="18" charset="0"/>
                          </a:rPr>
                          <m:t>𝜇</m:t>
                        </m:r>
                      </m:e>
                    </m:acc>
                  </m:oMath>
                </a14:m>
                <a:r>
                  <a:rPr lang="zh-TW" altLang="en-US" dirty="0">
                    <a:solidFill>
                      <a:schemeClr val="tx1"/>
                    </a:solidFill>
                  </a:rPr>
                  <a:t> </a:t>
                </a:r>
                <a:r>
                  <a:rPr lang="en-US" altLang="zh-TW" dirty="0">
                    <a:solidFill>
                      <a:schemeClr val="tx1"/>
                    </a:solidFill>
                  </a:rPr>
                  <a:t>= </a:t>
                </a:r>
                <a14:m>
                  <m:oMath xmlns:m="http://schemas.openxmlformats.org/officeDocument/2006/math">
                    <m:f>
                      <m:fPr>
                        <m:ctrlPr>
                          <a:rPr lang="en-US" altLang="zh-TW" i="1">
                            <a:solidFill>
                              <a:schemeClr val="tx1"/>
                            </a:solidFill>
                            <a:latin typeface="Cambria Math" panose="02040503050406030204" pitchFamily="18" charset="0"/>
                          </a:rPr>
                        </m:ctrlPr>
                      </m:fPr>
                      <m:num>
                        <m:r>
                          <a:rPr lang="en-US" altLang="zh-TW" b="0" i="1">
                            <a:solidFill>
                              <a:schemeClr val="tx1"/>
                            </a:solidFill>
                            <a:latin typeface="Cambria Math" panose="02040503050406030204" pitchFamily="18" charset="0"/>
                          </a:rPr>
                          <m:t>1</m:t>
                        </m:r>
                      </m:num>
                      <m:den>
                        <m:r>
                          <a:rPr lang="en-US" altLang="zh-TW" b="0" i="1">
                            <a:solidFill>
                              <a:schemeClr val="tx1"/>
                            </a:solidFill>
                            <a:latin typeface="Cambria Math" panose="02040503050406030204" pitchFamily="18" charset="0"/>
                          </a:rPr>
                          <m:t>𝑁</m:t>
                        </m:r>
                      </m:den>
                    </m:f>
                    <m:nary>
                      <m:naryPr>
                        <m:chr m:val="∑"/>
                        <m:ctrlPr>
                          <a:rPr lang="en-US" altLang="zh-TW" i="1">
                            <a:solidFill>
                              <a:schemeClr val="tx1"/>
                            </a:solidFill>
                            <a:latin typeface="Cambria Math" panose="02040503050406030204" pitchFamily="18" charset="0"/>
                          </a:rPr>
                        </m:ctrlPr>
                      </m:naryPr>
                      <m:sub>
                        <m:r>
                          <m:rPr>
                            <m:brk m:alnAt="23"/>
                          </m:rPr>
                          <a:rPr lang="en-US" altLang="zh-TW" b="0" i="1">
                            <a:solidFill>
                              <a:schemeClr val="tx1"/>
                            </a:solidFill>
                            <a:latin typeface="Cambria Math" panose="02040503050406030204" pitchFamily="18" charset="0"/>
                          </a:rPr>
                          <m:t>𝑛</m:t>
                        </m:r>
                        <m:r>
                          <a:rPr lang="en-US" altLang="zh-TW" b="0" i="1">
                            <a:solidFill>
                              <a:schemeClr val="tx1"/>
                            </a:solidFill>
                            <a:latin typeface="Cambria Math" panose="02040503050406030204" pitchFamily="18" charset="0"/>
                          </a:rPr>
                          <m:t>=1</m:t>
                        </m:r>
                      </m:sub>
                      <m:sup>
                        <m:r>
                          <a:rPr lang="en-US" altLang="zh-TW" b="0" i="1">
                            <a:solidFill>
                              <a:schemeClr val="tx1"/>
                            </a:solidFill>
                            <a:latin typeface="Cambria Math" panose="02040503050406030204" pitchFamily="18" charset="0"/>
                          </a:rPr>
                          <m:t>𝑁</m:t>
                        </m:r>
                      </m:sup>
                      <m:e>
                        <m:sSub>
                          <m:sSubPr>
                            <m:ctrlPr>
                              <a:rPr lang="en-US" altLang="zh-TW" i="1">
                                <a:solidFill>
                                  <a:schemeClr val="tx1"/>
                                </a:solidFill>
                                <a:latin typeface="Cambria Math" panose="02040503050406030204" pitchFamily="18" charset="0"/>
                              </a:rPr>
                            </m:ctrlPr>
                          </m:sSubPr>
                          <m:e>
                            <m:r>
                              <a:rPr lang="en-US" altLang="zh-TW" b="0" i="1">
                                <a:solidFill>
                                  <a:schemeClr val="tx1"/>
                                </a:solidFill>
                                <a:latin typeface="Cambria Math" panose="02040503050406030204" pitchFamily="18" charset="0"/>
                              </a:rPr>
                              <m:t>𝑥</m:t>
                            </m:r>
                          </m:e>
                          <m:sub>
                            <m:r>
                              <a:rPr lang="en-US" altLang="zh-TW" b="0" i="1">
                                <a:solidFill>
                                  <a:schemeClr val="tx1"/>
                                </a:solidFill>
                                <a:latin typeface="Cambria Math" panose="02040503050406030204" pitchFamily="18" charset="0"/>
                              </a:rPr>
                              <m:t>𝑛</m:t>
                            </m:r>
                          </m:sub>
                        </m:sSub>
                      </m:e>
                    </m:nary>
                  </m:oMath>
                </a14:m>
                <a:endParaRPr lang="zh-TW" altLang="en-US" dirty="0">
                  <a:solidFill>
                    <a:schemeClr val="tx1"/>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6156176" y="4509120"/>
                <a:ext cx="1547218" cy="491096"/>
              </a:xfrm>
              <a:prstGeom prst="rect">
                <a:avLst/>
              </a:prstGeom>
              <a:blipFill>
                <a:blip r:embed="rId4"/>
                <a:stretch>
                  <a:fillRect t="-78750" r="-9449" b="-128750"/>
                </a:stretch>
              </a:blipFill>
            </p:spPr>
            <p:txBody>
              <a:bodyPr/>
              <a:lstStyle/>
              <a:p>
                <a:r>
                  <a:rPr lang="zh-TW"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Rectangle 2"/>
          <p:cNvSpPr>
            <a:spLocks noGrp="1" noChangeArrowheads="1"/>
          </p:cNvSpPr>
          <p:nvPr>
            <p:ph type="title"/>
          </p:nvPr>
        </p:nvSpPr>
        <p:spPr/>
        <p:txBody>
          <a:bodyPr/>
          <a:lstStyle/>
          <a:p>
            <a:pPr eaLnBrk="1" hangingPunct="1"/>
            <a:r>
              <a:rPr lang="en-US" altLang="zh-TW" b="0" dirty="0">
                <a:solidFill>
                  <a:schemeClr val="tx1"/>
                </a:solidFill>
              </a:rPr>
              <a:t>7.2.3 Outlier or Peak Noise</a:t>
            </a: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822959" y="1845734"/>
                <a:ext cx="7543801" cy="4247562"/>
              </a:xfrm>
            </p:spPr>
            <p:txBody>
              <a:bodyPr>
                <a:normAutofit/>
              </a:bodyPr>
              <a:lstStyle/>
              <a:p>
                <a:pPr>
                  <a:lnSpc>
                    <a:spcPct val="150000"/>
                  </a:lnSpc>
                  <a:spcBef>
                    <a:spcPts val="0"/>
                  </a:spcBef>
                  <a:spcAft>
                    <a:spcPts val="0"/>
                  </a:spcAft>
                </a:pPr>
                <a14:m>
                  <m:oMath xmlns:m="http://schemas.openxmlformats.org/officeDocument/2006/math">
                    <m:sSup>
                      <m:sSupPr>
                        <m:ctrlPr>
                          <a:rPr lang="en-US" altLang="zh-TW" sz="2400" b="1" i="1" smtClean="0">
                            <a:solidFill>
                              <a:schemeClr val="tx1"/>
                            </a:solidFill>
                            <a:latin typeface="Cambria Math" panose="02040503050406030204" pitchFamily="18" charset="0"/>
                          </a:rPr>
                        </m:ctrlPr>
                      </m:sSupPr>
                      <m:e>
                        <m:acc>
                          <m:accPr>
                            <m:chr m:val="̂"/>
                            <m:ctrlPr>
                              <a:rPr lang="en-US" altLang="zh-TW" sz="2400" b="1" i="1">
                                <a:solidFill>
                                  <a:schemeClr val="tx1"/>
                                </a:solidFill>
                                <a:latin typeface="Cambria Math" panose="02040503050406030204" pitchFamily="18" charset="0"/>
                              </a:rPr>
                            </m:ctrlPr>
                          </m:accPr>
                          <m:e>
                            <m:r>
                              <a:rPr lang="zh-TW" altLang="en-US" sz="2400" b="1" i="1">
                                <a:solidFill>
                                  <a:schemeClr val="tx1"/>
                                </a:solidFill>
                                <a:latin typeface="Cambria Math" panose="02040503050406030204" pitchFamily="18" charset="0"/>
                              </a:rPr>
                              <m:t>𝝈</m:t>
                            </m:r>
                          </m:e>
                        </m:acc>
                      </m:e>
                      <m:sup>
                        <m:r>
                          <a:rPr lang="en-US" altLang="zh-TW" sz="2400" b="1" i="1">
                            <a:solidFill>
                              <a:schemeClr val="tx1"/>
                            </a:solidFill>
                            <a:latin typeface="Cambria Math" panose="02040503050406030204" pitchFamily="18" charset="0"/>
                          </a:rPr>
                          <m:t>𝟐</m:t>
                        </m:r>
                      </m:sup>
                    </m:sSup>
                  </m:oMath>
                </a14:m>
                <a:r>
                  <a:rPr lang="en-US" altLang="zh-TW" sz="2400" b="1" dirty="0">
                    <a:solidFill>
                      <a:schemeClr val="tx1"/>
                    </a:solidFill>
                    <a:latin typeface="+mj-lt"/>
                  </a:rPr>
                  <a:t>: </a:t>
                </a:r>
                <a:r>
                  <a:rPr lang="en-US" altLang="zh-TW" sz="2400" dirty="0">
                    <a:solidFill>
                      <a:schemeClr val="tx1"/>
                    </a:solidFill>
                    <a:latin typeface="+mj-lt"/>
                  </a:rPr>
                  <a:t>center-deleted neighborhood variance</a:t>
                </a:r>
                <a:endParaRPr lang="en-US" altLang="zh-TW" sz="2400" i="1" dirty="0">
                  <a:solidFill>
                    <a:schemeClr val="tx1"/>
                  </a:solidFill>
                  <a:latin typeface="+mj-lt"/>
                </a:endParaRPr>
              </a:p>
              <a:p>
                <a:pPr algn="ctr">
                  <a:lnSpc>
                    <a:spcPct val="150000"/>
                  </a:lnSpc>
                  <a:spcBef>
                    <a:spcPts val="0"/>
                  </a:spcBef>
                  <a:spcAft>
                    <a:spcPts val="0"/>
                  </a:spcAft>
                </a:pPr>
                <a14:m>
                  <m:oMath xmlns:m="http://schemas.openxmlformats.org/officeDocument/2006/math">
                    <m:sSup>
                      <m:sSupPr>
                        <m:ctrlPr>
                          <a:rPr lang="en-US" altLang="zh-TW" sz="2400" i="1" smtClean="0">
                            <a:solidFill>
                              <a:schemeClr val="tx1"/>
                            </a:solidFill>
                            <a:latin typeface="Cambria Math" panose="02040503050406030204" pitchFamily="18" charset="0"/>
                          </a:rPr>
                        </m:ctrlPr>
                      </m:sSupPr>
                      <m:e>
                        <m:acc>
                          <m:accPr>
                            <m:chr m:val="̂"/>
                            <m:ctrlPr>
                              <a:rPr lang="en-US" altLang="zh-TW" sz="2400" i="1" smtClean="0">
                                <a:solidFill>
                                  <a:schemeClr val="tx1"/>
                                </a:solidFill>
                                <a:latin typeface="Cambria Math" panose="02040503050406030204" pitchFamily="18" charset="0"/>
                              </a:rPr>
                            </m:ctrlPr>
                          </m:accPr>
                          <m:e>
                            <m:r>
                              <a:rPr lang="zh-TW" altLang="en-US" sz="2400" i="1" smtClean="0">
                                <a:solidFill>
                                  <a:schemeClr val="tx1"/>
                                </a:solidFill>
                                <a:latin typeface="Cambria Math" panose="02040503050406030204" pitchFamily="18" charset="0"/>
                              </a:rPr>
                              <m:t>𝜎</m:t>
                            </m:r>
                          </m:e>
                        </m:acc>
                      </m:e>
                      <m:sup>
                        <m:r>
                          <a:rPr lang="en-US" altLang="zh-TW" sz="2400" b="0" i="1" smtClean="0">
                            <a:solidFill>
                              <a:schemeClr val="tx1"/>
                            </a:solidFill>
                            <a:latin typeface="Cambria Math" panose="02040503050406030204" pitchFamily="18" charset="0"/>
                          </a:rPr>
                          <m:t>2</m:t>
                        </m:r>
                      </m:sup>
                    </m:sSup>
                  </m:oMath>
                </a14:m>
                <a:r>
                  <a:rPr lang="zh-TW" altLang="en-US" sz="2400" dirty="0">
                    <a:solidFill>
                      <a:schemeClr val="tx1"/>
                    </a:solidFill>
                    <a:latin typeface="+mj-lt"/>
                  </a:rPr>
                  <a:t> </a:t>
                </a:r>
                <a:r>
                  <a:rPr lang="en-US" altLang="zh-TW" sz="2400" dirty="0">
                    <a:solidFill>
                      <a:schemeClr val="tx1"/>
                    </a:solidFill>
                    <a:latin typeface="+mj-lt"/>
                  </a:rPr>
                  <a:t>= </a:t>
                </a:r>
                <a14:m>
                  <m:oMath xmlns:m="http://schemas.openxmlformats.org/officeDocument/2006/math">
                    <m:f>
                      <m:fPr>
                        <m:ctrlPr>
                          <a:rPr lang="en-US" altLang="zh-TW" sz="2400" i="1" smtClean="0">
                            <a:solidFill>
                              <a:schemeClr val="tx1"/>
                            </a:solidFill>
                            <a:latin typeface="Cambria Math" panose="02040503050406030204" pitchFamily="18" charset="0"/>
                          </a:rPr>
                        </m:ctrlPr>
                      </m:fPr>
                      <m:num>
                        <m:r>
                          <a:rPr lang="en-US" altLang="zh-TW" sz="2400" b="0" i="1" smtClean="0">
                            <a:solidFill>
                              <a:schemeClr val="tx1"/>
                            </a:solidFill>
                            <a:latin typeface="Cambria Math" panose="02040503050406030204" pitchFamily="18" charset="0"/>
                          </a:rPr>
                          <m:t>1</m:t>
                        </m:r>
                      </m:num>
                      <m:den>
                        <m:r>
                          <a:rPr lang="en-US" altLang="zh-TW" sz="2400" b="0" i="1" smtClean="0">
                            <a:solidFill>
                              <a:schemeClr val="tx1"/>
                            </a:solidFill>
                            <a:latin typeface="Cambria Math" panose="02040503050406030204" pitchFamily="18" charset="0"/>
                          </a:rPr>
                          <m:t>𝑁</m:t>
                        </m:r>
                        <m:r>
                          <a:rPr lang="en-US" altLang="zh-TW" sz="2400" b="0" i="1" smtClean="0">
                            <a:solidFill>
                              <a:schemeClr val="tx1"/>
                            </a:solidFill>
                            <a:latin typeface="Cambria Math" panose="02040503050406030204" pitchFamily="18" charset="0"/>
                          </a:rPr>
                          <m:t>−1</m:t>
                        </m:r>
                      </m:den>
                    </m:f>
                    <m:nary>
                      <m:naryPr>
                        <m:chr m:val="∑"/>
                        <m:ctrlPr>
                          <a:rPr lang="en-US" altLang="zh-TW" sz="2400" i="1" smtClean="0">
                            <a:solidFill>
                              <a:schemeClr val="tx1"/>
                            </a:solidFill>
                            <a:latin typeface="Cambria Math" panose="02040503050406030204" pitchFamily="18" charset="0"/>
                          </a:rPr>
                        </m:ctrlPr>
                      </m:naryPr>
                      <m:sub>
                        <m:r>
                          <m:rPr>
                            <m:brk m:alnAt="23"/>
                          </m:rPr>
                          <a:rPr lang="en-US" altLang="zh-TW" sz="2400" b="0" i="1" smtClean="0">
                            <a:solidFill>
                              <a:schemeClr val="tx1"/>
                            </a:solidFill>
                            <a:latin typeface="Cambria Math" panose="02040503050406030204" pitchFamily="18" charset="0"/>
                          </a:rPr>
                          <m:t>𝑛</m:t>
                        </m:r>
                        <m:r>
                          <a:rPr lang="en-US" altLang="zh-TW" sz="2400" b="0" i="1" smtClean="0">
                            <a:solidFill>
                              <a:schemeClr val="tx1"/>
                            </a:solidFill>
                            <a:latin typeface="Cambria Math" panose="02040503050406030204" pitchFamily="18" charset="0"/>
                          </a:rPr>
                          <m:t>=1</m:t>
                        </m:r>
                      </m:sub>
                      <m:sup>
                        <m:r>
                          <a:rPr lang="en-US" altLang="zh-TW" sz="2400" b="0" i="1" smtClean="0">
                            <a:solidFill>
                              <a:schemeClr val="tx1"/>
                            </a:solidFill>
                            <a:latin typeface="Cambria Math" panose="02040503050406030204" pitchFamily="18" charset="0"/>
                          </a:rPr>
                          <m:t>𝑁</m:t>
                        </m:r>
                      </m:sup>
                      <m:e>
                        <m:sSup>
                          <m:sSupPr>
                            <m:ctrlPr>
                              <a:rPr lang="en-US" altLang="zh-TW" sz="2400" i="1">
                                <a:solidFill>
                                  <a:schemeClr val="tx1"/>
                                </a:solidFill>
                                <a:latin typeface="Cambria Math" panose="02040503050406030204" pitchFamily="18" charset="0"/>
                              </a:rPr>
                            </m:ctrlPr>
                          </m:sSupPr>
                          <m:e>
                            <m:r>
                              <a:rPr lang="en-US" altLang="zh-TW" sz="2400" i="1">
                                <a:solidFill>
                                  <a:schemeClr val="tx1"/>
                                </a:solidFill>
                                <a:latin typeface="Cambria Math" panose="02040503050406030204" pitchFamily="18" charset="0"/>
                              </a:rPr>
                              <m:t>(</m:t>
                            </m:r>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r>
                                  <a:rPr lang="en-US" altLang="zh-TW" sz="2400" i="1">
                                    <a:solidFill>
                                      <a:schemeClr val="tx1"/>
                                    </a:solidFill>
                                    <a:latin typeface="Cambria Math" panose="02040503050406030204" pitchFamily="18" charset="0"/>
                                  </a:rPr>
                                  <m:t>𝑛</m:t>
                                </m:r>
                              </m:sub>
                            </m:sSub>
                            <m:r>
                              <a:rPr lang="en-US" altLang="zh-TW" sz="2400" i="1">
                                <a:solidFill>
                                  <a:schemeClr val="tx1"/>
                                </a:solidFill>
                                <a:latin typeface="Cambria Math" panose="02040503050406030204" pitchFamily="18" charset="0"/>
                              </a:rPr>
                              <m:t>−</m:t>
                            </m:r>
                            <m:acc>
                              <m:accPr>
                                <m:chr m:val="̂"/>
                                <m:ctrlPr>
                                  <a:rPr lang="en-US" altLang="zh-TW" sz="2400" i="1">
                                    <a:solidFill>
                                      <a:schemeClr val="tx1"/>
                                    </a:solidFill>
                                    <a:latin typeface="Cambria Math" panose="02040503050406030204" pitchFamily="18" charset="0"/>
                                  </a:rPr>
                                </m:ctrlPr>
                              </m:accPr>
                              <m:e>
                                <m:r>
                                  <a:rPr lang="zh-TW" altLang="en-US" sz="2400" i="1">
                                    <a:solidFill>
                                      <a:schemeClr val="tx1"/>
                                    </a:solidFill>
                                    <a:latin typeface="Cambria Math" panose="02040503050406030204" pitchFamily="18" charset="0"/>
                                  </a:rPr>
                                  <m:t>𝜇</m:t>
                                </m:r>
                              </m:e>
                            </m:acc>
                            <m:r>
                              <a:rPr lang="en-US" altLang="zh-TW" sz="2400" i="1">
                                <a:solidFill>
                                  <a:schemeClr val="tx1"/>
                                </a:solidFill>
                                <a:latin typeface="Cambria Math" panose="02040503050406030204" pitchFamily="18" charset="0"/>
                              </a:rPr>
                              <m:t>)</m:t>
                            </m:r>
                          </m:e>
                          <m:sup>
                            <m:r>
                              <a:rPr lang="en-US" altLang="zh-TW" sz="2400" b="0" i="1" smtClean="0">
                                <a:solidFill>
                                  <a:schemeClr val="tx1"/>
                                </a:solidFill>
                                <a:latin typeface="Cambria Math" panose="02040503050406030204" pitchFamily="18" charset="0"/>
                              </a:rPr>
                              <m:t>2</m:t>
                            </m:r>
                          </m:sup>
                        </m:sSup>
                      </m:e>
                    </m:nary>
                  </m:oMath>
                </a14:m>
                <a:endParaRPr lang="en-US" altLang="zh-TW" sz="2400" dirty="0">
                  <a:solidFill>
                    <a:schemeClr val="tx1"/>
                  </a:solidFill>
                  <a:latin typeface="+mj-lt"/>
                </a:endParaRPr>
              </a:p>
              <a:p>
                <a:pPr algn="ctr">
                  <a:lnSpc>
                    <a:spcPct val="150000"/>
                  </a:lnSpc>
                  <a:spcBef>
                    <a:spcPts val="0"/>
                  </a:spcBef>
                  <a:spcAft>
                    <a:spcPts val="0"/>
                  </a:spcAft>
                </a:pP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𝑍</m:t>
                        </m:r>
                      </m:e>
                      <m:sub>
                        <m:r>
                          <a:rPr lang="en-US" altLang="zh-TW" sz="2400" b="0" i="1" smtClean="0">
                            <a:solidFill>
                              <a:schemeClr val="tx1"/>
                            </a:solidFill>
                            <a:latin typeface="Cambria Math" panose="02040503050406030204" pitchFamily="18" charset="0"/>
                          </a:rPr>
                          <m:t>𝑐𝑜𝑛𝑡𝑟𝑎𝑠𝑡</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𝑑𝑒𝑝𝑒𝑛𝑑𝑒𝑛𝑡</m:t>
                        </m:r>
                        <m:r>
                          <a:rPr lang="en-US" altLang="zh-TW" sz="2400" b="0" i="1" smtClean="0">
                            <a:solidFill>
                              <a:schemeClr val="tx1"/>
                            </a:solidFill>
                            <a:latin typeface="Cambria Math" panose="02040503050406030204" pitchFamily="18" charset="0"/>
                          </a:rPr>
                          <m:t> </m:t>
                        </m:r>
                        <m:r>
                          <a:rPr lang="en-US" altLang="zh-TW" sz="2400" b="0" i="1" smtClean="0">
                            <a:solidFill>
                              <a:schemeClr val="tx1"/>
                            </a:solidFill>
                            <a:latin typeface="Cambria Math" panose="02040503050406030204" pitchFamily="18" charset="0"/>
                          </a:rPr>
                          <m:t>𝑜𝑢𝑡𝑙𝑖𝑒𝑟</m:t>
                        </m:r>
                        <m:r>
                          <a:rPr lang="en-US" altLang="zh-TW" sz="2400" b="0" i="1" smtClean="0">
                            <a:solidFill>
                              <a:schemeClr val="tx1"/>
                            </a:solidFill>
                            <a:latin typeface="Cambria Math" panose="02040503050406030204" pitchFamily="18" charset="0"/>
                          </a:rPr>
                          <m:t> </m:t>
                        </m:r>
                        <m:r>
                          <a:rPr lang="en-US" altLang="zh-TW" sz="2400" b="0" i="1" smtClean="0">
                            <a:solidFill>
                              <a:schemeClr val="tx1"/>
                            </a:solidFill>
                            <a:latin typeface="Cambria Math" panose="02040503050406030204" pitchFamily="18" charset="0"/>
                          </a:rPr>
                          <m:t>𝑟𝑒𝑚𝑜𝑣𝑎𝑙</m:t>
                        </m:r>
                      </m:sub>
                    </m:sSub>
                  </m:oMath>
                </a14:m>
                <a:r>
                  <a:rPr lang="zh-TW" altLang="en-US" sz="2400" i="1" dirty="0">
                    <a:solidFill>
                      <a:schemeClr val="tx1"/>
                    </a:solidFill>
                    <a:latin typeface="+mj-lt"/>
                  </a:rPr>
                  <a:t> </a:t>
                </a:r>
                <a:r>
                  <a:rPr lang="en-US" altLang="zh-TW" sz="2400" i="1" dirty="0">
                    <a:solidFill>
                      <a:schemeClr val="tx1"/>
                    </a:solidFill>
                    <a:latin typeface="+mj-lt"/>
                  </a:rPr>
                  <a:t>= </a:t>
                </a:r>
                <a14:m>
                  <m:oMath xmlns:m="http://schemas.openxmlformats.org/officeDocument/2006/math">
                    <m:d>
                      <m:dPr>
                        <m:begChr m:val="{"/>
                        <m:endChr m:val=""/>
                        <m:ctrlPr>
                          <a:rPr lang="en-US" altLang="zh-TW" sz="2400" i="1">
                            <a:solidFill>
                              <a:schemeClr val="tx1"/>
                            </a:solidFill>
                            <a:latin typeface="Cambria Math" panose="02040503050406030204" pitchFamily="18" charset="0"/>
                          </a:rPr>
                        </m:ctrlPr>
                      </m:dPr>
                      <m:e>
                        <m:eqArr>
                          <m:eqArrPr>
                            <m:ctrlPr>
                              <a:rPr lang="en-US" altLang="zh-TW" sz="2400" i="1">
                                <a:solidFill>
                                  <a:schemeClr val="tx1"/>
                                </a:solidFill>
                                <a:latin typeface="Cambria Math" panose="02040503050406030204" pitchFamily="18" charset="0"/>
                              </a:rPr>
                            </m:ctrlPr>
                          </m:eqArrPr>
                          <m:e>
                            <m:r>
                              <a:rPr lang="en-US" altLang="zh-TW" sz="2400" i="1">
                                <a:solidFill>
                                  <a:schemeClr val="tx1"/>
                                </a:solidFill>
                                <a:latin typeface="Cambria Math" panose="02040503050406030204" pitchFamily="18" charset="0"/>
                              </a:rPr>
                              <m:t>𝑦</m:t>
                            </m:r>
                            <m:r>
                              <a:rPr lang="en-US" altLang="zh-TW" sz="2400" i="1">
                                <a:solidFill>
                                  <a:schemeClr val="tx1"/>
                                </a:solidFill>
                                <a:latin typeface="Cambria Math" panose="02040503050406030204" pitchFamily="18" charset="0"/>
                              </a:rPr>
                              <m:t>    </m:t>
                            </m:r>
                            <m:r>
                              <m:rPr>
                                <m:sty m:val="p"/>
                              </m:rPr>
                              <a:rPr lang="en-US" altLang="zh-TW" sz="2400" i="0">
                                <a:solidFill>
                                  <a:schemeClr val="tx1"/>
                                </a:solidFill>
                                <a:latin typeface="Cambria Math" panose="02040503050406030204" pitchFamily="18" charset="0"/>
                              </a:rPr>
                              <m:t>if</m:t>
                            </m:r>
                            <m:d>
                              <m:dPr>
                                <m:begChr m:val="|"/>
                                <m:endChr m:val="|"/>
                                <m:ctrlPr>
                                  <a:rPr lang="en-US" altLang="zh-TW" sz="2400" i="1" smtClean="0">
                                    <a:solidFill>
                                      <a:schemeClr val="tx1"/>
                                    </a:solidFill>
                                    <a:latin typeface="Cambria Math" panose="02040503050406030204" pitchFamily="18" charset="0"/>
                                  </a:rPr>
                                </m:ctrlPr>
                              </m:dPr>
                              <m:e>
                                <m:f>
                                  <m:fPr>
                                    <m:ctrlPr>
                                      <a:rPr lang="en-US" altLang="zh-TW" sz="2400" i="1" smtClean="0">
                                        <a:solidFill>
                                          <a:schemeClr val="tx1"/>
                                        </a:solidFill>
                                        <a:latin typeface="Cambria Math" panose="02040503050406030204" pitchFamily="18" charset="0"/>
                                      </a:rPr>
                                    </m:ctrlPr>
                                  </m:fPr>
                                  <m:num>
                                    <m:r>
                                      <a:rPr lang="en-US" altLang="zh-TW" sz="2400" b="0" i="1" smtClean="0">
                                        <a:solidFill>
                                          <a:schemeClr val="tx1"/>
                                        </a:solidFill>
                                        <a:latin typeface="Cambria Math" panose="02040503050406030204" pitchFamily="18" charset="0"/>
                                      </a:rPr>
                                      <m:t>𝑦</m:t>
                                    </m:r>
                                    <m:r>
                                      <a:rPr lang="en-US" altLang="zh-TW" sz="2400" b="0" i="1" smtClean="0">
                                        <a:solidFill>
                                          <a:schemeClr val="tx1"/>
                                        </a:solidFill>
                                        <a:latin typeface="Cambria Math" panose="02040503050406030204" pitchFamily="18" charset="0"/>
                                      </a:rPr>
                                      <m:t>−</m:t>
                                    </m:r>
                                    <m:acc>
                                      <m:accPr>
                                        <m:chr m:val="̂"/>
                                        <m:ctrlPr>
                                          <a:rPr lang="en-US" altLang="zh-TW" sz="2400" b="0" i="1" smtClean="0">
                                            <a:solidFill>
                                              <a:schemeClr val="tx1"/>
                                            </a:solidFill>
                                            <a:latin typeface="Cambria Math" panose="02040503050406030204" pitchFamily="18" charset="0"/>
                                          </a:rPr>
                                        </m:ctrlPr>
                                      </m:accPr>
                                      <m:e>
                                        <m:r>
                                          <a:rPr lang="zh-TW" altLang="en-US" sz="2400" b="0" i="1" smtClean="0">
                                            <a:solidFill>
                                              <a:schemeClr val="tx1"/>
                                            </a:solidFill>
                                            <a:latin typeface="Cambria Math" panose="02040503050406030204" pitchFamily="18" charset="0"/>
                                          </a:rPr>
                                          <m:t>𝜇</m:t>
                                        </m:r>
                                      </m:e>
                                    </m:acc>
                                  </m:num>
                                  <m:den>
                                    <m:acc>
                                      <m:accPr>
                                        <m:chr m:val="̂"/>
                                        <m:ctrlPr>
                                          <a:rPr lang="en-US" altLang="zh-TW" sz="2400" i="1" smtClean="0">
                                            <a:solidFill>
                                              <a:schemeClr val="tx1"/>
                                            </a:solidFill>
                                            <a:latin typeface="Cambria Math" panose="02040503050406030204" pitchFamily="18" charset="0"/>
                                          </a:rPr>
                                        </m:ctrlPr>
                                      </m:accPr>
                                      <m:e>
                                        <m:r>
                                          <a:rPr lang="zh-TW" altLang="en-US" sz="2400" i="1" smtClean="0">
                                            <a:solidFill>
                                              <a:schemeClr val="tx1"/>
                                            </a:solidFill>
                                            <a:latin typeface="Cambria Math" panose="02040503050406030204" pitchFamily="18" charset="0"/>
                                          </a:rPr>
                                          <m:t>𝜎</m:t>
                                        </m:r>
                                      </m:e>
                                    </m:acc>
                                  </m:den>
                                </m:f>
                              </m:e>
                            </m:d>
                            <m:r>
                              <a:rPr lang="en-US" altLang="zh-TW" sz="2400" i="1">
                                <a:solidFill>
                                  <a:schemeClr val="tx1"/>
                                </a:solidFill>
                                <a:latin typeface="Cambria Math" panose="02040503050406030204" pitchFamily="18" charset="0"/>
                              </a:rPr>
                              <m:t>&lt;</m:t>
                            </m:r>
                            <m:r>
                              <a:rPr lang="el-GR" altLang="zh-TW" sz="2400" i="1">
                                <a:solidFill>
                                  <a:schemeClr val="tx1"/>
                                </a:solidFill>
                                <a:latin typeface="Cambria Math" panose="02040503050406030204" pitchFamily="18" charset="0"/>
                              </a:rPr>
                              <m:t>𝜃</m:t>
                            </m:r>
                          </m:e>
                          <m:e>
                            <m:acc>
                              <m:accPr>
                                <m:chr m:val="̂"/>
                                <m:ctrlPr>
                                  <a:rPr lang="zh-TW" altLang="en-US" sz="2400" i="1">
                                    <a:solidFill>
                                      <a:schemeClr val="tx1"/>
                                    </a:solidFill>
                                    <a:latin typeface="Cambria Math" panose="02040503050406030204" pitchFamily="18" charset="0"/>
                                  </a:rPr>
                                </m:ctrlPr>
                              </m:accPr>
                              <m:e>
                                <m:r>
                                  <a:rPr lang="zh-TW" altLang="en-US" sz="2400" i="1">
                                    <a:solidFill>
                                      <a:schemeClr val="tx1"/>
                                    </a:solidFill>
                                    <a:latin typeface="Cambria Math" panose="02040503050406030204" pitchFamily="18" charset="0"/>
                                  </a:rPr>
                                  <m:t>𝜇</m:t>
                                </m:r>
                              </m:e>
                            </m:acc>
                            <m:r>
                              <a:rPr lang="en-US" altLang="zh-TW" sz="2400" i="1">
                                <a:solidFill>
                                  <a:schemeClr val="tx1"/>
                                </a:solidFill>
                                <a:latin typeface="Cambria Math" panose="02040503050406030204" pitchFamily="18" charset="0"/>
                              </a:rPr>
                              <m:t>         </m:t>
                            </m:r>
                            <m:r>
                              <m:rPr>
                                <m:sty m:val="p"/>
                              </m:rPr>
                              <a:rPr lang="en-US" altLang="zh-TW" sz="2400" i="0">
                                <a:solidFill>
                                  <a:schemeClr val="tx1"/>
                                </a:solidFill>
                                <a:latin typeface="Cambria Math" panose="02040503050406030204" pitchFamily="18" charset="0"/>
                              </a:rPr>
                              <m:t>otherwise</m:t>
                            </m:r>
                          </m:e>
                        </m:eqArr>
                      </m:e>
                    </m:d>
                  </m:oMath>
                </a14:m>
                <a:endParaRPr lang="en-US" altLang="zh-TW" sz="2400" dirty="0">
                  <a:solidFill>
                    <a:schemeClr val="tx1"/>
                  </a:solidFill>
                  <a:latin typeface="+mj-lt"/>
                </a:endParaRPr>
              </a:p>
              <a:p>
                <a:pPr>
                  <a:lnSpc>
                    <a:spcPct val="150000"/>
                  </a:lnSpc>
                  <a:spcBef>
                    <a:spcPts val="0"/>
                  </a:spcBef>
                  <a:spcAft>
                    <a:spcPts val="0"/>
                  </a:spcAft>
                </a:pPr>
                <a14:m>
                  <m:oMath xmlns:m="http://schemas.openxmlformats.org/officeDocument/2006/math">
                    <m:acc>
                      <m:accPr>
                        <m:chr m:val="̂"/>
                        <m:ctrlPr>
                          <a:rPr lang="zh-TW" altLang="en-US" sz="2400" b="1" i="1" smtClean="0">
                            <a:solidFill>
                              <a:schemeClr val="tx1"/>
                            </a:solidFill>
                            <a:latin typeface="Cambria Math" panose="02040503050406030204" pitchFamily="18" charset="0"/>
                          </a:rPr>
                        </m:ctrlPr>
                      </m:accPr>
                      <m:e>
                        <m:r>
                          <a:rPr lang="zh-TW" altLang="en-US" sz="2400" b="1" i="1" smtClean="0">
                            <a:solidFill>
                              <a:schemeClr val="tx1"/>
                            </a:solidFill>
                            <a:latin typeface="Cambria Math" panose="02040503050406030204" pitchFamily="18" charset="0"/>
                          </a:rPr>
                          <m:t>𝝁</m:t>
                        </m:r>
                      </m:e>
                    </m:acc>
                  </m:oMath>
                </a14:m>
                <a:r>
                  <a:rPr lang="en-US" altLang="zh-TW" sz="2400" b="1" dirty="0">
                    <a:solidFill>
                      <a:schemeClr val="tx1"/>
                    </a:solidFill>
                    <a:latin typeface="+mj-lt"/>
                  </a:rPr>
                  <a:t>: </a:t>
                </a:r>
                <a:r>
                  <a:rPr lang="en-US" altLang="zh-TW" sz="2400" dirty="0">
                    <a:solidFill>
                      <a:schemeClr val="tx1"/>
                    </a:solidFill>
                    <a:latin typeface="+mj-lt"/>
                  </a:rPr>
                  <a:t>use neighborhood mean if pixel value significantly far from mean.</a:t>
                </a: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822959" y="1845734"/>
                <a:ext cx="7543801" cy="4247562"/>
              </a:xfrm>
              <a:blipFill>
                <a:blip r:embed="rId3"/>
                <a:stretch>
                  <a:fillRect l="-2517" t="-18452" b="-65476"/>
                </a:stretch>
              </a:blipFill>
            </p:spPr>
            <p:txBody>
              <a:bodyPr/>
              <a:lstStyle/>
              <a:p>
                <a:r>
                  <a:rPr lang="zh-TW" altLang="en-US">
                    <a:noFill/>
                  </a:rPr>
                  <a:t> </a:t>
                </a:r>
              </a:p>
            </p:txBody>
          </p:sp>
        </mc:Fallback>
      </mc:AlternateContent>
      <p:sp>
        <p:nvSpPr>
          <p:cNvPr id="16"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標題 7"/>
          <p:cNvSpPr>
            <a:spLocks noGrp="1"/>
          </p:cNvSpPr>
          <p:nvPr>
            <p:ph type="title"/>
          </p:nvPr>
        </p:nvSpPr>
        <p:spPr/>
        <p:txBody>
          <a:bodyPr/>
          <a:lstStyle/>
          <a:p>
            <a:pPr algn="ctr"/>
            <a:r>
              <a:rPr lang="en-US" altLang="zh-TW" b="0">
                <a:solidFill>
                  <a:schemeClr val="tx1"/>
                </a:solidFill>
              </a:rPr>
              <a:t>7-2-3 Outlier or Peak Noise</a:t>
            </a:r>
            <a:endParaRPr lang="zh-TW" altLang="en-US">
              <a:solidFill>
                <a:schemeClr val="tx1"/>
              </a:solidFill>
            </a:endParaRPr>
          </a:p>
        </p:txBody>
      </p:sp>
      <p:pic>
        <p:nvPicPr>
          <p:cNvPr id="89093" name="圖片 9"/>
          <p:cNvPicPr>
            <a:picLocks noChangeAspect="1"/>
          </p:cNvPicPr>
          <p:nvPr/>
        </p:nvPicPr>
        <p:blipFill>
          <a:blip r:embed="rId3" cstate="print"/>
          <a:srcRect/>
          <a:stretch>
            <a:fillRect/>
          </a:stretch>
        </p:blipFill>
        <p:spPr bwMode="auto">
          <a:xfrm>
            <a:off x="1366838" y="1967707"/>
            <a:ext cx="6410325" cy="2922587"/>
          </a:xfrm>
          <a:prstGeom prst="rect">
            <a:avLst/>
          </a:prstGeom>
          <a:noFill/>
          <a:ln w="9525">
            <a:noFill/>
            <a:miter lim="800000"/>
            <a:headEnd/>
            <a:tailEnd/>
          </a:ln>
        </p:spPr>
      </p:pic>
      <p:sp>
        <p:nvSpPr>
          <p:cNvPr id="11" name="矩形 10"/>
          <p:cNvSpPr/>
          <p:nvPr/>
        </p:nvSpPr>
        <p:spPr bwMode="auto">
          <a:xfrm>
            <a:off x="4053369" y="1998980"/>
            <a:ext cx="1428750" cy="2497137"/>
          </a:xfrm>
          <a:prstGeom prst="rect">
            <a:avLst/>
          </a:prstGeom>
          <a:noFill/>
          <a:ln w="38100">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none" anchor="ctr"/>
          <a:lstStyle/>
          <a:p>
            <a:pPr algn="ctr">
              <a:defRPr/>
            </a:pPr>
            <a:endParaRPr lang="zh-TW" altLang="en-US">
              <a:solidFill>
                <a:schemeClr val="tx1"/>
              </a:solidFill>
              <a:latin typeface="+mj-lt"/>
            </a:endParaRPr>
          </a:p>
        </p:txBody>
      </p:sp>
      <p:sp>
        <p:nvSpPr>
          <p:cNvPr id="8" name="文字方塊 7"/>
          <p:cNvSpPr txBox="1"/>
          <p:nvPr/>
        </p:nvSpPr>
        <p:spPr>
          <a:xfrm>
            <a:off x="3938107" y="5332040"/>
            <a:ext cx="1973617" cy="461665"/>
          </a:xfrm>
          <a:prstGeom prst="rect">
            <a:avLst/>
          </a:prstGeom>
          <a:noFill/>
        </p:spPr>
        <p:txBody>
          <a:bodyPr wrap="none" rtlCol="0">
            <a:spAutoFit/>
          </a:bodyPr>
          <a:lstStyle/>
          <a:p>
            <a:r>
              <a:rPr lang="en-US" altLang="zh-TW" sz="2400" dirty="0">
                <a:latin typeface="+mj-lt"/>
              </a:rPr>
              <a:t>If theta</a:t>
            </a:r>
            <a:r>
              <a:rPr lang="zh-TW" altLang="en-US" sz="2400" dirty="0">
                <a:latin typeface="+mj-lt"/>
              </a:rPr>
              <a:t> </a:t>
            </a:r>
            <a:r>
              <a:rPr lang="en-US" altLang="zh-TW" sz="2400" dirty="0">
                <a:latin typeface="+mj-lt"/>
              </a:rPr>
              <a:t>(</a:t>
            </a:r>
            <a:r>
              <a:rPr lang="el-GR" altLang="zh-TW" sz="2400" i="1" dirty="0">
                <a:latin typeface="+mj-lt"/>
              </a:rPr>
              <a:t>θ</a:t>
            </a:r>
            <a:r>
              <a:rPr lang="en-US" altLang="zh-TW" sz="2400" dirty="0">
                <a:latin typeface="+mj-lt"/>
              </a:rPr>
              <a:t>) = 1</a:t>
            </a:r>
            <a:endParaRPr lang="zh-TW" altLang="en-US" sz="2400" dirty="0">
              <a:latin typeface="+mj-lt"/>
            </a:endParaRPr>
          </a:p>
        </p:txBody>
      </p:sp>
      <p:sp>
        <p:nvSpPr>
          <p:cNvPr id="9"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 name="Rectangle 2"/>
          <p:cNvSpPr>
            <a:spLocks noGrp="1" noChangeArrowheads="1"/>
          </p:cNvSpPr>
          <p:nvPr>
            <p:ph type="title"/>
          </p:nvPr>
        </p:nvSpPr>
        <p:spPr/>
        <p:txBody>
          <a:bodyPr/>
          <a:lstStyle/>
          <a:p>
            <a:pPr eaLnBrk="1" hangingPunct="1"/>
            <a:r>
              <a:rPr lang="en-US" altLang="zh-TW" b="0" dirty="0">
                <a:solidFill>
                  <a:schemeClr val="tx1"/>
                </a:solidFill>
              </a:rPr>
              <a:t>7.2.3 Outlier or Peak Noise</a:t>
            </a:r>
          </a:p>
        </p:txBody>
      </p:sp>
      <p:sp>
        <p:nvSpPr>
          <p:cNvPr id="15" name="頁尾版面配置區 5"/>
          <p:cNvSpPr>
            <a:spLocks noGrp="1"/>
          </p:cNvSpPr>
          <p:nvPr>
            <p:ph type="ftr" sz="quarter" idx="11"/>
          </p:nvPr>
        </p:nvSpPr>
        <p:spPr>
          <a:xfrm>
            <a:off x="2771800" y="6492875"/>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359532" y="1845734"/>
                <a:ext cx="8424936" cy="4319570"/>
              </a:xfrm>
            </p:spPr>
            <p:txBody>
              <a:bodyPr>
                <a:noAutofit/>
              </a:bodyPr>
              <a:lstStyle/>
              <a:p>
                <a:pPr marL="0" indent="0" fontAlgn="auto">
                  <a:lnSpc>
                    <a:spcPct val="150000"/>
                  </a:lnSpc>
                  <a:spcBef>
                    <a:spcPts val="0"/>
                  </a:spcBef>
                  <a:spcAft>
                    <a:spcPts val="0"/>
                  </a:spcAft>
                  <a:buNone/>
                </a:pPr>
                <a:r>
                  <a:rPr lang="en-US" altLang="zh-TW" sz="2400" b="1" dirty="0">
                    <a:solidFill>
                      <a:schemeClr val="tx1"/>
                    </a:solidFill>
                    <a:latin typeface="+mj-lt"/>
                  </a:rPr>
                  <a:t>smooth replacement:</a:t>
                </a:r>
                <a:r>
                  <a:rPr lang="zh-TW" altLang="en-US" sz="2400" b="1" dirty="0">
                    <a:solidFill>
                      <a:schemeClr val="tx1"/>
                    </a:solidFill>
                    <a:latin typeface="+mj-lt"/>
                  </a:rPr>
                  <a:t> </a:t>
                </a:r>
                <a:r>
                  <a:rPr lang="en-US" altLang="zh-TW" sz="2400" dirty="0">
                    <a:solidFill>
                      <a:schemeClr val="tx1"/>
                    </a:solidFill>
                    <a:latin typeface="+mj-lt"/>
                  </a:rPr>
                  <a:t>instead of complete replacement or not at all</a:t>
                </a:r>
              </a:p>
              <a:p>
                <a:pPr marL="0" indent="0" fontAlgn="auto">
                  <a:lnSpc>
                    <a:spcPct val="150000"/>
                  </a:lnSpc>
                  <a:spcBef>
                    <a:spcPts val="0"/>
                  </a:spcBef>
                  <a:spcAft>
                    <a:spcPts val="0"/>
                  </a:spcAft>
                  <a:buNone/>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𝒔𝒎𝒐𝒐𝒕𝒉</m:t>
                        </m:r>
                        <m:r>
                          <a:rPr lang="en-US" altLang="zh-TW" sz="2400" b="1" i="1" smtClean="0">
                            <a:solidFill>
                              <a:schemeClr val="tx1"/>
                            </a:solidFill>
                            <a:latin typeface="Cambria Math" panose="02040503050406030204" pitchFamily="18" charset="0"/>
                          </a:rPr>
                          <m:t> </m:t>
                        </m:r>
                        <m:r>
                          <a:rPr lang="en-US" altLang="zh-TW" sz="2400" b="1" i="1" smtClean="0">
                            <a:solidFill>
                              <a:schemeClr val="tx1"/>
                            </a:solidFill>
                            <a:latin typeface="Cambria Math" panose="02040503050406030204" pitchFamily="18" charset="0"/>
                          </a:rPr>
                          <m:t>𝒓𝒆𝒑𝒍𝒂𝒄𝒆𝒎𝒆𝒏𝒕</m:t>
                        </m:r>
                      </m:sub>
                    </m:sSub>
                  </m:oMath>
                </a14:m>
                <a:r>
                  <a:rPr lang="en-US" altLang="zh-TW" sz="2400" b="1" dirty="0">
                    <a:solidFill>
                      <a:schemeClr val="tx1"/>
                    </a:solidFill>
                    <a:latin typeface="+mj-lt"/>
                  </a:rPr>
                  <a:t>:</a:t>
                </a:r>
                <a:r>
                  <a:rPr lang="en-US" altLang="zh-TW" sz="2400" dirty="0">
                    <a:solidFill>
                      <a:schemeClr val="tx1"/>
                    </a:solidFill>
                    <a:latin typeface="+mj-lt"/>
                  </a:rPr>
                  <a:t> convex combination of input and mean</a:t>
                </a:r>
              </a:p>
              <a:p>
                <a:pPr marL="0" indent="0" fontAlgn="auto">
                  <a:lnSpc>
                    <a:spcPct val="150000"/>
                  </a:lnSpc>
                  <a:spcBef>
                    <a:spcPts val="0"/>
                  </a:spcBef>
                  <a:spcAft>
                    <a:spcPts val="0"/>
                  </a:spcAft>
                  <a:buNone/>
                </a:pPr>
                <a:r>
                  <a:rPr lang="en-US" altLang="zh-TW" sz="2400" b="1" i="1" dirty="0">
                    <a:solidFill>
                      <a:schemeClr val="tx1"/>
                    </a:solidFill>
                    <a:latin typeface="+mj-lt"/>
                  </a:rPr>
                  <a:t>K</a:t>
                </a:r>
                <a:r>
                  <a:rPr lang="en-US" altLang="zh-TW" sz="2400" b="1" dirty="0">
                    <a:solidFill>
                      <a:schemeClr val="tx1"/>
                    </a:solidFill>
                    <a:latin typeface="+mj-lt"/>
                  </a:rPr>
                  <a:t>: </a:t>
                </a:r>
                <a:r>
                  <a:rPr lang="en-US" altLang="zh-TW" sz="2400" dirty="0">
                    <a:solidFill>
                      <a:schemeClr val="tx1"/>
                    </a:solidFill>
                    <a:latin typeface="+mj-lt"/>
                  </a:rPr>
                  <a:t>weighting parameter   </a:t>
                </a:r>
                <a14:m>
                  <m:oMath xmlns:m="http://schemas.openxmlformats.org/officeDocument/2006/math">
                    <m:d>
                      <m:dPr>
                        <m:begChr m:val="{"/>
                        <m:endChr m:val=""/>
                        <m:ctrlPr>
                          <a:rPr lang="en-US" altLang="zh-TW" sz="2400" i="1" smtClean="0">
                            <a:solidFill>
                              <a:schemeClr val="tx1"/>
                            </a:solidFill>
                            <a:latin typeface="Cambria Math" panose="02040503050406030204" pitchFamily="18" charset="0"/>
                          </a:rPr>
                        </m:ctrlPr>
                      </m:dPr>
                      <m:e>
                        <m:eqArr>
                          <m:eqArrPr>
                            <m:ctrlPr>
                              <a:rPr lang="en-US" altLang="zh-TW" sz="2400" i="1" smtClean="0">
                                <a:solidFill>
                                  <a:schemeClr val="tx1"/>
                                </a:solidFill>
                                <a:latin typeface="Cambria Math" panose="02040503050406030204" pitchFamily="18" charset="0"/>
                              </a:rPr>
                            </m:ctrlPr>
                          </m:eqArrPr>
                          <m:e>
                            <m:r>
                              <a:rPr lang="en-US" altLang="zh-TW" sz="2400" b="0" i="1" smtClean="0">
                                <a:solidFill>
                                  <a:schemeClr val="tx1"/>
                                </a:solidFill>
                                <a:latin typeface="Cambria Math" panose="02040503050406030204" pitchFamily="18" charset="0"/>
                              </a:rPr>
                              <m:t>𝐾</m:t>
                            </m:r>
                            <m:r>
                              <a:rPr lang="en-US" altLang="zh-TW" sz="2400" b="0" i="0" smtClean="0">
                                <a:solidFill>
                                  <a:schemeClr val="tx1"/>
                                </a:solidFill>
                                <a:latin typeface="Cambria Math" panose="02040503050406030204" pitchFamily="18" charset="0"/>
                              </a:rPr>
                              <m:t>=0:</m:t>
                            </m:r>
                            <m:r>
                              <m:rPr>
                                <m:sty m:val="p"/>
                              </m:rPr>
                              <a:rPr lang="en-US" altLang="zh-TW" sz="2400" b="0" i="0" smtClean="0">
                                <a:solidFill>
                                  <a:schemeClr val="tx1"/>
                                </a:solidFill>
                                <a:latin typeface="Cambria Math" panose="02040503050406030204" pitchFamily="18" charset="0"/>
                              </a:rPr>
                              <m:t>use</m:t>
                            </m:r>
                            <m:r>
                              <a:rPr lang="en-US" altLang="zh-TW" sz="2400" b="0" i="0" smtClean="0">
                                <a:solidFill>
                                  <a:schemeClr val="tx1"/>
                                </a:solidFill>
                                <a:latin typeface="Cambria Math" panose="02040503050406030204" pitchFamily="18" charset="0"/>
                              </a:rPr>
                              <m:t> </m:t>
                            </m:r>
                            <m:r>
                              <m:rPr>
                                <m:sty m:val="p"/>
                              </m:rPr>
                              <a:rPr lang="en-US" altLang="zh-TW" sz="2400" b="0" i="0" smtClean="0">
                                <a:solidFill>
                                  <a:schemeClr val="tx1"/>
                                </a:solidFill>
                                <a:latin typeface="Cambria Math" panose="02040503050406030204" pitchFamily="18" charset="0"/>
                              </a:rPr>
                              <m:t>neighborhood</m:t>
                            </m:r>
                            <m:r>
                              <a:rPr lang="en-US" altLang="zh-TW" sz="2400" b="0" i="0" smtClean="0">
                                <a:solidFill>
                                  <a:schemeClr val="tx1"/>
                                </a:solidFill>
                                <a:latin typeface="Cambria Math" panose="02040503050406030204" pitchFamily="18" charset="0"/>
                              </a:rPr>
                              <m:t> </m:t>
                            </m:r>
                            <m:r>
                              <m:rPr>
                                <m:sty m:val="p"/>
                              </m:rPr>
                              <a:rPr lang="en-US" altLang="zh-TW" sz="2400" b="0" i="0" smtClean="0">
                                <a:solidFill>
                                  <a:schemeClr val="tx1"/>
                                </a:solidFill>
                                <a:latin typeface="Cambria Math" panose="02040503050406030204" pitchFamily="18" charset="0"/>
                              </a:rPr>
                              <m:t>mean</m:t>
                            </m:r>
                            <m:r>
                              <a:rPr lang="en-US" altLang="zh-TW" sz="2400" b="0" i="0" smtClean="0">
                                <a:solidFill>
                                  <a:schemeClr val="tx1"/>
                                </a:solidFill>
                                <a:latin typeface="Cambria Math" panose="02040503050406030204" pitchFamily="18" charset="0"/>
                              </a:rPr>
                              <m:t> </m:t>
                            </m:r>
                            <m:acc>
                              <m:accPr>
                                <m:chr m:val="̂"/>
                                <m:ctrlPr>
                                  <a:rPr lang="en-US" altLang="zh-TW" sz="2400" b="0" i="1" smtClean="0">
                                    <a:solidFill>
                                      <a:schemeClr val="tx1"/>
                                    </a:solidFill>
                                    <a:latin typeface="Cambria Math" panose="02040503050406030204" pitchFamily="18" charset="0"/>
                                  </a:rPr>
                                </m:ctrlPr>
                              </m:accPr>
                              <m:e>
                                <m:r>
                                  <a:rPr lang="zh-TW" altLang="en-US" sz="2400" b="0" i="1" smtClean="0">
                                    <a:solidFill>
                                      <a:schemeClr val="tx1"/>
                                    </a:solidFill>
                                    <a:latin typeface="Cambria Math" panose="02040503050406030204" pitchFamily="18" charset="0"/>
                                  </a:rPr>
                                  <m:t>𝜇</m:t>
                                </m:r>
                              </m:e>
                            </m:acc>
                          </m:e>
                          <m:e>
                            <m:r>
                              <a:rPr lang="en-US" altLang="zh-TW" sz="2400" b="0" i="1" smtClean="0">
                                <a:solidFill>
                                  <a:schemeClr val="tx1"/>
                                </a:solidFill>
                                <a:latin typeface="Cambria Math" panose="02040503050406030204" pitchFamily="18" charset="0"/>
                              </a:rPr>
                              <m:t>𝐾</m:t>
                            </m:r>
                            <m:r>
                              <a:rPr lang="en-US" altLang="zh-TW" sz="2400" b="0" i="0" smtClean="0">
                                <a:solidFill>
                                  <a:schemeClr val="tx1"/>
                                </a:solidFill>
                                <a:latin typeface="Cambria Math" panose="02040503050406030204" pitchFamily="18" charset="0"/>
                              </a:rPr>
                              <m:t>=</m:t>
                            </m:r>
                            <m:r>
                              <a:rPr lang="en-US" altLang="zh-TW" sz="2400" b="0" i="0" smtClean="0">
                                <a:solidFill>
                                  <a:schemeClr val="tx1"/>
                                </a:solidFill>
                                <a:latin typeface="Cambria Math" panose="02040503050406030204" pitchFamily="18" charset="0"/>
                                <a:ea typeface="Cambria Math" panose="02040503050406030204" pitchFamily="18" charset="0"/>
                              </a:rPr>
                              <m:t>∞:</m:t>
                            </m:r>
                            <m:r>
                              <m:rPr>
                                <m:sty m:val="p"/>
                              </m:rPr>
                              <a:rPr lang="en-US" altLang="zh-TW" sz="2400" b="0" i="0" smtClean="0">
                                <a:solidFill>
                                  <a:schemeClr val="tx1"/>
                                </a:solidFill>
                                <a:latin typeface="Cambria Math" panose="02040503050406030204" pitchFamily="18" charset="0"/>
                                <a:ea typeface="Cambria Math" panose="02040503050406030204" pitchFamily="18" charset="0"/>
                              </a:rPr>
                              <m:t>use</m:t>
                            </m:r>
                            <m:r>
                              <a:rPr lang="en-US" altLang="zh-TW" sz="2400" b="0" i="0" smtClean="0">
                                <a:solidFill>
                                  <a:schemeClr val="tx1"/>
                                </a:solidFill>
                                <a:latin typeface="Cambria Math" panose="02040503050406030204" pitchFamily="18" charset="0"/>
                                <a:ea typeface="Cambria Math" panose="02040503050406030204" pitchFamily="18" charset="0"/>
                              </a:rPr>
                              <m:t> </m:t>
                            </m:r>
                            <m:r>
                              <m:rPr>
                                <m:sty m:val="p"/>
                              </m:rPr>
                              <a:rPr lang="en-US" altLang="zh-TW" sz="2400" b="0" i="0" smtClean="0">
                                <a:solidFill>
                                  <a:schemeClr val="tx1"/>
                                </a:solidFill>
                                <a:latin typeface="Cambria Math" panose="02040503050406030204" pitchFamily="18" charset="0"/>
                                <a:ea typeface="Cambria Math" panose="02040503050406030204" pitchFamily="18" charset="0"/>
                              </a:rPr>
                              <m:t>input</m:t>
                            </m:r>
                            <m:r>
                              <a:rPr lang="en-US" altLang="zh-TW" sz="2400" b="0" i="0" smtClean="0">
                                <a:solidFill>
                                  <a:schemeClr val="tx1"/>
                                </a:solidFill>
                                <a:latin typeface="Cambria Math" panose="02040503050406030204" pitchFamily="18" charset="0"/>
                                <a:ea typeface="Cambria Math" panose="02040503050406030204" pitchFamily="18" charset="0"/>
                              </a:rPr>
                              <m:t> </m:t>
                            </m:r>
                            <m:r>
                              <m:rPr>
                                <m:sty m:val="p"/>
                              </m:rPr>
                              <a:rPr lang="en-US" altLang="zh-TW" sz="2400" b="0" i="0" smtClean="0">
                                <a:solidFill>
                                  <a:schemeClr val="tx1"/>
                                </a:solidFill>
                                <a:latin typeface="Cambria Math" panose="02040503050406030204" pitchFamily="18" charset="0"/>
                                <a:ea typeface="Cambria Math" panose="02040503050406030204" pitchFamily="18" charset="0"/>
                              </a:rPr>
                              <m:t>pixel</m:t>
                            </m:r>
                            <m:r>
                              <a:rPr lang="en-US" altLang="zh-TW" sz="2400" b="0" i="0" smtClean="0">
                                <a:solidFill>
                                  <a:schemeClr val="tx1"/>
                                </a:solidFill>
                                <a:latin typeface="Cambria Math" panose="02040503050406030204" pitchFamily="18" charset="0"/>
                                <a:ea typeface="Cambria Math" panose="02040503050406030204" pitchFamily="18" charset="0"/>
                              </a:rPr>
                              <m:t> </m:t>
                            </m:r>
                            <m:r>
                              <m:rPr>
                                <m:sty m:val="p"/>
                              </m:rPr>
                              <a:rPr lang="en-US" altLang="zh-TW" sz="2400" b="0" i="0" smtClean="0">
                                <a:solidFill>
                                  <a:schemeClr val="tx1"/>
                                </a:solidFill>
                                <a:latin typeface="Cambria Math" panose="02040503050406030204" pitchFamily="18" charset="0"/>
                                <a:ea typeface="Cambria Math" panose="02040503050406030204" pitchFamily="18" charset="0"/>
                              </a:rPr>
                              <m:t>value</m:t>
                            </m:r>
                            <m:r>
                              <a:rPr lang="en-US" altLang="zh-TW" sz="2400" b="0" i="0" smtClean="0">
                                <a:solidFill>
                                  <a:schemeClr val="tx1"/>
                                </a:solidFill>
                                <a:latin typeface="Cambria Math" panose="02040503050406030204" pitchFamily="18" charset="0"/>
                                <a:ea typeface="Cambria Math" panose="02040503050406030204" pitchFamily="18" charset="0"/>
                              </a:rPr>
                              <m:t> </m:t>
                            </m:r>
                            <m:r>
                              <a:rPr lang="en-US" altLang="zh-TW" sz="2400" b="0" i="1" smtClean="0">
                                <a:solidFill>
                                  <a:schemeClr val="tx1"/>
                                </a:solidFill>
                                <a:latin typeface="Cambria Math" panose="02040503050406030204" pitchFamily="18" charset="0"/>
                                <a:ea typeface="Cambria Math" panose="02040503050406030204" pitchFamily="18" charset="0"/>
                              </a:rPr>
                              <m:t>𝑦</m:t>
                            </m:r>
                            <m:r>
                              <a:rPr lang="en-US" altLang="zh-TW" sz="2400" b="0" i="1" smtClean="0">
                                <a:solidFill>
                                  <a:schemeClr val="tx1"/>
                                </a:solidFill>
                                <a:latin typeface="Cambria Math" panose="02040503050406030204" pitchFamily="18" charset="0"/>
                                <a:ea typeface="Cambria Math" panose="02040503050406030204" pitchFamily="18" charset="0"/>
                              </a:rPr>
                              <m:t>      </m:t>
                            </m:r>
                          </m:e>
                        </m:eqArr>
                      </m:e>
                    </m:d>
                  </m:oMath>
                </a14:m>
                <a:endParaRPr lang="en-US" altLang="zh-TW" sz="2400" dirty="0">
                  <a:solidFill>
                    <a:schemeClr val="tx1"/>
                  </a:solidFill>
                  <a:latin typeface="+mj-lt"/>
                </a:endParaRPr>
              </a:p>
              <a:p>
                <a:pPr algn="ctr">
                  <a:lnSpc>
                    <a:spcPct val="150000"/>
                  </a:lnSpc>
                  <a:spcBef>
                    <a:spcPts val="0"/>
                  </a:spcBef>
                  <a:spcAft>
                    <a:spcPts val="0"/>
                  </a:spcAft>
                </a:pPr>
                <a14:m>
                  <m:oMath xmlns:m="http://schemas.openxmlformats.org/officeDocument/2006/math">
                    <m:sSub>
                      <m:sSubPr>
                        <m:ctrlPr>
                          <a:rPr lang="en-US" altLang="zh-TW" sz="2800" i="1">
                            <a:solidFill>
                              <a:schemeClr val="tx1"/>
                            </a:solidFill>
                            <a:latin typeface="Cambria Math" panose="02040503050406030204" pitchFamily="18" charset="0"/>
                          </a:rPr>
                        </m:ctrlPr>
                      </m:sSubPr>
                      <m:e>
                        <m:r>
                          <a:rPr lang="en-US" altLang="zh-TW" sz="2800" b="0" i="1">
                            <a:solidFill>
                              <a:schemeClr val="tx1"/>
                            </a:solidFill>
                            <a:latin typeface="Cambria Math" panose="02040503050406030204" pitchFamily="18" charset="0"/>
                          </a:rPr>
                          <m:t>𝑍</m:t>
                        </m:r>
                      </m:e>
                      <m:sub>
                        <m:r>
                          <a:rPr lang="en-US" altLang="zh-TW" sz="2800" b="0" i="1">
                            <a:solidFill>
                              <a:schemeClr val="tx1"/>
                            </a:solidFill>
                            <a:latin typeface="Cambria Math" panose="02040503050406030204" pitchFamily="18" charset="0"/>
                          </a:rPr>
                          <m:t>𝑠𝑚𝑜𝑜𝑡h</m:t>
                        </m:r>
                        <m:r>
                          <a:rPr lang="en-US" altLang="zh-TW" sz="2800" b="0" i="1">
                            <a:solidFill>
                              <a:schemeClr val="tx1"/>
                            </a:solidFill>
                            <a:latin typeface="Cambria Math" panose="02040503050406030204" pitchFamily="18" charset="0"/>
                          </a:rPr>
                          <m:t> </m:t>
                        </m:r>
                        <m:r>
                          <a:rPr lang="en-US" altLang="zh-TW" sz="2800" b="0" i="1">
                            <a:solidFill>
                              <a:schemeClr val="tx1"/>
                            </a:solidFill>
                            <a:latin typeface="Cambria Math" panose="02040503050406030204" pitchFamily="18" charset="0"/>
                          </a:rPr>
                          <m:t>𝑟𝑒𝑝𝑙𝑎𝑐𝑒𝑚𝑒𝑛𝑡</m:t>
                        </m:r>
                      </m:sub>
                    </m:sSub>
                  </m:oMath>
                </a14:m>
                <a:r>
                  <a:rPr lang="zh-TW" altLang="en-US" sz="2800" i="1" dirty="0">
                    <a:solidFill>
                      <a:schemeClr val="tx1"/>
                    </a:solidFill>
                    <a:latin typeface="+mj-lt"/>
                  </a:rPr>
                  <a:t> </a:t>
                </a:r>
                <a:r>
                  <a:rPr lang="en-US" altLang="zh-TW" sz="2800" i="1" dirty="0">
                    <a:solidFill>
                      <a:schemeClr val="tx1"/>
                    </a:solidFill>
                    <a:latin typeface="+mj-lt"/>
                  </a:rPr>
                  <a:t>= </a:t>
                </a:r>
                <a14:m>
                  <m:oMath xmlns:m="http://schemas.openxmlformats.org/officeDocument/2006/math">
                    <m:f>
                      <m:fPr>
                        <m:ctrlPr>
                          <a:rPr lang="en-US" altLang="zh-TW" sz="2800" i="1" smtClean="0">
                            <a:solidFill>
                              <a:schemeClr val="tx1"/>
                            </a:solidFill>
                            <a:latin typeface="Cambria Math" panose="02040503050406030204" pitchFamily="18" charset="0"/>
                          </a:rPr>
                        </m:ctrlPr>
                      </m:fPr>
                      <m:num>
                        <m:d>
                          <m:dPr>
                            <m:begChr m:val="|"/>
                            <m:endChr m:val="|"/>
                            <m:ctrlPr>
                              <a:rPr lang="en-US" altLang="zh-TW" sz="2800" i="1" smtClean="0">
                                <a:solidFill>
                                  <a:schemeClr val="tx1"/>
                                </a:solidFill>
                                <a:latin typeface="Cambria Math" panose="02040503050406030204" pitchFamily="18" charset="0"/>
                              </a:rPr>
                            </m:ctrlPr>
                          </m:dPr>
                          <m:e>
                            <m:f>
                              <m:fPr>
                                <m:ctrlPr>
                                  <a:rPr lang="en-US" altLang="zh-TW" sz="2800" i="1" smtClean="0">
                                    <a:solidFill>
                                      <a:schemeClr val="tx1"/>
                                    </a:solidFill>
                                    <a:latin typeface="Cambria Math" panose="02040503050406030204" pitchFamily="18" charset="0"/>
                                  </a:rPr>
                                </m:ctrlPr>
                              </m:fPr>
                              <m:num>
                                <m:r>
                                  <a:rPr lang="en-US" altLang="zh-TW" sz="2800" b="0" i="1" smtClean="0">
                                    <a:solidFill>
                                      <a:schemeClr val="tx1"/>
                                    </a:solidFill>
                                    <a:latin typeface="Cambria Math" panose="02040503050406030204" pitchFamily="18" charset="0"/>
                                  </a:rPr>
                                  <m:t>𝑦</m:t>
                                </m:r>
                                <m:r>
                                  <a:rPr lang="en-US" altLang="zh-TW" sz="2800" b="0" i="1" smtClean="0">
                                    <a:solidFill>
                                      <a:schemeClr val="tx1"/>
                                    </a:solidFill>
                                    <a:latin typeface="Cambria Math" panose="02040503050406030204" pitchFamily="18" charset="0"/>
                                  </a:rPr>
                                  <m:t>−</m:t>
                                </m:r>
                                <m:acc>
                                  <m:accPr>
                                    <m:chr m:val="̂"/>
                                    <m:ctrlPr>
                                      <a:rPr lang="en-US" altLang="zh-TW" sz="2800" i="1" smtClean="0">
                                        <a:solidFill>
                                          <a:schemeClr val="tx1"/>
                                        </a:solidFill>
                                        <a:latin typeface="Cambria Math" panose="02040503050406030204" pitchFamily="18" charset="0"/>
                                      </a:rPr>
                                    </m:ctrlPr>
                                  </m:accPr>
                                  <m:e>
                                    <m:r>
                                      <a:rPr lang="zh-TW" altLang="en-US" sz="2800" b="0" i="1" smtClean="0">
                                        <a:solidFill>
                                          <a:schemeClr val="tx1"/>
                                        </a:solidFill>
                                        <a:latin typeface="Cambria Math" panose="02040503050406030204" pitchFamily="18" charset="0"/>
                                      </a:rPr>
                                      <m:t>𝜇</m:t>
                                    </m:r>
                                  </m:e>
                                </m:acc>
                              </m:num>
                              <m:den>
                                <m:acc>
                                  <m:accPr>
                                    <m:chr m:val="̂"/>
                                    <m:ctrlPr>
                                      <a:rPr lang="en-US" altLang="zh-TW" sz="2800" i="1" smtClean="0">
                                        <a:solidFill>
                                          <a:schemeClr val="tx1"/>
                                        </a:solidFill>
                                        <a:latin typeface="Cambria Math" panose="02040503050406030204" pitchFamily="18" charset="0"/>
                                      </a:rPr>
                                    </m:ctrlPr>
                                  </m:accPr>
                                  <m:e>
                                    <m:r>
                                      <a:rPr lang="zh-TW" altLang="en-US" sz="2800" b="0" i="1" smtClean="0">
                                        <a:solidFill>
                                          <a:schemeClr val="tx1"/>
                                        </a:solidFill>
                                        <a:latin typeface="Cambria Math" panose="02040503050406030204" pitchFamily="18" charset="0"/>
                                      </a:rPr>
                                      <m:t>𝜎</m:t>
                                    </m:r>
                                  </m:e>
                                </m:acc>
                              </m:den>
                            </m:f>
                          </m:e>
                        </m:d>
                      </m:num>
                      <m:den>
                        <m:d>
                          <m:dPr>
                            <m:begChr m:val="|"/>
                            <m:endChr m:val="|"/>
                            <m:ctrlPr>
                              <a:rPr lang="en-US" altLang="zh-TW" sz="2800" i="1" smtClean="0">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b="0" i="1">
                                    <a:solidFill>
                                      <a:schemeClr val="tx1"/>
                                    </a:solidFill>
                                    <a:latin typeface="Cambria Math" panose="02040503050406030204" pitchFamily="18" charset="0"/>
                                  </a:rPr>
                                  <m:t>𝑦</m:t>
                                </m:r>
                                <m:r>
                                  <a:rPr lang="en-US" altLang="zh-TW" sz="2800" b="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b="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b="0" i="1">
                                        <a:solidFill>
                                          <a:schemeClr val="tx1"/>
                                        </a:solidFill>
                                        <a:latin typeface="Cambria Math" panose="02040503050406030204" pitchFamily="18" charset="0"/>
                                      </a:rPr>
                                      <m:t>𝜎</m:t>
                                    </m:r>
                                  </m:e>
                                </m:acc>
                              </m:den>
                            </m:f>
                          </m:e>
                        </m:d>
                        <m:r>
                          <a:rPr lang="en-US" altLang="zh-TW" sz="2800" b="0" i="1" smtClean="0">
                            <a:solidFill>
                              <a:schemeClr val="tx1"/>
                            </a:solidFill>
                            <a:latin typeface="Cambria Math" panose="02040503050406030204" pitchFamily="18" charset="0"/>
                          </a:rPr>
                          <m:t>+</m:t>
                        </m:r>
                        <m:r>
                          <a:rPr lang="en-US" altLang="zh-TW" sz="2800" b="0" i="1" smtClean="0">
                            <a:solidFill>
                              <a:schemeClr val="tx1"/>
                            </a:solidFill>
                            <a:latin typeface="Cambria Math" panose="02040503050406030204" pitchFamily="18" charset="0"/>
                          </a:rPr>
                          <m:t>𝐾</m:t>
                        </m:r>
                      </m:den>
                    </m:f>
                    <m:acc>
                      <m:accPr>
                        <m:chr m:val="̂"/>
                        <m:ctrlPr>
                          <a:rPr lang="en-US" altLang="zh-TW" sz="2800" i="1" smtClean="0">
                            <a:solidFill>
                              <a:schemeClr val="tx1"/>
                            </a:solidFill>
                            <a:latin typeface="Cambria Math" panose="02040503050406030204" pitchFamily="18" charset="0"/>
                          </a:rPr>
                        </m:ctrlPr>
                      </m:accPr>
                      <m:e>
                        <m:r>
                          <a:rPr lang="zh-TW" altLang="en-US" sz="2800" b="0" i="1" smtClean="0">
                            <a:solidFill>
                              <a:schemeClr val="tx1"/>
                            </a:solidFill>
                            <a:latin typeface="Cambria Math" panose="02040503050406030204" pitchFamily="18" charset="0"/>
                          </a:rPr>
                          <m:t>𝜇</m:t>
                        </m:r>
                      </m:e>
                    </m:acc>
                  </m:oMath>
                </a14:m>
                <a:r>
                  <a:rPr lang="zh-TW" altLang="en-US" sz="2800" i="1" dirty="0">
                    <a:solidFill>
                      <a:schemeClr val="tx1"/>
                    </a:solidFill>
                    <a:latin typeface="+mj-lt"/>
                  </a:rPr>
                  <a:t> </a:t>
                </a:r>
                <a:r>
                  <a:rPr lang="en-US" altLang="zh-TW" sz="2800" i="1" dirty="0">
                    <a:solidFill>
                      <a:schemeClr val="tx1"/>
                    </a:solidFill>
                    <a:latin typeface="+mj-lt"/>
                  </a:rPr>
                  <a:t>+  </a:t>
                </a:r>
                <a14:m>
                  <m:oMath xmlns:m="http://schemas.openxmlformats.org/officeDocument/2006/math">
                    <m:f>
                      <m:fPr>
                        <m:ctrlPr>
                          <a:rPr lang="en-US" altLang="zh-TW" sz="2800" i="1">
                            <a:solidFill>
                              <a:schemeClr val="tx1"/>
                            </a:solidFill>
                            <a:latin typeface="Cambria Math" panose="02040503050406030204" pitchFamily="18" charset="0"/>
                          </a:rPr>
                        </m:ctrlPr>
                      </m:fPr>
                      <m:num>
                        <m:r>
                          <a:rPr lang="en-US" altLang="zh-TW" sz="2800" b="0" i="1" smtClean="0">
                            <a:solidFill>
                              <a:schemeClr val="tx1"/>
                            </a:solidFill>
                            <a:latin typeface="Cambria Math" panose="02040503050406030204" pitchFamily="18" charset="0"/>
                          </a:rPr>
                          <m:t>𝐾</m:t>
                        </m:r>
                      </m:num>
                      <m:den>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b="0" i="1">
                                    <a:solidFill>
                                      <a:schemeClr val="tx1"/>
                                    </a:solidFill>
                                    <a:latin typeface="Cambria Math" panose="02040503050406030204" pitchFamily="18" charset="0"/>
                                  </a:rPr>
                                  <m:t>𝑦</m:t>
                                </m:r>
                                <m:r>
                                  <a:rPr lang="en-US" altLang="zh-TW" sz="2800" b="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b="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b="0" i="1">
                                        <a:solidFill>
                                          <a:schemeClr val="tx1"/>
                                        </a:solidFill>
                                        <a:latin typeface="Cambria Math" panose="02040503050406030204" pitchFamily="18" charset="0"/>
                                      </a:rPr>
                                      <m:t>𝜎</m:t>
                                    </m:r>
                                  </m:e>
                                </m:acc>
                              </m:den>
                            </m:f>
                          </m:e>
                        </m:d>
                        <m:r>
                          <a:rPr lang="en-US" altLang="zh-TW" sz="2800" b="0" i="1">
                            <a:solidFill>
                              <a:schemeClr val="tx1"/>
                            </a:solidFill>
                            <a:latin typeface="Cambria Math" panose="02040503050406030204" pitchFamily="18" charset="0"/>
                          </a:rPr>
                          <m:t>+</m:t>
                        </m:r>
                        <m:r>
                          <a:rPr lang="en-US" altLang="zh-TW" sz="2800" b="0" i="1">
                            <a:solidFill>
                              <a:schemeClr val="tx1"/>
                            </a:solidFill>
                            <a:latin typeface="Cambria Math" panose="02040503050406030204" pitchFamily="18" charset="0"/>
                          </a:rPr>
                          <m:t>𝐾</m:t>
                        </m:r>
                      </m:den>
                    </m:f>
                    <m:r>
                      <a:rPr lang="en-US" altLang="zh-TW" sz="2800" b="0" i="1" smtClean="0">
                        <a:solidFill>
                          <a:schemeClr val="tx1"/>
                        </a:solidFill>
                        <a:latin typeface="Cambria Math" panose="02040503050406030204" pitchFamily="18" charset="0"/>
                      </a:rPr>
                      <m:t>𝑦</m:t>
                    </m:r>
                  </m:oMath>
                </a14:m>
                <a:endParaRPr lang="zh-TW" altLang="en-US" sz="2800" i="1" dirty="0">
                  <a:solidFill>
                    <a:schemeClr val="tx1"/>
                  </a:solidFill>
                  <a:latin typeface="+mj-lt"/>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359532" y="1845734"/>
                <a:ext cx="8424936" cy="4319570"/>
              </a:xfrm>
              <a:blipFill>
                <a:blip r:embed="rId3"/>
                <a:stretch>
                  <a:fillRect l="-2243"/>
                </a:stretch>
              </a:blipFill>
            </p:spPr>
            <p:txBody>
              <a:bodyPr/>
              <a:lstStyle/>
              <a:p>
                <a:r>
                  <a:rPr lang="zh-TW" altLang="en-US">
                    <a:noFill/>
                  </a:rPr>
                  <a:t> </a:t>
                </a:r>
              </a:p>
            </p:txBody>
          </p:sp>
        </mc:Fallback>
      </mc:AlternateContent>
      <p:sp>
        <p:nvSpPr>
          <p:cNvPr id="3" name="投影片編號版面配置區 2"/>
          <p:cNvSpPr>
            <a:spLocks noGrp="1"/>
          </p:cNvSpPr>
          <p:nvPr>
            <p:ph type="sldNum" sz="quarter" idx="12"/>
          </p:nvPr>
        </p:nvSpPr>
        <p:spPr/>
        <p:txBody>
          <a:bodyPr/>
          <a:lstStyle/>
          <a:p>
            <a:fld id="{028E3F4F-51B2-42EE-AFA2-40C4572185CC}" type="slidenum">
              <a:rPr lang="en-US" smtClean="0"/>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23" name="Rectangle 2"/>
          <p:cNvSpPr>
            <a:spLocks noGrp="1" noChangeArrowheads="1"/>
          </p:cNvSpPr>
          <p:nvPr>
            <p:ph type="title"/>
          </p:nvPr>
        </p:nvSpPr>
        <p:spPr/>
        <p:txBody>
          <a:bodyPr/>
          <a:lstStyle/>
          <a:p>
            <a:pPr eaLnBrk="1" hangingPunct="1"/>
            <a:r>
              <a:rPr lang="en-US" altLang="zh-TW" b="0" dirty="0">
                <a:solidFill>
                  <a:schemeClr val="tx1"/>
                </a:solidFill>
              </a:rPr>
              <a:t>7.2.3 Outlier or Peak Noise</a:t>
            </a: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822959" y="1845734"/>
                <a:ext cx="7543801" cy="4535594"/>
              </a:xfrm>
            </p:spPr>
            <p:txBody>
              <a:bodyPr>
                <a:noAutofit/>
              </a:bodyPr>
              <a:lstStyle/>
              <a:p>
                <a:r>
                  <a:rPr lang="en-US" altLang="zh-TW" sz="2400" b="1" dirty="0">
                    <a:solidFill>
                      <a:schemeClr val="tx1"/>
                    </a:solidFill>
                    <a:latin typeface="+mj-lt"/>
                  </a:rPr>
                  <a:t>Two special cases:</a:t>
                </a:r>
              </a:p>
              <a:p>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𝒔𝒎𝒐𝒐𝒕𝒉</m:t>
                        </m:r>
                        <m:r>
                          <a:rPr lang="en-US" altLang="zh-TW" sz="2400" b="1" i="1">
                            <a:solidFill>
                              <a:schemeClr val="tx1"/>
                            </a:solidFill>
                            <a:latin typeface="Cambria Math" panose="02040503050406030204" pitchFamily="18" charset="0"/>
                          </a:rPr>
                          <m:t> </m:t>
                        </m:r>
                        <m:r>
                          <a:rPr lang="en-US" altLang="zh-TW" sz="2400" b="1" i="1">
                            <a:solidFill>
                              <a:schemeClr val="tx1"/>
                            </a:solidFill>
                            <a:latin typeface="Cambria Math" panose="02040503050406030204" pitchFamily="18" charset="0"/>
                          </a:rPr>
                          <m:t>𝒓𝒆𝒑𝒍𝒂𝒄𝒆𝒎𝒆𝒏𝒕</m:t>
                        </m:r>
                      </m:sub>
                    </m:sSub>
                  </m:oMath>
                </a14:m>
                <a:r>
                  <a:rPr lang="zh-TW" altLang="en-US" sz="2400" b="1" i="1" dirty="0">
                    <a:solidFill>
                      <a:schemeClr val="tx1"/>
                    </a:solidFill>
                    <a:latin typeface="+mj-lt"/>
                  </a:rPr>
                  <a:t> │</a:t>
                </a:r>
                <a:r>
                  <a:rPr lang="en-US" altLang="zh-TW" sz="2400" b="1" i="1" dirty="0">
                    <a:solidFill>
                      <a:schemeClr val="tx1"/>
                    </a:solidFill>
                    <a:latin typeface="+mj-lt"/>
                  </a:rPr>
                  <a:t>K= </a:t>
                </a:r>
                <a:r>
                  <a:rPr lang="en-US" altLang="zh-TW" sz="2400" b="1" dirty="0">
                    <a:solidFill>
                      <a:schemeClr val="tx1"/>
                    </a:solidFill>
                    <a:latin typeface="+mj-lt"/>
                  </a:rPr>
                  <a:t>0 </a:t>
                </a:r>
                <a:r>
                  <a:rPr lang="en-US" altLang="zh-TW" sz="2400" b="1" i="1" dirty="0">
                    <a:solidFill>
                      <a:schemeClr val="tx1"/>
                    </a:solidFill>
                    <a:latin typeface="+mj-lt"/>
                  </a:rPr>
                  <a:t>=</a:t>
                </a:r>
              </a:p>
              <a:p>
                <a:pPr algn="ctr"/>
                <a14:m>
                  <m:oMath xmlns:m="http://schemas.openxmlformats.org/officeDocument/2006/math">
                    <m:f>
                      <m:fPr>
                        <m:ctrlPr>
                          <a:rPr lang="en-US" altLang="zh-TW" sz="2800" i="1">
                            <a:solidFill>
                              <a:schemeClr val="tx1"/>
                            </a:solidFill>
                            <a:latin typeface="Cambria Math" panose="02040503050406030204" pitchFamily="18" charset="0"/>
                          </a:rPr>
                        </m:ctrlPr>
                      </m:fPr>
                      <m:num>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𝑦</m:t>
                                </m:r>
                                <m:r>
                                  <a:rPr lang="en-US" altLang="zh-TW" sz="280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𝜎</m:t>
                                    </m:r>
                                  </m:e>
                                </m:acc>
                              </m:den>
                            </m:f>
                          </m:e>
                        </m:d>
                      </m:num>
                      <m:den>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𝑦</m:t>
                                </m:r>
                                <m:r>
                                  <a:rPr lang="en-US" altLang="zh-TW" sz="280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𝜎</m:t>
                                    </m:r>
                                  </m:e>
                                </m:acc>
                              </m:den>
                            </m:f>
                          </m:e>
                        </m:d>
                        <m:r>
                          <a:rPr lang="en-US" altLang="zh-TW" sz="2800" i="1">
                            <a:solidFill>
                              <a:schemeClr val="tx1"/>
                            </a:solidFill>
                            <a:latin typeface="Cambria Math" panose="02040503050406030204" pitchFamily="18" charset="0"/>
                          </a:rPr>
                          <m:t>+</m:t>
                        </m:r>
                        <m:r>
                          <a:rPr lang="en-US" altLang="zh-TW" sz="2800" i="1">
                            <a:solidFill>
                              <a:schemeClr val="tx1"/>
                            </a:solidFill>
                            <a:latin typeface="Cambria Math" panose="02040503050406030204" pitchFamily="18" charset="0"/>
                          </a:rPr>
                          <m:t>𝐾</m:t>
                        </m:r>
                      </m:den>
                    </m:f>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oMath>
                </a14:m>
                <a:r>
                  <a:rPr lang="zh-TW" altLang="en-US" sz="2800" i="1" dirty="0">
                    <a:solidFill>
                      <a:schemeClr val="tx1"/>
                    </a:solidFill>
                    <a:latin typeface="+mj-lt"/>
                  </a:rPr>
                  <a:t> </a:t>
                </a:r>
                <a:r>
                  <a:rPr lang="en-US" altLang="zh-TW" sz="2800" i="1" dirty="0">
                    <a:solidFill>
                      <a:schemeClr val="tx1"/>
                    </a:solidFill>
                    <a:latin typeface="+mj-lt"/>
                  </a:rPr>
                  <a:t>+ </a:t>
                </a:r>
                <a14:m>
                  <m:oMath xmlns:m="http://schemas.openxmlformats.org/officeDocument/2006/math">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𝐾</m:t>
                        </m:r>
                      </m:num>
                      <m:den>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𝑦</m:t>
                                </m:r>
                                <m:r>
                                  <a:rPr lang="en-US" altLang="zh-TW" sz="280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𝜎</m:t>
                                    </m:r>
                                  </m:e>
                                </m:acc>
                              </m:den>
                            </m:f>
                          </m:e>
                        </m:d>
                        <m:r>
                          <a:rPr lang="en-US" altLang="zh-TW" sz="2800" i="1">
                            <a:solidFill>
                              <a:schemeClr val="tx1"/>
                            </a:solidFill>
                            <a:latin typeface="Cambria Math" panose="02040503050406030204" pitchFamily="18" charset="0"/>
                          </a:rPr>
                          <m:t>+</m:t>
                        </m:r>
                        <m:r>
                          <a:rPr lang="en-US" altLang="zh-TW" sz="2800" i="1">
                            <a:solidFill>
                              <a:schemeClr val="tx1"/>
                            </a:solidFill>
                            <a:latin typeface="Cambria Math" panose="02040503050406030204" pitchFamily="18" charset="0"/>
                          </a:rPr>
                          <m:t>𝐾</m:t>
                        </m:r>
                      </m:den>
                    </m:f>
                    <m:r>
                      <a:rPr lang="en-US" altLang="zh-TW" sz="2800" i="1">
                        <a:solidFill>
                          <a:schemeClr val="tx1"/>
                        </a:solidFill>
                        <a:latin typeface="Cambria Math" panose="02040503050406030204" pitchFamily="18" charset="0"/>
                      </a:rPr>
                      <m:t>𝑦</m:t>
                    </m:r>
                  </m:oMath>
                </a14:m>
                <a:r>
                  <a:rPr lang="zh-TW" altLang="en-US" sz="2800" i="1" dirty="0">
                    <a:solidFill>
                      <a:schemeClr val="tx1"/>
                    </a:solidFill>
                    <a:latin typeface="+mj-lt"/>
                  </a:rPr>
                  <a:t> </a:t>
                </a:r>
                <a:r>
                  <a:rPr lang="en-US" altLang="zh-TW" sz="2800" i="1" dirty="0">
                    <a:solidFill>
                      <a:schemeClr val="tx1"/>
                    </a:solidFill>
                    <a:latin typeface="+mj-lt"/>
                  </a:rPr>
                  <a:t>= </a:t>
                </a:r>
                <a14:m>
                  <m:oMath xmlns:m="http://schemas.openxmlformats.org/officeDocument/2006/math">
                    <m:f>
                      <m:fPr>
                        <m:ctrlPr>
                          <a:rPr lang="en-US" altLang="zh-TW" sz="2800" i="1">
                            <a:solidFill>
                              <a:schemeClr val="tx1"/>
                            </a:solidFill>
                            <a:latin typeface="Cambria Math" panose="02040503050406030204" pitchFamily="18" charset="0"/>
                          </a:rPr>
                        </m:ctrlPr>
                      </m:fPr>
                      <m:num>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𝑦</m:t>
                                </m:r>
                                <m:r>
                                  <a:rPr lang="en-US" altLang="zh-TW" sz="280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𝜎</m:t>
                                    </m:r>
                                  </m:e>
                                </m:acc>
                              </m:den>
                            </m:f>
                          </m:e>
                        </m:d>
                      </m:num>
                      <m:den>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𝑦</m:t>
                                </m:r>
                                <m:r>
                                  <a:rPr lang="en-US" altLang="zh-TW" sz="280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𝜎</m:t>
                                    </m:r>
                                  </m:e>
                                </m:acc>
                              </m:den>
                            </m:f>
                          </m:e>
                        </m:d>
                        <m:r>
                          <a:rPr lang="en-US" altLang="zh-TW" sz="2800" i="1">
                            <a:solidFill>
                              <a:schemeClr val="tx1"/>
                            </a:solidFill>
                            <a:latin typeface="Cambria Math" panose="02040503050406030204" pitchFamily="18" charset="0"/>
                          </a:rPr>
                          <m:t>+</m:t>
                        </m:r>
                        <m:r>
                          <a:rPr lang="en-US" altLang="zh-TW" sz="2800" b="0" i="1" smtClean="0">
                            <a:solidFill>
                              <a:schemeClr val="tx1"/>
                            </a:solidFill>
                            <a:latin typeface="Cambria Math" panose="02040503050406030204" pitchFamily="18" charset="0"/>
                          </a:rPr>
                          <m:t>0</m:t>
                        </m:r>
                      </m:den>
                    </m:f>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oMath>
                </a14:m>
                <a:r>
                  <a:rPr lang="zh-TW" altLang="en-US" sz="2800" i="1" dirty="0">
                    <a:solidFill>
                      <a:schemeClr val="tx1"/>
                    </a:solidFill>
                    <a:latin typeface="+mj-lt"/>
                  </a:rPr>
                  <a:t> </a:t>
                </a:r>
                <a:r>
                  <a:rPr lang="en-US" altLang="zh-TW" sz="2800" i="1" dirty="0">
                    <a:solidFill>
                      <a:schemeClr val="tx1"/>
                    </a:solidFill>
                    <a:latin typeface="+mj-lt"/>
                  </a:rPr>
                  <a:t>= </a:t>
                </a:r>
                <a14:m>
                  <m:oMath xmlns:m="http://schemas.openxmlformats.org/officeDocument/2006/math">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oMath>
                </a14:m>
                <a:endParaRPr lang="zh-TW" altLang="en-US" sz="2800" i="1" dirty="0">
                  <a:solidFill>
                    <a:schemeClr val="tx1"/>
                  </a:solidFill>
                  <a:latin typeface="+mj-lt"/>
                </a:endParaRPr>
              </a:p>
              <a:p>
                <a:endParaRPr lang="zh-TW" altLang="en-US" sz="2400" dirty="0">
                  <a:solidFill>
                    <a:schemeClr val="tx1"/>
                  </a:solidFill>
                  <a:latin typeface="+mj-lt"/>
                </a:endParaRPr>
              </a:p>
              <a:p>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𝒔𝒎𝒐𝒐𝒕𝒉</m:t>
                        </m:r>
                        <m:r>
                          <a:rPr lang="en-US" altLang="zh-TW" sz="2400" b="1" i="1">
                            <a:solidFill>
                              <a:schemeClr val="tx1"/>
                            </a:solidFill>
                            <a:latin typeface="Cambria Math" panose="02040503050406030204" pitchFamily="18" charset="0"/>
                          </a:rPr>
                          <m:t> </m:t>
                        </m:r>
                        <m:r>
                          <a:rPr lang="en-US" altLang="zh-TW" sz="2400" b="1" i="1">
                            <a:solidFill>
                              <a:schemeClr val="tx1"/>
                            </a:solidFill>
                            <a:latin typeface="Cambria Math" panose="02040503050406030204" pitchFamily="18" charset="0"/>
                          </a:rPr>
                          <m:t>𝒓𝒆𝒑𝒍𝒂𝒄𝒆𝒎𝒆𝒏𝒕</m:t>
                        </m:r>
                      </m:sub>
                    </m:sSub>
                  </m:oMath>
                </a14:m>
                <a:r>
                  <a:rPr lang="zh-TW" altLang="en-US" sz="2400" b="1" i="1" dirty="0">
                    <a:solidFill>
                      <a:schemeClr val="tx1"/>
                    </a:solidFill>
                    <a:latin typeface="+mj-lt"/>
                  </a:rPr>
                  <a:t> │</a:t>
                </a:r>
                <a:r>
                  <a:rPr lang="en-US" altLang="zh-TW" sz="2400" b="1" i="1" dirty="0">
                    <a:solidFill>
                      <a:schemeClr val="tx1"/>
                    </a:solidFill>
                    <a:latin typeface="+mj-lt"/>
                  </a:rPr>
                  <a:t>K</a:t>
                </a:r>
                <a:r>
                  <a:rPr lang="en-US" altLang="zh-TW" sz="2400" b="1" i="1" dirty="0">
                    <a:solidFill>
                      <a:schemeClr val="tx1"/>
                    </a:solidFill>
                  </a:rPr>
                  <a:t>=</a:t>
                </a:r>
                <a:r>
                  <a:rPr lang="en-US" altLang="zh-TW" sz="2400" b="1" dirty="0">
                    <a:solidFill>
                      <a:schemeClr val="tx1"/>
                    </a:solidFill>
                    <a:latin typeface="+mj-lt"/>
                  </a:rPr>
                  <a:t> </a:t>
                </a:r>
                <a14:m>
                  <m:oMath xmlns:m="http://schemas.openxmlformats.org/officeDocument/2006/math">
                    <m:r>
                      <a:rPr lang="en-US" altLang="zh-TW" sz="2400" b="1" i="1" smtClean="0">
                        <a:solidFill>
                          <a:schemeClr val="tx1"/>
                        </a:solidFill>
                        <a:latin typeface="Cambria Math" panose="02040503050406030204" pitchFamily="18" charset="0"/>
                        <a:ea typeface="Cambria Math" panose="02040503050406030204" pitchFamily="18" charset="0"/>
                      </a:rPr>
                      <m:t>∞</m:t>
                    </m:r>
                  </m:oMath>
                </a14:m>
                <a:r>
                  <a:rPr lang="en-US" altLang="zh-TW" sz="2400" b="1" dirty="0">
                    <a:solidFill>
                      <a:schemeClr val="tx1"/>
                    </a:solidFill>
                    <a:latin typeface="+mj-lt"/>
                  </a:rPr>
                  <a:t> </a:t>
                </a:r>
                <a:r>
                  <a:rPr lang="en-US" altLang="zh-TW" sz="2400" b="1" i="1" dirty="0">
                    <a:solidFill>
                      <a:schemeClr val="tx1"/>
                    </a:solidFill>
                    <a:latin typeface="+mj-lt"/>
                  </a:rPr>
                  <a:t>=</a:t>
                </a:r>
              </a:p>
              <a:p>
                <a:pPr algn="ctr"/>
                <a14:m>
                  <m:oMath xmlns:m="http://schemas.openxmlformats.org/officeDocument/2006/math">
                    <m:f>
                      <m:fPr>
                        <m:ctrlPr>
                          <a:rPr lang="en-US" altLang="zh-TW" sz="2800" i="1">
                            <a:solidFill>
                              <a:schemeClr val="tx1"/>
                            </a:solidFill>
                            <a:latin typeface="Cambria Math" panose="02040503050406030204" pitchFamily="18" charset="0"/>
                          </a:rPr>
                        </m:ctrlPr>
                      </m:fPr>
                      <m:num>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𝑦</m:t>
                                </m:r>
                                <m:r>
                                  <a:rPr lang="en-US" altLang="zh-TW" sz="280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𝜎</m:t>
                                    </m:r>
                                  </m:e>
                                </m:acc>
                              </m:den>
                            </m:f>
                          </m:e>
                        </m:d>
                      </m:num>
                      <m:den>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𝑦</m:t>
                                </m:r>
                                <m:r>
                                  <a:rPr lang="en-US" altLang="zh-TW" sz="280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𝜎</m:t>
                                    </m:r>
                                  </m:e>
                                </m:acc>
                              </m:den>
                            </m:f>
                          </m:e>
                        </m:d>
                        <m:r>
                          <a:rPr lang="en-US" altLang="zh-TW" sz="2800" i="1">
                            <a:solidFill>
                              <a:schemeClr val="tx1"/>
                            </a:solidFill>
                            <a:latin typeface="Cambria Math" panose="02040503050406030204" pitchFamily="18" charset="0"/>
                          </a:rPr>
                          <m:t>+</m:t>
                        </m:r>
                        <m:r>
                          <a:rPr lang="en-US" altLang="zh-TW" sz="2800" i="1">
                            <a:solidFill>
                              <a:schemeClr val="tx1"/>
                            </a:solidFill>
                            <a:latin typeface="Cambria Math" panose="02040503050406030204" pitchFamily="18" charset="0"/>
                          </a:rPr>
                          <m:t>𝐾</m:t>
                        </m:r>
                      </m:den>
                    </m:f>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oMath>
                </a14:m>
                <a:r>
                  <a:rPr lang="zh-TW" altLang="en-US" sz="2800" i="1" dirty="0">
                    <a:solidFill>
                      <a:schemeClr val="tx1"/>
                    </a:solidFill>
                    <a:latin typeface="+mj-lt"/>
                  </a:rPr>
                  <a:t> </a:t>
                </a:r>
                <a:r>
                  <a:rPr lang="en-US" altLang="zh-TW" sz="2800" i="1" dirty="0">
                    <a:solidFill>
                      <a:schemeClr val="tx1"/>
                    </a:solidFill>
                    <a:latin typeface="+mj-lt"/>
                  </a:rPr>
                  <a:t>+ </a:t>
                </a:r>
                <a14:m>
                  <m:oMath xmlns:m="http://schemas.openxmlformats.org/officeDocument/2006/math">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𝐾</m:t>
                        </m:r>
                      </m:num>
                      <m:den>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𝑦</m:t>
                                </m:r>
                                <m:r>
                                  <a:rPr lang="en-US" altLang="zh-TW" sz="280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𝜎</m:t>
                                    </m:r>
                                  </m:e>
                                </m:acc>
                              </m:den>
                            </m:f>
                          </m:e>
                        </m:d>
                        <m:r>
                          <a:rPr lang="en-US" altLang="zh-TW" sz="2800" i="1">
                            <a:solidFill>
                              <a:schemeClr val="tx1"/>
                            </a:solidFill>
                            <a:latin typeface="Cambria Math" panose="02040503050406030204" pitchFamily="18" charset="0"/>
                          </a:rPr>
                          <m:t>+</m:t>
                        </m:r>
                        <m:r>
                          <a:rPr lang="en-US" altLang="zh-TW" sz="2800" i="1">
                            <a:solidFill>
                              <a:schemeClr val="tx1"/>
                            </a:solidFill>
                            <a:latin typeface="Cambria Math" panose="02040503050406030204" pitchFamily="18" charset="0"/>
                          </a:rPr>
                          <m:t>𝐾</m:t>
                        </m:r>
                      </m:den>
                    </m:f>
                    <m:r>
                      <a:rPr lang="en-US" altLang="zh-TW" sz="2800" i="1">
                        <a:solidFill>
                          <a:schemeClr val="tx1"/>
                        </a:solidFill>
                        <a:latin typeface="Cambria Math" panose="02040503050406030204" pitchFamily="18" charset="0"/>
                      </a:rPr>
                      <m:t>𝑦</m:t>
                    </m:r>
                  </m:oMath>
                </a14:m>
                <a:r>
                  <a:rPr lang="zh-TW" altLang="en-US" sz="2800" i="1" dirty="0">
                    <a:solidFill>
                      <a:schemeClr val="tx1"/>
                    </a:solidFill>
                    <a:latin typeface="+mj-lt"/>
                  </a:rPr>
                  <a:t> </a:t>
                </a:r>
                <a:r>
                  <a:rPr lang="en-US" altLang="zh-TW" sz="2800" i="1" dirty="0">
                    <a:solidFill>
                      <a:schemeClr val="tx1"/>
                    </a:solidFill>
                    <a:latin typeface="+mj-lt"/>
                  </a:rPr>
                  <a:t>= </a:t>
                </a:r>
                <a14:m>
                  <m:oMath xmlns:m="http://schemas.openxmlformats.org/officeDocument/2006/math">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ea typeface="Cambria Math" panose="02040503050406030204" pitchFamily="18" charset="0"/>
                          </a:rPr>
                          <m:t>∞</m:t>
                        </m:r>
                      </m:num>
                      <m:den>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𝑦</m:t>
                                </m:r>
                                <m:r>
                                  <a:rPr lang="en-US" altLang="zh-TW" sz="280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𝜎</m:t>
                                    </m:r>
                                  </m:e>
                                </m:acc>
                              </m:den>
                            </m:f>
                          </m:e>
                        </m:d>
                        <m:r>
                          <a:rPr lang="en-US" altLang="zh-TW" sz="2800" i="1">
                            <a:solidFill>
                              <a:schemeClr val="tx1"/>
                            </a:solidFill>
                            <a:latin typeface="Cambria Math" panose="02040503050406030204" pitchFamily="18" charset="0"/>
                          </a:rPr>
                          <m:t>+</m:t>
                        </m:r>
                        <m:r>
                          <a:rPr lang="en-US" altLang="zh-TW" sz="2800" i="1">
                            <a:solidFill>
                              <a:schemeClr val="tx1"/>
                            </a:solidFill>
                            <a:latin typeface="Cambria Math" panose="02040503050406030204" pitchFamily="18" charset="0"/>
                            <a:ea typeface="Cambria Math" panose="02040503050406030204" pitchFamily="18" charset="0"/>
                          </a:rPr>
                          <m:t>∞</m:t>
                        </m:r>
                      </m:den>
                    </m:f>
                  </m:oMath>
                </a14:m>
                <a:r>
                  <a:rPr lang="en-US" altLang="zh-TW" sz="2800" i="1" dirty="0">
                    <a:solidFill>
                      <a:schemeClr val="tx1"/>
                    </a:solidFill>
                    <a:latin typeface="+mj-lt"/>
                  </a:rPr>
                  <a:t> y </a:t>
                </a:r>
                <a14:m>
                  <m:oMath xmlns:m="http://schemas.openxmlformats.org/officeDocument/2006/math">
                    <m:r>
                      <a:rPr lang="en-US" altLang="zh-TW" sz="2800" i="1" smtClean="0">
                        <a:solidFill>
                          <a:schemeClr val="tx1"/>
                        </a:solidFill>
                        <a:latin typeface="Cambria Math" panose="02040503050406030204" pitchFamily="18" charset="0"/>
                        <a:ea typeface="Cambria Math" panose="02040503050406030204" pitchFamily="18" charset="0"/>
                      </a:rPr>
                      <m:t>≅</m:t>
                    </m:r>
                  </m:oMath>
                </a14:m>
                <a:r>
                  <a:rPr lang="zh-TW" altLang="en-US" sz="2800" i="1" dirty="0">
                    <a:solidFill>
                      <a:schemeClr val="tx1"/>
                    </a:solidFill>
                    <a:latin typeface="+mj-lt"/>
                  </a:rPr>
                  <a:t> </a:t>
                </a:r>
                <a:r>
                  <a:rPr lang="en-US" altLang="zh-TW" sz="2800" i="1" dirty="0">
                    <a:solidFill>
                      <a:schemeClr val="tx1"/>
                    </a:solidFill>
                    <a:latin typeface="+mj-lt"/>
                  </a:rPr>
                  <a:t>y</a:t>
                </a:r>
                <a:endParaRPr lang="zh-TW" altLang="en-US" sz="2800" i="1" dirty="0">
                  <a:solidFill>
                    <a:schemeClr val="tx1"/>
                  </a:solidFill>
                  <a:latin typeface="+mj-lt"/>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822959" y="1845734"/>
                <a:ext cx="7543801" cy="4535594"/>
              </a:xfrm>
              <a:blipFill>
                <a:blip r:embed="rId3"/>
                <a:stretch>
                  <a:fillRect l="-1212" t="-1882"/>
                </a:stretch>
              </a:blipFill>
            </p:spPr>
            <p:txBody>
              <a:bodyPr/>
              <a:lstStyle/>
              <a:p>
                <a:r>
                  <a:rPr lang="zh-TW" altLang="en-US">
                    <a:noFill/>
                  </a:rPr>
                  <a:t> </a:t>
                </a:r>
              </a:p>
            </p:txBody>
          </p:sp>
        </mc:Fallback>
      </mc:AlternateContent>
      <p:cxnSp>
        <p:nvCxnSpPr>
          <p:cNvPr id="6" name="直線單箭頭接點 5"/>
          <p:cNvCxnSpPr/>
          <p:nvPr/>
        </p:nvCxnSpPr>
        <p:spPr>
          <a:xfrm flipV="1">
            <a:off x="2764639" y="3433078"/>
            <a:ext cx="360000" cy="36000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3995936" y="2924944"/>
            <a:ext cx="360000" cy="36000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V="1">
            <a:off x="4397295" y="3433078"/>
            <a:ext cx="360000" cy="36000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2051720" y="5013176"/>
            <a:ext cx="1224136" cy="108008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2"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p:txBody>
          <a:bodyPr/>
          <a:lstStyle/>
          <a:p>
            <a:pPr eaLnBrk="1" hangingPunct="1"/>
            <a:r>
              <a:rPr lang="en-US" altLang="zh-TW" b="0" dirty="0">
                <a:solidFill>
                  <a:schemeClr val="tx1"/>
                </a:solidFill>
              </a:rPr>
              <a:t>7.2.4 </a:t>
            </a:r>
            <a:r>
              <a:rPr lang="en-US" altLang="zh-TW" b="0" i="1" dirty="0">
                <a:solidFill>
                  <a:schemeClr val="tx1"/>
                </a:solidFill>
              </a:rPr>
              <a:t>K</a:t>
            </a:r>
            <a:r>
              <a:rPr lang="en-US" altLang="zh-TW" b="0" dirty="0">
                <a:solidFill>
                  <a:schemeClr val="tx1"/>
                </a:solidFill>
              </a:rPr>
              <a:t>-Nearest Neighbor</a:t>
            </a:r>
          </a:p>
        </p:txBody>
      </p:sp>
      <mc:AlternateContent xmlns:mc="http://schemas.openxmlformats.org/markup-compatibility/2006" xmlns:a14="http://schemas.microsoft.com/office/drawing/2010/main">
        <mc:Choice Requires="a14">
          <p:sp>
            <p:nvSpPr>
              <p:cNvPr id="92164" name="Rectangle 3"/>
              <p:cNvSpPr>
                <a:spLocks noGrp="1" noChangeArrowheads="1"/>
              </p:cNvSpPr>
              <p:nvPr>
                <p:ph idx="1"/>
              </p:nvPr>
            </p:nvSpPr>
            <p:spPr/>
            <p:txBody>
              <a:bodyPr>
                <a:normAutofit fontScale="92500"/>
              </a:bodyPr>
              <a:lstStyle/>
              <a:p>
                <a:pPr marL="0" indent="0" eaLnBrk="1" hangingPunct="1">
                  <a:lnSpc>
                    <a:spcPct val="100000"/>
                  </a:lnSpc>
                  <a:spcAft>
                    <a:spcPts val="0"/>
                  </a:spcAft>
                  <a:buNone/>
                </a:pPr>
                <a:r>
                  <a:rPr lang="en-US" altLang="zh-TW" sz="2400" b="1" i="1" dirty="0">
                    <a:solidFill>
                      <a:schemeClr val="tx1"/>
                    </a:solidFill>
                  </a:rPr>
                  <a:t>K</a:t>
                </a:r>
                <a:r>
                  <a:rPr lang="en-US" altLang="zh-TW" sz="2400" b="1" dirty="0">
                    <a:solidFill>
                      <a:schemeClr val="tx1"/>
                    </a:solidFill>
                  </a:rPr>
                  <a:t>-nearest neighbor:</a:t>
                </a:r>
              </a:p>
              <a:p>
                <a:pPr eaLnBrk="1" hangingPunct="1">
                  <a:lnSpc>
                    <a:spcPct val="100000"/>
                  </a:lnSpc>
                  <a:spcAft>
                    <a:spcPts val="0"/>
                  </a:spcAft>
                  <a:buFont typeface="Wingdings" pitchFamily="2" charset="2"/>
                  <a:buNone/>
                </a:pPr>
                <a:r>
                  <a:rPr lang="en-US" altLang="zh-TW" sz="2400" dirty="0">
                    <a:solidFill>
                      <a:schemeClr val="tx1"/>
                    </a:solidFill>
                  </a:rPr>
                  <a:t>Average equally weighted average of </a:t>
                </a:r>
                <a:r>
                  <a:rPr lang="en-US" altLang="zh-TW" sz="2400" i="1" dirty="0">
                    <a:solidFill>
                      <a:schemeClr val="tx1"/>
                    </a:solidFill>
                  </a:rPr>
                  <a:t>k</a:t>
                </a:r>
                <a:r>
                  <a:rPr lang="en-US" altLang="zh-TW" sz="2400" dirty="0">
                    <a:solidFill>
                      <a:schemeClr val="tx1"/>
                    </a:solidFill>
                  </a:rPr>
                  <a:t>-nearest neighbors.</a:t>
                </a:r>
              </a:p>
              <a:p>
                <a:pPr eaLnBrk="1" hangingPunct="1">
                  <a:lnSpc>
                    <a:spcPct val="100000"/>
                  </a:lnSpc>
                  <a:spcAft>
                    <a:spcPts val="0"/>
                  </a:spcAft>
                  <a:buFont typeface="Wingdings" pitchFamily="2" charset="2"/>
                  <a:buNone/>
                </a:pPr>
                <a:endParaRPr lang="en-US" altLang="zh-TW" sz="2400" dirty="0">
                  <a:solidFill>
                    <a:schemeClr val="tx1"/>
                  </a:solidFill>
                </a:endParaRPr>
              </a:p>
              <a:p>
                <a:pPr algn="ctr">
                  <a:lnSpc>
                    <a:spcPct val="100000"/>
                  </a:lnSpc>
                  <a:spcAft>
                    <a:spcPts val="0"/>
                  </a:spcAft>
                  <a:buNone/>
                </a:pPr>
                <a14:m>
                  <m:oMath xmlns:m="http://schemas.openxmlformats.org/officeDocument/2006/math">
                    <m:sSub>
                      <m:sSubPr>
                        <m:ctrlPr>
                          <a:rPr lang="en-US" altLang="zh-TW" sz="2800" i="1">
                            <a:solidFill>
                              <a:schemeClr val="tx1"/>
                            </a:solidFill>
                            <a:latin typeface="Cambria Math" panose="02040503050406030204" pitchFamily="18" charset="0"/>
                          </a:rPr>
                        </m:ctrlPr>
                      </m:sSubPr>
                      <m:e>
                        <m:r>
                          <a:rPr lang="en-US" altLang="zh-TW" sz="2800">
                            <a:solidFill>
                              <a:schemeClr val="tx1"/>
                            </a:solidFill>
                            <a:latin typeface="Cambria Math" panose="02040503050406030204" pitchFamily="18" charset="0"/>
                          </a:rPr>
                          <m:t>𝑍</m:t>
                        </m:r>
                      </m:e>
                      <m:sub>
                        <m:r>
                          <a:rPr lang="en-US" altLang="zh-TW" sz="2800">
                            <a:solidFill>
                              <a:schemeClr val="tx1"/>
                            </a:solidFill>
                            <a:latin typeface="Cambria Math" panose="02040503050406030204" pitchFamily="18" charset="0"/>
                          </a:rPr>
                          <m:t>𝐾</m:t>
                        </m:r>
                        <m:r>
                          <a:rPr lang="en-US" altLang="zh-TW" sz="2800">
                            <a:solidFill>
                              <a:schemeClr val="tx1"/>
                            </a:solidFill>
                            <a:latin typeface="Cambria Math" panose="02040503050406030204" pitchFamily="18" charset="0"/>
                          </a:rPr>
                          <m:t>_</m:t>
                        </m:r>
                        <m:r>
                          <a:rPr lang="en-US" altLang="zh-TW" sz="2800">
                            <a:solidFill>
                              <a:schemeClr val="tx1"/>
                            </a:solidFill>
                            <a:latin typeface="Cambria Math" panose="02040503050406030204" pitchFamily="18" charset="0"/>
                          </a:rPr>
                          <m:t>𝑛𝑒𝑎𝑟𝑒𝑠𝑡𝑁𝑒𝑖𝑔h𝑏𝑜𝑟</m:t>
                        </m:r>
                      </m:sub>
                    </m:sSub>
                  </m:oMath>
                </a14:m>
                <a:r>
                  <a:rPr lang="zh-TW" altLang="en-US" sz="2800" dirty="0">
                    <a:solidFill>
                      <a:schemeClr val="tx1"/>
                    </a:solidFill>
                  </a:rPr>
                  <a:t> </a:t>
                </a:r>
                <a:r>
                  <a:rPr lang="en-US" altLang="zh-TW" sz="2800" dirty="0">
                    <a:solidFill>
                      <a:schemeClr val="tx1"/>
                    </a:solidFill>
                  </a:rPr>
                  <a:t>= average of </a:t>
                </a:r>
                <a:r>
                  <a:rPr lang="en-US" altLang="zh-TW" sz="2800" i="1" dirty="0">
                    <a:solidFill>
                      <a:schemeClr val="tx1"/>
                    </a:solidFill>
                  </a:rPr>
                  <a:t>k</a:t>
                </a:r>
                <a:r>
                  <a:rPr lang="en-US" altLang="zh-TW" sz="2800" dirty="0">
                    <a:solidFill>
                      <a:schemeClr val="tx1"/>
                    </a:solidFill>
                  </a:rPr>
                  <a:t>-nearest neighbors</a:t>
                </a:r>
              </a:p>
            </p:txBody>
          </p:sp>
        </mc:Choice>
        <mc:Fallback xmlns="">
          <p:sp>
            <p:nvSpPr>
              <p:cNvPr id="92164" name="Rectangle 3"/>
              <p:cNvSpPr>
                <a:spLocks noGrp="1" noRot="1" noChangeAspect="1" noMove="1" noResize="1" noEditPoints="1" noAdjustHandles="1" noChangeArrowheads="1" noChangeShapeType="1" noTextEdit="1"/>
              </p:cNvSpPr>
              <p:nvPr>
                <p:ph idx="1"/>
              </p:nvPr>
            </p:nvSpPr>
            <p:spPr>
              <a:blipFill>
                <a:blip r:embed="rId3"/>
                <a:stretch>
                  <a:fillRect l="-2262" t="-1061"/>
                </a:stretch>
              </a:blipFill>
            </p:spPr>
            <p:txBody>
              <a:bodyPr/>
              <a:lstStyle/>
              <a:p>
                <a:r>
                  <a:rPr lang="zh-TW" altLang="en-US">
                    <a:noFill/>
                  </a:rPr>
                  <a:t> </a:t>
                </a:r>
              </a:p>
            </p:txBody>
          </p:sp>
        </mc:Fallback>
      </mc:AlternateContent>
      <p:sp>
        <p:nvSpPr>
          <p:cNvPr id="5" name="頁尾版面配置區 3"/>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頁尾版面配置區 3"/>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39</a:t>
            </a:fld>
            <a:endParaRPr lang="en-US" dirty="0"/>
          </a:p>
        </p:txBody>
      </p:sp>
      <p:sp>
        <p:nvSpPr>
          <p:cNvPr id="13" name="Rectangle 2"/>
          <p:cNvSpPr>
            <a:spLocks noGrp="1" noChangeArrowheads="1"/>
          </p:cNvSpPr>
          <p:nvPr>
            <p:ph type="title"/>
          </p:nvPr>
        </p:nvSpPr>
        <p:spPr>
          <a:xfrm>
            <a:off x="822960" y="286604"/>
            <a:ext cx="7543800" cy="1450757"/>
          </a:xfrm>
        </p:spPr>
        <p:txBody>
          <a:bodyPr/>
          <a:lstStyle/>
          <a:p>
            <a:pPr eaLnBrk="1" hangingPunct="1"/>
            <a:r>
              <a:rPr lang="en-US" altLang="zh-TW" dirty="0">
                <a:solidFill>
                  <a:schemeClr val="tx1"/>
                </a:solidFill>
              </a:rPr>
              <a:t>Fun Time 4</a:t>
            </a:r>
            <a:endParaRPr lang="zh-TW" altLang="zh-TW" dirty="0">
              <a:solidFill>
                <a:schemeClr val="tx1"/>
              </a:solidFill>
            </a:endParaRPr>
          </a:p>
        </p:txBody>
      </p:sp>
    </p:spTree>
    <p:extLst>
      <p:ext uri="{BB962C8B-B14F-4D97-AF65-F5344CB8AC3E}">
        <p14:creationId xmlns:p14="http://schemas.microsoft.com/office/powerpoint/2010/main" val="3881950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標題 1"/>
          <p:cNvSpPr>
            <a:spLocks noGrp="1"/>
          </p:cNvSpPr>
          <p:nvPr>
            <p:ph type="title"/>
          </p:nvPr>
        </p:nvSpPr>
        <p:spPr/>
        <p:txBody>
          <a:bodyPr/>
          <a:lstStyle/>
          <a:p>
            <a:r>
              <a:rPr lang="en-US" altLang="zh-TW" dirty="0">
                <a:solidFill>
                  <a:schemeClr val="tx1"/>
                </a:solidFill>
              </a:rPr>
              <a:t>7.1 Introduction</a:t>
            </a:r>
            <a:endParaRPr lang="zh-TW" altLang="en-US" dirty="0">
              <a:solidFill>
                <a:schemeClr val="tx1"/>
              </a:solidFill>
            </a:endParaRPr>
          </a:p>
        </p:txBody>
      </p:sp>
      <p:sp>
        <p:nvSpPr>
          <p:cNvPr id="67587" name="內容版面配置區 2"/>
          <p:cNvSpPr>
            <a:spLocks noGrp="1"/>
          </p:cNvSpPr>
          <p:nvPr>
            <p:ph idx="1"/>
          </p:nvPr>
        </p:nvSpPr>
        <p:spPr>
          <a:xfrm>
            <a:off x="822959" y="1845734"/>
            <a:ext cx="7543801" cy="4510616"/>
          </a:xfrm>
        </p:spPr>
        <p:txBody>
          <a:bodyPr>
            <a:normAutofit/>
          </a:bodyPr>
          <a:lstStyle/>
          <a:p>
            <a:pPr eaLnBrk="1" hangingPunct="1">
              <a:lnSpc>
                <a:spcPct val="100000"/>
              </a:lnSpc>
              <a:spcBef>
                <a:spcPts val="0"/>
              </a:spcBef>
              <a:spcAft>
                <a:spcPts val="0"/>
              </a:spcAft>
            </a:pPr>
            <a:r>
              <a:rPr lang="en-US" altLang="zh-TW" sz="2800" b="1" dirty="0">
                <a:solidFill>
                  <a:schemeClr val="tx1"/>
                </a:solidFill>
              </a:rPr>
              <a:t>Conditioning:</a:t>
            </a:r>
          </a:p>
          <a:p>
            <a:pPr lvl="1">
              <a:lnSpc>
                <a:spcPct val="100000"/>
              </a:lnSpc>
              <a:spcBef>
                <a:spcPts val="0"/>
              </a:spcBef>
              <a:spcAft>
                <a:spcPts val="0"/>
              </a:spcAft>
            </a:pPr>
            <a:r>
              <a:rPr lang="en-US" altLang="zh-TW" sz="2400" dirty="0">
                <a:solidFill>
                  <a:schemeClr val="tx1"/>
                </a:solidFill>
              </a:rPr>
              <a:t>Noise Cleaning</a:t>
            </a:r>
            <a:r>
              <a:rPr lang="zh-TW" altLang="en-US" sz="2400" dirty="0">
                <a:solidFill>
                  <a:schemeClr val="tx1"/>
                </a:solidFill>
              </a:rPr>
              <a:t> </a:t>
            </a:r>
            <a:r>
              <a:rPr lang="en-US" altLang="zh-TW" sz="2400" dirty="0">
                <a:solidFill>
                  <a:schemeClr val="tx1"/>
                </a:solidFill>
              </a:rPr>
              <a:t>			 (Sec. 7-2) </a:t>
            </a:r>
          </a:p>
          <a:p>
            <a:pPr lvl="1">
              <a:lnSpc>
                <a:spcPct val="100000"/>
              </a:lnSpc>
              <a:spcBef>
                <a:spcPts val="0"/>
              </a:spcBef>
              <a:spcAft>
                <a:spcPts val="0"/>
              </a:spcAft>
            </a:pPr>
            <a:r>
              <a:rPr lang="en-US" altLang="zh-TW" sz="2400" dirty="0">
                <a:solidFill>
                  <a:schemeClr val="tx1"/>
                </a:solidFill>
              </a:rPr>
              <a:t>Background Normalization</a:t>
            </a:r>
          </a:p>
          <a:p>
            <a:pPr lvl="1">
              <a:lnSpc>
                <a:spcPct val="100000"/>
              </a:lnSpc>
              <a:spcBef>
                <a:spcPts val="0"/>
              </a:spcBef>
              <a:spcAft>
                <a:spcPts val="0"/>
              </a:spcAft>
            </a:pPr>
            <a:r>
              <a:rPr lang="en-US" altLang="zh-TW" sz="2400" dirty="0">
                <a:solidFill>
                  <a:schemeClr val="tx1"/>
                </a:solidFill>
              </a:rPr>
              <a:t>Sharpening 			 (Sec. 7-3)</a:t>
            </a:r>
          </a:p>
          <a:p>
            <a:pPr eaLnBrk="1" hangingPunct="1">
              <a:lnSpc>
                <a:spcPct val="100000"/>
              </a:lnSpc>
              <a:spcBef>
                <a:spcPts val="0"/>
              </a:spcBef>
              <a:spcAft>
                <a:spcPts val="0"/>
              </a:spcAft>
            </a:pPr>
            <a:endParaRPr lang="en-US" altLang="zh-TW" sz="2400" dirty="0">
              <a:solidFill>
                <a:schemeClr val="tx1"/>
              </a:solidFill>
            </a:endParaRPr>
          </a:p>
          <a:p>
            <a:pPr>
              <a:lnSpc>
                <a:spcPct val="100000"/>
              </a:lnSpc>
              <a:spcBef>
                <a:spcPts val="0"/>
              </a:spcBef>
              <a:spcAft>
                <a:spcPts val="0"/>
              </a:spcAft>
            </a:pPr>
            <a:r>
              <a:rPr lang="en-US" altLang="zh-TW" sz="2800" b="1" dirty="0">
                <a:solidFill>
                  <a:schemeClr val="tx1"/>
                </a:solidFill>
              </a:rPr>
              <a:t>Labeling: </a:t>
            </a:r>
          </a:p>
          <a:p>
            <a:pPr lvl="1">
              <a:lnSpc>
                <a:spcPct val="100000"/>
              </a:lnSpc>
              <a:spcBef>
                <a:spcPts val="0"/>
              </a:spcBef>
              <a:spcAft>
                <a:spcPts val="0"/>
              </a:spcAft>
            </a:pPr>
            <a:r>
              <a:rPr lang="en-US" altLang="zh-TW" sz="2400" dirty="0">
                <a:solidFill>
                  <a:schemeClr val="tx1"/>
                </a:solidFill>
              </a:rPr>
              <a:t>Threshold operation </a:t>
            </a:r>
          </a:p>
          <a:p>
            <a:pPr lvl="1">
              <a:lnSpc>
                <a:spcPct val="100000"/>
              </a:lnSpc>
              <a:spcBef>
                <a:spcPts val="0"/>
              </a:spcBef>
              <a:spcAft>
                <a:spcPts val="0"/>
              </a:spcAft>
            </a:pPr>
            <a:r>
              <a:rPr lang="en-US" altLang="zh-TW" sz="2400" dirty="0">
                <a:solidFill>
                  <a:schemeClr val="tx1"/>
                </a:solidFill>
              </a:rPr>
              <a:t>Edge Detection </a:t>
            </a:r>
            <a:r>
              <a:rPr lang="zh-TW" altLang="en-US" sz="2400" dirty="0">
                <a:solidFill>
                  <a:schemeClr val="tx1"/>
                </a:solidFill>
              </a:rPr>
              <a:t>     </a:t>
            </a:r>
            <a:r>
              <a:rPr lang="en-US" altLang="zh-TW" sz="2400" dirty="0">
                <a:solidFill>
                  <a:schemeClr val="tx1"/>
                </a:solidFill>
              </a:rPr>
              <a:t>			 (Sec. 7-4)</a:t>
            </a:r>
          </a:p>
          <a:p>
            <a:pPr lvl="1">
              <a:lnSpc>
                <a:spcPct val="100000"/>
              </a:lnSpc>
              <a:spcBef>
                <a:spcPts val="0"/>
              </a:spcBef>
              <a:spcAft>
                <a:spcPts val="0"/>
              </a:spcAft>
            </a:pPr>
            <a:r>
              <a:rPr lang="en-US" altLang="zh-TW" sz="2400" dirty="0">
                <a:solidFill>
                  <a:schemeClr val="tx1"/>
                </a:solidFill>
              </a:rPr>
              <a:t>Line Detection </a:t>
            </a:r>
            <a:r>
              <a:rPr lang="zh-TW" altLang="en-US" sz="2400" dirty="0">
                <a:solidFill>
                  <a:schemeClr val="tx1"/>
                </a:solidFill>
              </a:rPr>
              <a:t>      </a:t>
            </a:r>
            <a:r>
              <a:rPr lang="en-US" altLang="zh-TW" sz="2400" dirty="0">
                <a:solidFill>
                  <a:schemeClr val="tx1"/>
                </a:solidFill>
              </a:rPr>
              <a:t>			 (Sec. 7-5)</a:t>
            </a:r>
          </a:p>
          <a:p>
            <a:pPr lvl="1">
              <a:lnSpc>
                <a:spcPct val="100000"/>
              </a:lnSpc>
              <a:spcBef>
                <a:spcPts val="0"/>
              </a:spcBef>
              <a:spcAft>
                <a:spcPts val="0"/>
              </a:spcAft>
            </a:pPr>
            <a:r>
              <a:rPr lang="en-US" altLang="zh-TW" sz="2400" dirty="0">
                <a:solidFill>
                  <a:schemeClr val="tx1"/>
                </a:solidFill>
              </a:rPr>
              <a:t>Corner Detection</a:t>
            </a:r>
            <a:endParaRPr lang="zh-TW" altLang="en-US" sz="2000" dirty="0">
              <a:solidFill>
                <a:schemeClr val="tx1"/>
              </a:solidFill>
            </a:endParaRPr>
          </a:p>
        </p:txBody>
      </p:sp>
      <p:sp>
        <p:nvSpPr>
          <p:cNvPr id="67588" name="投影片編號版面配置區 3"/>
          <p:cNvSpPr>
            <a:spLocks noGrp="1"/>
          </p:cNvSpPr>
          <p:nvPr>
            <p:ph type="sldNum" sz="quarter" idx="12"/>
          </p:nvPr>
        </p:nvSpPr>
        <p:spPr bwMode="auto">
          <a:xfrm>
            <a:off x="7086600" y="6356350"/>
            <a:ext cx="2057400" cy="365125"/>
          </a:xfrm>
          <a:prstGeom prst="rect">
            <a:avLst/>
          </a:prstGeom>
          <a:noFill/>
          <a:ln>
            <a:miter lim="800000"/>
            <a:headEnd/>
            <a:tailEnd/>
          </a:ln>
        </p:spPr>
        <p:txBody>
          <a:bodyPr/>
          <a:lstStyle/>
          <a:p>
            <a:pPr algn="ctr"/>
            <a:fld id="{61705C16-89D9-4ED8-BAA2-4F91C10F359E}" type="slidenum">
              <a:rPr lang="en-US" altLang="zh-TW">
                <a:solidFill>
                  <a:schemeClr val="tx1"/>
                </a:solidFill>
              </a:rPr>
              <a:pPr algn="ctr"/>
              <a:t>4</a:t>
            </a:fld>
            <a:endParaRPr lang="en-US" altLang="zh-TW">
              <a:solidFill>
                <a:schemeClr val="tx1"/>
              </a:solidFill>
            </a:endParaRPr>
          </a:p>
        </p:txBody>
      </p:sp>
      <p:sp>
        <p:nvSpPr>
          <p:cNvPr id="7"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p:txBody>
          <a:bodyPr>
            <a:normAutofit/>
          </a:bodyPr>
          <a:lstStyle/>
          <a:p>
            <a:pPr eaLnBrk="1" hangingPunct="1"/>
            <a:r>
              <a:rPr lang="en-US" altLang="zh-TW" sz="4400" b="0" dirty="0">
                <a:solidFill>
                  <a:schemeClr val="tx1"/>
                </a:solidFill>
              </a:rPr>
              <a:t>7.2.5 Gradient Inverse Weighted</a:t>
            </a: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522000" y="1845734"/>
                <a:ext cx="8100000" cy="4614052"/>
              </a:xfrm>
            </p:spPr>
            <p:txBody>
              <a:bodyPr>
                <a:normAutofit fontScale="85000" lnSpcReduction="10000"/>
              </a:bodyPr>
              <a:lstStyle/>
              <a:p>
                <a:pPr marL="0" indent="0" fontAlgn="auto">
                  <a:lnSpc>
                    <a:spcPct val="150000"/>
                  </a:lnSpc>
                  <a:spcBef>
                    <a:spcPts val="0"/>
                  </a:spcBef>
                  <a:spcAft>
                    <a:spcPts val="0"/>
                  </a:spcAft>
                  <a:buNone/>
                </a:pPr>
                <a:r>
                  <a:rPr lang="en-US" altLang="zh-TW" sz="2800" b="1" dirty="0">
                    <a:solidFill>
                      <a:schemeClr val="tx1"/>
                    </a:solidFill>
                    <a:latin typeface="+mj-lt"/>
                  </a:rPr>
                  <a:t>gradient inverse weighted:</a:t>
                </a:r>
              </a:p>
              <a:p>
                <a:pPr marL="0" indent="0" fontAlgn="auto">
                  <a:lnSpc>
                    <a:spcPct val="150000"/>
                  </a:lnSpc>
                  <a:spcBef>
                    <a:spcPts val="0"/>
                  </a:spcBef>
                  <a:spcAft>
                    <a:spcPts val="0"/>
                  </a:spcAft>
                  <a:buNone/>
                </a:pPr>
                <a:r>
                  <a:rPr lang="en-US" altLang="zh-TW" sz="2600" dirty="0">
                    <a:solidFill>
                      <a:schemeClr val="tx1"/>
                    </a:solidFill>
                    <a:latin typeface="+mj-lt"/>
                  </a:rPr>
                  <a:t>Reduces sum-of-squares error within regions and between regions.</a:t>
                </a:r>
              </a:p>
              <a:p>
                <a:pPr marL="1160463" indent="0" fontAlgn="auto">
                  <a:lnSpc>
                    <a:spcPct val="150000"/>
                  </a:lnSpc>
                  <a:spcBef>
                    <a:spcPts val="0"/>
                  </a:spcBef>
                  <a:spcAft>
                    <a:spcPts val="0"/>
                  </a:spcAft>
                  <a:buNone/>
                </a:pPr>
                <a:r>
                  <a:rPr lang="en-US" altLang="zh-TW" sz="2400" i="1" dirty="0">
                    <a:solidFill>
                      <a:schemeClr val="tx1"/>
                    </a:solidFill>
                    <a:latin typeface="+mj-lt"/>
                  </a:rPr>
                  <a:t>W(r’, c’, r, c) = </a:t>
                </a:r>
                <a14:m>
                  <m:oMath xmlns:m="http://schemas.openxmlformats.org/officeDocument/2006/math">
                    <m:d>
                      <m:dPr>
                        <m:begChr m:val="{"/>
                        <m:endChr m:val=""/>
                        <m:ctrlPr>
                          <a:rPr lang="en-US" altLang="zh-TW" sz="2400" i="1" smtClean="0">
                            <a:solidFill>
                              <a:schemeClr val="tx1"/>
                            </a:solidFill>
                            <a:latin typeface="Cambria Math" panose="02040503050406030204" pitchFamily="18" charset="0"/>
                          </a:rPr>
                        </m:ctrlPr>
                      </m:dPr>
                      <m:e>
                        <m:eqArr>
                          <m:eqArrPr>
                            <m:ctrlPr>
                              <a:rPr lang="en-US" altLang="zh-TW" sz="2400" i="1" smtClean="0">
                                <a:solidFill>
                                  <a:schemeClr val="tx1"/>
                                </a:solidFill>
                                <a:latin typeface="Cambria Math" panose="02040503050406030204" pitchFamily="18" charset="0"/>
                              </a:rPr>
                            </m:ctrlPr>
                          </m:eqArrPr>
                          <m:e>
                            <m:f>
                              <m:fPr>
                                <m:ctrlPr>
                                  <a:rPr lang="en-US" altLang="zh-TW" sz="2400" i="1" smtClean="0">
                                    <a:solidFill>
                                      <a:schemeClr val="tx1"/>
                                    </a:solidFill>
                                    <a:latin typeface="Cambria Math" panose="02040503050406030204" pitchFamily="18" charset="0"/>
                                  </a:rPr>
                                </m:ctrlPr>
                              </m:fPr>
                              <m:num>
                                <m:r>
                                  <a:rPr lang="en-US" altLang="zh-TW" sz="2400" b="0" i="1" smtClean="0">
                                    <a:solidFill>
                                      <a:schemeClr val="tx1"/>
                                    </a:solidFill>
                                    <a:latin typeface="Cambria Math" panose="02040503050406030204" pitchFamily="18" charset="0"/>
                                  </a:rPr>
                                  <m:t>1</m:t>
                                </m:r>
                              </m:num>
                              <m:den>
                                <m:r>
                                  <a:rPr lang="en-US" altLang="zh-TW" sz="2400" b="0" i="1" smtClean="0">
                                    <a:solidFill>
                                      <a:schemeClr val="tx1"/>
                                    </a:solidFill>
                                    <a:latin typeface="Cambria Math" panose="02040503050406030204" pitchFamily="18" charset="0"/>
                                  </a:rPr>
                                  <m:t>2</m:t>
                                </m:r>
                              </m:den>
                            </m:f>
                            <m:r>
                              <a:rPr lang="en-US" altLang="zh-TW" sz="2400" b="0" i="1" smtClean="0">
                                <a:solidFill>
                                  <a:schemeClr val="tx1"/>
                                </a:solidFill>
                                <a:latin typeface="Cambria Math" panose="02040503050406030204" pitchFamily="18" charset="0"/>
                              </a:rPr>
                              <m:t> </m:t>
                            </m:r>
                          </m:e>
                          <m:e>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𝑔</m:t>
                                </m:r>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𝑟</m:t>
                                </m:r>
                                <m:r>
                                  <a:rPr lang="en-US" altLang="zh-TW" sz="2400" i="1">
                                    <a:solidFill>
                                      <a:schemeClr val="tx1"/>
                                    </a:solidFill>
                                    <a:latin typeface="Cambria Math" panose="02040503050406030204" pitchFamily="18" charset="0"/>
                                  </a:rPr>
                                  <m:t>’, </m:t>
                                </m:r>
                                <m:r>
                                  <a:rPr lang="en-US" altLang="zh-TW" sz="2400" i="1">
                                    <a:solidFill>
                                      <a:schemeClr val="tx1"/>
                                    </a:solidFill>
                                    <a:latin typeface="Cambria Math" panose="02040503050406030204" pitchFamily="18" charset="0"/>
                                  </a:rPr>
                                  <m:t>𝑐</m:t>
                                </m:r>
                                <m:r>
                                  <a:rPr lang="en-US" altLang="zh-TW" sz="2400" i="1">
                                    <a:solidFill>
                                      <a:schemeClr val="tx1"/>
                                    </a:solidFill>
                                    <a:latin typeface="Cambria Math" panose="02040503050406030204" pitchFamily="18" charset="0"/>
                                  </a:rPr>
                                  <m:t>’, </m:t>
                                </m:r>
                                <m:r>
                                  <a:rPr lang="en-US" altLang="zh-TW" sz="2400" i="1">
                                    <a:solidFill>
                                      <a:schemeClr val="tx1"/>
                                    </a:solidFill>
                                    <a:latin typeface="Cambria Math" panose="02040503050406030204" pitchFamily="18" charset="0"/>
                                  </a:rPr>
                                  <m:t>𝑟</m:t>
                                </m:r>
                                <m:r>
                                  <a:rPr lang="en-US" altLang="zh-TW" sz="2400" i="1">
                                    <a:solidFill>
                                      <a:schemeClr val="tx1"/>
                                    </a:solidFill>
                                    <a:latin typeface="Cambria Math" panose="02040503050406030204" pitchFamily="18" charset="0"/>
                                  </a:rPr>
                                  <m:t>, </m:t>
                                </m:r>
                                <m:r>
                                  <a:rPr lang="en-US" altLang="zh-TW" sz="2400" i="1">
                                    <a:solidFill>
                                      <a:schemeClr val="tx1"/>
                                    </a:solidFill>
                                    <a:latin typeface="Cambria Math" panose="02040503050406030204" pitchFamily="18" charset="0"/>
                                  </a:rPr>
                                  <m:t>𝑐</m:t>
                                </m:r>
                                <m:r>
                                  <a:rPr lang="en-US" altLang="zh-TW" sz="2400" i="1">
                                    <a:solidFill>
                                      <a:schemeClr val="tx1"/>
                                    </a:solidFill>
                                    <a:latin typeface="Cambria Math" panose="02040503050406030204" pitchFamily="18" charset="0"/>
                                  </a:rPr>
                                  <m:t>)</m:t>
                                </m:r>
                              </m:num>
                              <m:den>
                                <m:r>
                                  <a:rPr lang="en-US" altLang="zh-TW" sz="2400" i="1">
                                    <a:solidFill>
                                      <a:schemeClr val="tx1"/>
                                    </a:solidFill>
                                    <a:latin typeface="Cambria Math" panose="02040503050406030204" pitchFamily="18" charset="0"/>
                                  </a:rPr>
                                  <m:t>2</m:t>
                                </m:r>
                                <m:nary>
                                  <m:naryPr>
                                    <m:chr m:val="∑"/>
                                    <m:ctrlPr>
                                      <a:rPr lang="en-US" altLang="zh-TW" sz="2400" i="1">
                                        <a:solidFill>
                                          <a:schemeClr val="tx1"/>
                                        </a:solidFill>
                                        <a:latin typeface="Cambria Math" panose="02040503050406030204" pitchFamily="18" charset="0"/>
                                      </a:rPr>
                                    </m:ctrlPr>
                                  </m:naryPr>
                                  <m:sub>
                                    <m:r>
                                      <a:rPr lang="en-US" altLang="zh-TW" sz="2400" b="0" i="1" smtClean="0">
                                        <a:solidFill>
                                          <a:schemeClr val="tx1"/>
                                        </a:solidFill>
                                        <a:latin typeface="Cambria Math" panose="02040503050406030204" pitchFamily="18" charset="0"/>
                                      </a:rPr>
                                      <m:t>𝑟</m:t>
                                    </m:r>
                                    <m:r>
                                      <m:rPr>
                                        <m:brk m:alnAt="23"/>
                                      </m:rP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1</m:t>
                                    </m:r>
                                  </m:sub>
                                  <m:sup>
                                    <m:r>
                                      <a:rPr lang="en-US" altLang="zh-TW" sz="2400" i="1">
                                        <a:solidFill>
                                          <a:schemeClr val="tx1"/>
                                        </a:solidFill>
                                        <a:latin typeface="Cambria Math" panose="02040503050406030204" pitchFamily="18" charset="0"/>
                                      </a:rPr>
                                      <m:t>𝑟</m:t>
                                    </m:r>
                                    <m:r>
                                      <a:rPr lang="en-US" altLang="zh-TW" sz="2400" i="1">
                                        <a:solidFill>
                                          <a:schemeClr val="tx1"/>
                                        </a:solidFill>
                                        <a:latin typeface="Cambria Math" panose="02040503050406030204" pitchFamily="18" charset="0"/>
                                      </a:rPr>
                                      <m:t>+1</m:t>
                                    </m:r>
                                  </m:sup>
                                  <m:e>
                                    <m:nary>
                                      <m:naryPr>
                                        <m:chr m:val="∑"/>
                                        <m:ctrlPr>
                                          <a:rPr lang="en-US" altLang="zh-TW" sz="2400" i="1">
                                            <a:solidFill>
                                              <a:schemeClr val="tx1"/>
                                            </a:solidFill>
                                            <a:latin typeface="Cambria Math" panose="02040503050406030204" pitchFamily="18" charset="0"/>
                                          </a:rPr>
                                        </m:ctrlPr>
                                      </m:naryPr>
                                      <m:sub>
                                        <m:r>
                                          <a:rPr lang="en-US" altLang="zh-TW" sz="2400" b="0" i="1" smtClean="0">
                                            <a:solidFill>
                                              <a:schemeClr val="tx1"/>
                                            </a:solidFill>
                                            <a:latin typeface="Cambria Math" panose="02040503050406030204" pitchFamily="18" charset="0"/>
                                          </a:rPr>
                                          <m:t>𝑐</m:t>
                                        </m:r>
                                        <m:r>
                                          <m:rPr>
                                            <m:brk m:alnAt="23"/>
                                          </m:rP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1</m:t>
                                        </m:r>
                                      </m:sub>
                                      <m:sup>
                                        <m:r>
                                          <a:rPr lang="en-US" altLang="zh-TW" sz="2400" i="1">
                                            <a:solidFill>
                                              <a:schemeClr val="tx1"/>
                                            </a:solidFill>
                                            <a:latin typeface="Cambria Math" panose="02040503050406030204" pitchFamily="18" charset="0"/>
                                          </a:rPr>
                                          <m:t>𝑐</m:t>
                                        </m:r>
                                        <m:r>
                                          <a:rPr lang="en-US" altLang="zh-TW" sz="2400" i="1">
                                            <a:solidFill>
                                              <a:schemeClr val="tx1"/>
                                            </a:solidFill>
                                            <a:latin typeface="Cambria Math" panose="02040503050406030204" pitchFamily="18" charset="0"/>
                                          </a:rPr>
                                          <m:t>+1</m:t>
                                        </m:r>
                                      </m:sup>
                                      <m:e>
                                        <m:r>
                                          <m:rPr>
                                            <m:nor/>
                                          </m:rPr>
                                          <a:rPr lang="en-US" altLang="zh-TW" sz="2400" i="1" dirty="0">
                                            <a:solidFill>
                                              <a:srgbClr val="FF0000"/>
                                            </a:solidFill>
                                          </a:rPr>
                                          <m:t>g</m:t>
                                        </m:r>
                                        <m:r>
                                          <m:rPr>
                                            <m:nor/>
                                          </m:rPr>
                                          <a:rPr lang="en-US" altLang="zh-TW" sz="2400" i="1" dirty="0">
                                            <a:solidFill>
                                              <a:srgbClr val="FF0000"/>
                                            </a:solidFill>
                                          </a:rPr>
                                          <m:t>(</m:t>
                                        </m:r>
                                        <m:r>
                                          <m:rPr>
                                            <m:nor/>
                                          </m:rPr>
                                          <a:rPr lang="en-US" altLang="zh-TW" sz="2400" i="1" dirty="0">
                                            <a:solidFill>
                                              <a:srgbClr val="FF0000"/>
                                            </a:solidFill>
                                          </a:rPr>
                                          <m:t>r</m:t>
                                        </m:r>
                                        <m:r>
                                          <m:rPr>
                                            <m:nor/>
                                          </m:rPr>
                                          <a:rPr lang="en-US" altLang="zh-TW" sz="2400" i="1" dirty="0">
                                            <a:solidFill>
                                              <a:srgbClr val="FF0000"/>
                                            </a:solidFill>
                                          </a:rPr>
                                          <m:t>’, </m:t>
                                        </m:r>
                                        <m:r>
                                          <m:rPr>
                                            <m:nor/>
                                          </m:rPr>
                                          <a:rPr lang="en-US" altLang="zh-TW" sz="2400" i="1" dirty="0">
                                            <a:solidFill>
                                              <a:srgbClr val="FF0000"/>
                                            </a:solidFill>
                                          </a:rPr>
                                          <m:t>c</m:t>
                                        </m:r>
                                        <m:r>
                                          <m:rPr>
                                            <m:nor/>
                                          </m:rPr>
                                          <a:rPr lang="en-US" altLang="zh-TW" sz="2400" i="1" dirty="0">
                                            <a:solidFill>
                                              <a:srgbClr val="FF0000"/>
                                            </a:solidFill>
                                          </a:rPr>
                                          <m:t>’, </m:t>
                                        </m:r>
                                        <m:r>
                                          <m:rPr>
                                            <m:nor/>
                                          </m:rPr>
                                          <a:rPr lang="en-US" altLang="zh-TW" sz="2400" i="1" dirty="0">
                                            <a:solidFill>
                                              <a:srgbClr val="FF0000"/>
                                            </a:solidFill>
                                          </a:rPr>
                                          <m:t>r</m:t>
                                        </m:r>
                                        <m:r>
                                          <m:rPr>
                                            <m:nor/>
                                          </m:rPr>
                                          <a:rPr lang="en-US" altLang="zh-TW" sz="2400" i="1" dirty="0">
                                            <a:solidFill>
                                              <a:srgbClr val="FF0000"/>
                                            </a:solidFill>
                                          </a:rPr>
                                          <m:t>, </m:t>
                                        </m:r>
                                        <m:r>
                                          <m:rPr>
                                            <m:nor/>
                                          </m:rPr>
                                          <a:rPr lang="en-US" altLang="zh-TW" sz="2400" i="1" dirty="0">
                                            <a:solidFill>
                                              <a:srgbClr val="FF0000"/>
                                            </a:solidFill>
                                          </a:rPr>
                                          <m:t>c</m:t>
                                        </m:r>
                                        <m:r>
                                          <m:rPr>
                                            <m:nor/>
                                          </m:rPr>
                                          <a:rPr lang="en-US" altLang="zh-TW" sz="2400" i="1" dirty="0">
                                            <a:solidFill>
                                              <a:srgbClr val="FF0000"/>
                                            </a:solidFill>
                                          </a:rPr>
                                          <m:t>)</m:t>
                                        </m:r>
                                      </m:e>
                                    </m:nary>
                                  </m:e>
                                </m:nary>
                              </m:den>
                            </m:f>
                          </m:e>
                        </m:eqArr>
                      </m:e>
                    </m:d>
                  </m:oMath>
                </a14:m>
                <a:endParaRPr lang="en-US" altLang="zh-TW" sz="2400" i="1" dirty="0">
                  <a:solidFill>
                    <a:schemeClr val="tx1"/>
                  </a:solidFill>
                  <a:latin typeface="+mj-lt"/>
                </a:endParaRPr>
              </a:p>
              <a:p>
                <a:pPr marL="0" indent="0" algn="ctr" fontAlgn="auto">
                  <a:lnSpc>
                    <a:spcPct val="150000"/>
                  </a:lnSpc>
                  <a:spcBef>
                    <a:spcPts val="0"/>
                  </a:spcBef>
                  <a:spcAft>
                    <a:spcPts val="0"/>
                  </a:spcAft>
                  <a:buNone/>
                </a:pPr>
                <a:r>
                  <a:rPr lang="en-US" altLang="zh-TW" sz="2400" i="1" dirty="0">
                    <a:solidFill>
                      <a:schemeClr val="tx1"/>
                    </a:solidFill>
                    <a:latin typeface="+mj-lt"/>
                  </a:rPr>
                  <a:t>g(r’, c’, r, c) =  </a:t>
                </a:r>
                <a14:m>
                  <m:oMath xmlns:m="http://schemas.openxmlformats.org/officeDocument/2006/math">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𝑚𝑎𝑥</m:t>
                        </m:r>
                        <m:d>
                          <m:dPr>
                            <m:begChr m:val="{"/>
                            <m:endChr m:val="}"/>
                            <m:ctrlPr>
                              <a:rPr lang="en-US" altLang="zh-TW" sz="2400" i="1">
                                <a:solidFill>
                                  <a:schemeClr val="tx1"/>
                                </a:solidFill>
                                <a:latin typeface="Cambria Math" panose="02040503050406030204" pitchFamily="18" charset="0"/>
                              </a:rPr>
                            </m:ctrlPr>
                          </m:dPr>
                          <m:e>
                            <m:r>
                              <a:rPr lang="en-US" altLang="zh-TW" sz="2400" i="1" smtClean="0">
                                <a:solidFill>
                                  <a:srgbClr val="FF0000"/>
                                </a:solidFill>
                                <a:latin typeface="Cambria Math" panose="02040503050406030204" pitchFamily="18" charset="0"/>
                              </a:rPr>
                              <m:t>2</m:t>
                            </m:r>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𝑓</m:t>
                            </m:r>
                            <m:d>
                              <m:dPr>
                                <m:ctrlPr>
                                  <a:rPr lang="en-US" altLang="zh-TW" sz="2400" i="1">
                                    <a:solidFill>
                                      <a:schemeClr val="tx1"/>
                                    </a:solidFill>
                                    <a:latin typeface="Cambria Math" panose="02040503050406030204" pitchFamily="18" charset="0"/>
                                  </a:rPr>
                                </m:ctrlPr>
                              </m:dPr>
                              <m:e>
                                <m:sSup>
                                  <m:sSupPr>
                                    <m:ctrlPr>
                                      <a:rPr lang="en-US" altLang="zh-TW" sz="2400" i="1">
                                        <a:solidFill>
                                          <a:schemeClr val="tx1"/>
                                        </a:solidFill>
                                        <a:latin typeface="Cambria Math" panose="02040503050406030204" pitchFamily="18" charset="0"/>
                                      </a:rPr>
                                    </m:ctrlPr>
                                  </m:sSupPr>
                                  <m:e>
                                    <m:r>
                                      <a:rPr lang="en-US" altLang="zh-TW" sz="2400" i="1">
                                        <a:solidFill>
                                          <a:schemeClr val="tx1"/>
                                        </a:solidFill>
                                        <a:latin typeface="Cambria Math" panose="02040503050406030204" pitchFamily="18" charset="0"/>
                                      </a:rPr>
                                      <m:t>𝑟</m:t>
                                    </m:r>
                                  </m:e>
                                  <m:sup>
                                    <m:r>
                                      <a:rPr lang="en-US" altLang="zh-TW" sz="2400" i="1">
                                        <a:solidFill>
                                          <a:schemeClr val="tx1"/>
                                        </a:solidFill>
                                        <a:latin typeface="Cambria Math" panose="02040503050406030204" pitchFamily="18" charset="0"/>
                                      </a:rPr>
                                      <m:t>′</m:t>
                                    </m:r>
                                  </m:sup>
                                </m:sSup>
                                <m:r>
                                  <a:rPr lang="en-US" altLang="zh-TW" sz="2400" i="1">
                                    <a:solidFill>
                                      <a:schemeClr val="tx1"/>
                                    </a:solidFill>
                                    <a:latin typeface="Cambria Math" panose="02040503050406030204" pitchFamily="18" charset="0"/>
                                  </a:rPr>
                                  <m:t>,</m:t>
                                </m:r>
                                <m:sSup>
                                  <m:sSupPr>
                                    <m:ctrlPr>
                                      <a:rPr lang="en-US" altLang="zh-TW" sz="2400" i="1">
                                        <a:solidFill>
                                          <a:schemeClr val="tx1"/>
                                        </a:solidFill>
                                        <a:latin typeface="Cambria Math" panose="02040503050406030204" pitchFamily="18" charset="0"/>
                                      </a:rPr>
                                    </m:ctrlPr>
                                  </m:sSupPr>
                                  <m:e>
                                    <m:r>
                                      <a:rPr lang="en-US" altLang="zh-TW" sz="2400" i="1">
                                        <a:solidFill>
                                          <a:schemeClr val="tx1"/>
                                        </a:solidFill>
                                        <a:latin typeface="Cambria Math" panose="02040503050406030204" pitchFamily="18" charset="0"/>
                                      </a:rPr>
                                      <m:t>𝑐</m:t>
                                    </m:r>
                                  </m:e>
                                  <m:sup>
                                    <m:r>
                                      <a:rPr lang="en-US" altLang="zh-TW" sz="2400" i="1">
                                        <a:solidFill>
                                          <a:schemeClr val="tx1"/>
                                        </a:solidFill>
                                        <a:latin typeface="Cambria Math" panose="02040503050406030204" pitchFamily="18" charset="0"/>
                                      </a:rPr>
                                      <m:t>′</m:t>
                                    </m:r>
                                  </m:sup>
                                </m:sSup>
                              </m:e>
                            </m:d>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𝑓</m:t>
                            </m:r>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𝑟</m:t>
                            </m:r>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𝑐</m:t>
                            </m:r>
                            <m:r>
                              <a:rPr lang="en-US" altLang="zh-TW" sz="2400" i="1">
                                <a:solidFill>
                                  <a:schemeClr val="tx1"/>
                                </a:solidFill>
                                <a:latin typeface="Cambria Math" panose="02040503050406030204" pitchFamily="18" charset="0"/>
                              </a:rPr>
                              <m:t>)</m:t>
                            </m:r>
                          </m:e>
                        </m:d>
                      </m:den>
                    </m:f>
                  </m:oMath>
                </a14:m>
                <a:endParaRPr lang="en-US" altLang="zh-TW" sz="2400" i="1" dirty="0">
                  <a:solidFill>
                    <a:schemeClr val="tx1"/>
                  </a:solidFill>
                  <a:latin typeface="+mj-lt"/>
                </a:endParaRPr>
              </a:p>
              <a:p>
                <a:pPr marL="0" indent="0" algn="ctr" fontAlgn="auto">
                  <a:lnSpc>
                    <a:spcPct val="150000"/>
                  </a:lnSpc>
                  <a:spcBef>
                    <a:spcPts val="0"/>
                  </a:spcBef>
                  <a:spcAft>
                    <a:spcPts val="0"/>
                  </a:spcAft>
                  <a:buNone/>
                </a:pPr>
                <a:r>
                  <a:rPr lang="en-US" altLang="zh-TW" sz="2400" i="1" dirty="0">
                    <a:solidFill>
                      <a:schemeClr val="tx1"/>
                    </a:solidFill>
                    <a:latin typeface="+mj-lt"/>
                  </a:rPr>
                  <a:t>O(</a:t>
                </a:r>
                <a:r>
                  <a:rPr lang="en-US" altLang="zh-TW" sz="2400" i="1" dirty="0" err="1">
                    <a:solidFill>
                      <a:schemeClr val="tx1"/>
                    </a:solidFill>
                    <a:latin typeface="+mj-lt"/>
                  </a:rPr>
                  <a:t>r,c</a:t>
                </a:r>
                <a:r>
                  <a:rPr lang="en-US" altLang="zh-TW" sz="2400" i="1" dirty="0">
                    <a:solidFill>
                      <a:schemeClr val="tx1"/>
                    </a:solidFill>
                    <a:latin typeface="+mj-lt"/>
                  </a:rPr>
                  <a:t>) = </a:t>
                </a:r>
                <a14:m>
                  <m:oMath xmlns:m="http://schemas.openxmlformats.org/officeDocument/2006/math">
                    <m:nary>
                      <m:naryPr>
                        <m:chr m:val="∑"/>
                        <m:supHide m:val="on"/>
                        <m:ctrlPr>
                          <a:rPr lang="en-US" altLang="zh-TW" sz="2400" i="1" smtClean="0">
                            <a:solidFill>
                              <a:schemeClr val="tx1"/>
                            </a:solidFill>
                            <a:latin typeface="Cambria Math" panose="02040503050406030204" pitchFamily="18" charset="0"/>
                          </a:rPr>
                        </m:ctrlPr>
                      </m:naryPr>
                      <m:sub>
                        <m:r>
                          <m:rPr>
                            <m:brk m:alnAt="7"/>
                          </m:rPr>
                          <a:rPr lang="en-US" altLang="zh-TW" sz="2400" b="0" i="1" smtClean="0">
                            <a:solidFill>
                              <a:schemeClr val="tx1"/>
                            </a:solidFill>
                            <a:latin typeface="Cambria Math" panose="02040503050406030204" pitchFamily="18" charset="0"/>
                          </a:rPr>
                          <m:t>(</m:t>
                        </m:r>
                        <m:sSup>
                          <m:sSupPr>
                            <m:ctrlPr>
                              <a:rPr lang="en-US" altLang="zh-TW" sz="2400" b="0" i="1" smtClean="0">
                                <a:solidFill>
                                  <a:schemeClr val="tx1"/>
                                </a:solidFill>
                                <a:latin typeface="Cambria Math" panose="02040503050406030204" pitchFamily="18" charset="0"/>
                              </a:rPr>
                            </m:ctrlPr>
                          </m:sSupPr>
                          <m:e>
                            <m:r>
                              <a:rPr lang="en-US" altLang="zh-TW" sz="2400" b="0" i="1" smtClean="0">
                                <a:solidFill>
                                  <a:schemeClr val="tx1"/>
                                </a:solidFill>
                                <a:latin typeface="Cambria Math" panose="02040503050406030204" pitchFamily="18" charset="0"/>
                              </a:rPr>
                              <m:t>𝑟</m:t>
                            </m:r>
                          </m:e>
                          <m:sup>
                            <m:r>
                              <a:rPr lang="en-US" altLang="zh-TW" sz="2400" b="0" i="1" smtClean="0">
                                <a:solidFill>
                                  <a:schemeClr val="tx1"/>
                                </a:solidFill>
                                <a:latin typeface="Cambria Math" panose="02040503050406030204" pitchFamily="18" charset="0"/>
                              </a:rPr>
                              <m:t>′</m:t>
                            </m:r>
                          </m:sup>
                        </m:sSup>
                        <m:r>
                          <m:rPr>
                            <m:brk m:alnAt="7"/>
                          </m:rPr>
                          <a:rPr lang="en-US" altLang="zh-TW" sz="2400" b="0" i="1" smtClean="0">
                            <a:solidFill>
                              <a:schemeClr val="tx1"/>
                            </a:solidFill>
                            <a:latin typeface="Cambria Math" panose="02040503050406030204" pitchFamily="18" charset="0"/>
                          </a:rPr>
                          <m:t>,</m:t>
                        </m:r>
                        <m:sSup>
                          <m:sSupPr>
                            <m:ctrlPr>
                              <a:rPr lang="en-US" altLang="zh-TW" sz="2400" b="0" i="1" smtClean="0">
                                <a:solidFill>
                                  <a:schemeClr val="tx1"/>
                                </a:solidFill>
                                <a:latin typeface="Cambria Math" panose="02040503050406030204" pitchFamily="18" charset="0"/>
                              </a:rPr>
                            </m:ctrlPr>
                          </m:sSupPr>
                          <m:e>
                            <m:r>
                              <a:rPr lang="en-US" altLang="zh-TW" sz="2400" b="0" i="1" smtClean="0">
                                <a:solidFill>
                                  <a:schemeClr val="tx1"/>
                                </a:solidFill>
                                <a:latin typeface="Cambria Math" panose="02040503050406030204" pitchFamily="18" charset="0"/>
                              </a:rPr>
                              <m:t>𝑐</m:t>
                            </m:r>
                          </m:e>
                          <m:sup>
                            <m:r>
                              <a:rPr lang="en-US" altLang="zh-TW" sz="2400" b="0" i="1" smtClean="0">
                                <a:solidFill>
                                  <a:schemeClr val="tx1"/>
                                </a:solidFill>
                                <a:latin typeface="Cambria Math" panose="02040503050406030204" pitchFamily="18" charset="0"/>
                              </a:rPr>
                              <m:t>′</m:t>
                            </m:r>
                          </m:sup>
                        </m:sSup>
                        <m:r>
                          <m:rPr>
                            <m:brk m:alnAt="7"/>
                          </m:rP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ea typeface="Cambria Math" panose="02040503050406030204" pitchFamily="18" charset="0"/>
                          </a:rPr>
                          <m:t>∈</m:t>
                        </m:r>
                        <m:r>
                          <a:rPr lang="en-US" altLang="zh-TW" sz="2400" b="0" i="1" smtClean="0">
                            <a:solidFill>
                              <a:schemeClr val="tx1"/>
                            </a:solidFill>
                            <a:latin typeface="Cambria Math" panose="02040503050406030204" pitchFamily="18" charset="0"/>
                            <a:ea typeface="Cambria Math" panose="02040503050406030204" pitchFamily="18" charset="0"/>
                          </a:rPr>
                          <m:t>𝑊</m:t>
                        </m:r>
                        <m:r>
                          <a:rPr lang="en-US" altLang="zh-TW" sz="2400" b="0" i="1" smtClean="0">
                            <a:solidFill>
                              <a:schemeClr val="tx1"/>
                            </a:solidFill>
                            <a:latin typeface="Cambria Math" panose="02040503050406030204" pitchFamily="18" charset="0"/>
                            <a:ea typeface="Cambria Math" panose="02040503050406030204" pitchFamily="18" charset="0"/>
                          </a:rPr>
                          <m:t>(</m:t>
                        </m:r>
                        <m:r>
                          <a:rPr lang="en-US" altLang="zh-TW" sz="2400" b="0" i="1" smtClean="0">
                            <a:solidFill>
                              <a:schemeClr val="tx1"/>
                            </a:solidFill>
                            <a:latin typeface="Cambria Math" panose="02040503050406030204" pitchFamily="18" charset="0"/>
                            <a:ea typeface="Cambria Math" panose="02040503050406030204" pitchFamily="18" charset="0"/>
                          </a:rPr>
                          <m:t>𝑟</m:t>
                        </m:r>
                        <m:r>
                          <a:rPr lang="en-US" altLang="zh-TW" sz="2400" b="0" i="1" smtClean="0">
                            <a:solidFill>
                              <a:schemeClr val="tx1"/>
                            </a:solidFill>
                            <a:latin typeface="Cambria Math" panose="02040503050406030204" pitchFamily="18" charset="0"/>
                            <a:ea typeface="Cambria Math" panose="02040503050406030204" pitchFamily="18" charset="0"/>
                          </a:rPr>
                          <m:t>,</m:t>
                        </m:r>
                        <m:r>
                          <a:rPr lang="en-US" altLang="zh-TW" sz="2400" b="0" i="1" smtClean="0">
                            <a:solidFill>
                              <a:schemeClr val="tx1"/>
                            </a:solidFill>
                            <a:latin typeface="Cambria Math" panose="02040503050406030204" pitchFamily="18" charset="0"/>
                            <a:ea typeface="Cambria Math" panose="02040503050406030204" pitchFamily="18" charset="0"/>
                          </a:rPr>
                          <m:t>𝑐</m:t>
                        </m:r>
                        <m:r>
                          <a:rPr lang="en-US" altLang="zh-TW" sz="2400" b="0" i="1" smtClean="0">
                            <a:solidFill>
                              <a:schemeClr val="tx1"/>
                            </a:solidFill>
                            <a:latin typeface="Cambria Math" panose="02040503050406030204" pitchFamily="18" charset="0"/>
                            <a:ea typeface="Cambria Math" panose="02040503050406030204" pitchFamily="18" charset="0"/>
                          </a:rPr>
                          <m:t>)</m:t>
                        </m:r>
                      </m:sub>
                      <m:sup/>
                      <m:e>
                        <m:r>
                          <a:rPr lang="en-US" altLang="zh-TW" sz="2400" b="0" i="1" smtClean="0">
                            <a:solidFill>
                              <a:schemeClr val="tx1"/>
                            </a:solidFill>
                            <a:latin typeface="Cambria Math" panose="02040503050406030204" pitchFamily="18" charset="0"/>
                          </a:rPr>
                          <m:t>𝑤</m:t>
                        </m:r>
                        <m:d>
                          <m:dPr>
                            <m:ctrlPr>
                              <a:rPr lang="en-US" altLang="zh-TW" sz="2400" b="0" i="1" smtClean="0">
                                <a:solidFill>
                                  <a:schemeClr val="tx1"/>
                                </a:solidFill>
                                <a:latin typeface="Cambria Math" panose="02040503050406030204" pitchFamily="18" charset="0"/>
                              </a:rPr>
                            </m:ctrlPr>
                          </m:dPr>
                          <m:e>
                            <m:sSup>
                              <m:sSupPr>
                                <m:ctrlPr>
                                  <a:rPr lang="en-US" altLang="zh-TW" sz="2400" b="0" i="1" smtClean="0">
                                    <a:solidFill>
                                      <a:schemeClr val="tx1"/>
                                    </a:solidFill>
                                    <a:latin typeface="Cambria Math" panose="02040503050406030204" pitchFamily="18" charset="0"/>
                                  </a:rPr>
                                </m:ctrlPr>
                              </m:sSupPr>
                              <m:e>
                                <m:r>
                                  <a:rPr lang="en-US" altLang="zh-TW" sz="2400" b="0" i="1" smtClean="0">
                                    <a:solidFill>
                                      <a:schemeClr val="tx1"/>
                                    </a:solidFill>
                                    <a:latin typeface="Cambria Math" panose="02040503050406030204" pitchFamily="18" charset="0"/>
                                  </a:rPr>
                                  <m:t>𝑟</m:t>
                                </m:r>
                              </m:e>
                              <m:sup>
                                <m:r>
                                  <a:rPr lang="en-US" altLang="zh-TW" sz="2400" b="0" i="1" smtClean="0">
                                    <a:solidFill>
                                      <a:schemeClr val="tx1"/>
                                    </a:solidFill>
                                    <a:latin typeface="Cambria Math" panose="02040503050406030204" pitchFamily="18" charset="0"/>
                                  </a:rPr>
                                  <m:t>′</m:t>
                                </m:r>
                              </m:sup>
                            </m:sSup>
                            <m:r>
                              <a:rPr lang="en-US" altLang="zh-TW" sz="2400" b="0" i="1" smtClean="0">
                                <a:solidFill>
                                  <a:schemeClr val="tx1"/>
                                </a:solidFill>
                                <a:latin typeface="Cambria Math" panose="02040503050406030204" pitchFamily="18" charset="0"/>
                              </a:rPr>
                              <m:t>,</m:t>
                            </m:r>
                            <m:sSup>
                              <m:sSupPr>
                                <m:ctrlPr>
                                  <a:rPr lang="en-US" altLang="zh-TW" sz="2400" b="0" i="1" smtClean="0">
                                    <a:solidFill>
                                      <a:schemeClr val="tx1"/>
                                    </a:solidFill>
                                    <a:latin typeface="Cambria Math" panose="02040503050406030204" pitchFamily="18" charset="0"/>
                                  </a:rPr>
                                </m:ctrlPr>
                              </m:sSupPr>
                              <m:e>
                                <m:r>
                                  <a:rPr lang="en-US" altLang="zh-TW" sz="2400" b="0" i="1" smtClean="0">
                                    <a:solidFill>
                                      <a:schemeClr val="tx1"/>
                                    </a:solidFill>
                                    <a:latin typeface="Cambria Math" panose="02040503050406030204" pitchFamily="18" charset="0"/>
                                  </a:rPr>
                                  <m:t>𝑐</m:t>
                                </m:r>
                              </m:e>
                              <m:sup>
                                <m:r>
                                  <a:rPr lang="en-US" altLang="zh-TW" sz="2400" b="0" i="1" smtClean="0">
                                    <a:solidFill>
                                      <a:schemeClr val="tx1"/>
                                    </a:solidFill>
                                    <a:latin typeface="Cambria Math" panose="02040503050406030204" pitchFamily="18" charset="0"/>
                                  </a:rPr>
                                  <m:t>′</m:t>
                                </m:r>
                              </m:sup>
                            </m:sSup>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𝑟</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𝑐</m:t>
                            </m:r>
                          </m:e>
                        </m:d>
                        <m:r>
                          <a:rPr lang="en-US" altLang="zh-TW" sz="2400" b="0" i="1" smtClean="0">
                            <a:solidFill>
                              <a:schemeClr val="tx1"/>
                            </a:solidFill>
                            <a:latin typeface="Cambria Math" panose="02040503050406030204" pitchFamily="18" charset="0"/>
                          </a:rPr>
                          <m:t>𝑓</m:t>
                        </m:r>
                        <m:r>
                          <a:rPr lang="en-US" altLang="zh-TW" sz="2400" b="0" i="1" smtClean="0">
                            <a:solidFill>
                              <a:schemeClr val="tx1"/>
                            </a:solidFill>
                            <a:latin typeface="Cambria Math" panose="02040503050406030204" pitchFamily="18" charset="0"/>
                          </a:rPr>
                          <m:t>(</m:t>
                        </m:r>
                        <m:sSup>
                          <m:sSupPr>
                            <m:ctrlPr>
                              <a:rPr lang="en-US" altLang="zh-TW" sz="2400" b="0" i="1" smtClean="0">
                                <a:solidFill>
                                  <a:schemeClr val="tx1"/>
                                </a:solidFill>
                                <a:latin typeface="Cambria Math" panose="02040503050406030204" pitchFamily="18" charset="0"/>
                              </a:rPr>
                            </m:ctrlPr>
                          </m:sSupPr>
                          <m:e>
                            <m:r>
                              <a:rPr lang="en-US" altLang="zh-TW" sz="2400" b="0" i="1" smtClean="0">
                                <a:solidFill>
                                  <a:schemeClr val="tx1"/>
                                </a:solidFill>
                                <a:latin typeface="Cambria Math" panose="02040503050406030204" pitchFamily="18" charset="0"/>
                              </a:rPr>
                              <m:t>𝑟</m:t>
                            </m:r>
                          </m:e>
                          <m:sup>
                            <m:r>
                              <a:rPr lang="en-US" altLang="zh-TW" sz="2400" b="0" i="1" smtClean="0">
                                <a:solidFill>
                                  <a:schemeClr val="tx1"/>
                                </a:solidFill>
                                <a:latin typeface="Cambria Math" panose="02040503050406030204" pitchFamily="18" charset="0"/>
                              </a:rPr>
                              <m:t>′</m:t>
                            </m:r>
                          </m:sup>
                        </m:sSup>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𝑐</m:t>
                        </m:r>
                        <m:r>
                          <a:rPr lang="en-US" altLang="zh-TW" sz="2400" b="0" i="1" smtClean="0">
                            <a:solidFill>
                              <a:schemeClr val="tx1"/>
                            </a:solidFill>
                            <a:latin typeface="Cambria Math" panose="02040503050406030204" pitchFamily="18" charset="0"/>
                          </a:rPr>
                          <m:t>′)</m:t>
                        </m:r>
                      </m:e>
                    </m:nary>
                  </m:oMath>
                </a14:m>
                <a:endParaRPr lang="en-US" altLang="zh-TW" i="1" dirty="0">
                  <a:solidFill>
                    <a:schemeClr val="tx1"/>
                  </a:solidFill>
                  <a:latin typeface="+mj-lt"/>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522000" y="1845734"/>
                <a:ext cx="8100000" cy="4614052"/>
              </a:xfrm>
              <a:blipFill>
                <a:blip r:embed="rId3"/>
                <a:stretch>
                  <a:fillRect l="-2334"/>
                </a:stretch>
              </a:blipFill>
            </p:spPr>
            <p:txBody>
              <a:bodyPr/>
              <a:lstStyle/>
              <a:p>
                <a:r>
                  <a:rPr lang="zh-TW" altLang="en-US">
                    <a:noFill/>
                  </a:rPr>
                  <a:t> </a:t>
                </a:r>
              </a:p>
            </p:txBody>
          </p:sp>
        </mc:Fallback>
      </mc:AlternateContent>
      <p:sp>
        <p:nvSpPr>
          <p:cNvPr id="3" name="文字方塊 2"/>
          <p:cNvSpPr txBox="1"/>
          <p:nvPr/>
        </p:nvSpPr>
        <p:spPr>
          <a:xfrm>
            <a:off x="5973137" y="3339012"/>
            <a:ext cx="1944216" cy="1047210"/>
          </a:xfrm>
          <a:prstGeom prst="rect">
            <a:avLst/>
          </a:prstGeom>
          <a:noFill/>
        </p:spPr>
        <p:txBody>
          <a:bodyPr wrap="square" rtlCol="0">
            <a:spAutoFit/>
          </a:bodyPr>
          <a:lstStyle/>
          <a:p>
            <a:pPr>
              <a:lnSpc>
                <a:spcPct val="150000"/>
              </a:lnSpc>
            </a:pPr>
            <a:r>
              <a:rPr lang="en-US" altLang="zh-TW" sz="2200" i="1" dirty="0">
                <a:latin typeface="+mj-lt"/>
              </a:rPr>
              <a:t>(</a:t>
            </a:r>
            <a:r>
              <a:rPr lang="en-US" altLang="zh-TW" sz="2200" i="1" dirty="0" err="1">
                <a:latin typeface="+mj-lt"/>
              </a:rPr>
              <a:t>r’,c</a:t>
            </a:r>
            <a:r>
              <a:rPr lang="en-US" altLang="zh-TW" sz="2200" i="1" dirty="0">
                <a:latin typeface="+mj-lt"/>
              </a:rPr>
              <a:t>’) = (</a:t>
            </a:r>
            <a:r>
              <a:rPr lang="en-US" altLang="zh-TW" sz="2200" i="1" dirty="0" err="1">
                <a:latin typeface="+mj-lt"/>
              </a:rPr>
              <a:t>r,c</a:t>
            </a:r>
            <a:r>
              <a:rPr lang="en-US" altLang="zh-TW" sz="2200" i="1" dirty="0">
                <a:latin typeface="+mj-lt"/>
              </a:rPr>
              <a:t>)</a:t>
            </a:r>
          </a:p>
          <a:p>
            <a:pPr>
              <a:lnSpc>
                <a:spcPct val="150000"/>
              </a:lnSpc>
            </a:pPr>
            <a:r>
              <a:rPr lang="en-US" altLang="zh-TW" sz="2200" i="1" dirty="0">
                <a:latin typeface="+mj-lt"/>
              </a:rPr>
              <a:t>otherwise</a:t>
            </a:r>
            <a:endParaRPr lang="zh-TW" altLang="en-US" sz="2200" i="1" dirty="0">
              <a:latin typeface="+mj-lt"/>
            </a:endParaRPr>
          </a:p>
        </p:txBody>
      </p:sp>
      <p:sp>
        <p:nvSpPr>
          <p:cNvPr id="10"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4" name="投影片編號版面配置區 3"/>
          <p:cNvSpPr>
            <a:spLocks noGrp="1"/>
          </p:cNvSpPr>
          <p:nvPr>
            <p:ph type="sldNum" sz="quarter" idx="12"/>
          </p:nvPr>
        </p:nvSpPr>
        <p:spPr/>
        <p:txBody>
          <a:bodyPr/>
          <a:lstStyle/>
          <a:p>
            <a:fld id="{028E3F4F-51B2-42EE-AFA2-40C4572185CC}" type="slidenum">
              <a:rPr lang="en-US" smtClean="0"/>
              <a:t>40</a:t>
            </a:fld>
            <a:endParaRPr lang="en-US" dirty="0"/>
          </a:p>
        </p:txBody>
      </p:sp>
      <p:pic>
        <p:nvPicPr>
          <p:cNvPr id="9" name="圖片 10">
            <a:extLst>
              <a:ext uri="{FF2B5EF4-FFF2-40B4-BE49-F238E27FC236}">
                <a16:creationId xmlns:a16="http://schemas.microsoft.com/office/drawing/2014/main" id="{7C1D1975-D49D-4D04-85E8-D2E1FBAA3D6E}"/>
              </a:ext>
            </a:extLst>
          </p:cNvPr>
          <p:cNvPicPr>
            <a:picLocks noChangeAspect="1"/>
          </p:cNvPicPr>
          <p:nvPr/>
        </p:nvPicPr>
        <p:blipFill>
          <a:blip r:embed="rId4"/>
          <a:stretch>
            <a:fillRect/>
          </a:stretch>
        </p:blipFill>
        <p:spPr>
          <a:xfrm>
            <a:off x="6357687" y="4985335"/>
            <a:ext cx="38100" cy="2762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矩形 16"/>
              <p:cNvSpPr/>
              <p:nvPr/>
            </p:nvSpPr>
            <p:spPr>
              <a:xfrm>
                <a:off x="114728" y="3260535"/>
                <a:ext cx="6662273" cy="2742354"/>
              </a:xfrm>
              <a:prstGeom prst="rect">
                <a:avLst/>
              </a:prstGeom>
            </p:spPr>
            <p:txBody>
              <a:bodyPr wrap="none">
                <a:spAutoFit/>
              </a:bodyPr>
              <a:lstStyle/>
              <a:p>
                <a:pPr>
                  <a:lnSpc>
                    <a:spcPct val="150000"/>
                  </a:lnSpc>
                </a:pPr>
                <a:r>
                  <a:rPr lang="en-US" altLang="zh-TW" sz="2000" dirty="0">
                    <a:latin typeface="+mj-lt"/>
                  </a:rPr>
                  <a:t>Step1:</a:t>
                </a:r>
                <a:r>
                  <a:rPr lang="zh-TW" altLang="en-US" sz="2000" dirty="0">
                    <a:latin typeface="+mj-lt"/>
                  </a:rPr>
                  <a:t> </a:t>
                </a:r>
                <a:r>
                  <a:rPr lang="en-US" altLang="zh-TW" sz="2000" i="1" dirty="0">
                    <a:latin typeface="+mj-lt"/>
                  </a:rPr>
                  <a:t>g(r’, c’, r, c) =  </a:t>
                </a:r>
                <a14:m>
                  <m:oMath xmlns:m="http://schemas.openxmlformats.org/officeDocument/2006/math">
                    <m:f>
                      <m:fPr>
                        <m:ctrlPr>
                          <a:rPr lang="en-US" altLang="zh-TW" sz="2000" i="1">
                            <a:latin typeface="Cambria Math" panose="02040503050406030204" pitchFamily="18" charset="0"/>
                          </a:rPr>
                        </m:ctrlPr>
                      </m:fPr>
                      <m:num>
                        <m:r>
                          <a:rPr lang="en-US" altLang="zh-TW" sz="2000" b="0" i="1" smtClean="0">
                            <a:latin typeface="Cambria Math" panose="02040503050406030204" pitchFamily="18" charset="0"/>
                          </a:rPr>
                          <m:t>1</m:t>
                        </m:r>
                      </m:num>
                      <m:den>
                        <m:r>
                          <a:rPr lang="en-US" altLang="zh-TW" sz="2000" i="1">
                            <a:latin typeface="Cambria Math" panose="02040503050406030204" pitchFamily="18" charset="0"/>
                          </a:rPr>
                          <m:t>𝑚𝑎𝑥</m:t>
                        </m:r>
                        <m:d>
                          <m:dPr>
                            <m:begChr m:val="{"/>
                            <m:endChr m:val="}"/>
                            <m:ctrlPr>
                              <a:rPr lang="en-US" altLang="zh-TW" sz="2000" i="1">
                                <a:latin typeface="Cambria Math" panose="02040503050406030204" pitchFamily="18" charset="0"/>
                              </a:rPr>
                            </m:ctrlPr>
                          </m:dPr>
                          <m:e>
                            <m:r>
                              <a:rPr lang="en-US" altLang="zh-TW" sz="2000" i="1" smtClean="0">
                                <a:solidFill>
                                  <a:srgbClr val="FF0000"/>
                                </a:solidFill>
                                <a:latin typeface="Cambria Math" panose="02040503050406030204" pitchFamily="18" charset="0"/>
                              </a:rPr>
                              <m:t>2</m:t>
                            </m:r>
                            <m:r>
                              <a:rPr lang="en-US" altLang="zh-TW" sz="2000" i="1">
                                <a:latin typeface="Cambria Math" panose="02040503050406030204" pitchFamily="18" charset="0"/>
                              </a:rPr>
                              <m:t>,│</m:t>
                            </m:r>
                            <m:r>
                              <a:rPr lang="en-US" altLang="zh-TW" sz="2000" i="1">
                                <a:latin typeface="Cambria Math" panose="02040503050406030204" pitchFamily="18" charset="0"/>
                              </a:rPr>
                              <m:t>𝑓</m:t>
                            </m:r>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𝑟</m:t>
                                    </m:r>
                                  </m:e>
                                  <m:sup>
                                    <m:r>
                                      <a:rPr lang="en-US" altLang="zh-TW" sz="2000" i="1">
                                        <a:latin typeface="Cambria Math" panose="02040503050406030204" pitchFamily="18" charset="0"/>
                                      </a:rPr>
                                      <m:t>′</m:t>
                                    </m:r>
                                  </m:sup>
                                </m:sSup>
                                <m: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𝑐</m:t>
                                    </m:r>
                                  </m:e>
                                  <m:sup>
                                    <m:r>
                                      <a:rPr lang="en-US" altLang="zh-TW" sz="2000" i="1">
                                        <a:latin typeface="Cambria Math" panose="02040503050406030204" pitchFamily="18" charset="0"/>
                                      </a:rPr>
                                      <m:t>′</m:t>
                                    </m:r>
                                  </m:sup>
                                </m:sSup>
                              </m:e>
                            </m:d>
                            <m:r>
                              <a:rPr lang="en-US" altLang="zh-TW" sz="2000" i="1">
                                <a:latin typeface="Cambria Math" panose="02040503050406030204" pitchFamily="18" charset="0"/>
                              </a:rPr>
                              <m:t>−</m:t>
                            </m:r>
                            <m:r>
                              <a:rPr lang="en-US" altLang="zh-TW" sz="2000" i="1">
                                <a:latin typeface="Cambria Math" panose="02040503050406030204" pitchFamily="18" charset="0"/>
                              </a:rPr>
                              <m:t>𝑓</m:t>
                            </m:r>
                            <m:r>
                              <a:rPr lang="en-US" altLang="zh-TW" sz="2000" i="1">
                                <a:latin typeface="Cambria Math" panose="02040503050406030204" pitchFamily="18" charset="0"/>
                              </a:rPr>
                              <m:t>(</m:t>
                            </m:r>
                            <m:r>
                              <a:rPr lang="en-US" altLang="zh-TW" sz="2000" i="1">
                                <a:latin typeface="Cambria Math" panose="02040503050406030204" pitchFamily="18" charset="0"/>
                              </a:rPr>
                              <m:t>𝑟</m:t>
                            </m:r>
                            <m:r>
                              <a:rPr lang="en-US" altLang="zh-TW" sz="2000" i="1">
                                <a:latin typeface="Cambria Math" panose="02040503050406030204" pitchFamily="18" charset="0"/>
                              </a:rPr>
                              <m:t>,</m:t>
                            </m:r>
                            <m:r>
                              <a:rPr lang="en-US" altLang="zh-TW" sz="2000" i="1">
                                <a:latin typeface="Cambria Math" panose="02040503050406030204" pitchFamily="18" charset="0"/>
                              </a:rPr>
                              <m:t>𝑐</m:t>
                            </m:r>
                            <m:r>
                              <a:rPr lang="en-US" altLang="zh-TW" sz="2000" i="1">
                                <a:latin typeface="Cambria Math" panose="02040503050406030204" pitchFamily="18" charset="0"/>
                              </a:rPr>
                              <m:t>)</m:t>
                            </m:r>
                          </m:e>
                        </m:d>
                      </m:den>
                    </m:f>
                  </m:oMath>
                </a14:m>
                <a:endParaRPr lang="en-US" altLang="zh-TW" sz="2000" b="0" i="1" dirty="0">
                  <a:latin typeface="+mj-lt"/>
                </a:endParaRPr>
              </a:p>
              <a:p>
                <a:pPr>
                  <a:lnSpc>
                    <a:spcPct val="150000"/>
                  </a:lnSpc>
                </a:pPr>
                <a:r>
                  <a:rPr lang="en-US" altLang="zh-TW" sz="2000" dirty="0">
                    <a:latin typeface="+mj-lt"/>
                  </a:rPr>
                  <a:t>Step2:</a:t>
                </a:r>
                <a:r>
                  <a:rPr lang="zh-TW" altLang="en-US" sz="2000" dirty="0">
                    <a:latin typeface="+mj-lt"/>
                  </a:rPr>
                  <a:t> </a:t>
                </a:r>
                <a14:m>
                  <m:oMath xmlns:m="http://schemas.openxmlformats.org/officeDocument/2006/math">
                    <m:nary>
                      <m:naryPr>
                        <m:chr m:val="∑"/>
                        <m:ctrlPr>
                          <a:rPr lang="en-US" altLang="zh-TW" sz="1600" i="1">
                            <a:latin typeface="Cambria Math" panose="02040503050406030204" pitchFamily="18" charset="0"/>
                          </a:rPr>
                        </m:ctrlPr>
                      </m:naryPr>
                      <m:sub>
                        <m:r>
                          <m:rPr>
                            <m:brk m:alnAt="23"/>
                          </m:rPr>
                          <a:rPr lang="en-US" altLang="zh-TW" sz="1600" b="0" i="1" smtClean="0">
                            <a:latin typeface="Cambria Math" panose="02040503050406030204" pitchFamily="18" charset="0"/>
                          </a:rPr>
                          <m:t>𝑟</m:t>
                        </m:r>
                        <m:r>
                          <a:rPr lang="en-US" altLang="zh-TW" sz="1600" i="1">
                            <a:latin typeface="Cambria Math" panose="02040503050406030204" pitchFamily="18" charset="0"/>
                          </a:rPr>
                          <m:t>−1</m:t>
                        </m:r>
                      </m:sub>
                      <m:sup>
                        <m:r>
                          <a:rPr lang="en-US" altLang="zh-TW" sz="1600" i="1">
                            <a:latin typeface="Cambria Math" panose="02040503050406030204" pitchFamily="18" charset="0"/>
                          </a:rPr>
                          <m:t>𝑟</m:t>
                        </m:r>
                        <m:r>
                          <a:rPr lang="en-US" altLang="zh-TW" sz="1600" i="1">
                            <a:latin typeface="Cambria Math" panose="02040503050406030204" pitchFamily="18" charset="0"/>
                          </a:rPr>
                          <m:t>+1</m:t>
                        </m:r>
                      </m:sup>
                      <m:e>
                        <m:nary>
                          <m:naryPr>
                            <m:chr m:val="∑"/>
                            <m:ctrlPr>
                              <a:rPr lang="en-US" altLang="zh-TW" sz="1600" i="1">
                                <a:latin typeface="Cambria Math" panose="02040503050406030204" pitchFamily="18" charset="0"/>
                              </a:rPr>
                            </m:ctrlPr>
                          </m:naryPr>
                          <m:sub>
                            <m:r>
                              <m:rPr>
                                <m:brk m:alnAt="23"/>
                              </m:rPr>
                              <a:rPr lang="en-US" altLang="zh-TW" sz="1600" b="0" i="1" smtClean="0">
                                <a:latin typeface="Cambria Math" panose="02040503050406030204" pitchFamily="18" charset="0"/>
                              </a:rPr>
                              <m:t>𝑐</m:t>
                            </m:r>
                            <m:r>
                              <a:rPr lang="en-US" altLang="zh-TW" sz="1600" i="1">
                                <a:latin typeface="Cambria Math" panose="02040503050406030204" pitchFamily="18" charset="0"/>
                              </a:rPr>
                              <m:t>−1</m:t>
                            </m:r>
                          </m:sub>
                          <m:sup>
                            <m:r>
                              <a:rPr lang="en-US" altLang="zh-TW" sz="1600" i="1">
                                <a:latin typeface="Cambria Math" panose="02040503050406030204" pitchFamily="18" charset="0"/>
                              </a:rPr>
                              <m:t>𝑐</m:t>
                            </m:r>
                            <m:r>
                              <a:rPr lang="en-US" altLang="zh-TW" sz="1600" i="1">
                                <a:latin typeface="Cambria Math" panose="02040503050406030204" pitchFamily="18" charset="0"/>
                              </a:rPr>
                              <m:t>+1</m:t>
                            </m:r>
                          </m:sup>
                          <m:e>
                            <m:r>
                              <m:rPr>
                                <m:nor/>
                              </m:rPr>
                              <a:rPr lang="en-US" altLang="zh-TW" sz="1600" i="1" dirty="0" smtClean="0">
                                <a:solidFill>
                                  <a:srgbClr val="FF0000"/>
                                </a:solidFill>
                              </a:rPr>
                              <m:t>g</m:t>
                            </m:r>
                            <m:r>
                              <m:rPr>
                                <m:nor/>
                              </m:rPr>
                              <a:rPr lang="en-US" altLang="zh-TW" sz="1600" i="1" dirty="0" smtClean="0">
                                <a:solidFill>
                                  <a:srgbClr val="FF0000"/>
                                </a:solidFill>
                              </a:rPr>
                              <m:t>(</m:t>
                            </m:r>
                            <m:r>
                              <m:rPr>
                                <m:nor/>
                              </m:rPr>
                              <a:rPr lang="en-US" altLang="zh-TW" sz="1600" i="1" dirty="0" smtClean="0">
                                <a:solidFill>
                                  <a:srgbClr val="FF0000"/>
                                </a:solidFill>
                              </a:rPr>
                              <m:t>r</m:t>
                            </m:r>
                            <m:r>
                              <m:rPr>
                                <m:nor/>
                              </m:rPr>
                              <a:rPr lang="en-US" altLang="zh-TW" sz="1600" i="1" dirty="0" smtClean="0">
                                <a:solidFill>
                                  <a:srgbClr val="FF0000"/>
                                </a:solidFill>
                              </a:rPr>
                              <m:t>’, </m:t>
                            </m:r>
                            <m:r>
                              <m:rPr>
                                <m:nor/>
                              </m:rPr>
                              <a:rPr lang="en-US" altLang="zh-TW" sz="1600" i="1" dirty="0" smtClean="0">
                                <a:solidFill>
                                  <a:srgbClr val="FF0000"/>
                                </a:solidFill>
                              </a:rPr>
                              <m:t>c</m:t>
                            </m:r>
                            <m:r>
                              <m:rPr>
                                <m:nor/>
                              </m:rPr>
                              <a:rPr lang="en-US" altLang="zh-TW" sz="1600" i="1" dirty="0" smtClean="0">
                                <a:solidFill>
                                  <a:srgbClr val="FF0000"/>
                                </a:solidFill>
                              </a:rPr>
                              <m:t>’, </m:t>
                            </m:r>
                            <m:r>
                              <m:rPr>
                                <m:nor/>
                              </m:rPr>
                              <a:rPr lang="en-US" altLang="zh-TW" sz="1600" i="1" dirty="0" smtClean="0">
                                <a:solidFill>
                                  <a:srgbClr val="FF0000"/>
                                </a:solidFill>
                              </a:rPr>
                              <m:t>r</m:t>
                            </m:r>
                            <m:r>
                              <m:rPr>
                                <m:nor/>
                              </m:rPr>
                              <a:rPr lang="en-US" altLang="zh-TW" sz="1600" i="1" dirty="0" smtClean="0">
                                <a:solidFill>
                                  <a:srgbClr val="FF0000"/>
                                </a:solidFill>
                              </a:rPr>
                              <m:t>, </m:t>
                            </m:r>
                            <m:r>
                              <m:rPr>
                                <m:nor/>
                              </m:rPr>
                              <a:rPr lang="en-US" altLang="zh-TW" sz="1600" i="1" dirty="0" smtClean="0">
                                <a:solidFill>
                                  <a:srgbClr val="FF0000"/>
                                </a:solidFill>
                              </a:rPr>
                              <m:t>c</m:t>
                            </m:r>
                            <m:r>
                              <m:rPr>
                                <m:nor/>
                              </m:rPr>
                              <a:rPr lang="en-US" altLang="zh-TW" sz="1600" i="1" dirty="0" smtClean="0">
                                <a:solidFill>
                                  <a:srgbClr val="FF0000"/>
                                </a:solidFill>
                              </a:rPr>
                              <m:t>)</m:t>
                            </m:r>
                          </m:e>
                        </m:nary>
                      </m:e>
                    </m:nary>
                  </m:oMath>
                </a14:m>
                <a:r>
                  <a:rPr lang="en-US" altLang="zh-TW" sz="2000" dirty="0">
                    <a:latin typeface="+mj-lt"/>
                  </a:rPr>
                  <a:t> =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b="0" i="1" smtClean="0">
                            <a:latin typeface="Cambria Math" panose="02040503050406030204" pitchFamily="18" charset="0"/>
                          </a:rPr>
                          <m:t>6</m:t>
                        </m:r>
                      </m:den>
                    </m:f>
                  </m:oMath>
                </a14:m>
                <a:r>
                  <a:rPr lang="en-US" altLang="zh-TW" sz="2000" dirty="0">
                    <a:latin typeface="+mj-lt"/>
                  </a:rPr>
                  <a:t> +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b="0" i="1" smtClean="0">
                            <a:latin typeface="Cambria Math" panose="02040503050406030204" pitchFamily="18" charset="0"/>
                          </a:rPr>
                          <m:t>4</m:t>
                        </m:r>
                      </m:den>
                    </m:f>
                  </m:oMath>
                </a14:m>
                <a:r>
                  <a:rPr lang="en-US" altLang="zh-TW" sz="2000" dirty="0">
                    <a:latin typeface="+mj-lt"/>
                  </a:rPr>
                  <a:t> +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b="0" i="1" smtClean="0">
                            <a:latin typeface="Cambria Math" panose="02040503050406030204" pitchFamily="18" charset="0"/>
                          </a:rPr>
                          <m:t>2</m:t>
                        </m:r>
                      </m:den>
                    </m:f>
                  </m:oMath>
                </a14:m>
                <a:r>
                  <a:rPr lang="en-US" altLang="zh-TW" sz="2000" dirty="0">
                    <a:latin typeface="+mj-lt"/>
                  </a:rPr>
                  <a:t> +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b="0" i="1" smtClean="0">
                            <a:latin typeface="Cambria Math" panose="02040503050406030204" pitchFamily="18" charset="0"/>
                          </a:rPr>
                          <m:t>6</m:t>
                        </m:r>
                      </m:den>
                    </m:f>
                  </m:oMath>
                </a14:m>
                <a:r>
                  <a:rPr lang="en-US" altLang="zh-TW" sz="2000" dirty="0">
                    <a:latin typeface="+mj-lt"/>
                  </a:rPr>
                  <a:t> +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b="0" i="1" smtClean="0">
                            <a:latin typeface="Cambria Math" panose="02040503050406030204" pitchFamily="18" charset="0"/>
                          </a:rPr>
                          <m:t>5</m:t>
                        </m:r>
                      </m:den>
                    </m:f>
                  </m:oMath>
                </a14:m>
                <a:r>
                  <a:rPr lang="en-US" altLang="zh-TW" sz="2000" dirty="0">
                    <a:latin typeface="+mj-lt"/>
                  </a:rPr>
                  <a:t> +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b="0" i="1" smtClean="0">
                            <a:latin typeface="Cambria Math" panose="02040503050406030204" pitchFamily="18" charset="0"/>
                          </a:rPr>
                          <m:t>5</m:t>
                        </m:r>
                      </m:den>
                    </m:f>
                  </m:oMath>
                </a14:m>
                <a:r>
                  <a:rPr lang="en-US" altLang="zh-TW" sz="2000" dirty="0">
                    <a:latin typeface="+mj-lt"/>
                  </a:rPr>
                  <a:t> +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b="0" i="1" smtClean="0">
                            <a:latin typeface="Cambria Math" panose="02040503050406030204" pitchFamily="18" charset="0"/>
                          </a:rPr>
                          <m:t>6</m:t>
                        </m:r>
                      </m:den>
                    </m:f>
                  </m:oMath>
                </a14:m>
                <a:r>
                  <a:rPr lang="en-US" altLang="zh-TW" sz="2000" dirty="0">
                    <a:latin typeface="+mj-lt"/>
                  </a:rPr>
                  <a:t> +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b="0" i="1" smtClean="0">
                            <a:latin typeface="Cambria Math" panose="02040503050406030204" pitchFamily="18" charset="0"/>
                          </a:rPr>
                          <m:t>3</m:t>
                        </m:r>
                      </m:den>
                    </m:f>
                  </m:oMath>
                </a14:m>
                <a:r>
                  <a:rPr lang="en-US" altLang="zh-TW" sz="2000" dirty="0">
                    <a:latin typeface="+mj-lt"/>
                  </a:rPr>
                  <a:t>) = </a:t>
                </a:r>
                <a14:m>
                  <m:oMath xmlns:m="http://schemas.openxmlformats.org/officeDocument/2006/math">
                    <m:f>
                      <m:fPr>
                        <m:ctrlPr>
                          <a:rPr lang="en-US" altLang="zh-TW" sz="2000" i="1">
                            <a:latin typeface="Cambria Math" panose="02040503050406030204" pitchFamily="18" charset="0"/>
                          </a:rPr>
                        </m:ctrlPr>
                      </m:fPr>
                      <m:num>
                        <m:r>
                          <a:rPr lang="en-US" altLang="zh-TW" sz="2000" b="0" i="1" smtClean="0">
                            <a:latin typeface="Cambria Math" panose="02040503050406030204" pitchFamily="18" charset="0"/>
                          </a:rPr>
                          <m:t>119</m:t>
                        </m:r>
                      </m:num>
                      <m:den>
                        <m:r>
                          <a:rPr lang="en-US" altLang="zh-TW" sz="2000" b="0" i="1" smtClean="0">
                            <a:latin typeface="Cambria Math" panose="02040503050406030204" pitchFamily="18" charset="0"/>
                          </a:rPr>
                          <m:t>60</m:t>
                        </m:r>
                      </m:den>
                    </m:f>
                  </m:oMath>
                </a14:m>
                <a:endParaRPr lang="en-US" altLang="zh-TW" sz="2000" dirty="0">
                  <a:latin typeface="+mj-lt"/>
                </a:endParaRPr>
              </a:p>
              <a:p>
                <a:pPr>
                  <a:lnSpc>
                    <a:spcPct val="150000"/>
                  </a:lnSpc>
                </a:pPr>
                <a:r>
                  <a:rPr lang="en-US" altLang="zh-TW" sz="2000" dirty="0">
                    <a:latin typeface="+mj-lt"/>
                  </a:rPr>
                  <a:t>Step3:</a:t>
                </a:r>
                <a:r>
                  <a:rPr lang="zh-TW" altLang="en-US" sz="2000" dirty="0">
                    <a:latin typeface="+mj-lt"/>
                  </a:rPr>
                  <a:t> </a:t>
                </a:r>
                <a:r>
                  <a:rPr lang="en-US" altLang="zh-TW" sz="2000" i="1" dirty="0">
                    <a:latin typeface="+mj-lt"/>
                  </a:rPr>
                  <a:t>W(r’, c’, r, c) </a:t>
                </a:r>
                <a:r>
                  <a:rPr lang="en-US" altLang="zh-TW" sz="2000" dirty="0">
                    <a:latin typeface="+mj-lt"/>
                  </a:rPr>
                  <a:t>=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b="0" i="1" smtClean="0">
                            <a:latin typeface="Cambria Math" panose="02040503050406030204" pitchFamily="18" charset="0"/>
                          </a:rPr>
                          <m:t>2</m:t>
                        </m:r>
                      </m:den>
                    </m:f>
                    <m:r>
                      <a:rPr lang="en-US" altLang="zh-TW" sz="2000" i="1">
                        <a:latin typeface="Cambria Math" panose="02040503050406030204" pitchFamily="18" charset="0"/>
                      </a:rPr>
                      <m:t>×</m:t>
                    </m:r>
                    <m:r>
                      <a:rPr lang="en-US" altLang="zh-TW" sz="2000" i="1">
                        <a:latin typeface="Cambria Math" panose="02040503050406030204" pitchFamily="18" charset="0"/>
                      </a:rPr>
                      <m:t>𝑔</m:t>
                    </m:r>
                    <m:r>
                      <a:rPr lang="en-US" altLang="zh-TW" sz="2000" i="1">
                        <a:latin typeface="Cambria Math" panose="02040503050406030204" pitchFamily="18" charset="0"/>
                      </a:rPr>
                      <m:t>(</m:t>
                    </m:r>
                    <m:r>
                      <a:rPr lang="en-US" altLang="zh-TW" sz="2000" i="1">
                        <a:latin typeface="Cambria Math" panose="02040503050406030204" pitchFamily="18" charset="0"/>
                      </a:rPr>
                      <m:t>𝑟</m:t>
                    </m:r>
                    <m:r>
                      <a:rPr lang="en-US" altLang="zh-TW" sz="2000" i="1">
                        <a:latin typeface="Cambria Math" panose="02040503050406030204" pitchFamily="18" charset="0"/>
                      </a:rPr>
                      <m:t>’, </m:t>
                    </m:r>
                    <m:r>
                      <a:rPr lang="en-US" altLang="zh-TW" sz="2000" i="1">
                        <a:latin typeface="Cambria Math" panose="02040503050406030204" pitchFamily="18" charset="0"/>
                      </a:rPr>
                      <m:t>𝑐</m:t>
                    </m:r>
                    <m:r>
                      <a:rPr lang="en-US" altLang="zh-TW" sz="2000" i="1">
                        <a:latin typeface="Cambria Math" panose="02040503050406030204" pitchFamily="18" charset="0"/>
                      </a:rPr>
                      <m:t>’, </m:t>
                    </m:r>
                    <m:r>
                      <a:rPr lang="en-US" altLang="zh-TW" sz="2000" i="1">
                        <a:latin typeface="Cambria Math" panose="02040503050406030204" pitchFamily="18" charset="0"/>
                      </a:rPr>
                      <m:t>𝑟</m:t>
                    </m:r>
                    <m:r>
                      <a:rPr lang="en-US" altLang="zh-TW" sz="2000" i="1">
                        <a:latin typeface="Cambria Math" panose="02040503050406030204" pitchFamily="18" charset="0"/>
                      </a:rPr>
                      <m:t>, </m:t>
                    </m:r>
                    <m:r>
                      <a:rPr lang="en-US" altLang="zh-TW" sz="2000" i="1">
                        <a:latin typeface="Cambria Math" panose="02040503050406030204" pitchFamily="18" charset="0"/>
                      </a:rPr>
                      <m:t>𝑐</m:t>
                    </m:r>
                    <m:r>
                      <a:rPr lang="en-US" altLang="zh-TW" sz="2000" i="1">
                        <a:latin typeface="Cambria Math" panose="02040503050406030204" pitchFamily="18" charset="0"/>
                      </a:rPr>
                      <m:t>) ×</m:t>
                    </m:r>
                    <m:f>
                      <m:fPr>
                        <m:ctrlPr>
                          <a:rPr lang="en-US" altLang="zh-TW" sz="2000" i="1">
                            <a:latin typeface="Cambria Math" panose="02040503050406030204" pitchFamily="18" charset="0"/>
                          </a:rPr>
                        </m:ctrlPr>
                      </m:fPr>
                      <m:num>
                        <m:r>
                          <a:rPr lang="en-US" altLang="zh-TW" sz="2000" b="0" i="1" smtClean="0">
                            <a:latin typeface="Cambria Math" panose="02040503050406030204" pitchFamily="18" charset="0"/>
                          </a:rPr>
                          <m:t>60</m:t>
                        </m:r>
                      </m:num>
                      <m:den>
                        <m:r>
                          <a:rPr lang="en-US" altLang="zh-TW" sz="2000" b="0" i="1" smtClean="0">
                            <a:latin typeface="Cambria Math" panose="02040503050406030204" pitchFamily="18" charset="0"/>
                          </a:rPr>
                          <m:t>119</m:t>
                        </m:r>
                      </m:den>
                    </m:f>
                  </m:oMath>
                </a14:m>
                <a:endParaRPr lang="en-US" altLang="zh-TW" sz="2000" dirty="0">
                  <a:latin typeface="+mj-lt"/>
                </a:endParaRPr>
              </a:p>
              <a:p>
                <a:pPr>
                  <a:lnSpc>
                    <a:spcPct val="150000"/>
                  </a:lnSpc>
                </a:pPr>
                <a:r>
                  <a:rPr lang="en-US" altLang="zh-TW" sz="2000" dirty="0">
                    <a:latin typeface="+mj-lt"/>
                  </a:rPr>
                  <a:t>Step4:</a:t>
                </a:r>
                <a:r>
                  <a:rPr lang="zh-TW" altLang="en-US" sz="2000" dirty="0">
                    <a:latin typeface="+mj-lt"/>
                  </a:rPr>
                  <a:t> </a:t>
                </a:r>
                <a:r>
                  <a:rPr lang="en-US" altLang="zh-TW" sz="2000" i="1" dirty="0">
                    <a:latin typeface="+mj-lt"/>
                  </a:rPr>
                  <a:t>O(</a:t>
                </a:r>
                <a:r>
                  <a:rPr lang="en-US" altLang="zh-TW" sz="2000" i="1" dirty="0" err="1">
                    <a:latin typeface="+mj-lt"/>
                  </a:rPr>
                  <a:t>r,c</a:t>
                </a:r>
                <a:r>
                  <a:rPr lang="en-US" altLang="zh-TW" sz="2000" i="1" dirty="0">
                    <a:latin typeface="+mj-lt"/>
                  </a:rPr>
                  <a:t>) = </a:t>
                </a:r>
                <a14:m>
                  <m:oMath xmlns:m="http://schemas.openxmlformats.org/officeDocument/2006/math">
                    <m:nary>
                      <m:naryPr>
                        <m:chr m:val="∑"/>
                        <m:supHide m:val="on"/>
                        <m:ctrlPr>
                          <a:rPr lang="en-US" altLang="zh-TW" sz="2000" i="1">
                            <a:latin typeface="Cambria Math" panose="02040503050406030204" pitchFamily="18" charset="0"/>
                          </a:rPr>
                        </m:ctrlPr>
                      </m:naryPr>
                      <m:sub>
                        <m:r>
                          <m:rPr>
                            <m:brk m:alnAt="7"/>
                          </m:rP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𝑟</m:t>
                            </m:r>
                          </m:e>
                          <m:sup>
                            <m:r>
                              <a:rPr lang="en-US" altLang="zh-TW" sz="2000" i="1">
                                <a:latin typeface="Cambria Math" panose="02040503050406030204" pitchFamily="18" charset="0"/>
                              </a:rPr>
                              <m:t>′</m:t>
                            </m:r>
                          </m:sup>
                        </m:sSup>
                        <m:r>
                          <m:rPr>
                            <m:brk m:alnAt="7"/>
                          </m:rP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𝑐</m:t>
                            </m:r>
                          </m:e>
                          <m:sup>
                            <m:r>
                              <a:rPr lang="en-US" altLang="zh-TW" sz="2000" i="1">
                                <a:latin typeface="Cambria Math" panose="02040503050406030204" pitchFamily="18" charset="0"/>
                              </a:rPr>
                              <m:t>′</m:t>
                            </m:r>
                          </m:sup>
                        </m:sSup>
                        <m:r>
                          <m:rPr>
                            <m:brk m:alnAt="7"/>
                          </m:rPr>
                          <a:rPr lang="en-US" altLang="zh-TW" sz="2000" i="1">
                            <a:latin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𝑊</m:t>
                        </m:r>
                        <m:r>
                          <a:rPr lang="en-US" altLang="zh-TW" sz="2000" i="1">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𝑟</m:t>
                        </m:r>
                        <m:r>
                          <a:rPr lang="en-US" altLang="zh-TW" sz="2000" i="1">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𝑐</m:t>
                        </m:r>
                        <m:r>
                          <a:rPr lang="en-US" altLang="zh-TW" sz="2000" i="1">
                            <a:latin typeface="Cambria Math" panose="02040503050406030204" pitchFamily="18" charset="0"/>
                            <a:ea typeface="Cambria Math" panose="02040503050406030204" pitchFamily="18" charset="0"/>
                          </a:rPr>
                          <m:t>)</m:t>
                        </m:r>
                      </m:sub>
                      <m:sup/>
                      <m:e>
                        <m:r>
                          <a:rPr lang="en-US" altLang="zh-TW" sz="2000" i="1">
                            <a:latin typeface="Cambria Math" panose="02040503050406030204" pitchFamily="18" charset="0"/>
                          </a:rPr>
                          <m:t>𝑤</m:t>
                        </m:r>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𝑟</m:t>
                                </m:r>
                              </m:e>
                              <m:sup>
                                <m:r>
                                  <a:rPr lang="en-US" altLang="zh-TW" sz="2000" i="1">
                                    <a:latin typeface="Cambria Math" panose="02040503050406030204" pitchFamily="18" charset="0"/>
                                  </a:rPr>
                                  <m:t>′</m:t>
                                </m:r>
                              </m:sup>
                            </m:sSup>
                            <m: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𝑐</m:t>
                                </m:r>
                              </m:e>
                              <m:sup>
                                <m:r>
                                  <a:rPr lang="en-US" altLang="zh-TW" sz="2000" i="1">
                                    <a:latin typeface="Cambria Math" panose="02040503050406030204" pitchFamily="18" charset="0"/>
                                  </a:rPr>
                                  <m:t>′</m:t>
                                </m:r>
                              </m:sup>
                            </m:sSup>
                            <m:r>
                              <a:rPr lang="en-US" altLang="zh-TW" sz="2000" i="1">
                                <a:latin typeface="Cambria Math" panose="02040503050406030204" pitchFamily="18" charset="0"/>
                              </a:rPr>
                              <m:t>,</m:t>
                            </m:r>
                            <m:r>
                              <a:rPr lang="en-US" altLang="zh-TW" sz="2000" i="1">
                                <a:latin typeface="Cambria Math" panose="02040503050406030204" pitchFamily="18" charset="0"/>
                              </a:rPr>
                              <m:t>𝑟</m:t>
                            </m:r>
                            <m:r>
                              <a:rPr lang="en-US" altLang="zh-TW" sz="2000" i="1">
                                <a:latin typeface="Cambria Math" panose="02040503050406030204" pitchFamily="18" charset="0"/>
                              </a:rPr>
                              <m:t>,</m:t>
                            </m:r>
                            <m:r>
                              <a:rPr lang="en-US" altLang="zh-TW" sz="2000" i="1">
                                <a:latin typeface="Cambria Math" panose="02040503050406030204" pitchFamily="18" charset="0"/>
                              </a:rPr>
                              <m:t>𝑐</m:t>
                            </m:r>
                          </m:e>
                        </m:d>
                        <m:r>
                          <a:rPr lang="en-US" altLang="zh-TW" sz="2000" i="1">
                            <a:latin typeface="Cambria Math" panose="02040503050406030204" pitchFamily="18" charset="0"/>
                          </a:rPr>
                          <m:t>𝑓</m:t>
                        </m:r>
                        <m: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𝑟</m:t>
                            </m:r>
                          </m:e>
                          <m:sup>
                            <m:r>
                              <a:rPr lang="en-US" altLang="zh-TW" sz="2000" i="1">
                                <a:latin typeface="Cambria Math" panose="02040503050406030204" pitchFamily="18" charset="0"/>
                              </a:rPr>
                              <m:t>′</m:t>
                            </m:r>
                          </m:sup>
                        </m:sSup>
                        <m:r>
                          <a:rPr lang="en-US" altLang="zh-TW" sz="2000" i="1">
                            <a:latin typeface="Cambria Math" panose="02040503050406030204" pitchFamily="18" charset="0"/>
                          </a:rPr>
                          <m:t>,</m:t>
                        </m:r>
                        <m:r>
                          <a:rPr lang="en-US" altLang="zh-TW" sz="2000" i="1">
                            <a:latin typeface="Cambria Math" panose="02040503050406030204" pitchFamily="18" charset="0"/>
                          </a:rPr>
                          <m:t>𝑐</m:t>
                        </m:r>
                        <m:r>
                          <a:rPr lang="en-US" altLang="zh-TW" sz="2000" i="1">
                            <a:latin typeface="Cambria Math" panose="02040503050406030204" pitchFamily="18" charset="0"/>
                          </a:rPr>
                          <m:t>′)</m:t>
                        </m:r>
                      </m:e>
                    </m:nary>
                    <m:r>
                      <a:rPr lang="en-US" altLang="zh-TW" sz="2000" i="1" smtClean="0">
                        <a:latin typeface="Cambria Math" panose="02040503050406030204" pitchFamily="18" charset="0"/>
                        <a:ea typeface="Cambria Math" panose="02040503050406030204" pitchFamily="18" charset="0"/>
                      </a:rPr>
                      <m:t>≈</m:t>
                    </m:r>
                  </m:oMath>
                </a14:m>
                <a:r>
                  <a:rPr lang="en-US" altLang="zh-TW" sz="2000" u="sng" dirty="0">
                    <a:latin typeface="+mj-lt"/>
                  </a:rPr>
                  <a:t>7</a:t>
                </a:r>
                <a:endParaRPr lang="zh-TW" altLang="en-US" sz="2000" u="sng" dirty="0">
                  <a:latin typeface="+mj-lt"/>
                </a:endParaRPr>
              </a:p>
            </p:txBody>
          </p:sp>
        </mc:Choice>
        <mc:Fallback xmlns="">
          <p:sp>
            <p:nvSpPr>
              <p:cNvPr id="17" name="矩形 16"/>
              <p:cNvSpPr>
                <a:spLocks noRot="1" noChangeAspect="1" noMove="1" noResize="1" noEditPoints="1" noAdjustHandles="1" noChangeArrowheads="1" noChangeShapeType="1" noTextEdit="1"/>
              </p:cNvSpPr>
              <p:nvPr/>
            </p:nvSpPr>
            <p:spPr>
              <a:xfrm>
                <a:off x="114728" y="3260535"/>
                <a:ext cx="6662273" cy="2742354"/>
              </a:xfrm>
              <a:prstGeom prst="rect">
                <a:avLst/>
              </a:prstGeom>
              <a:blipFill>
                <a:blip r:embed="rId3"/>
                <a:stretch>
                  <a:fillRect l="-1006" b="-21111"/>
                </a:stretch>
              </a:blipFill>
            </p:spPr>
            <p:txBody>
              <a:bodyPr/>
              <a:lstStyle/>
              <a:p>
                <a:r>
                  <a:rPr lang="zh-TW" altLang="en-US">
                    <a:noFill/>
                  </a:rPr>
                  <a:t> </a:t>
                </a:r>
              </a:p>
            </p:txBody>
          </p:sp>
        </mc:Fallback>
      </mc:AlternateContent>
      <p:graphicFrame>
        <p:nvGraphicFramePr>
          <p:cNvPr id="6" name="內容版面配置區 5"/>
          <p:cNvGraphicFramePr>
            <a:graphicFrameLocks noGrp="1"/>
          </p:cNvGraphicFramePr>
          <p:nvPr>
            <p:ph idx="1"/>
            <p:extLst>
              <p:ext uri="{D42A27DB-BD31-4B8C-83A1-F6EECF244321}">
                <p14:modId xmlns:p14="http://schemas.microsoft.com/office/powerpoint/2010/main" val="4042954376"/>
              </p:ext>
            </p:extLst>
          </p:nvPr>
        </p:nvGraphicFramePr>
        <p:xfrm>
          <a:off x="96752" y="1859960"/>
          <a:ext cx="1188000" cy="1188000"/>
        </p:xfrm>
        <a:graphic>
          <a:graphicData uri="http://schemas.openxmlformats.org/drawingml/2006/table">
            <a:tbl>
              <a:tblPr firstRow="1" bandRow="1">
                <a:tableStyleId>{5C22544A-7EE6-4342-B048-85BDC9FD1C3A}</a:tableStyleId>
              </a:tblPr>
              <a:tblGrid>
                <a:gridCol w="396000">
                  <a:extLst>
                    <a:ext uri="{9D8B030D-6E8A-4147-A177-3AD203B41FA5}">
                      <a16:colId xmlns:a16="http://schemas.microsoft.com/office/drawing/2014/main" val="59642661"/>
                    </a:ext>
                  </a:extLst>
                </a:gridCol>
                <a:gridCol w="396000">
                  <a:extLst>
                    <a:ext uri="{9D8B030D-6E8A-4147-A177-3AD203B41FA5}">
                      <a16:colId xmlns:a16="http://schemas.microsoft.com/office/drawing/2014/main" val="872860923"/>
                    </a:ext>
                  </a:extLst>
                </a:gridCol>
                <a:gridCol w="396000">
                  <a:extLst>
                    <a:ext uri="{9D8B030D-6E8A-4147-A177-3AD203B41FA5}">
                      <a16:colId xmlns:a16="http://schemas.microsoft.com/office/drawing/2014/main" val="4019113978"/>
                    </a:ext>
                  </a:extLst>
                </a:gridCol>
              </a:tblGrid>
              <a:tr h="396000">
                <a:tc>
                  <a:txBody>
                    <a:bodyPr/>
                    <a:lstStyle/>
                    <a:p>
                      <a:pPr algn="ctr"/>
                      <a:r>
                        <a:rPr lang="en-US" altLang="zh-TW" b="0" dirty="0">
                          <a:solidFill>
                            <a:schemeClr val="tx1"/>
                          </a:solidFill>
                        </a:rPr>
                        <a:t>3</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5</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7</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5540723"/>
                  </a:ext>
                </a:extLst>
              </a:tr>
              <a:tr h="396000">
                <a:tc>
                  <a:txBody>
                    <a:bodyPr/>
                    <a:lstStyle/>
                    <a:p>
                      <a:pPr algn="ctr"/>
                      <a:r>
                        <a:rPr lang="en-US" altLang="zh-TW" b="0" dirty="0">
                          <a:solidFill>
                            <a:schemeClr val="tx1"/>
                          </a:solidFill>
                        </a:rPr>
                        <a:t>3</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rgbClr val="FF0000"/>
                          </a:solidFill>
                        </a:rPr>
                        <a:t>9</a:t>
                      </a:r>
                      <a:endParaRPr lang="zh-TW" altLang="en-US" b="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4</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0664129"/>
                  </a:ext>
                </a:extLst>
              </a:tr>
              <a:tr h="396000">
                <a:tc>
                  <a:txBody>
                    <a:bodyPr/>
                    <a:lstStyle/>
                    <a:p>
                      <a:pPr algn="ctr"/>
                      <a:r>
                        <a:rPr lang="en-US" altLang="zh-TW" b="0" dirty="0">
                          <a:solidFill>
                            <a:schemeClr val="tx1"/>
                          </a:solidFill>
                        </a:rPr>
                        <a:t>4</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3</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6</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7336287"/>
                  </a:ext>
                </a:extLst>
              </a:tr>
            </a:tbl>
          </a:graphicData>
        </a:graphic>
      </p:graphicFrame>
      <p:sp>
        <p:nvSpPr>
          <p:cNvPr id="6148" name="Rectangle 2"/>
          <p:cNvSpPr>
            <a:spLocks noGrp="1" noChangeArrowheads="1"/>
          </p:cNvSpPr>
          <p:nvPr>
            <p:ph type="title"/>
          </p:nvPr>
        </p:nvSpPr>
        <p:spPr/>
        <p:txBody>
          <a:bodyPr>
            <a:normAutofit/>
          </a:bodyPr>
          <a:lstStyle/>
          <a:p>
            <a:pPr eaLnBrk="1" hangingPunct="1"/>
            <a:r>
              <a:rPr lang="en-US" altLang="zh-TW" sz="4400" b="0" dirty="0">
                <a:solidFill>
                  <a:schemeClr val="tx1"/>
                </a:solidFill>
              </a:rPr>
              <a:t>7.2.5 Gradient Inverse Weighted</a:t>
            </a:r>
          </a:p>
        </p:txBody>
      </p:sp>
      <p:sp>
        <p:nvSpPr>
          <p:cNvPr id="10" name="頁尾版面配置區 3"/>
          <p:cNvSpPr>
            <a:spLocks noGrp="1"/>
          </p:cNvSpPr>
          <p:nvPr>
            <p:ph type="ftr" sz="quarter" idx="11"/>
          </p:nvPr>
        </p:nvSpPr>
        <p:spPr>
          <a:xfrm>
            <a:off x="2764639" y="6459786"/>
            <a:ext cx="3617103" cy="365125"/>
          </a:xfrm>
        </p:spPr>
        <p:txBody>
          <a:bodyPr/>
          <a:lstStyle/>
          <a:p>
            <a:pPr>
              <a:defRPr/>
            </a:pPr>
            <a:r>
              <a:rPr lang="pl-PL" altLang="zh-TW" b="1" dirty="0">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4" name="投影片編號版面配置區 3"/>
          <p:cNvSpPr>
            <a:spLocks noGrp="1"/>
          </p:cNvSpPr>
          <p:nvPr>
            <p:ph type="sldNum" sz="quarter" idx="12"/>
          </p:nvPr>
        </p:nvSpPr>
        <p:spPr/>
        <p:txBody>
          <a:bodyPr/>
          <a:lstStyle/>
          <a:p>
            <a:fld id="{028E3F4F-51B2-42EE-AFA2-40C4572185CC}" type="slidenum">
              <a:rPr lang="en-US" smtClean="0"/>
              <a:t>41</a:t>
            </a:fld>
            <a:endParaRPr lang="en-US" dirty="0"/>
          </a:p>
        </p:txBody>
      </p:sp>
      <mc:AlternateContent xmlns:mc="http://schemas.openxmlformats.org/markup-compatibility/2006" xmlns:a14="http://schemas.microsoft.com/office/drawing/2010/main">
        <mc:Choice Requires="a14">
          <p:sp>
            <p:nvSpPr>
              <p:cNvPr id="7" name="矩形 6"/>
              <p:cNvSpPr/>
              <p:nvPr/>
            </p:nvSpPr>
            <p:spPr>
              <a:xfrm>
                <a:off x="1338903" y="1844824"/>
                <a:ext cx="3862276" cy="1004057"/>
              </a:xfrm>
              <a:prstGeom prst="rect">
                <a:avLst/>
              </a:prstGeom>
            </p:spPr>
            <p:txBody>
              <a:bodyPr wrap="none">
                <a:spAutoFit/>
              </a:bodyPr>
              <a:lstStyle/>
              <a:p>
                <a:r>
                  <a:rPr lang="en-US" altLang="zh-TW" sz="2000" i="1" dirty="0">
                    <a:latin typeface="+mj-lt"/>
                  </a:rPr>
                  <a:t>W(r’, c’, r, c) = </a:t>
                </a:r>
                <a14:m>
                  <m:oMath xmlns:m="http://schemas.openxmlformats.org/officeDocument/2006/math">
                    <m:d>
                      <m:dPr>
                        <m:begChr m:val="{"/>
                        <m:endChr m:val=""/>
                        <m:ctrlPr>
                          <a:rPr lang="en-US" altLang="zh-TW" sz="1600" i="1">
                            <a:latin typeface="Cambria Math" panose="02040503050406030204" pitchFamily="18" charset="0"/>
                          </a:rPr>
                        </m:ctrlPr>
                      </m:dPr>
                      <m:e>
                        <m:eqArr>
                          <m:eqArrPr>
                            <m:ctrlPr>
                              <a:rPr lang="en-US" altLang="zh-TW" sz="1600" i="1">
                                <a:latin typeface="Cambria Math" panose="02040503050406030204" pitchFamily="18" charset="0"/>
                              </a:rPr>
                            </m:ctrlPr>
                          </m:eqArrPr>
                          <m:e>
                            <m:f>
                              <m:fPr>
                                <m:ctrlPr>
                                  <a:rPr lang="en-US" altLang="zh-TW" sz="1600" i="1">
                                    <a:latin typeface="Cambria Math" panose="02040503050406030204" pitchFamily="18" charset="0"/>
                                  </a:rPr>
                                </m:ctrlPr>
                              </m:fPr>
                              <m:num>
                                <m:r>
                                  <a:rPr lang="en-US" altLang="zh-TW" sz="1600" i="1">
                                    <a:latin typeface="Cambria Math" panose="02040503050406030204" pitchFamily="18" charset="0"/>
                                  </a:rPr>
                                  <m:t>1</m:t>
                                </m:r>
                              </m:num>
                              <m:den>
                                <m:r>
                                  <a:rPr lang="en-US" altLang="zh-TW" sz="1600" i="1">
                                    <a:latin typeface="Cambria Math" panose="02040503050406030204" pitchFamily="18" charset="0"/>
                                  </a:rPr>
                                  <m:t>2</m:t>
                                </m:r>
                              </m:den>
                            </m:f>
                            <m:r>
                              <a:rPr lang="en-US" altLang="zh-TW" sz="1600" i="1">
                                <a:latin typeface="Cambria Math" panose="02040503050406030204" pitchFamily="18" charset="0"/>
                              </a:rPr>
                              <m:t> </m:t>
                            </m:r>
                          </m:e>
                          <m:e>
                            <m:f>
                              <m:fPr>
                                <m:ctrlPr>
                                  <a:rPr lang="en-US" altLang="zh-TW" sz="1600" i="1">
                                    <a:latin typeface="Cambria Math" panose="02040503050406030204" pitchFamily="18" charset="0"/>
                                  </a:rPr>
                                </m:ctrlPr>
                              </m:fPr>
                              <m:num>
                                <m:r>
                                  <a:rPr lang="en-US" altLang="zh-TW" sz="1600" i="1">
                                    <a:latin typeface="Cambria Math" panose="02040503050406030204" pitchFamily="18" charset="0"/>
                                  </a:rPr>
                                  <m:t>𝑔</m:t>
                                </m:r>
                                <m:r>
                                  <a:rPr lang="en-US" altLang="zh-TW" sz="1600" i="1">
                                    <a:latin typeface="Cambria Math" panose="02040503050406030204" pitchFamily="18" charset="0"/>
                                  </a:rPr>
                                  <m:t>(</m:t>
                                </m:r>
                                <m:r>
                                  <a:rPr lang="en-US" altLang="zh-TW" sz="1600" i="1">
                                    <a:latin typeface="Cambria Math" panose="02040503050406030204" pitchFamily="18" charset="0"/>
                                  </a:rPr>
                                  <m:t>𝑟</m:t>
                                </m:r>
                                <m:r>
                                  <a:rPr lang="en-US" altLang="zh-TW" sz="1600" i="1">
                                    <a:latin typeface="Cambria Math" panose="02040503050406030204" pitchFamily="18" charset="0"/>
                                  </a:rPr>
                                  <m:t>’, </m:t>
                                </m:r>
                                <m:r>
                                  <a:rPr lang="en-US" altLang="zh-TW" sz="1600" i="1">
                                    <a:latin typeface="Cambria Math" panose="02040503050406030204" pitchFamily="18" charset="0"/>
                                  </a:rPr>
                                  <m:t>𝑐</m:t>
                                </m:r>
                                <m:r>
                                  <a:rPr lang="en-US" altLang="zh-TW" sz="1600" i="1">
                                    <a:latin typeface="Cambria Math" panose="02040503050406030204" pitchFamily="18" charset="0"/>
                                  </a:rPr>
                                  <m:t>’, </m:t>
                                </m:r>
                                <m:r>
                                  <a:rPr lang="en-US" altLang="zh-TW" sz="1600" i="1">
                                    <a:latin typeface="Cambria Math" panose="02040503050406030204" pitchFamily="18" charset="0"/>
                                  </a:rPr>
                                  <m:t>𝑟</m:t>
                                </m:r>
                                <m:r>
                                  <a:rPr lang="en-US" altLang="zh-TW" sz="1600" i="1">
                                    <a:latin typeface="Cambria Math" panose="02040503050406030204" pitchFamily="18" charset="0"/>
                                  </a:rPr>
                                  <m:t>, </m:t>
                                </m:r>
                                <m:r>
                                  <a:rPr lang="en-US" altLang="zh-TW" sz="1600" i="1">
                                    <a:latin typeface="Cambria Math" panose="02040503050406030204" pitchFamily="18" charset="0"/>
                                  </a:rPr>
                                  <m:t>𝑐</m:t>
                                </m:r>
                                <m:r>
                                  <a:rPr lang="en-US" altLang="zh-TW" sz="1600" i="1">
                                    <a:latin typeface="Cambria Math" panose="02040503050406030204" pitchFamily="18" charset="0"/>
                                  </a:rPr>
                                  <m:t>)</m:t>
                                </m:r>
                              </m:num>
                              <m:den>
                                <m:r>
                                  <a:rPr lang="en-US" altLang="zh-TW" sz="1600" b="0" i="1" smtClean="0">
                                    <a:latin typeface="Cambria Math" panose="02040503050406030204" pitchFamily="18" charset="0"/>
                                  </a:rPr>
                                  <m:t>2</m:t>
                                </m:r>
                                <m:nary>
                                  <m:naryPr>
                                    <m:chr m:val="∑"/>
                                    <m:ctrlPr>
                                      <a:rPr lang="en-US" altLang="zh-TW" sz="1600" i="1">
                                        <a:latin typeface="Cambria Math" panose="02040503050406030204" pitchFamily="18" charset="0"/>
                                      </a:rPr>
                                    </m:ctrlPr>
                                  </m:naryPr>
                                  <m:sub>
                                    <m:r>
                                      <a:rPr lang="en-US" altLang="zh-TW" sz="1600" b="0" i="1" smtClean="0">
                                        <a:latin typeface="Cambria Math" panose="02040503050406030204" pitchFamily="18" charset="0"/>
                                      </a:rPr>
                                      <m:t>𝑟</m:t>
                                    </m:r>
                                    <m:r>
                                      <m:rPr>
                                        <m:brk m:alnAt="23"/>
                                      </m:rPr>
                                      <a:rPr lang="en-US" altLang="zh-TW" sz="1600" i="1">
                                        <a:latin typeface="Cambria Math" panose="02040503050406030204" pitchFamily="18" charset="0"/>
                                      </a:rPr>
                                      <m:t>−</m:t>
                                    </m:r>
                                    <m:r>
                                      <a:rPr lang="en-US" altLang="zh-TW" sz="1600" i="1">
                                        <a:latin typeface="Cambria Math" panose="02040503050406030204" pitchFamily="18" charset="0"/>
                                      </a:rPr>
                                      <m:t>1</m:t>
                                    </m:r>
                                  </m:sub>
                                  <m:sup>
                                    <m:r>
                                      <a:rPr lang="en-US" altLang="zh-TW" sz="1600" i="1">
                                        <a:latin typeface="Cambria Math" panose="02040503050406030204" pitchFamily="18" charset="0"/>
                                      </a:rPr>
                                      <m:t>𝑟</m:t>
                                    </m:r>
                                    <m:r>
                                      <a:rPr lang="en-US" altLang="zh-TW" sz="1600" i="1">
                                        <a:latin typeface="Cambria Math" panose="02040503050406030204" pitchFamily="18" charset="0"/>
                                      </a:rPr>
                                      <m:t>+1</m:t>
                                    </m:r>
                                  </m:sup>
                                  <m:e>
                                    <m:nary>
                                      <m:naryPr>
                                        <m:chr m:val="∑"/>
                                        <m:ctrlPr>
                                          <a:rPr lang="en-US" altLang="zh-TW" sz="1600" i="1">
                                            <a:latin typeface="Cambria Math" panose="02040503050406030204" pitchFamily="18" charset="0"/>
                                          </a:rPr>
                                        </m:ctrlPr>
                                      </m:naryPr>
                                      <m:sub>
                                        <m:r>
                                          <a:rPr lang="en-US" altLang="zh-TW" sz="1600" b="0" i="1" smtClean="0">
                                            <a:latin typeface="Cambria Math" panose="02040503050406030204" pitchFamily="18" charset="0"/>
                                          </a:rPr>
                                          <m:t>𝑐</m:t>
                                        </m:r>
                                        <m:r>
                                          <m:rPr>
                                            <m:brk m:alnAt="23"/>
                                          </m:rPr>
                                          <a:rPr lang="en-US" altLang="zh-TW" sz="1600" i="1">
                                            <a:latin typeface="Cambria Math" panose="02040503050406030204" pitchFamily="18" charset="0"/>
                                          </a:rPr>
                                          <m:t>−</m:t>
                                        </m:r>
                                        <m:r>
                                          <a:rPr lang="en-US" altLang="zh-TW" sz="1600" i="1">
                                            <a:latin typeface="Cambria Math" panose="02040503050406030204" pitchFamily="18" charset="0"/>
                                          </a:rPr>
                                          <m:t>1</m:t>
                                        </m:r>
                                      </m:sub>
                                      <m:sup>
                                        <m:r>
                                          <a:rPr lang="en-US" altLang="zh-TW" sz="1600" i="1">
                                            <a:latin typeface="Cambria Math" panose="02040503050406030204" pitchFamily="18" charset="0"/>
                                          </a:rPr>
                                          <m:t>𝑐</m:t>
                                        </m:r>
                                        <m:r>
                                          <a:rPr lang="en-US" altLang="zh-TW" sz="1600" i="1">
                                            <a:latin typeface="Cambria Math" panose="02040503050406030204" pitchFamily="18" charset="0"/>
                                          </a:rPr>
                                          <m:t>+1</m:t>
                                        </m:r>
                                      </m:sup>
                                      <m:e>
                                        <m:r>
                                          <m:rPr>
                                            <m:nor/>
                                          </m:rPr>
                                          <a:rPr lang="en-US" altLang="zh-TW" sz="1600" i="1" dirty="0" smtClean="0">
                                            <a:solidFill>
                                              <a:srgbClr val="FF0000"/>
                                            </a:solidFill>
                                          </a:rPr>
                                          <m:t>g</m:t>
                                        </m:r>
                                        <m:r>
                                          <m:rPr>
                                            <m:nor/>
                                          </m:rPr>
                                          <a:rPr lang="en-US" altLang="zh-TW" sz="1600" i="1" dirty="0" smtClean="0">
                                            <a:solidFill>
                                              <a:srgbClr val="FF0000"/>
                                            </a:solidFill>
                                          </a:rPr>
                                          <m:t>(</m:t>
                                        </m:r>
                                        <m:r>
                                          <m:rPr>
                                            <m:nor/>
                                          </m:rPr>
                                          <a:rPr lang="en-US" altLang="zh-TW" sz="1600" i="1" dirty="0" smtClean="0">
                                            <a:solidFill>
                                              <a:srgbClr val="FF0000"/>
                                            </a:solidFill>
                                          </a:rPr>
                                          <m:t>r</m:t>
                                        </m:r>
                                        <m:r>
                                          <m:rPr>
                                            <m:nor/>
                                          </m:rPr>
                                          <a:rPr lang="en-US" altLang="zh-TW" sz="1600" i="1" dirty="0" smtClean="0">
                                            <a:solidFill>
                                              <a:srgbClr val="FF0000"/>
                                            </a:solidFill>
                                          </a:rPr>
                                          <m:t>’, </m:t>
                                        </m:r>
                                        <m:r>
                                          <m:rPr>
                                            <m:nor/>
                                          </m:rPr>
                                          <a:rPr lang="en-US" altLang="zh-TW" sz="1600" i="1" dirty="0" smtClean="0">
                                            <a:solidFill>
                                              <a:srgbClr val="FF0000"/>
                                            </a:solidFill>
                                          </a:rPr>
                                          <m:t>c</m:t>
                                        </m:r>
                                        <m:r>
                                          <m:rPr>
                                            <m:nor/>
                                          </m:rPr>
                                          <a:rPr lang="en-US" altLang="zh-TW" sz="1600" i="1" dirty="0" smtClean="0">
                                            <a:solidFill>
                                              <a:srgbClr val="FF0000"/>
                                            </a:solidFill>
                                          </a:rPr>
                                          <m:t>’, </m:t>
                                        </m:r>
                                        <m:r>
                                          <m:rPr>
                                            <m:nor/>
                                          </m:rPr>
                                          <a:rPr lang="en-US" altLang="zh-TW" sz="1600" i="1" dirty="0" smtClean="0">
                                            <a:solidFill>
                                              <a:srgbClr val="FF0000"/>
                                            </a:solidFill>
                                          </a:rPr>
                                          <m:t>r</m:t>
                                        </m:r>
                                        <m:r>
                                          <m:rPr>
                                            <m:nor/>
                                          </m:rPr>
                                          <a:rPr lang="en-US" altLang="zh-TW" sz="1600" i="1" dirty="0" smtClean="0">
                                            <a:solidFill>
                                              <a:srgbClr val="FF0000"/>
                                            </a:solidFill>
                                          </a:rPr>
                                          <m:t>, </m:t>
                                        </m:r>
                                        <m:r>
                                          <m:rPr>
                                            <m:nor/>
                                          </m:rPr>
                                          <a:rPr lang="en-US" altLang="zh-TW" sz="1600" i="1" dirty="0" smtClean="0">
                                            <a:solidFill>
                                              <a:srgbClr val="FF0000"/>
                                            </a:solidFill>
                                          </a:rPr>
                                          <m:t>c</m:t>
                                        </m:r>
                                        <m:r>
                                          <m:rPr>
                                            <m:nor/>
                                          </m:rPr>
                                          <a:rPr lang="en-US" altLang="zh-TW" sz="1600" i="1" dirty="0" smtClean="0">
                                            <a:solidFill>
                                              <a:srgbClr val="FF0000"/>
                                            </a:solidFill>
                                          </a:rPr>
                                          <m:t>)</m:t>
                                        </m:r>
                                      </m:e>
                                    </m:nary>
                                  </m:e>
                                </m:nary>
                              </m:den>
                            </m:f>
                          </m:e>
                        </m:eqArr>
                      </m:e>
                    </m:d>
                  </m:oMath>
                </a14:m>
                <a:endParaRPr lang="zh-TW" altLang="en-US" sz="1600" dirty="0">
                  <a:latin typeface="+mj-lt"/>
                </a:endParaRPr>
              </a:p>
            </p:txBody>
          </p:sp>
        </mc:Choice>
        <mc:Fallback xmlns="">
          <p:sp>
            <p:nvSpPr>
              <p:cNvPr id="7" name="矩形 6"/>
              <p:cNvSpPr>
                <a:spLocks noRot="1" noChangeAspect="1" noMove="1" noResize="1" noEditPoints="1" noAdjustHandles="1" noChangeArrowheads="1" noChangeShapeType="1" noTextEdit="1"/>
              </p:cNvSpPr>
              <p:nvPr/>
            </p:nvSpPr>
            <p:spPr>
              <a:xfrm>
                <a:off x="1338903" y="1844824"/>
                <a:ext cx="3862276" cy="1004057"/>
              </a:xfrm>
              <a:prstGeom prst="rect">
                <a:avLst/>
              </a:prstGeom>
              <a:blipFill>
                <a:blip r:embed="rId4"/>
                <a:stretch>
                  <a:fillRect l="-1738"/>
                </a:stretch>
              </a:blipFill>
            </p:spPr>
            <p:txBody>
              <a:bodyPr/>
              <a:lstStyle/>
              <a:p>
                <a:r>
                  <a:rPr lang="zh-TW" altLang="en-US">
                    <a:noFill/>
                  </a:rPr>
                  <a:t> </a:t>
                </a:r>
              </a:p>
            </p:txBody>
          </p:sp>
        </mc:Fallback>
      </mc:AlternateContent>
      <p:sp>
        <p:nvSpPr>
          <p:cNvPr id="11" name="文字方塊 10"/>
          <p:cNvSpPr txBox="1"/>
          <p:nvPr/>
        </p:nvSpPr>
        <p:spPr>
          <a:xfrm>
            <a:off x="5383183" y="1919016"/>
            <a:ext cx="1565081" cy="1015663"/>
          </a:xfrm>
          <a:prstGeom prst="rect">
            <a:avLst/>
          </a:prstGeom>
          <a:noFill/>
        </p:spPr>
        <p:txBody>
          <a:bodyPr wrap="square" rtlCol="0">
            <a:spAutoFit/>
          </a:bodyPr>
          <a:lstStyle/>
          <a:p>
            <a:pPr>
              <a:lnSpc>
                <a:spcPct val="150000"/>
              </a:lnSpc>
            </a:pPr>
            <a:r>
              <a:rPr lang="en-US" altLang="zh-TW" sz="2000" i="1" dirty="0">
                <a:latin typeface="+mj-lt"/>
              </a:rPr>
              <a:t>(</a:t>
            </a:r>
            <a:r>
              <a:rPr lang="en-US" altLang="zh-TW" sz="2000" i="1" dirty="0" err="1">
                <a:latin typeface="+mj-lt"/>
              </a:rPr>
              <a:t>r’,c</a:t>
            </a:r>
            <a:r>
              <a:rPr lang="en-US" altLang="zh-TW" sz="2000" i="1" dirty="0">
                <a:latin typeface="+mj-lt"/>
              </a:rPr>
              <a:t>’) = (</a:t>
            </a:r>
            <a:r>
              <a:rPr lang="en-US" altLang="zh-TW" sz="2000" i="1" dirty="0" err="1">
                <a:latin typeface="+mj-lt"/>
              </a:rPr>
              <a:t>r,c</a:t>
            </a:r>
            <a:r>
              <a:rPr lang="en-US" altLang="zh-TW" sz="2000" i="1" dirty="0">
                <a:latin typeface="+mj-lt"/>
              </a:rPr>
              <a:t>)</a:t>
            </a:r>
          </a:p>
          <a:p>
            <a:pPr>
              <a:lnSpc>
                <a:spcPct val="150000"/>
              </a:lnSpc>
            </a:pPr>
            <a:r>
              <a:rPr lang="en-US" altLang="zh-TW" sz="2000" i="1" dirty="0">
                <a:latin typeface="+mj-lt"/>
              </a:rPr>
              <a:t>otherwise</a:t>
            </a:r>
            <a:endParaRPr lang="zh-TW" altLang="en-US" sz="2000" i="1" dirty="0">
              <a:latin typeface="+mj-lt"/>
            </a:endParaRPr>
          </a:p>
        </p:txBody>
      </p:sp>
      <p:graphicFrame>
        <p:nvGraphicFramePr>
          <p:cNvPr id="13" name="內容版面配置區 5"/>
          <p:cNvGraphicFramePr>
            <a:graphicFrameLocks/>
          </p:cNvGraphicFramePr>
          <p:nvPr>
            <p:extLst>
              <p:ext uri="{D42A27DB-BD31-4B8C-83A1-F6EECF244321}">
                <p14:modId xmlns:p14="http://schemas.microsoft.com/office/powerpoint/2010/main" val="2688994256"/>
              </p:ext>
            </p:extLst>
          </p:nvPr>
        </p:nvGraphicFramePr>
        <p:xfrm>
          <a:off x="6916579" y="4638472"/>
          <a:ext cx="2160000" cy="162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59642661"/>
                    </a:ext>
                  </a:extLst>
                </a:gridCol>
                <a:gridCol w="720000">
                  <a:extLst>
                    <a:ext uri="{9D8B030D-6E8A-4147-A177-3AD203B41FA5}">
                      <a16:colId xmlns:a16="http://schemas.microsoft.com/office/drawing/2014/main" val="872860923"/>
                    </a:ext>
                  </a:extLst>
                </a:gridCol>
                <a:gridCol w="720000">
                  <a:extLst>
                    <a:ext uri="{9D8B030D-6E8A-4147-A177-3AD203B41FA5}">
                      <a16:colId xmlns:a16="http://schemas.microsoft.com/office/drawing/2014/main" val="4019113978"/>
                    </a:ext>
                  </a:extLst>
                </a:gridCol>
              </a:tblGrid>
              <a:tr h="540000">
                <a:tc>
                  <a:txBody>
                    <a:bodyPr/>
                    <a:lstStyle/>
                    <a:p>
                      <a:pPr algn="ctr"/>
                      <a:r>
                        <a:rPr lang="en-US" altLang="zh-TW" b="0" dirty="0">
                          <a:solidFill>
                            <a:schemeClr val="tx1"/>
                          </a:solidFill>
                        </a:rPr>
                        <a:t>0.042</a:t>
                      </a:r>
                      <a:endParaRPr lang="zh-TW" altLang="en-US" b="0" dirty="0">
                        <a:solidFill>
                          <a:schemeClr val="tx1"/>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0.063</a:t>
                      </a:r>
                      <a:endParaRPr lang="zh-TW" altLang="en-US" b="0" dirty="0">
                        <a:solidFill>
                          <a:schemeClr val="tx1"/>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0.126</a:t>
                      </a:r>
                      <a:endParaRPr lang="zh-TW" altLang="en-US" b="0" dirty="0">
                        <a:solidFill>
                          <a:schemeClr val="tx1"/>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5540723"/>
                  </a:ext>
                </a:extLst>
              </a:tr>
              <a:tr h="540000">
                <a:tc>
                  <a:txBody>
                    <a:bodyPr/>
                    <a:lstStyle/>
                    <a:p>
                      <a:pPr algn="ctr"/>
                      <a:r>
                        <a:rPr lang="en-US" altLang="zh-TW" b="0" dirty="0">
                          <a:solidFill>
                            <a:schemeClr val="tx1"/>
                          </a:solidFill>
                        </a:rPr>
                        <a:t>0.042</a:t>
                      </a:r>
                      <a:endParaRPr lang="zh-TW" altLang="en-US" b="0" dirty="0">
                        <a:solidFill>
                          <a:schemeClr val="tx1"/>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0.5</a:t>
                      </a:r>
                      <a:endParaRPr lang="zh-TW" altLang="en-US" b="0" dirty="0">
                        <a:solidFill>
                          <a:schemeClr val="tx1"/>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0.051</a:t>
                      </a:r>
                      <a:endParaRPr lang="zh-TW" altLang="en-US" b="0" dirty="0">
                        <a:solidFill>
                          <a:schemeClr val="tx1"/>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0664129"/>
                  </a:ext>
                </a:extLst>
              </a:tr>
              <a:tr h="540000">
                <a:tc>
                  <a:txBody>
                    <a:bodyPr/>
                    <a:lstStyle/>
                    <a:p>
                      <a:pPr algn="ctr"/>
                      <a:r>
                        <a:rPr lang="en-US" altLang="zh-TW" b="0" dirty="0">
                          <a:solidFill>
                            <a:schemeClr val="tx1"/>
                          </a:solidFill>
                        </a:rPr>
                        <a:t>0.051</a:t>
                      </a:r>
                      <a:endParaRPr lang="zh-TW" altLang="en-US" b="0" dirty="0">
                        <a:solidFill>
                          <a:schemeClr val="tx1"/>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0.042</a:t>
                      </a:r>
                      <a:endParaRPr lang="zh-TW" altLang="en-US" b="0" dirty="0">
                        <a:solidFill>
                          <a:schemeClr val="tx1"/>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0.083</a:t>
                      </a:r>
                      <a:endParaRPr lang="zh-TW" altLang="en-US" b="0" dirty="0">
                        <a:solidFill>
                          <a:schemeClr val="tx1"/>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7336287"/>
                  </a:ext>
                </a:extLst>
              </a:tr>
            </a:tbl>
          </a:graphicData>
        </a:graphic>
      </p:graphicFrame>
      <p:sp>
        <p:nvSpPr>
          <p:cNvPr id="12" name="文字方塊 11"/>
          <p:cNvSpPr txBox="1"/>
          <p:nvPr/>
        </p:nvSpPr>
        <p:spPr>
          <a:xfrm>
            <a:off x="6359887" y="5201773"/>
            <a:ext cx="540000" cy="369332"/>
          </a:xfrm>
          <a:prstGeom prst="rect">
            <a:avLst/>
          </a:prstGeom>
          <a:noFill/>
        </p:spPr>
        <p:txBody>
          <a:bodyPr wrap="square" rtlCol="0">
            <a:spAutoFit/>
          </a:bodyPr>
          <a:lstStyle/>
          <a:p>
            <a:pPr algn="ctr"/>
            <a:r>
              <a:rPr lang="en-US" altLang="zh-TW" i="1" dirty="0">
                <a:latin typeface="Times New Roman" panose="02020603050405020304" pitchFamily="18" charset="0"/>
                <a:ea typeface="+mj-ea"/>
                <a:cs typeface="Times New Roman" panose="02020603050405020304" pitchFamily="18" charset="0"/>
              </a:rPr>
              <a:t>W=</a:t>
            </a:r>
            <a:endParaRPr lang="zh-TW" altLang="en-US" i="1" dirty="0">
              <a:latin typeface="Times New Roman" panose="02020603050405020304" pitchFamily="18" charset="0"/>
              <a:ea typeface="+mj-ea"/>
              <a:cs typeface="Times New Roman" panose="02020603050405020304" pitchFamily="18" charset="0"/>
            </a:endParaRPr>
          </a:p>
        </p:txBody>
      </p:sp>
      <p:cxnSp>
        <p:nvCxnSpPr>
          <p:cNvPr id="21" name="直線單箭頭接點 20"/>
          <p:cNvCxnSpPr/>
          <p:nvPr/>
        </p:nvCxnSpPr>
        <p:spPr>
          <a:xfrm flipV="1">
            <a:off x="4788024" y="3350764"/>
            <a:ext cx="2304256" cy="4382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graphicFrame>
            <p:nvGraphicFramePr>
              <p:cNvPr id="23" name="內容版面配置區 5"/>
              <p:cNvGraphicFramePr>
                <a:graphicFrameLocks/>
              </p:cNvGraphicFramePr>
              <p:nvPr>
                <p:extLst>
                  <p:ext uri="{D42A27DB-BD31-4B8C-83A1-F6EECF244321}">
                    <p14:modId xmlns:p14="http://schemas.microsoft.com/office/powerpoint/2010/main" val="3988764621"/>
                  </p:ext>
                </p:extLst>
              </p:nvPr>
            </p:nvGraphicFramePr>
            <p:xfrm>
              <a:off x="7261160" y="2428727"/>
              <a:ext cx="1728000" cy="1728000"/>
            </p:xfrm>
            <a:graphic>
              <a:graphicData uri="http://schemas.openxmlformats.org/drawingml/2006/table">
                <a:tbl>
                  <a:tblPr firstRow="1" bandRow="1">
                    <a:tableStyleId>{5C22544A-7EE6-4342-B048-85BDC9FD1C3A}</a:tableStyleId>
                  </a:tblPr>
                  <a:tblGrid>
                    <a:gridCol w="576000">
                      <a:extLst>
                        <a:ext uri="{9D8B030D-6E8A-4147-A177-3AD203B41FA5}">
                          <a16:colId xmlns:a16="http://schemas.microsoft.com/office/drawing/2014/main" val="59642661"/>
                        </a:ext>
                      </a:extLst>
                    </a:gridCol>
                    <a:gridCol w="576000">
                      <a:extLst>
                        <a:ext uri="{9D8B030D-6E8A-4147-A177-3AD203B41FA5}">
                          <a16:colId xmlns:a16="http://schemas.microsoft.com/office/drawing/2014/main" val="872860923"/>
                        </a:ext>
                      </a:extLst>
                    </a:gridCol>
                    <a:gridCol w="576000">
                      <a:extLst>
                        <a:ext uri="{9D8B030D-6E8A-4147-A177-3AD203B41FA5}">
                          <a16:colId xmlns:a16="http://schemas.microsoft.com/office/drawing/2014/main" val="4019113978"/>
                        </a:ext>
                      </a:extLst>
                    </a:gridCol>
                  </a:tblGrid>
                  <a:tr h="576000">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6</m:t>
                                    </m:r>
                                  </m:den>
                                </m:f>
                              </m:oMath>
                            </m:oMathPara>
                          </a14:m>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4</m:t>
                                    </m:r>
                                  </m:den>
                                </m:f>
                              </m:oMath>
                            </m:oMathPara>
                          </a14:m>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2</m:t>
                                    </m:r>
                                  </m:den>
                                </m:f>
                              </m:oMath>
                            </m:oMathPara>
                          </a14:m>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5540723"/>
                      </a:ext>
                    </a:extLst>
                  </a:tr>
                  <a:tr h="576000">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6</m:t>
                                    </m:r>
                                  </m:den>
                                </m:f>
                              </m:oMath>
                            </m:oMathPara>
                          </a14:m>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2</m:t>
                                    </m:r>
                                  </m:den>
                                </m:f>
                              </m:oMath>
                            </m:oMathPara>
                          </a14:m>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5</m:t>
                                    </m:r>
                                  </m:den>
                                </m:f>
                              </m:oMath>
                            </m:oMathPara>
                          </a14:m>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0664129"/>
                      </a:ext>
                    </a:extLst>
                  </a:tr>
                  <a:tr h="576000">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5</m:t>
                                    </m:r>
                                  </m:den>
                                </m:f>
                              </m:oMath>
                            </m:oMathPara>
                          </a14:m>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6</m:t>
                                    </m:r>
                                  </m:den>
                                </m:f>
                              </m:oMath>
                            </m:oMathPara>
                          </a14:m>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3</m:t>
                                    </m:r>
                                  </m:den>
                                </m:f>
                              </m:oMath>
                            </m:oMathPara>
                          </a14:m>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7336287"/>
                      </a:ext>
                    </a:extLst>
                  </a:tr>
                </a:tbl>
              </a:graphicData>
            </a:graphic>
          </p:graphicFrame>
        </mc:Choice>
        <mc:Fallback xmlns="">
          <p:graphicFrame>
            <p:nvGraphicFramePr>
              <p:cNvPr id="23" name="內容版面配置區 5"/>
              <p:cNvGraphicFramePr>
                <a:graphicFrameLocks/>
              </p:cNvGraphicFramePr>
              <p:nvPr>
                <p:extLst>
                  <p:ext uri="{D42A27DB-BD31-4B8C-83A1-F6EECF244321}">
                    <p14:modId xmlns:p14="http://schemas.microsoft.com/office/powerpoint/2010/main" val="3988764621"/>
                  </p:ext>
                </p:extLst>
              </p:nvPr>
            </p:nvGraphicFramePr>
            <p:xfrm>
              <a:off x="7261160" y="2428727"/>
              <a:ext cx="1728000" cy="1728000"/>
            </p:xfrm>
            <a:graphic>
              <a:graphicData uri="http://schemas.openxmlformats.org/drawingml/2006/table">
                <a:tbl>
                  <a:tblPr firstRow="1" bandRow="1">
                    <a:tableStyleId>{5C22544A-7EE6-4342-B048-85BDC9FD1C3A}</a:tableStyleId>
                  </a:tblPr>
                  <a:tblGrid>
                    <a:gridCol w="576000">
                      <a:extLst>
                        <a:ext uri="{9D8B030D-6E8A-4147-A177-3AD203B41FA5}">
                          <a16:colId xmlns:a16="http://schemas.microsoft.com/office/drawing/2014/main" val="59642661"/>
                        </a:ext>
                      </a:extLst>
                    </a:gridCol>
                    <a:gridCol w="576000">
                      <a:extLst>
                        <a:ext uri="{9D8B030D-6E8A-4147-A177-3AD203B41FA5}">
                          <a16:colId xmlns:a16="http://schemas.microsoft.com/office/drawing/2014/main" val="872860923"/>
                        </a:ext>
                      </a:extLst>
                    </a:gridCol>
                    <a:gridCol w="576000">
                      <a:extLst>
                        <a:ext uri="{9D8B030D-6E8A-4147-A177-3AD203B41FA5}">
                          <a16:colId xmlns:a16="http://schemas.microsoft.com/office/drawing/2014/main" val="4019113978"/>
                        </a:ext>
                      </a:extLst>
                    </a:gridCol>
                  </a:tblGrid>
                  <a:tr h="576000">
                    <a:tc>
                      <a:txBody>
                        <a:bodyPr/>
                        <a:lstStyle/>
                        <a:p>
                          <a:endParaRPr lang="zh-TW"/>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blipFill>
                          <a:blip r:embed="rId5"/>
                          <a:stretch>
                            <a:fillRect l="-1053" t="-1053" r="-201053" b="-201053"/>
                          </a:stretch>
                        </a:blipFill>
                      </a:tcPr>
                    </a:tc>
                    <a:tc>
                      <a:txBody>
                        <a:bodyPr/>
                        <a:lstStyle/>
                        <a:p>
                          <a:endParaRPr lang="zh-TW"/>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blipFill>
                          <a:blip r:embed="rId5"/>
                          <a:stretch>
                            <a:fillRect l="-102128" t="-1053" r="-103191" b="-201053"/>
                          </a:stretch>
                        </a:blipFill>
                      </a:tcPr>
                    </a:tc>
                    <a:tc>
                      <a:txBody>
                        <a:bodyPr/>
                        <a:lstStyle/>
                        <a:p>
                          <a:endParaRPr lang="zh-TW"/>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blipFill>
                          <a:blip r:embed="rId5"/>
                          <a:stretch>
                            <a:fillRect l="-200000" t="-1053" r="-2105" b="-201053"/>
                          </a:stretch>
                        </a:blipFill>
                      </a:tcPr>
                    </a:tc>
                    <a:extLst>
                      <a:ext uri="{0D108BD9-81ED-4DB2-BD59-A6C34878D82A}">
                        <a16:rowId xmlns:a16="http://schemas.microsoft.com/office/drawing/2014/main" val="3165540723"/>
                      </a:ext>
                    </a:extLst>
                  </a:tr>
                  <a:tr h="576000">
                    <a:tc>
                      <a:txBody>
                        <a:bodyPr/>
                        <a:lstStyle/>
                        <a:p>
                          <a:endParaRPr lang="zh-TW"/>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blipFill>
                          <a:blip r:embed="rId5"/>
                          <a:stretch>
                            <a:fillRect l="-1053" t="-102128" r="-201053" b="-103191"/>
                          </a:stretch>
                        </a:blipFill>
                      </a:tcPr>
                    </a:tc>
                    <a:tc>
                      <a:txBody>
                        <a:bodyPr/>
                        <a:lstStyle/>
                        <a:p>
                          <a:endParaRPr lang="zh-TW"/>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blipFill>
                          <a:blip r:embed="rId5"/>
                          <a:stretch>
                            <a:fillRect l="-102128" t="-102128" r="-103191" b="-103191"/>
                          </a:stretch>
                        </a:blipFill>
                      </a:tcPr>
                    </a:tc>
                    <a:tc>
                      <a:txBody>
                        <a:bodyPr/>
                        <a:lstStyle/>
                        <a:p>
                          <a:endParaRPr lang="zh-TW"/>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blipFill>
                          <a:blip r:embed="rId5"/>
                          <a:stretch>
                            <a:fillRect l="-200000" t="-102128" r="-2105" b="-103191"/>
                          </a:stretch>
                        </a:blipFill>
                      </a:tcPr>
                    </a:tc>
                    <a:extLst>
                      <a:ext uri="{0D108BD9-81ED-4DB2-BD59-A6C34878D82A}">
                        <a16:rowId xmlns:a16="http://schemas.microsoft.com/office/drawing/2014/main" val="1560664129"/>
                      </a:ext>
                    </a:extLst>
                  </a:tr>
                  <a:tr h="576000">
                    <a:tc>
                      <a:txBody>
                        <a:bodyPr/>
                        <a:lstStyle/>
                        <a:p>
                          <a:endParaRPr lang="zh-TW"/>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blipFill>
                          <a:blip r:embed="rId5"/>
                          <a:stretch>
                            <a:fillRect l="-1053" t="-200000" r="-201053" b="-2105"/>
                          </a:stretch>
                        </a:blipFill>
                      </a:tcPr>
                    </a:tc>
                    <a:tc>
                      <a:txBody>
                        <a:bodyPr/>
                        <a:lstStyle/>
                        <a:p>
                          <a:endParaRPr lang="zh-TW"/>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blipFill>
                          <a:blip r:embed="rId5"/>
                          <a:stretch>
                            <a:fillRect l="-102128" t="-200000" r="-103191" b="-2105"/>
                          </a:stretch>
                        </a:blipFill>
                      </a:tcPr>
                    </a:tc>
                    <a:tc>
                      <a:txBody>
                        <a:bodyPr/>
                        <a:lstStyle/>
                        <a:p>
                          <a:endParaRPr lang="zh-TW"/>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blipFill>
                          <a:blip r:embed="rId5"/>
                          <a:stretch>
                            <a:fillRect l="-200000" t="-200000" r="-2105" b="-2105"/>
                          </a:stretch>
                        </a:blipFill>
                      </a:tcPr>
                    </a:tc>
                    <a:extLst>
                      <a:ext uri="{0D108BD9-81ED-4DB2-BD59-A6C34878D82A}">
                        <a16:rowId xmlns:a16="http://schemas.microsoft.com/office/drawing/2014/main" val="2667336287"/>
                      </a:ext>
                    </a:extLst>
                  </a:tr>
                </a:tbl>
              </a:graphicData>
            </a:graphic>
          </p:graphicFrame>
        </mc:Fallback>
      </mc:AlternateContent>
      <p:sp>
        <p:nvSpPr>
          <p:cNvPr id="25" name="文字方塊 24"/>
          <p:cNvSpPr txBox="1"/>
          <p:nvPr/>
        </p:nvSpPr>
        <p:spPr>
          <a:xfrm>
            <a:off x="6718159" y="2787438"/>
            <a:ext cx="540000" cy="369332"/>
          </a:xfrm>
          <a:prstGeom prst="rect">
            <a:avLst/>
          </a:prstGeom>
          <a:noFill/>
        </p:spPr>
        <p:txBody>
          <a:bodyPr wrap="square" rtlCol="0">
            <a:spAutoFit/>
          </a:bodyPr>
          <a:lstStyle/>
          <a:p>
            <a:pPr algn="ctr"/>
            <a:r>
              <a:rPr lang="en-US" altLang="zh-TW" i="1" dirty="0">
                <a:latin typeface="Times New Roman" panose="02020603050405020304" pitchFamily="18" charset="0"/>
                <a:ea typeface="+mj-ea"/>
                <a:cs typeface="Times New Roman" panose="02020603050405020304" pitchFamily="18" charset="0"/>
              </a:rPr>
              <a:t>g =</a:t>
            </a:r>
            <a:endParaRPr lang="zh-TW" altLang="en-US" i="1" dirty="0">
              <a:latin typeface="Times New Roman" panose="02020603050405020304" pitchFamily="18" charset="0"/>
              <a:ea typeface="+mj-ea"/>
              <a:cs typeface="Times New Roman" panose="02020603050405020304" pitchFamily="18" charset="0"/>
            </a:endParaRPr>
          </a:p>
        </p:txBody>
      </p:sp>
      <p:cxnSp>
        <p:nvCxnSpPr>
          <p:cNvPr id="34" name="直線單箭頭接點 33"/>
          <p:cNvCxnSpPr/>
          <p:nvPr/>
        </p:nvCxnSpPr>
        <p:spPr>
          <a:xfrm>
            <a:off x="683568" y="3047960"/>
            <a:ext cx="378816" cy="52505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p:cNvCxnSpPr/>
          <p:nvPr/>
        </p:nvCxnSpPr>
        <p:spPr>
          <a:xfrm>
            <a:off x="5076056" y="5301208"/>
            <a:ext cx="1207407" cy="8523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文字方塊 15"/>
          <p:cNvSpPr txBox="1"/>
          <p:nvPr/>
        </p:nvSpPr>
        <p:spPr>
          <a:xfrm>
            <a:off x="33790" y="1438746"/>
            <a:ext cx="540000" cy="369332"/>
          </a:xfrm>
          <a:prstGeom prst="rect">
            <a:avLst/>
          </a:prstGeom>
          <a:noFill/>
        </p:spPr>
        <p:txBody>
          <a:bodyPr wrap="square" rtlCol="0">
            <a:spAutoFit/>
          </a:bodyPr>
          <a:lstStyle/>
          <a:p>
            <a:pPr algn="ctr"/>
            <a:r>
              <a:rPr lang="en-US" altLang="zh-TW" i="1" dirty="0">
                <a:latin typeface="Times New Roman" panose="02020603050405020304" pitchFamily="18" charset="0"/>
                <a:ea typeface="+mj-ea"/>
                <a:cs typeface="Times New Roman" panose="02020603050405020304" pitchFamily="18" charset="0"/>
              </a:rPr>
              <a:t>f =</a:t>
            </a:r>
            <a:endParaRPr lang="zh-TW" altLang="en-US" i="1" dirty="0">
              <a:latin typeface="Times New Roman" panose="02020603050405020304" pitchFamily="18" charset="0"/>
              <a:ea typeface="+mj-ea"/>
              <a:cs typeface="Times New Roman" panose="02020603050405020304" pitchFamily="18" charset="0"/>
            </a:endParaRPr>
          </a:p>
        </p:txBody>
      </p:sp>
      <p:pic>
        <p:nvPicPr>
          <p:cNvPr id="3" name="圖片 4">
            <a:extLst>
              <a:ext uri="{FF2B5EF4-FFF2-40B4-BE49-F238E27FC236}">
                <a16:creationId xmlns:a16="http://schemas.microsoft.com/office/drawing/2014/main" id="{9EC3C38B-0A60-438F-8EDD-F5EDDBE9A02F}"/>
              </a:ext>
            </a:extLst>
          </p:cNvPr>
          <p:cNvPicPr>
            <a:picLocks noChangeAspect="1"/>
          </p:cNvPicPr>
          <p:nvPr/>
        </p:nvPicPr>
        <p:blipFill>
          <a:blip r:embed="rId6"/>
          <a:stretch>
            <a:fillRect/>
          </a:stretch>
        </p:blipFill>
        <p:spPr>
          <a:xfrm>
            <a:off x="4568241" y="3887704"/>
            <a:ext cx="47625" cy="285750"/>
          </a:xfrm>
          <a:prstGeom prst="rect">
            <a:avLst/>
          </a:prstGeom>
        </p:spPr>
      </p:pic>
    </p:spTree>
    <p:extLst>
      <p:ext uri="{BB962C8B-B14F-4D97-AF65-F5344CB8AC3E}">
        <p14:creationId xmlns:p14="http://schemas.microsoft.com/office/powerpoint/2010/main" val="1812773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normAutofit/>
          </a:bodyPr>
          <a:lstStyle/>
          <a:p>
            <a:r>
              <a:rPr lang="en-US" altLang="zh-TW" sz="4000" dirty="0">
                <a:solidFill>
                  <a:schemeClr val="tx1"/>
                </a:solidFill>
              </a:rPr>
              <a:t>Noise Removal Method Recap</a:t>
            </a:r>
            <a:br>
              <a:rPr lang="en-US" altLang="zh-TW" sz="4000" dirty="0">
                <a:solidFill>
                  <a:schemeClr val="tx1"/>
                </a:solidFill>
              </a:rPr>
            </a:br>
            <a:r>
              <a:rPr lang="en-US" altLang="zh-TW" sz="4000" dirty="0">
                <a:solidFill>
                  <a:schemeClr val="tx1"/>
                </a:solidFill>
              </a:rPr>
              <a:t>(5 methods)</a:t>
            </a:r>
            <a:endParaRPr lang="zh-TW" altLang="en-US" sz="4000" dirty="0">
              <a:solidFill>
                <a:schemeClr val="tx1"/>
              </a:solidFill>
            </a:endParaRP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612000" y="1845734"/>
                <a:ext cx="7920000" cy="4391578"/>
              </a:xfrm>
            </p:spPr>
            <p:txBody>
              <a:bodyPr>
                <a:normAutofit/>
              </a:bodyPr>
              <a:lstStyle/>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smtClean="0">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a:solidFill>
                              <a:schemeClr val="tx1"/>
                            </a:solidFill>
                            <a:latin typeface="Cambria Math" panose="02040503050406030204" pitchFamily="18" charset="0"/>
                          </a:rPr>
                          <m:t>𝒐𝒖𝒕𝒍𝒊𝒆𝒓</m:t>
                        </m:r>
                        <m:r>
                          <a:rPr lang="en-US" altLang="zh-TW" b="1" i="1">
                            <a:solidFill>
                              <a:schemeClr val="tx1"/>
                            </a:solidFill>
                            <a:latin typeface="Cambria Math" panose="02040503050406030204" pitchFamily="18" charset="0"/>
                          </a:rPr>
                          <m:t>_</m:t>
                        </m:r>
                        <m:r>
                          <a:rPr lang="en-US" altLang="zh-TW" b="1" i="1">
                            <a:solidFill>
                              <a:schemeClr val="tx1"/>
                            </a:solidFill>
                            <a:latin typeface="Cambria Math" panose="02040503050406030204" pitchFamily="18" charset="0"/>
                          </a:rPr>
                          <m:t>𝒓𝒆𝒎𝒐𝒗𝒂𝒍</m:t>
                        </m:r>
                      </m:sub>
                    </m:sSub>
                  </m:oMath>
                </a14:m>
                <a:r>
                  <a:rPr lang="zh-TW" altLang="en-US" i="1" dirty="0">
                    <a:solidFill>
                      <a:schemeClr val="tx1"/>
                    </a:solidFill>
                    <a:latin typeface="+mj-lt"/>
                  </a:rPr>
                  <a:t> </a:t>
                </a:r>
                <a:r>
                  <a:rPr lang="en-US" altLang="zh-TW" i="1" dirty="0">
                    <a:solidFill>
                      <a:schemeClr val="tx1"/>
                    </a:solidFill>
                    <a:latin typeface="+mj-lt"/>
                  </a:rPr>
                  <a:t>= </a:t>
                </a:r>
                <a14:m>
                  <m:oMath xmlns:m="http://schemas.openxmlformats.org/officeDocument/2006/math">
                    <m:d>
                      <m:dPr>
                        <m:begChr m:val="{"/>
                        <m:endChr m:val=""/>
                        <m:ctrlPr>
                          <a:rPr lang="en-US" altLang="zh-TW" i="1">
                            <a:solidFill>
                              <a:schemeClr val="tx1"/>
                            </a:solidFill>
                            <a:latin typeface="Cambria Math" panose="02040503050406030204" pitchFamily="18" charset="0"/>
                          </a:rPr>
                        </m:ctrlPr>
                      </m:dPr>
                      <m:e>
                        <m:eqArr>
                          <m:eqArrPr>
                            <m:ctrlPr>
                              <a:rPr lang="en-US" altLang="zh-TW" i="1">
                                <a:solidFill>
                                  <a:schemeClr val="tx1"/>
                                </a:solidFill>
                                <a:latin typeface="Cambria Math" panose="02040503050406030204" pitchFamily="18" charset="0"/>
                              </a:rPr>
                            </m:ctrlPr>
                          </m:eqArrPr>
                          <m:e>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    </m:t>
                            </m:r>
                            <m:r>
                              <m:rPr>
                                <m:sty m:val="p"/>
                              </m:rPr>
                              <a:rPr lang="en-US" altLang="zh-TW" i="0">
                                <a:solidFill>
                                  <a:schemeClr val="tx1"/>
                                </a:solidFill>
                                <a:latin typeface="Cambria Math" panose="02040503050406030204" pitchFamily="18" charset="0"/>
                              </a:rPr>
                              <m:t>if</m:t>
                            </m:r>
                            <m:r>
                              <a:rPr lang="zh-TW" altLang="en-US" b="0" i="0" smtClean="0">
                                <a:solidFill>
                                  <a:schemeClr val="tx1"/>
                                </a:solidFill>
                                <a:latin typeface="Cambria Math" panose="02040503050406030204" pitchFamily="18" charset="0"/>
                              </a:rPr>
                              <m:t> </m:t>
                            </m:r>
                            <m:d>
                              <m:dPr>
                                <m:begChr m:val="|"/>
                                <m:endChr m:val="|"/>
                                <m:ctrlPr>
                                  <a:rPr lang="en-US" altLang="zh-TW" i="1">
                                    <a:solidFill>
                                      <a:schemeClr val="tx1"/>
                                    </a:solidFill>
                                    <a:latin typeface="Cambria Math" panose="02040503050406030204" pitchFamily="18" charset="0"/>
                                  </a:rPr>
                                </m:ctrlPr>
                              </m:dPr>
                              <m:e>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zh-TW" altLang="en-US"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e>
                            </m:d>
                            <m:r>
                              <a:rPr lang="en-US" altLang="zh-TW" i="1">
                                <a:solidFill>
                                  <a:schemeClr val="tx1"/>
                                </a:solidFill>
                                <a:latin typeface="Cambria Math" panose="02040503050406030204" pitchFamily="18" charset="0"/>
                              </a:rPr>
                              <m:t>&lt;</m:t>
                            </m:r>
                            <m:r>
                              <a:rPr lang="el-GR" altLang="zh-TW" i="1">
                                <a:solidFill>
                                  <a:schemeClr val="tx1"/>
                                </a:solidFill>
                                <a:latin typeface="Cambria Math" panose="02040503050406030204" pitchFamily="18" charset="0"/>
                              </a:rPr>
                              <m:t>𝜃</m:t>
                            </m:r>
                          </m:e>
                          <m:e>
                            <m:acc>
                              <m:accPr>
                                <m:chr m:val="̂"/>
                                <m:ctrlPr>
                                  <a:rPr lang="zh-TW" altLang="en-US"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r>
                              <a:rPr lang="en-US" altLang="zh-TW" i="1">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𝑜𝑡h𝑒𝑟𝑤𝑖𝑠𝑒</m:t>
                            </m:r>
                            <m:r>
                              <a:rPr lang="en-US" altLang="zh-TW" i="1">
                                <a:solidFill>
                                  <a:schemeClr val="tx1"/>
                                </a:solidFill>
                                <a:latin typeface="Cambria Math" panose="02040503050406030204" pitchFamily="18" charset="0"/>
                              </a:rPr>
                              <m:t>      </m:t>
                            </m:r>
                          </m:e>
                        </m:eqArr>
                      </m:e>
                    </m:d>
                  </m:oMath>
                </a14:m>
                <a:endParaRPr lang="en-US" altLang="zh-TW" i="1" dirty="0">
                  <a:solidFill>
                    <a:schemeClr val="tx1"/>
                  </a:solidFill>
                  <a:latin typeface="+mj-lt"/>
                </a:endParaRPr>
              </a:p>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a:solidFill>
                              <a:schemeClr val="tx1"/>
                            </a:solidFill>
                            <a:latin typeface="Cambria Math" panose="02040503050406030204" pitchFamily="18" charset="0"/>
                          </a:rPr>
                          <m:t>𝒄𝒐𝒏𝒕𝒓𝒂𝒔𝒕</m:t>
                        </m:r>
                        <m:r>
                          <a:rPr lang="en-US" altLang="zh-TW" b="1" i="1">
                            <a:solidFill>
                              <a:schemeClr val="tx1"/>
                            </a:solidFill>
                            <a:latin typeface="Cambria Math" panose="02040503050406030204" pitchFamily="18" charset="0"/>
                          </a:rPr>
                          <m:t>−</m:t>
                        </m:r>
                        <m:r>
                          <a:rPr lang="en-US" altLang="zh-TW" b="1" i="1">
                            <a:solidFill>
                              <a:schemeClr val="tx1"/>
                            </a:solidFill>
                            <a:latin typeface="Cambria Math" panose="02040503050406030204" pitchFamily="18" charset="0"/>
                          </a:rPr>
                          <m:t>𝒅𝒆𝒑𝒆𝒏𝒅𝒆𝒏𝒕</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𝒐𝒖𝒕𝒍𝒊𝒆𝒓</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𝒓𝒆𝒎𝒐𝒗𝒂𝒍</m:t>
                        </m:r>
                      </m:sub>
                    </m:sSub>
                  </m:oMath>
                </a14:m>
                <a:r>
                  <a:rPr lang="zh-TW" altLang="en-US" i="1" dirty="0">
                    <a:solidFill>
                      <a:schemeClr val="tx1"/>
                    </a:solidFill>
                    <a:latin typeface="+mj-lt"/>
                  </a:rPr>
                  <a:t> </a:t>
                </a:r>
                <a:r>
                  <a:rPr lang="en-US" altLang="zh-TW" i="1" dirty="0">
                    <a:solidFill>
                      <a:schemeClr val="tx1"/>
                    </a:solidFill>
                    <a:latin typeface="+mj-lt"/>
                  </a:rPr>
                  <a:t>= </a:t>
                </a:r>
                <a14:m>
                  <m:oMath xmlns:m="http://schemas.openxmlformats.org/officeDocument/2006/math">
                    <m:d>
                      <m:dPr>
                        <m:begChr m:val="{"/>
                        <m:endChr m:val=""/>
                        <m:ctrlPr>
                          <a:rPr lang="en-US" altLang="zh-TW" i="1">
                            <a:solidFill>
                              <a:schemeClr val="tx1"/>
                            </a:solidFill>
                            <a:latin typeface="Cambria Math" panose="02040503050406030204" pitchFamily="18" charset="0"/>
                          </a:rPr>
                        </m:ctrlPr>
                      </m:dPr>
                      <m:e>
                        <m:eqArr>
                          <m:eqArrPr>
                            <m:ctrlPr>
                              <a:rPr lang="en-US" altLang="zh-TW" i="1">
                                <a:solidFill>
                                  <a:schemeClr val="tx1"/>
                                </a:solidFill>
                                <a:latin typeface="Cambria Math" panose="02040503050406030204" pitchFamily="18" charset="0"/>
                              </a:rPr>
                            </m:ctrlPr>
                          </m:eqArrPr>
                          <m:e>
                            <m:r>
                              <a:rPr lang="en-US" altLang="zh-TW" i="1">
                                <a:solidFill>
                                  <a:schemeClr val="tx1"/>
                                </a:solidFill>
                                <a:latin typeface="Cambria Math" panose="02040503050406030204" pitchFamily="18" charset="0"/>
                              </a:rPr>
                              <m:t>𝑦</m:t>
                            </m:r>
                            <m:r>
                              <a:rPr lang="en-US" altLang="zh-TW" b="0" i="1" smtClean="0">
                                <a:solidFill>
                                  <a:schemeClr val="tx1"/>
                                </a:solidFill>
                                <a:latin typeface="Cambria Math" panose="02040503050406030204" pitchFamily="18" charset="0"/>
                              </a:rPr>
                              <m:t>        </m:t>
                            </m:r>
                            <m:r>
                              <m:rPr>
                                <m:sty m:val="p"/>
                              </m:rPr>
                              <a:rPr lang="en-US" altLang="zh-TW" i="0">
                                <a:solidFill>
                                  <a:schemeClr val="tx1"/>
                                </a:solidFill>
                                <a:latin typeface="Cambria Math" panose="02040503050406030204" pitchFamily="18" charset="0"/>
                              </a:rPr>
                              <m:t>if</m:t>
                            </m:r>
                            <m:r>
                              <a:rPr lang="zh-TW" altLang="en-US" b="0" i="0" smtClean="0">
                                <a:solidFill>
                                  <a:schemeClr val="tx1"/>
                                </a:solidFill>
                                <a:latin typeface="Cambria Math" panose="02040503050406030204" pitchFamily="18" charset="0"/>
                              </a:rPr>
                              <m:t> </m:t>
                            </m:r>
                            <m:d>
                              <m:dPr>
                                <m:begChr m:val="|"/>
                                <m:endChr m:val="|"/>
                                <m:ctrlPr>
                                  <a:rPr lang="en-US" altLang="zh-TW" i="1">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num>
                                  <m:den>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𝜎</m:t>
                                        </m:r>
                                      </m:e>
                                    </m:acc>
                                  </m:den>
                                </m:f>
                              </m:e>
                            </m:d>
                            <m:r>
                              <a:rPr lang="en-US" altLang="zh-TW" i="1">
                                <a:solidFill>
                                  <a:schemeClr val="tx1"/>
                                </a:solidFill>
                                <a:latin typeface="Cambria Math" panose="02040503050406030204" pitchFamily="18" charset="0"/>
                              </a:rPr>
                              <m:t>&lt;</m:t>
                            </m:r>
                            <m:r>
                              <a:rPr lang="el-GR" altLang="zh-TW" i="1">
                                <a:solidFill>
                                  <a:schemeClr val="tx1"/>
                                </a:solidFill>
                                <a:latin typeface="Cambria Math" panose="02040503050406030204" pitchFamily="18" charset="0"/>
                              </a:rPr>
                              <m:t>𝜃</m:t>
                            </m:r>
                            <m:r>
                              <a:rPr lang="en-US" altLang="zh-TW" b="0" i="1" smtClean="0">
                                <a:solidFill>
                                  <a:schemeClr val="tx1"/>
                                </a:solidFill>
                                <a:latin typeface="Cambria Math" panose="02040503050406030204" pitchFamily="18" charset="0"/>
                              </a:rPr>
                              <m:t>    </m:t>
                            </m:r>
                          </m:e>
                          <m:e>
                            <m:acc>
                              <m:accPr>
                                <m:chr m:val="̂"/>
                                <m:ctrlPr>
                                  <a:rPr lang="zh-TW" altLang="en-US"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r>
                              <a:rPr lang="en-US" altLang="zh-TW" b="0" i="1" smtClean="0">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𝑜𝑡h𝑒𝑟𝑤𝑖𝑠𝑒</m:t>
                            </m:r>
                            <m:r>
                              <a:rPr lang="en-US" altLang="zh-TW" b="0" i="1" smtClean="0">
                                <a:solidFill>
                                  <a:schemeClr val="tx1"/>
                                </a:solidFill>
                                <a:latin typeface="Cambria Math" panose="02040503050406030204" pitchFamily="18" charset="0"/>
                              </a:rPr>
                              <m:t>    </m:t>
                            </m:r>
                          </m:e>
                        </m:eqArr>
                      </m:e>
                    </m:d>
                  </m:oMath>
                </a14:m>
                <a:endParaRPr lang="en-US" altLang="zh-TW" i="1" dirty="0">
                  <a:solidFill>
                    <a:schemeClr val="tx1"/>
                  </a:solidFill>
                  <a:latin typeface="+mj-lt"/>
                </a:endParaRPr>
              </a:p>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a:solidFill>
                              <a:schemeClr val="tx1"/>
                            </a:solidFill>
                            <a:latin typeface="Cambria Math" panose="02040503050406030204" pitchFamily="18" charset="0"/>
                          </a:rPr>
                          <m:t>𝒔𝒎𝒐𝒐𝒕𝒉</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𝒓𝒆𝒑𝒍𝒂𝒄𝒆𝒎𝒆𝒏𝒕</m:t>
                        </m:r>
                      </m:sub>
                    </m:sSub>
                  </m:oMath>
                </a14:m>
                <a:r>
                  <a:rPr lang="zh-TW" altLang="en-US" i="1" dirty="0">
                    <a:solidFill>
                      <a:schemeClr val="tx1"/>
                    </a:solidFill>
                    <a:latin typeface="+mj-lt"/>
                  </a:rPr>
                  <a:t> </a:t>
                </a:r>
                <a:r>
                  <a:rPr lang="en-US" altLang="zh-TW" i="1" dirty="0">
                    <a:solidFill>
                      <a:schemeClr val="tx1"/>
                    </a:solidFill>
                    <a:latin typeface="+mj-lt"/>
                  </a:rPr>
                  <a:t>= </a:t>
                </a:r>
                <a14:m>
                  <m:oMath xmlns:m="http://schemas.openxmlformats.org/officeDocument/2006/math">
                    <m:f>
                      <m:fPr>
                        <m:ctrlPr>
                          <a:rPr lang="en-US" altLang="zh-TW" i="1">
                            <a:solidFill>
                              <a:schemeClr val="tx1"/>
                            </a:solidFill>
                            <a:latin typeface="Cambria Math" panose="02040503050406030204" pitchFamily="18" charset="0"/>
                          </a:rPr>
                        </m:ctrlPr>
                      </m:fPr>
                      <m:num>
                        <m:d>
                          <m:dPr>
                            <m:begChr m:val="|"/>
                            <m:endChr m:val="|"/>
                            <m:ctrlPr>
                              <a:rPr lang="en-US" altLang="zh-TW" i="1">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num>
                              <m:den>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𝜎</m:t>
                                    </m:r>
                                  </m:e>
                                </m:acc>
                              </m:den>
                            </m:f>
                          </m:e>
                        </m:d>
                      </m:num>
                      <m:den>
                        <m:d>
                          <m:dPr>
                            <m:begChr m:val="|"/>
                            <m:endChr m:val="|"/>
                            <m:ctrlPr>
                              <a:rPr lang="en-US" altLang="zh-TW" i="1">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num>
                              <m:den>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𝜎</m:t>
                                    </m:r>
                                  </m:e>
                                </m:acc>
                              </m:den>
                            </m:f>
                          </m:e>
                        </m:d>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𝐾</m:t>
                        </m:r>
                      </m:den>
                    </m:f>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oMath>
                </a14:m>
                <a:r>
                  <a:rPr lang="zh-TW" altLang="en-US" i="1" dirty="0">
                    <a:solidFill>
                      <a:schemeClr val="tx1"/>
                    </a:solidFill>
                    <a:latin typeface="+mj-lt"/>
                  </a:rPr>
                  <a:t> </a:t>
                </a:r>
                <a:r>
                  <a:rPr lang="en-US" altLang="zh-TW" i="1" dirty="0">
                    <a:solidFill>
                      <a:schemeClr val="tx1"/>
                    </a:solidFill>
                    <a:latin typeface="+mj-lt"/>
                  </a:rPr>
                  <a:t>+  </a:t>
                </a:r>
                <a14:m>
                  <m:oMath xmlns:m="http://schemas.openxmlformats.org/officeDocument/2006/math">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𝐾</m:t>
                        </m:r>
                      </m:num>
                      <m:den>
                        <m:d>
                          <m:dPr>
                            <m:begChr m:val="|"/>
                            <m:endChr m:val="|"/>
                            <m:ctrlPr>
                              <a:rPr lang="en-US" altLang="zh-TW" i="1">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num>
                              <m:den>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𝜎</m:t>
                                    </m:r>
                                  </m:e>
                                </m:acc>
                              </m:den>
                            </m:f>
                          </m:e>
                        </m:d>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𝐾</m:t>
                        </m:r>
                      </m:den>
                    </m:f>
                    <m:r>
                      <a:rPr lang="en-US" altLang="zh-TW" i="1">
                        <a:solidFill>
                          <a:schemeClr val="tx1"/>
                        </a:solidFill>
                        <a:latin typeface="Cambria Math" panose="02040503050406030204" pitchFamily="18" charset="0"/>
                      </a:rPr>
                      <m:t>𝑦</m:t>
                    </m:r>
                  </m:oMath>
                </a14:m>
                <a:endParaRPr lang="zh-TW" altLang="en-US" i="1" dirty="0">
                  <a:solidFill>
                    <a:schemeClr val="tx1"/>
                  </a:solidFill>
                  <a:latin typeface="+mj-lt"/>
                </a:endParaRPr>
              </a:p>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smtClean="0">
                            <a:solidFill>
                              <a:schemeClr val="tx1"/>
                            </a:solidFill>
                            <a:latin typeface="Cambria Math" panose="02040503050406030204" pitchFamily="18" charset="0"/>
                          </a:rPr>
                          <m:t>𝑲</m:t>
                        </m:r>
                        <m:r>
                          <a:rPr lang="en-US" altLang="zh-TW" b="1" i="1" smtClean="0">
                            <a:solidFill>
                              <a:schemeClr val="tx1"/>
                            </a:solidFill>
                            <a:latin typeface="Cambria Math" panose="02040503050406030204" pitchFamily="18" charset="0"/>
                          </a:rPr>
                          <m:t>−</m:t>
                        </m:r>
                        <m:r>
                          <a:rPr lang="en-US" altLang="zh-TW" b="1" i="1" smtClean="0">
                            <a:solidFill>
                              <a:schemeClr val="tx1"/>
                            </a:solidFill>
                            <a:latin typeface="Cambria Math" panose="02040503050406030204" pitchFamily="18" charset="0"/>
                          </a:rPr>
                          <m:t>𝒏𝒆𝒂𝒓𝒆𝒔𝒕𝑵𝒆𝒊𝒈𝒉𝒃𝒐𝒓</m:t>
                        </m:r>
                      </m:sub>
                    </m:sSub>
                  </m:oMath>
                </a14:m>
                <a:r>
                  <a:rPr lang="zh-TW" altLang="en-US" i="1" dirty="0">
                    <a:solidFill>
                      <a:schemeClr val="tx1"/>
                    </a:solidFill>
                    <a:latin typeface="+mj-lt"/>
                  </a:rPr>
                  <a:t> </a:t>
                </a:r>
                <a:r>
                  <a:rPr lang="en-US" altLang="zh-TW" i="1" dirty="0">
                    <a:solidFill>
                      <a:schemeClr val="tx1"/>
                    </a:solidFill>
                    <a:latin typeface="+mj-lt"/>
                  </a:rPr>
                  <a:t>= </a:t>
                </a:r>
                <a:r>
                  <a:rPr lang="en-US" altLang="zh-TW" dirty="0">
                    <a:solidFill>
                      <a:schemeClr val="tx1"/>
                    </a:solidFill>
                    <a:latin typeface="+mj-lt"/>
                  </a:rPr>
                  <a:t>average of </a:t>
                </a:r>
                <a:r>
                  <a:rPr lang="en-US" altLang="zh-TW" i="1" dirty="0">
                    <a:solidFill>
                      <a:schemeClr val="tx1"/>
                    </a:solidFill>
                    <a:latin typeface="+mj-lt"/>
                  </a:rPr>
                  <a:t>K</a:t>
                </a:r>
                <a:r>
                  <a:rPr lang="en-US" altLang="zh-TW" dirty="0">
                    <a:solidFill>
                      <a:schemeClr val="tx1"/>
                    </a:solidFill>
                    <a:latin typeface="+mj-lt"/>
                  </a:rPr>
                  <a:t>-nearest neighbors</a:t>
                </a:r>
              </a:p>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a:solidFill>
                              <a:schemeClr val="tx1"/>
                            </a:solidFill>
                            <a:latin typeface="Cambria Math" panose="02040503050406030204" pitchFamily="18" charset="0"/>
                          </a:rPr>
                          <m:t>𝑮𝒓𝒂𝒅𝒊𝒆𝒏𝒕</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𝑰𝒏𝒗𝒆𝒓𝒔𝒆</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𝑾𝒆𝒊𝒈𝒉𝒕𝒆𝒅</m:t>
                        </m:r>
                      </m:sub>
                    </m:sSub>
                  </m:oMath>
                </a14:m>
                <a:r>
                  <a:rPr lang="en-US" altLang="zh-TW" b="1" i="1" dirty="0">
                    <a:solidFill>
                      <a:schemeClr val="tx1"/>
                    </a:solidFill>
                  </a:rPr>
                  <a:t>(</a:t>
                </a:r>
                <a:r>
                  <a:rPr lang="en-US" altLang="zh-TW" b="1" i="1" dirty="0" err="1">
                    <a:solidFill>
                      <a:schemeClr val="tx1"/>
                    </a:solidFill>
                  </a:rPr>
                  <a:t>r,c</a:t>
                </a:r>
                <a:r>
                  <a:rPr lang="en-US" altLang="zh-TW" b="1" i="1" dirty="0">
                    <a:solidFill>
                      <a:schemeClr val="tx1"/>
                    </a:solidFill>
                  </a:rPr>
                  <a:t>) </a:t>
                </a:r>
                <a:r>
                  <a:rPr lang="en-US" altLang="zh-TW" i="1" dirty="0">
                    <a:solidFill>
                      <a:schemeClr val="tx1"/>
                    </a:solidFill>
                  </a:rPr>
                  <a:t>= </a:t>
                </a:r>
                <a14:m>
                  <m:oMath xmlns:m="http://schemas.openxmlformats.org/officeDocument/2006/math">
                    <m:nary>
                      <m:naryPr>
                        <m:chr m:val="∑"/>
                        <m:supHide m:val="on"/>
                        <m:ctrlPr>
                          <a:rPr lang="en-US" altLang="zh-TW" i="1">
                            <a:solidFill>
                              <a:schemeClr val="tx1"/>
                            </a:solidFill>
                            <a:latin typeface="Cambria Math" panose="02040503050406030204" pitchFamily="18" charset="0"/>
                          </a:rPr>
                        </m:ctrlPr>
                      </m:naryPr>
                      <m:sub>
                        <m:r>
                          <m:rPr>
                            <m:brk m:alnAt="7"/>
                          </m:rPr>
                          <a:rPr lang="en-US" altLang="zh-TW" i="1">
                            <a:solidFill>
                              <a:schemeClr val="tx1"/>
                            </a:solidFill>
                            <a:latin typeface="Cambria Math" panose="02040503050406030204" pitchFamily="18" charset="0"/>
                          </a:rPr>
                          <m:t>(</m:t>
                        </m:r>
                        <m:sSup>
                          <m:sSupPr>
                            <m:ctrlPr>
                              <a:rPr lang="en-US" altLang="zh-TW" i="1">
                                <a:solidFill>
                                  <a:schemeClr val="tx1"/>
                                </a:solidFill>
                                <a:latin typeface="Cambria Math" panose="02040503050406030204" pitchFamily="18" charset="0"/>
                              </a:rPr>
                            </m:ctrlPr>
                          </m:sSupPr>
                          <m:e>
                            <m:r>
                              <a:rPr lang="en-US" altLang="zh-TW" i="1">
                                <a:solidFill>
                                  <a:schemeClr val="tx1"/>
                                </a:solidFill>
                                <a:latin typeface="Cambria Math" panose="02040503050406030204" pitchFamily="18" charset="0"/>
                              </a:rPr>
                              <m:t>𝑟</m:t>
                            </m:r>
                          </m:e>
                          <m:sup>
                            <m:r>
                              <a:rPr lang="en-US" altLang="zh-TW" i="1">
                                <a:solidFill>
                                  <a:schemeClr val="tx1"/>
                                </a:solidFill>
                                <a:latin typeface="Cambria Math" panose="02040503050406030204" pitchFamily="18" charset="0"/>
                              </a:rPr>
                              <m:t>′</m:t>
                            </m:r>
                          </m:sup>
                        </m:sSup>
                        <m:r>
                          <m:rPr>
                            <m:brk m:alnAt="7"/>
                          </m:rPr>
                          <a:rPr lang="en-US" altLang="zh-TW" i="1">
                            <a:solidFill>
                              <a:schemeClr val="tx1"/>
                            </a:solidFill>
                            <a:latin typeface="Cambria Math" panose="02040503050406030204" pitchFamily="18" charset="0"/>
                          </a:rPr>
                          <m:t>,</m:t>
                        </m:r>
                        <m:sSup>
                          <m:sSupPr>
                            <m:ctrlPr>
                              <a:rPr lang="en-US" altLang="zh-TW" i="1">
                                <a:solidFill>
                                  <a:schemeClr val="tx1"/>
                                </a:solidFill>
                                <a:latin typeface="Cambria Math" panose="02040503050406030204" pitchFamily="18" charset="0"/>
                              </a:rPr>
                            </m:ctrlPr>
                          </m:sSupPr>
                          <m:e>
                            <m:r>
                              <a:rPr lang="en-US" altLang="zh-TW" i="1">
                                <a:solidFill>
                                  <a:schemeClr val="tx1"/>
                                </a:solidFill>
                                <a:latin typeface="Cambria Math" panose="02040503050406030204" pitchFamily="18" charset="0"/>
                              </a:rPr>
                              <m:t>𝑐</m:t>
                            </m:r>
                          </m:e>
                          <m:sup>
                            <m:r>
                              <a:rPr lang="en-US" altLang="zh-TW" i="1">
                                <a:solidFill>
                                  <a:schemeClr val="tx1"/>
                                </a:solidFill>
                                <a:latin typeface="Cambria Math" panose="02040503050406030204" pitchFamily="18" charset="0"/>
                              </a:rPr>
                              <m:t>′</m:t>
                            </m:r>
                          </m:sup>
                        </m:sSup>
                        <m:r>
                          <m:rPr>
                            <m:brk m:alnAt="7"/>
                          </m:rP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ea typeface="Cambria Math" panose="02040503050406030204" pitchFamily="18" charset="0"/>
                          </a:rPr>
                          <m:t>∈</m:t>
                        </m:r>
                        <m:r>
                          <a:rPr lang="en-US" altLang="zh-TW" i="1">
                            <a:solidFill>
                              <a:schemeClr val="tx1"/>
                            </a:solidFill>
                            <a:latin typeface="Cambria Math" panose="02040503050406030204" pitchFamily="18" charset="0"/>
                            <a:ea typeface="Cambria Math" panose="02040503050406030204" pitchFamily="18" charset="0"/>
                          </a:rPr>
                          <m:t>𝑊</m:t>
                        </m:r>
                        <m:r>
                          <a:rPr lang="en-US" altLang="zh-TW" i="1">
                            <a:solidFill>
                              <a:schemeClr val="tx1"/>
                            </a:solidFill>
                            <a:latin typeface="Cambria Math" panose="02040503050406030204" pitchFamily="18" charset="0"/>
                            <a:ea typeface="Cambria Math" panose="02040503050406030204" pitchFamily="18" charset="0"/>
                          </a:rPr>
                          <m:t>(</m:t>
                        </m:r>
                        <m:r>
                          <a:rPr lang="en-US" altLang="zh-TW" i="1">
                            <a:solidFill>
                              <a:schemeClr val="tx1"/>
                            </a:solidFill>
                            <a:latin typeface="Cambria Math" panose="02040503050406030204" pitchFamily="18" charset="0"/>
                            <a:ea typeface="Cambria Math" panose="02040503050406030204" pitchFamily="18" charset="0"/>
                          </a:rPr>
                          <m:t>𝑟</m:t>
                        </m:r>
                        <m:r>
                          <a:rPr lang="en-US" altLang="zh-TW" i="1">
                            <a:solidFill>
                              <a:schemeClr val="tx1"/>
                            </a:solidFill>
                            <a:latin typeface="Cambria Math" panose="02040503050406030204" pitchFamily="18" charset="0"/>
                            <a:ea typeface="Cambria Math" panose="02040503050406030204" pitchFamily="18" charset="0"/>
                          </a:rPr>
                          <m:t>,</m:t>
                        </m:r>
                        <m:r>
                          <a:rPr lang="en-US" altLang="zh-TW" i="1">
                            <a:solidFill>
                              <a:schemeClr val="tx1"/>
                            </a:solidFill>
                            <a:latin typeface="Cambria Math" panose="02040503050406030204" pitchFamily="18" charset="0"/>
                            <a:ea typeface="Cambria Math" panose="02040503050406030204" pitchFamily="18" charset="0"/>
                          </a:rPr>
                          <m:t>𝑐</m:t>
                        </m:r>
                        <m:r>
                          <a:rPr lang="en-US" altLang="zh-TW" i="1">
                            <a:solidFill>
                              <a:schemeClr val="tx1"/>
                            </a:solidFill>
                            <a:latin typeface="Cambria Math" panose="02040503050406030204" pitchFamily="18" charset="0"/>
                            <a:ea typeface="Cambria Math" panose="02040503050406030204" pitchFamily="18" charset="0"/>
                          </a:rPr>
                          <m:t>)</m:t>
                        </m:r>
                      </m:sub>
                      <m:sup/>
                      <m:e>
                        <m:r>
                          <a:rPr lang="en-US" altLang="zh-TW" i="1">
                            <a:solidFill>
                              <a:schemeClr val="tx1"/>
                            </a:solidFill>
                            <a:latin typeface="Cambria Math" panose="02040503050406030204" pitchFamily="18" charset="0"/>
                          </a:rPr>
                          <m:t>𝑊</m:t>
                        </m:r>
                        <m:r>
                          <a:rPr lang="en-US" altLang="zh-TW" i="1">
                            <a:solidFill>
                              <a:schemeClr val="tx1"/>
                            </a:solidFill>
                            <a:latin typeface="Cambria Math" panose="02040503050406030204" pitchFamily="18" charset="0"/>
                          </a:rPr>
                          <m:t>(</m:t>
                        </m:r>
                        <m:sSup>
                          <m:sSupPr>
                            <m:ctrlPr>
                              <a:rPr lang="en-US" altLang="zh-TW" i="1">
                                <a:solidFill>
                                  <a:schemeClr val="tx1"/>
                                </a:solidFill>
                                <a:latin typeface="Cambria Math" panose="02040503050406030204" pitchFamily="18" charset="0"/>
                              </a:rPr>
                            </m:ctrlPr>
                          </m:sSupPr>
                          <m:e>
                            <m:r>
                              <a:rPr lang="en-US" altLang="zh-TW" i="1">
                                <a:solidFill>
                                  <a:schemeClr val="tx1"/>
                                </a:solidFill>
                                <a:latin typeface="Cambria Math" panose="02040503050406030204" pitchFamily="18" charset="0"/>
                              </a:rPr>
                              <m:t>𝑟</m:t>
                            </m:r>
                          </m:e>
                          <m:sup>
                            <m:r>
                              <a:rPr lang="en-US" altLang="zh-TW" i="1">
                                <a:solidFill>
                                  <a:schemeClr val="tx1"/>
                                </a:solidFill>
                                <a:latin typeface="Cambria Math" panose="02040503050406030204" pitchFamily="18" charset="0"/>
                              </a:rPr>
                              <m:t>′</m:t>
                            </m:r>
                          </m:sup>
                        </m:sSup>
                        <m:r>
                          <a:rPr lang="en-US" altLang="zh-TW" i="1">
                            <a:solidFill>
                              <a:schemeClr val="tx1"/>
                            </a:solidFill>
                            <a:latin typeface="Cambria Math" panose="02040503050406030204" pitchFamily="18" charset="0"/>
                          </a:rPr>
                          <m:t>,</m:t>
                        </m:r>
                        <m:sSup>
                          <m:sSupPr>
                            <m:ctrlPr>
                              <a:rPr lang="en-US" altLang="zh-TW" i="1">
                                <a:solidFill>
                                  <a:schemeClr val="tx1"/>
                                </a:solidFill>
                                <a:latin typeface="Cambria Math" panose="02040503050406030204" pitchFamily="18" charset="0"/>
                              </a:rPr>
                            </m:ctrlPr>
                          </m:sSupPr>
                          <m:e>
                            <m:r>
                              <a:rPr lang="en-US" altLang="zh-TW" i="1">
                                <a:solidFill>
                                  <a:schemeClr val="tx1"/>
                                </a:solidFill>
                                <a:latin typeface="Cambria Math" panose="02040503050406030204" pitchFamily="18" charset="0"/>
                              </a:rPr>
                              <m:t>𝑐</m:t>
                            </m:r>
                          </m:e>
                          <m:sup>
                            <m:r>
                              <a:rPr lang="en-US" altLang="zh-TW" i="1">
                                <a:solidFill>
                                  <a:schemeClr val="tx1"/>
                                </a:solidFill>
                                <a:latin typeface="Cambria Math" panose="02040503050406030204" pitchFamily="18" charset="0"/>
                              </a:rPr>
                              <m:t>′</m:t>
                            </m:r>
                          </m:sup>
                        </m:sSup>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𝑟</m:t>
                        </m:r>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𝑐</m:t>
                        </m:r>
                        <m:r>
                          <a:rPr lang="en-US" altLang="zh-TW" i="1">
                            <a:solidFill>
                              <a:schemeClr val="tx1"/>
                            </a:solidFill>
                            <a:latin typeface="Cambria Math" panose="02040503050406030204" pitchFamily="18" charset="0"/>
                          </a:rPr>
                          <m:t>)</m:t>
                        </m:r>
                      </m:e>
                    </m:nary>
                  </m:oMath>
                </a14:m>
                <a:r>
                  <a:rPr lang="en-US" altLang="zh-TW" i="1" dirty="0">
                    <a:solidFill>
                      <a:schemeClr val="tx1"/>
                    </a:solidFill>
                    <a:ea typeface="標楷體" panose="03000509000000000000" pitchFamily="65" charset="-120"/>
                  </a:rPr>
                  <a:t> × </a:t>
                </a:r>
                <a:r>
                  <a:rPr lang="en-US" altLang="zh-TW" i="1" dirty="0">
                    <a:solidFill>
                      <a:schemeClr val="tx1"/>
                    </a:solidFill>
                  </a:rPr>
                  <a:t>y(</a:t>
                </a:r>
                <a:r>
                  <a:rPr lang="en-US" altLang="zh-TW" i="1" dirty="0" err="1">
                    <a:solidFill>
                      <a:schemeClr val="tx1"/>
                    </a:solidFill>
                  </a:rPr>
                  <a:t>r’,c</a:t>
                </a:r>
                <a:r>
                  <a:rPr lang="en-US" altLang="zh-TW" i="1" dirty="0">
                    <a:solidFill>
                      <a:schemeClr val="tx1"/>
                    </a:solidFill>
                  </a:rPr>
                  <a:t>’)</a:t>
                </a: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612000" y="1845734"/>
                <a:ext cx="7920000" cy="4391578"/>
              </a:xfrm>
              <a:blipFill>
                <a:blip r:embed="rId3"/>
                <a:stretch>
                  <a:fillRect l="-1763" t="-28818" b="-28530"/>
                </a:stretch>
              </a:blipFill>
            </p:spPr>
            <p:txBody>
              <a:bodyPr/>
              <a:lstStyle/>
              <a:p>
                <a:r>
                  <a:rPr lang="zh-TW" altLang="en-US">
                    <a:noFill/>
                  </a:rPr>
                  <a:t> </a:t>
                </a:r>
              </a:p>
            </p:txBody>
          </p:sp>
        </mc:Fallback>
      </mc:AlternateContent>
      <p:sp>
        <p:nvSpPr>
          <p:cNvPr id="16"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42</a:t>
            </a:fld>
            <a:endParaRPr lang="en-US" dirty="0"/>
          </a:p>
        </p:txBody>
      </p:sp>
      <mc:AlternateContent xmlns:mc="http://schemas.openxmlformats.org/markup-compatibility/2006" xmlns:a14="http://schemas.microsoft.com/office/drawing/2010/main">
        <mc:Choice Requires="a14">
          <p:sp>
            <p:nvSpPr>
              <p:cNvPr id="7" name="矩形 6"/>
              <p:cNvSpPr/>
              <p:nvPr/>
            </p:nvSpPr>
            <p:spPr>
              <a:xfrm>
                <a:off x="6984782" y="1959835"/>
                <a:ext cx="1547218" cy="491096"/>
              </a:xfrm>
              <a:prstGeom prst="rect">
                <a:avLst/>
              </a:prstGeom>
            </p:spPr>
            <p:txBody>
              <a:bodyPr wrap="none">
                <a:spAutoFit/>
              </a:bodyPr>
              <a:lstStyle/>
              <a:p>
                <a14:m>
                  <m:oMath xmlns:m="http://schemas.openxmlformats.org/officeDocument/2006/math">
                    <m:acc>
                      <m:accPr>
                        <m:chr m:val="̂"/>
                        <m:ctrlPr>
                          <a:rPr lang="zh-TW" altLang="en-US" i="1" smtClean="0">
                            <a:solidFill>
                              <a:schemeClr val="tx1"/>
                            </a:solidFill>
                            <a:latin typeface="Cambria Math" panose="02040503050406030204" pitchFamily="18" charset="0"/>
                          </a:rPr>
                        </m:ctrlPr>
                      </m:accPr>
                      <m:e>
                        <m:r>
                          <a:rPr lang="zh-TW" altLang="en-US" b="0" i="1">
                            <a:solidFill>
                              <a:schemeClr val="tx1"/>
                            </a:solidFill>
                            <a:latin typeface="Cambria Math" panose="02040503050406030204" pitchFamily="18" charset="0"/>
                          </a:rPr>
                          <m:t>𝜇</m:t>
                        </m:r>
                      </m:e>
                    </m:acc>
                  </m:oMath>
                </a14:m>
                <a:r>
                  <a:rPr lang="zh-TW" altLang="en-US" dirty="0">
                    <a:solidFill>
                      <a:schemeClr val="tx1"/>
                    </a:solidFill>
                  </a:rPr>
                  <a:t> </a:t>
                </a:r>
                <a:r>
                  <a:rPr lang="en-US" altLang="zh-TW" dirty="0">
                    <a:solidFill>
                      <a:schemeClr val="tx1"/>
                    </a:solidFill>
                  </a:rPr>
                  <a:t>= </a:t>
                </a:r>
                <a14:m>
                  <m:oMath xmlns:m="http://schemas.openxmlformats.org/officeDocument/2006/math">
                    <m:f>
                      <m:fPr>
                        <m:ctrlPr>
                          <a:rPr lang="en-US" altLang="zh-TW" i="1">
                            <a:solidFill>
                              <a:schemeClr val="tx1"/>
                            </a:solidFill>
                            <a:latin typeface="Cambria Math" panose="02040503050406030204" pitchFamily="18" charset="0"/>
                          </a:rPr>
                        </m:ctrlPr>
                      </m:fPr>
                      <m:num>
                        <m:r>
                          <a:rPr lang="en-US" altLang="zh-TW" b="0" i="1">
                            <a:solidFill>
                              <a:schemeClr val="tx1"/>
                            </a:solidFill>
                            <a:latin typeface="Cambria Math" panose="02040503050406030204" pitchFamily="18" charset="0"/>
                          </a:rPr>
                          <m:t>1</m:t>
                        </m:r>
                      </m:num>
                      <m:den>
                        <m:r>
                          <a:rPr lang="en-US" altLang="zh-TW" b="0" i="1">
                            <a:solidFill>
                              <a:schemeClr val="tx1"/>
                            </a:solidFill>
                            <a:latin typeface="Cambria Math" panose="02040503050406030204" pitchFamily="18" charset="0"/>
                          </a:rPr>
                          <m:t>𝑁</m:t>
                        </m:r>
                      </m:den>
                    </m:f>
                    <m:nary>
                      <m:naryPr>
                        <m:chr m:val="∑"/>
                        <m:ctrlPr>
                          <a:rPr lang="en-US" altLang="zh-TW" i="1">
                            <a:solidFill>
                              <a:schemeClr val="tx1"/>
                            </a:solidFill>
                            <a:latin typeface="Cambria Math" panose="02040503050406030204" pitchFamily="18" charset="0"/>
                          </a:rPr>
                        </m:ctrlPr>
                      </m:naryPr>
                      <m:sub>
                        <m:r>
                          <m:rPr>
                            <m:brk m:alnAt="23"/>
                          </m:rPr>
                          <a:rPr lang="en-US" altLang="zh-TW" b="0" i="1">
                            <a:solidFill>
                              <a:schemeClr val="tx1"/>
                            </a:solidFill>
                            <a:latin typeface="Cambria Math" panose="02040503050406030204" pitchFamily="18" charset="0"/>
                          </a:rPr>
                          <m:t>𝑛</m:t>
                        </m:r>
                        <m:r>
                          <a:rPr lang="en-US" altLang="zh-TW" b="0" i="1">
                            <a:solidFill>
                              <a:schemeClr val="tx1"/>
                            </a:solidFill>
                            <a:latin typeface="Cambria Math" panose="02040503050406030204" pitchFamily="18" charset="0"/>
                          </a:rPr>
                          <m:t>=1</m:t>
                        </m:r>
                      </m:sub>
                      <m:sup>
                        <m:r>
                          <a:rPr lang="en-US" altLang="zh-TW" b="0" i="1">
                            <a:solidFill>
                              <a:schemeClr val="tx1"/>
                            </a:solidFill>
                            <a:latin typeface="Cambria Math" panose="02040503050406030204" pitchFamily="18" charset="0"/>
                          </a:rPr>
                          <m:t>𝑁</m:t>
                        </m:r>
                      </m:sup>
                      <m:e>
                        <m:sSub>
                          <m:sSubPr>
                            <m:ctrlPr>
                              <a:rPr lang="en-US" altLang="zh-TW" i="1">
                                <a:solidFill>
                                  <a:schemeClr val="tx1"/>
                                </a:solidFill>
                                <a:latin typeface="Cambria Math" panose="02040503050406030204" pitchFamily="18" charset="0"/>
                              </a:rPr>
                            </m:ctrlPr>
                          </m:sSubPr>
                          <m:e>
                            <m:r>
                              <a:rPr lang="en-US" altLang="zh-TW" b="0" i="1">
                                <a:solidFill>
                                  <a:schemeClr val="tx1"/>
                                </a:solidFill>
                                <a:latin typeface="Cambria Math" panose="02040503050406030204" pitchFamily="18" charset="0"/>
                              </a:rPr>
                              <m:t>𝑥</m:t>
                            </m:r>
                          </m:e>
                          <m:sub>
                            <m:r>
                              <a:rPr lang="en-US" altLang="zh-TW" b="0" i="1">
                                <a:solidFill>
                                  <a:schemeClr val="tx1"/>
                                </a:solidFill>
                                <a:latin typeface="Cambria Math" panose="02040503050406030204" pitchFamily="18" charset="0"/>
                              </a:rPr>
                              <m:t>𝑛</m:t>
                            </m:r>
                          </m:sub>
                        </m:sSub>
                      </m:e>
                    </m:nary>
                  </m:oMath>
                </a14:m>
                <a:endParaRPr lang="zh-TW" altLang="en-US" dirty="0">
                  <a:solidFill>
                    <a:schemeClr val="tx1"/>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6984782" y="1959835"/>
                <a:ext cx="1547218" cy="491096"/>
              </a:xfrm>
              <a:prstGeom prst="rect">
                <a:avLst/>
              </a:prstGeom>
              <a:blipFill>
                <a:blip r:embed="rId4"/>
                <a:stretch>
                  <a:fillRect t="-77778" r="-9449" b="-12592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959893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7.2.6 Order Statistic Neighborhood Operators</a:t>
            </a: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normAutofit/>
              </a:bodyPr>
              <a:lstStyle/>
              <a:p>
                <a:pPr marL="0" indent="0">
                  <a:lnSpc>
                    <a:spcPct val="120000"/>
                  </a:lnSpc>
                  <a:spcBef>
                    <a:spcPts val="0"/>
                  </a:spcBef>
                  <a:spcAft>
                    <a:spcPts val="0"/>
                  </a:spcAft>
                  <a:buNone/>
                </a:pPr>
                <a:r>
                  <a:rPr lang="en-US" altLang="zh-TW" sz="2400" b="1" dirty="0">
                    <a:solidFill>
                      <a:schemeClr val="tx1"/>
                    </a:solidFill>
                    <a:latin typeface="+mj-lt"/>
                  </a:rPr>
                  <a:t>Order statistic:</a:t>
                </a:r>
              </a:p>
              <a:p>
                <a:pPr marL="450850" indent="0">
                  <a:lnSpc>
                    <a:spcPct val="120000"/>
                  </a:lnSpc>
                  <a:spcBef>
                    <a:spcPts val="0"/>
                  </a:spcBef>
                  <a:spcAft>
                    <a:spcPts val="0"/>
                  </a:spcAft>
                  <a:buNone/>
                </a:pPr>
                <a:r>
                  <a:rPr lang="en-US" altLang="zh-TW" sz="2400" dirty="0">
                    <a:solidFill>
                      <a:schemeClr val="tx1"/>
                    </a:solidFill>
                    <a:latin typeface="+mj-lt"/>
                  </a:rPr>
                  <a:t>Linear combination of neighborhood sorted values.</a:t>
                </a:r>
              </a:p>
              <a:p>
                <a:pPr marL="0" indent="0">
                  <a:lnSpc>
                    <a:spcPct val="120000"/>
                  </a:lnSpc>
                  <a:spcBef>
                    <a:spcPts val="1800"/>
                  </a:spcBef>
                  <a:spcAft>
                    <a:spcPts val="0"/>
                  </a:spcAft>
                  <a:buNone/>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a:solidFill>
                              <a:schemeClr val="tx1"/>
                            </a:solidFill>
                            <a:latin typeface="Cambria Math" panose="02040503050406030204" pitchFamily="18" charset="0"/>
                          </a:rPr>
                          <m:t>𝑥</m:t>
                        </m:r>
                      </m:e>
                      <m:sub>
                        <m:r>
                          <a:rPr lang="en-US" altLang="zh-TW" sz="2400" b="1">
                            <a:solidFill>
                              <a:schemeClr val="tx1"/>
                            </a:solidFill>
                            <a:latin typeface="Cambria Math" panose="02040503050406030204" pitchFamily="18" charset="0"/>
                          </a:rPr>
                          <m:t>1</m:t>
                        </m:r>
                      </m:sub>
                    </m:sSub>
                  </m:oMath>
                </a14:m>
                <a:r>
                  <a:rPr lang="en-US" altLang="zh-TW" sz="2400" b="1" dirty="0">
                    <a:solidFill>
                      <a:schemeClr val="tx1"/>
                    </a:solidFill>
                    <a:latin typeface="+mj-lt"/>
                  </a:rPr>
                  <a:t>, … , </a:t>
                </a: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a:solidFill>
                              <a:schemeClr val="tx1"/>
                            </a:solidFill>
                            <a:latin typeface="Cambria Math" panose="02040503050406030204" pitchFamily="18" charset="0"/>
                          </a:rPr>
                          <m:t>𝑥</m:t>
                        </m:r>
                      </m:e>
                      <m:sub>
                        <m:r>
                          <a:rPr lang="en-US" altLang="zh-TW" sz="2400" b="1">
                            <a:solidFill>
                              <a:schemeClr val="tx1"/>
                            </a:solidFill>
                            <a:latin typeface="Cambria Math" panose="02040503050406030204" pitchFamily="18" charset="0"/>
                          </a:rPr>
                          <m:t>𝑁</m:t>
                        </m:r>
                      </m:sub>
                    </m:sSub>
                  </m:oMath>
                </a14:m>
                <a:r>
                  <a:rPr lang="en-US" altLang="zh-TW" sz="2400" b="1" dirty="0">
                    <a:solidFill>
                      <a:schemeClr val="tx1"/>
                    </a:solidFill>
                    <a:latin typeface="+mj-lt"/>
                  </a:rPr>
                  <a:t>:</a:t>
                </a:r>
              </a:p>
              <a:p>
                <a:pPr marL="450850" indent="0">
                  <a:lnSpc>
                    <a:spcPct val="120000"/>
                  </a:lnSpc>
                  <a:spcBef>
                    <a:spcPts val="0"/>
                  </a:spcBef>
                  <a:spcAft>
                    <a:spcPts val="0"/>
                  </a:spcAft>
                  <a:buNone/>
                </a:pPr>
                <a:r>
                  <a:rPr lang="en-US" altLang="zh-TW" sz="2400" dirty="0">
                    <a:solidFill>
                      <a:schemeClr val="tx1"/>
                    </a:solidFill>
                    <a:latin typeface="+mj-lt"/>
                  </a:rPr>
                  <a:t>Neighborhood pixel values.</a:t>
                </a:r>
              </a:p>
              <a:p>
                <a:pPr marL="0" indent="0">
                  <a:lnSpc>
                    <a:spcPct val="120000"/>
                  </a:lnSpc>
                  <a:spcBef>
                    <a:spcPts val="1800"/>
                  </a:spcBef>
                  <a:spcAft>
                    <a:spcPts val="0"/>
                  </a:spcAft>
                  <a:buNone/>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a:solidFill>
                              <a:schemeClr val="tx1"/>
                            </a:solidFill>
                            <a:latin typeface="Cambria Math" panose="02040503050406030204" pitchFamily="18" charset="0"/>
                          </a:rPr>
                          <m:t>𝑥</m:t>
                        </m:r>
                      </m:e>
                      <m:sub>
                        <m:r>
                          <a:rPr lang="en-US" altLang="zh-TW" sz="2400" b="1">
                            <a:solidFill>
                              <a:schemeClr val="tx1"/>
                            </a:solidFill>
                            <a:latin typeface="Cambria Math" panose="02040503050406030204" pitchFamily="18" charset="0"/>
                          </a:rPr>
                          <m:t>(1)</m:t>
                        </m:r>
                      </m:sub>
                    </m:sSub>
                  </m:oMath>
                </a14:m>
                <a:r>
                  <a:rPr lang="en-US" altLang="zh-TW" sz="2400" b="1" dirty="0">
                    <a:solidFill>
                      <a:schemeClr val="tx1"/>
                    </a:solidFill>
                    <a:latin typeface="+mj-lt"/>
                  </a:rPr>
                  <a:t>, … , </a:t>
                </a: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a:solidFill>
                              <a:schemeClr val="tx1"/>
                            </a:solidFill>
                            <a:latin typeface="Cambria Math" panose="02040503050406030204" pitchFamily="18" charset="0"/>
                          </a:rPr>
                          <m:t>𝑥</m:t>
                        </m:r>
                      </m:e>
                      <m:sub>
                        <m:r>
                          <a:rPr lang="en-US" altLang="zh-TW" sz="2400" b="1">
                            <a:solidFill>
                              <a:schemeClr val="tx1"/>
                            </a:solidFill>
                            <a:latin typeface="Cambria Math" panose="02040503050406030204" pitchFamily="18" charset="0"/>
                          </a:rPr>
                          <m:t>(</m:t>
                        </m:r>
                        <m:r>
                          <a:rPr lang="en-US" altLang="zh-TW" sz="2400" b="1">
                            <a:solidFill>
                              <a:schemeClr val="tx1"/>
                            </a:solidFill>
                            <a:latin typeface="Cambria Math" panose="02040503050406030204" pitchFamily="18" charset="0"/>
                          </a:rPr>
                          <m:t>𝑁</m:t>
                        </m:r>
                        <m:r>
                          <a:rPr lang="en-US" altLang="zh-TW" sz="2400" b="1">
                            <a:solidFill>
                              <a:schemeClr val="tx1"/>
                            </a:solidFill>
                            <a:latin typeface="Cambria Math" panose="02040503050406030204" pitchFamily="18" charset="0"/>
                          </a:rPr>
                          <m:t>)</m:t>
                        </m:r>
                      </m:sub>
                    </m:sSub>
                  </m:oMath>
                </a14:m>
                <a:r>
                  <a:rPr lang="en-US" altLang="zh-TW" sz="2400" b="1" dirty="0">
                    <a:solidFill>
                      <a:schemeClr val="tx1"/>
                    </a:solidFill>
                    <a:latin typeface="+mj-lt"/>
                  </a:rPr>
                  <a:t>:</a:t>
                </a:r>
              </a:p>
              <a:p>
                <a:pPr marL="450850" indent="0">
                  <a:lnSpc>
                    <a:spcPct val="120000"/>
                  </a:lnSpc>
                  <a:spcBef>
                    <a:spcPts val="0"/>
                  </a:spcBef>
                  <a:spcAft>
                    <a:spcPts val="0"/>
                  </a:spcAft>
                  <a:buNone/>
                </a:pPr>
                <a:r>
                  <a:rPr lang="en-US" altLang="zh-TW" sz="2400" dirty="0">
                    <a:solidFill>
                      <a:schemeClr val="tx1"/>
                    </a:solidFill>
                    <a:latin typeface="+mj-lt"/>
                  </a:rPr>
                  <a:t>Sorted neighborhood values from smallest to largest.</a:t>
                </a: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a:blip r:embed="rId3"/>
                <a:stretch>
                  <a:fillRect l="-2423" t="-303"/>
                </a:stretch>
              </a:blipFill>
            </p:spPr>
            <p:txBody>
              <a:bodyPr/>
              <a:lstStyle/>
              <a:p>
                <a:r>
                  <a:rPr lang="zh-TW" altLang="en-US">
                    <a:noFill/>
                  </a:rPr>
                  <a:t> </a:t>
                </a:r>
              </a:p>
            </p:txBody>
          </p:sp>
        </mc:Fallback>
      </mc:AlternateContent>
      <p:sp>
        <p:nvSpPr>
          <p:cNvPr id="8"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標題 14"/>
          <p:cNvSpPr>
            <a:spLocks noGrp="1"/>
          </p:cNvSpPr>
          <p:nvPr>
            <p:ph type="title"/>
          </p:nvPr>
        </p:nvSpPr>
        <p:spPr/>
        <p:txBody>
          <a:bodyPr>
            <a:normAutofit/>
          </a:bodyPr>
          <a:lstStyle/>
          <a:p>
            <a:r>
              <a:rPr lang="en-US" altLang="zh-TW" sz="4000" dirty="0">
                <a:solidFill>
                  <a:schemeClr val="tx1"/>
                </a:solidFill>
              </a:rPr>
              <a:t>7.2.6 Order Statistic Neighborhood Operators</a:t>
            </a:r>
            <a:endParaRPr lang="zh-TW" altLang="en-US" sz="4000" dirty="0">
              <a:solidFill>
                <a:schemeClr val="tx1"/>
              </a:solidFill>
            </a:endParaRP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normAutofit/>
              </a:bodyPr>
              <a:lstStyle/>
              <a:p>
                <a14:m>
                  <m:oMath xmlns:m="http://schemas.openxmlformats.org/officeDocument/2006/math">
                    <m:sSub>
                      <m:sSubPr>
                        <m:ctrlPr>
                          <a:rPr lang="en-US" altLang="zh-TW" sz="2800" i="1" smtClean="0">
                            <a:solidFill>
                              <a:schemeClr val="tx1"/>
                            </a:solidFill>
                            <a:latin typeface="Cambria Math" panose="02040503050406030204" pitchFamily="18" charset="0"/>
                          </a:rPr>
                        </m:ctrlPr>
                      </m:sSubPr>
                      <m:e>
                        <m:r>
                          <a:rPr lang="en-US" altLang="zh-TW" sz="2800" i="1">
                            <a:solidFill>
                              <a:schemeClr val="tx1"/>
                            </a:solidFill>
                            <a:latin typeface="Cambria Math" panose="02040503050406030204" pitchFamily="18" charset="0"/>
                          </a:rPr>
                          <m:t>𝑥</m:t>
                        </m:r>
                      </m:e>
                      <m:sub>
                        <m:r>
                          <a:rPr lang="en-US" altLang="zh-TW" sz="2800" i="1">
                            <a:solidFill>
                              <a:schemeClr val="tx1"/>
                            </a:solidFill>
                            <a:latin typeface="Cambria Math" panose="02040503050406030204" pitchFamily="18" charset="0"/>
                          </a:rPr>
                          <m:t>1</m:t>
                        </m:r>
                      </m:sub>
                    </m:sSub>
                  </m:oMath>
                </a14:m>
                <a:r>
                  <a:rPr lang="en-US" altLang="zh-TW" sz="2800" i="1" dirty="0">
                    <a:solidFill>
                      <a:schemeClr val="tx1"/>
                    </a:solidFill>
                    <a:latin typeface="+mj-lt"/>
                  </a:rPr>
                  <a:t>, … , </a:t>
                </a:r>
                <a14:m>
                  <m:oMath xmlns:m="http://schemas.openxmlformats.org/officeDocument/2006/math">
                    <m:sSub>
                      <m:sSubPr>
                        <m:ctrlPr>
                          <a:rPr lang="en-US" altLang="zh-TW" sz="2800" i="1">
                            <a:solidFill>
                              <a:schemeClr val="tx1"/>
                            </a:solidFill>
                            <a:latin typeface="Cambria Math" panose="02040503050406030204" pitchFamily="18" charset="0"/>
                          </a:rPr>
                        </m:ctrlPr>
                      </m:sSubPr>
                      <m:e>
                        <m:r>
                          <a:rPr lang="en-US" altLang="zh-TW" sz="2800" i="1">
                            <a:solidFill>
                              <a:schemeClr val="tx1"/>
                            </a:solidFill>
                            <a:latin typeface="Cambria Math" panose="02040503050406030204" pitchFamily="18" charset="0"/>
                          </a:rPr>
                          <m:t>𝑥</m:t>
                        </m:r>
                      </m:e>
                      <m:sub>
                        <m:r>
                          <a:rPr lang="en-US" altLang="zh-TW" sz="2800" i="1">
                            <a:solidFill>
                              <a:schemeClr val="tx1"/>
                            </a:solidFill>
                            <a:latin typeface="Cambria Math" panose="02040503050406030204" pitchFamily="18" charset="0"/>
                          </a:rPr>
                          <m:t>9</m:t>
                        </m:r>
                      </m:sub>
                    </m:sSub>
                  </m:oMath>
                </a14:m>
                <a:r>
                  <a:rPr lang="en-US" altLang="zh-TW" sz="2800" dirty="0">
                    <a:solidFill>
                      <a:schemeClr val="tx1"/>
                    </a:solidFill>
                    <a:latin typeface="+mj-lt"/>
                  </a:rPr>
                  <a:t>: (Before sorting)</a:t>
                </a:r>
              </a:p>
              <a:p>
                <a:endParaRPr lang="en-US" altLang="zh-TW" sz="2800" dirty="0">
                  <a:solidFill>
                    <a:schemeClr val="tx1"/>
                  </a:solidFill>
                  <a:latin typeface="+mj-lt"/>
                </a:endParaRPr>
              </a:p>
              <a:p>
                <a:endParaRPr lang="en-US" altLang="zh-TW" sz="2800" dirty="0">
                  <a:solidFill>
                    <a:schemeClr val="tx1"/>
                  </a:solidFill>
                  <a:latin typeface="+mj-lt"/>
                </a:endParaRPr>
              </a:p>
              <a:p>
                <a:endParaRPr lang="zh-TW" altLang="en-US" sz="2800" dirty="0">
                  <a:solidFill>
                    <a:schemeClr val="tx1"/>
                  </a:solidFill>
                  <a:latin typeface="+mj-lt"/>
                </a:endParaRPr>
              </a:p>
              <a:p>
                <a14:m>
                  <m:oMath xmlns:m="http://schemas.openxmlformats.org/officeDocument/2006/math">
                    <m:sSub>
                      <m:sSubPr>
                        <m:ctrlPr>
                          <a:rPr lang="en-US" altLang="zh-TW" sz="2800" i="1">
                            <a:solidFill>
                              <a:schemeClr val="tx1"/>
                            </a:solidFill>
                            <a:latin typeface="Cambria Math" panose="02040503050406030204" pitchFamily="18" charset="0"/>
                          </a:rPr>
                        </m:ctrlPr>
                      </m:sSubPr>
                      <m:e>
                        <m:r>
                          <a:rPr lang="en-US" altLang="zh-TW" sz="2800" i="1">
                            <a:solidFill>
                              <a:schemeClr val="tx1"/>
                            </a:solidFill>
                            <a:latin typeface="Cambria Math" panose="02040503050406030204" pitchFamily="18" charset="0"/>
                          </a:rPr>
                          <m:t>𝑥</m:t>
                        </m:r>
                      </m:e>
                      <m:sub>
                        <m:r>
                          <a:rPr lang="en-US" altLang="zh-TW" sz="2800" i="1">
                            <a:solidFill>
                              <a:schemeClr val="tx1"/>
                            </a:solidFill>
                            <a:latin typeface="Cambria Math" panose="02040503050406030204" pitchFamily="18" charset="0"/>
                          </a:rPr>
                          <m:t>(1)</m:t>
                        </m:r>
                      </m:sub>
                    </m:sSub>
                  </m:oMath>
                </a14:m>
                <a:r>
                  <a:rPr lang="en-US" altLang="zh-TW" sz="2800" i="1" dirty="0">
                    <a:solidFill>
                      <a:schemeClr val="tx1"/>
                    </a:solidFill>
                    <a:latin typeface="+mj-lt"/>
                  </a:rPr>
                  <a:t>, … , </a:t>
                </a:r>
                <a14:m>
                  <m:oMath xmlns:m="http://schemas.openxmlformats.org/officeDocument/2006/math">
                    <m:sSub>
                      <m:sSubPr>
                        <m:ctrlPr>
                          <a:rPr lang="en-US" altLang="zh-TW" sz="2800" i="1">
                            <a:solidFill>
                              <a:schemeClr val="tx1"/>
                            </a:solidFill>
                            <a:latin typeface="Cambria Math" panose="02040503050406030204" pitchFamily="18" charset="0"/>
                          </a:rPr>
                        </m:ctrlPr>
                      </m:sSubPr>
                      <m:e>
                        <m:r>
                          <a:rPr lang="en-US" altLang="zh-TW" sz="2800" i="1">
                            <a:solidFill>
                              <a:schemeClr val="tx1"/>
                            </a:solidFill>
                            <a:latin typeface="Cambria Math" panose="02040503050406030204" pitchFamily="18" charset="0"/>
                          </a:rPr>
                          <m:t>𝑥</m:t>
                        </m:r>
                      </m:e>
                      <m:sub>
                        <m:r>
                          <a:rPr lang="en-US" altLang="zh-TW" sz="2800" i="1">
                            <a:solidFill>
                              <a:schemeClr val="tx1"/>
                            </a:solidFill>
                            <a:latin typeface="Cambria Math" panose="02040503050406030204" pitchFamily="18" charset="0"/>
                          </a:rPr>
                          <m:t>(9)</m:t>
                        </m:r>
                      </m:sub>
                    </m:sSub>
                  </m:oMath>
                </a14:m>
                <a:r>
                  <a:rPr lang="en-US" altLang="zh-TW" sz="2800" dirty="0">
                    <a:solidFill>
                      <a:schemeClr val="tx1"/>
                    </a:solidFill>
                    <a:latin typeface="+mj-lt"/>
                  </a:rPr>
                  <a:t>: (After sorting)</a:t>
                </a:r>
                <a:endParaRPr lang="zh-TW" altLang="en-US" sz="2800" dirty="0">
                  <a:solidFill>
                    <a:schemeClr val="tx1"/>
                  </a:solidFill>
                  <a:latin typeface="+mj-lt"/>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a:blip r:embed="rId3"/>
                <a:stretch>
                  <a:fillRect t="-272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8" name="表格 17"/>
              <p:cNvGraphicFramePr>
                <a:graphicFrameLocks noGrp="1"/>
              </p:cNvGraphicFramePr>
              <p:nvPr>
                <p:extLst>
                  <p:ext uri="{D42A27DB-BD31-4B8C-83A1-F6EECF244321}">
                    <p14:modId xmlns:p14="http://schemas.microsoft.com/office/powerpoint/2010/main" val="1937570828"/>
                  </p:ext>
                </p:extLst>
              </p:nvPr>
            </p:nvGraphicFramePr>
            <p:xfrm>
              <a:off x="1410494" y="2391468"/>
              <a:ext cx="6323013" cy="1325564"/>
            </p:xfrm>
            <a:graphic>
              <a:graphicData uri="http://schemas.openxmlformats.org/drawingml/2006/table">
                <a:tbl>
                  <a:tblPr bandRow="1">
                    <a:tableStyleId>{5C22544A-7EE6-4342-B048-85BDC9FD1C3A}</a:tableStyleId>
                  </a:tblPr>
                  <a:tblGrid>
                    <a:gridCol w="702557">
                      <a:extLst>
                        <a:ext uri="{9D8B030D-6E8A-4147-A177-3AD203B41FA5}">
                          <a16:colId xmlns:a16="http://schemas.microsoft.com/office/drawing/2014/main" val="20000"/>
                        </a:ext>
                      </a:extLst>
                    </a:gridCol>
                    <a:gridCol w="702557">
                      <a:extLst>
                        <a:ext uri="{9D8B030D-6E8A-4147-A177-3AD203B41FA5}">
                          <a16:colId xmlns:a16="http://schemas.microsoft.com/office/drawing/2014/main" val="20001"/>
                        </a:ext>
                      </a:extLst>
                    </a:gridCol>
                    <a:gridCol w="702557">
                      <a:extLst>
                        <a:ext uri="{9D8B030D-6E8A-4147-A177-3AD203B41FA5}">
                          <a16:colId xmlns:a16="http://schemas.microsoft.com/office/drawing/2014/main" val="20002"/>
                        </a:ext>
                      </a:extLst>
                    </a:gridCol>
                    <a:gridCol w="702557">
                      <a:extLst>
                        <a:ext uri="{9D8B030D-6E8A-4147-A177-3AD203B41FA5}">
                          <a16:colId xmlns:a16="http://schemas.microsoft.com/office/drawing/2014/main" val="20003"/>
                        </a:ext>
                      </a:extLst>
                    </a:gridCol>
                    <a:gridCol w="702557">
                      <a:extLst>
                        <a:ext uri="{9D8B030D-6E8A-4147-A177-3AD203B41FA5}">
                          <a16:colId xmlns:a16="http://schemas.microsoft.com/office/drawing/2014/main" val="20004"/>
                        </a:ext>
                      </a:extLst>
                    </a:gridCol>
                    <a:gridCol w="702557">
                      <a:extLst>
                        <a:ext uri="{9D8B030D-6E8A-4147-A177-3AD203B41FA5}">
                          <a16:colId xmlns:a16="http://schemas.microsoft.com/office/drawing/2014/main" val="20005"/>
                        </a:ext>
                      </a:extLst>
                    </a:gridCol>
                    <a:gridCol w="702557">
                      <a:extLst>
                        <a:ext uri="{9D8B030D-6E8A-4147-A177-3AD203B41FA5}">
                          <a16:colId xmlns:a16="http://schemas.microsoft.com/office/drawing/2014/main" val="20006"/>
                        </a:ext>
                      </a:extLst>
                    </a:gridCol>
                    <a:gridCol w="702557">
                      <a:extLst>
                        <a:ext uri="{9D8B030D-6E8A-4147-A177-3AD203B41FA5}">
                          <a16:colId xmlns:a16="http://schemas.microsoft.com/office/drawing/2014/main" val="20007"/>
                        </a:ext>
                      </a:extLst>
                    </a:gridCol>
                    <a:gridCol w="702557">
                      <a:extLst>
                        <a:ext uri="{9D8B030D-6E8A-4147-A177-3AD203B41FA5}">
                          <a16:colId xmlns:a16="http://schemas.microsoft.com/office/drawing/2014/main" val="20008"/>
                        </a:ext>
                      </a:extLst>
                    </a:gridCol>
                  </a:tblGrid>
                  <a:tr h="662782">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oMath>
                            </m:oMathPara>
                          </a14:m>
                          <a:endParaRPr lang="zh-TW" altLang="en-US" sz="2400" b="0" i="1"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oMath>
                            </m:oMathPara>
                          </a14:m>
                          <a:endParaRPr lang="zh-TW" altLang="en-US" sz="2400" b="0" i="1"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b>
                                </m:sSub>
                              </m:oMath>
                            </m:oMathPara>
                          </a14:m>
                          <a:endParaRPr lang="zh-TW" altLang="en-US" sz="2400" b="0" i="1"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sub>
                                </m:sSub>
                              </m:oMath>
                            </m:oMathPara>
                          </a14:m>
                          <a:endParaRPr lang="zh-TW" altLang="en-US" sz="2400" b="0" i="1"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5</m:t>
                                    </m:r>
                                  </m:sub>
                                </m:sSub>
                              </m:oMath>
                            </m:oMathPara>
                          </a14:m>
                          <a:endParaRPr lang="zh-TW" altLang="en-US" sz="2400" b="0" i="1"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6</m:t>
                                    </m:r>
                                  </m:sub>
                                </m:sSub>
                              </m:oMath>
                            </m:oMathPara>
                          </a14:m>
                          <a:endParaRPr lang="zh-TW" altLang="en-US" sz="2400" b="0" i="1"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7</m:t>
                                    </m:r>
                                  </m:sub>
                                </m:sSub>
                              </m:oMath>
                            </m:oMathPara>
                          </a14:m>
                          <a:endParaRPr lang="zh-TW" altLang="en-US" sz="2400" b="0" i="1"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8</m:t>
                                    </m:r>
                                  </m:sub>
                                </m:sSub>
                              </m:oMath>
                            </m:oMathPara>
                          </a14:m>
                          <a:endParaRPr lang="zh-TW" altLang="en-US" sz="2400" b="0" i="1"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9</m:t>
                                    </m:r>
                                  </m:sub>
                                </m:sSub>
                              </m:oMath>
                            </m:oMathPara>
                          </a14:m>
                          <a:endParaRPr lang="zh-TW" altLang="en-US" sz="2400" b="0" i="1" dirty="0">
                            <a:solidFill>
                              <a:schemeClr val="tx1"/>
                            </a:solidFill>
                            <a:latin typeface="+mj-lt"/>
                          </a:endParaRPr>
                        </a:p>
                      </a:txBody>
                      <a:tcPr marL="91466" marR="91466" marT="45701" marB="45701" anchor="ctr">
                        <a:solidFill>
                          <a:schemeClr val="accent1">
                            <a:lumMod val="20000"/>
                            <a:lumOff val="80000"/>
                          </a:schemeClr>
                        </a:solidFill>
                      </a:tcPr>
                    </a:tc>
                    <a:extLst>
                      <a:ext uri="{0D108BD9-81ED-4DB2-BD59-A6C34878D82A}">
                        <a16:rowId xmlns:a16="http://schemas.microsoft.com/office/drawing/2014/main" val="10000"/>
                      </a:ext>
                    </a:extLst>
                  </a:tr>
                  <a:tr h="662782">
                    <a:tc>
                      <a:txBody>
                        <a:bodyPr/>
                        <a:lstStyle/>
                        <a:p>
                          <a:pPr algn="ctr"/>
                          <a:r>
                            <a:rPr lang="en-US" altLang="zh-TW" sz="2400" b="0" dirty="0">
                              <a:solidFill>
                                <a:schemeClr val="tx1"/>
                              </a:solidFill>
                              <a:latin typeface="+mj-lt"/>
                            </a:rPr>
                            <a:t>16</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a:solidFill>
                                <a:schemeClr val="tx1"/>
                              </a:solidFill>
                              <a:latin typeface="+mj-lt"/>
                            </a:rPr>
                            <a:t>128</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a:solidFill>
                                <a:schemeClr val="tx1"/>
                              </a:solidFill>
                              <a:latin typeface="+mj-lt"/>
                            </a:rPr>
                            <a:t>109</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a:solidFill>
                                <a:schemeClr val="tx1"/>
                              </a:solidFill>
                              <a:latin typeface="+mj-lt"/>
                            </a:rPr>
                            <a:t>66</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a:solidFill>
                                <a:schemeClr val="tx1"/>
                              </a:solidFill>
                              <a:latin typeface="+mj-lt"/>
                            </a:rPr>
                            <a:t>4</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a:solidFill>
                                <a:schemeClr val="tx1"/>
                              </a:solidFill>
                              <a:latin typeface="+mj-lt"/>
                            </a:rPr>
                            <a:t>6</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a:solidFill>
                                <a:schemeClr val="tx1"/>
                              </a:solidFill>
                              <a:latin typeface="+mj-lt"/>
                            </a:rPr>
                            <a:t>96</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a:solidFill>
                                <a:schemeClr val="tx1"/>
                              </a:solidFill>
                              <a:latin typeface="+mj-lt"/>
                            </a:rPr>
                            <a:t>84</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a:solidFill>
                                <a:schemeClr val="tx1"/>
                              </a:solidFill>
                              <a:latin typeface="+mj-lt"/>
                            </a:rPr>
                            <a:t>53</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18" name="表格 17"/>
              <p:cNvGraphicFramePr>
                <a:graphicFrameLocks noGrp="1"/>
              </p:cNvGraphicFramePr>
              <p:nvPr>
                <p:extLst>
                  <p:ext uri="{D42A27DB-BD31-4B8C-83A1-F6EECF244321}">
                    <p14:modId xmlns:p14="http://schemas.microsoft.com/office/powerpoint/2010/main" val="1937570828"/>
                  </p:ext>
                </p:extLst>
              </p:nvPr>
            </p:nvGraphicFramePr>
            <p:xfrm>
              <a:off x="1410494" y="2391468"/>
              <a:ext cx="6323013" cy="1325564"/>
            </p:xfrm>
            <a:graphic>
              <a:graphicData uri="http://schemas.openxmlformats.org/drawingml/2006/table">
                <a:tbl>
                  <a:tblPr bandRow="1">
                    <a:tableStyleId>{5C22544A-7EE6-4342-B048-85BDC9FD1C3A}</a:tableStyleId>
                  </a:tblPr>
                  <a:tblGrid>
                    <a:gridCol w="702557">
                      <a:extLst>
                        <a:ext uri="{9D8B030D-6E8A-4147-A177-3AD203B41FA5}">
                          <a16:colId xmlns:a16="http://schemas.microsoft.com/office/drawing/2014/main" val="20000"/>
                        </a:ext>
                      </a:extLst>
                    </a:gridCol>
                    <a:gridCol w="702557">
                      <a:extLst>
                        <a:ext uri="{9D8B030D-6E8A-4147-A177-3AD203B41FA5}">
                          <a16:colId xmlns:a16="http://schemas.microsoft.com/office/drawing/2014/main" val="20001"/>
                        </a:ext>
                      </a:extLst>
                    </a:gridCol>
                    <a:gridCol w="702557">
                      <a:extLst>
                        <a:ext uri="{9D8B030D-6E8A-4147-A177-3AD203B41FA5}">
                          <a16:colId xmlns:a16="http://schemas.microsoft.com/office/drawing/2014/main" val="20002"/>
                        </a:ext>
                      </a:extLst>
                    </a:gridCol>
                    <a:gridCol w="702557">
                      <a:extLst>
                        <a:ext uri="{9D8B030D-6E8A-4147-A177-3AD203B41FA5}">
                          <a16:colId xmlns:a16="http://schemas.microsoft.com/office/drawing/2014/main" val="20003"/>
                        </a:ext>
                      </a:extLst>
                    </a:gridCol>
                    <a:gridCol w="702557">
                      <a:extLst>
                        <a:ext uri="{9D8B030D-6E8A-4147-A177-3AD203B41FA5}">
                          <a16:colId xmlns:a16="http://schemas.microsoft.com/office/drawing/2014/main" val="20004"/>
                        </a:ext>
                      </a:extLst>
                    </a:gridCol>
                    <a:gridCol w="702557">
                      <a:extLst>
                        <a:ext uri="{9D8B030D-6E8A-4147-A177-3AD203B41FA5}">
                          <a16:colId xmlns:a16="http://schemas.microsoft.com/office/drawing/2014/main" val="20005"/>
                        </a:ext>
                      </a:extLst>
                    </a:gridCol>
                    <a:gridCol w="702557">
                      <a:extLst>
                        <a:ext uri="{9D8B030D-6E8A-4147-A177-3AD203B41FA5}">
                          <a16:colId xmlns:a16="http://schemas.microsoft.com/office/drawing/2014/main" val="20006"/>
                        </a:ext>
                      </a:extLst>
                    </a:gridCol>
                    <a:gridCol w="702557">
                      <a:extLst>
                        <a:ext uri="{9D8B030D-6E8A-4147-A177-3AD203B41FA5}">
                          <a16:colId xmlns:a16="http://schemas.microsoft.com/office/drawing/2014/main" val="20007"/>
                        </a:ext>
                      </a:extLst>
                    </a:gridCol>
                    <a:gridCol w="702557">
                      <a:extLst>
                        <a:ext uri="{9D8B030D-6E8A-4147-A177-3AD203B41FA5}">
                          <a16:colId xmlns:a16="http://schemas.microsoft.com/office/drawing/2014/main" val="20008"/>
                        </a:ext>
                      </a:extLst>
                    </a:gridCol>
                  </a:tblGrid>
                  <a:tr h="662782">
                    <a:tc>
                      <a:txBody>
                        <a:bodyPr/>
                        <a:lstStyle/>
                        <a:p>
                          <a:endParaRPr lang="zh-TW"/>
                        </a:p>
                      </a:txBody>
                      <a:tcPr marL="91466" marR="91466" marT="45701" marB="45701" anchor="ctr">
                        <a:blipFill>
                          <a:blip r:embed="rId4"/>
                          <a:stretch>
                            <a:fillRect l="-870" t="-917" r="-804348" b="-105505"/>
                          </a:stretch>
                        </a:blipFill>
                      </a:tcPr>
                    </a:tc>
                    <a:tc>
                      <a:txBody>
                        <a:bodyPr/>
                        <a:lstStyle/>
                        <a:p>
                          <a:endParaRPr lang="zh-TW"/>
                        </a:p>
                      </a:txBody>
                      <a:tcPr marL="91466" marR="91466" marT="45701" marB="45701" anchor="ctr">
                        <a:blipFill>
                          <a:blip r:embed="rId4"/>
                          <a:stretch>
                            <a:fillRect l="-100000" t="-917" r="-697414" b="-105505"/>
                          </a:stretch>
                        </a:blipFill>
                      </a:tcPr>
                    </a:tc>
                    <a:tc>
                      <a:txBody>
                        <a:bodyPr/>
                        <a:lstStyle/>
                        <a:p>
                          <a:endParaRPr lang="zh-TW"/>
                        </a:p>
                      </a:txBody>
                      <a:tcPr marL="91466" marR="91466" marT="45701" marB="45701" anchor="ctr">
                        <a:blipFill>
                          <a:blip r:embed="rId4"/>
                          <a:stretch>
                            <a:fillRect l="-201739" t="-917" r="-603478" b="-105505"/>
                          </a:stretch>
                        </a:blipFill>
                      </a:tcPr>
                    </a:tc>
                    <a:tc>
                      <a:txBody>
                        <a:bodyPr/>
                        <a:lstStyle/>
                        <a:p>
                          <a:endParaRPr lang="zh-TW"/>
                        </a:p>
                      </a:txBody>
                      <a:tcPr marL="91466" marR="91466" marT="45701" marB="45701" anchor="ctr">
                        <a:blipFill>
                          <a:blip r:embed="rId4"/>
                          <a:stretch>
                            <a:fillRect l="-301739" t="-917" r="-503478" b="-105505"/>
                          </a:stretch>
                        </a:blipFill>
                      </a:tcPr>
                    </a:tc>
                    <a:tc>
                      <a:txBody>
                        <a:bodyPr/>
                        <a:lstStyle/>
                        <a:p>
                          <a:endParaRPr lang="zh-TW"/>
                        </a:p>
                      </a:txBody>
                      <a:tcPr marL="91466" marR="91466" marT="45701" marB="45701" anchor="ctr">
                        <a:blipFill>
                          <a:blip r:embed="rId4"/>
                          <a:stretch>
                            <a:fillRect l="-398276" t="-917" r="-399138" b="-105505"/>
                          </a:stretch>
                        </a:blipFill>
                      </a:tcPr>
                    </a:tc>
                    <a:tc>
                      <a:txBody>
                        <a:bodyPr/>
                        <a:lstStyle/>
                        <a:p>
                          <a:endParaRPr lang="zh-TW"/>
                        </a:p>
                      </a:txBody>
                      <a:tcPr marL="91466" marR="91466" marT="45701" marB="45701" anchor="ctr">
                        <a:blipFill>
                          <a:blip r:embed="rId4"/>
                          <a:stretch>
                            <a:fillRect l="-502609" t="-917" r="-302609" b="-105505"/>
                          </a:stretch>
                        </a:blipFill>
                      </a:tcPr>
                    </a:tc>
                    <a:tc>
                      <a:txBody>
                        <a:bodyPr/>
                        <a:lstStyle/>
                        <a:p>
                          <a:endParaRPr lang="zh-TW"/>
                        </a:p>
                      </a:txBody>
                      <a:tcPr marL="91466" marR="91466" marT="45701" marB="45701" anchor="ctr">
                        <a:blipFill>
                          <a:blip r:embed="rId4"/>
                          <a:stretch>
                            <a:fillRect l="-602609" t="-917" r="-202609" b="-105505"/>
                          </a:stretch>
                        </a:blipFill>
                      </a:tcPr>
                    </a:tc>
                    <a:tc>
                      <a:txBody>
                        <a:bodyPr/>
                        <a:lstStyle/>
                        <a:p>
                          <a:endParaRPr lang="zh-TW"/>
                        </a:p>
                      </a:txBody>
                      <a:tcPr marL="91466" marR="91466" marT="45701" marB="45701" anchor="ctr">
                        <a:blipFill>
                          <a:blip r:embed="rId4"/>
                          <a:stretch>
                            <a:fillRect l="-696552" t="-917" r="-100862" b="-105505"/>
                          </a:stretch>
                        </a:blipFill>
                      </a:tcPr>
                    </a:tc>
                    <a:tc>
                      <a:txBody>
                        <a:bodyPr/>
                        <a:lstStyle/>
                        <a:p>
                          <a:endParaRPr lang="zh-TW"/>
                        </a:p>
                      </a:txBody>
                      <a:tcPr marL="91466" marR="91466" marT="45701" marB="45701" anchor="ctr">
                        <a:blipFill>
                          <a:blip r:embed="rId4"/>
                          <a:stretch>
                            <a:fillRect l="-803478" t="-917" r="-1739" b="-105505"/>
                          </a:stretch>
                        </a:blipFill>
                      </a:tcPr>
                    </a:tc>
                    <a:extLst>
                      <a:ext uri="{0D108BD9-81ED-4DB2-BD59-A6C34878D82A}">
                        <a16:rowId xmlns:a16="http://schemas.microsoft.com/office/drawing/2014/main" val="10000"/>
                      </a:ext>
                    </a:extLst>
                  </a:tr>
                  <a:tr h="662782">
                    <a:tc>
                      <a:txBody>
                        <a:bodyPr/>
                        <a:lstStyle/>
                        <a:p>
                          <a:pPr algn="ctr"/>
                          <a:r>
                            <a:rPr lang="en-US" altLang="zh-TW" sz="2400" b="0" dirty="0" smtClean="0">
                              <a:solidFill>
                                <a:schemeClr val="tx1"/>
                              </a:solidFill>
                              <a:latin typeface="+mj-lt"/>
                            </a:rPr>
                            <a:t>16</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smtClean="0">
                              <a:solidFill>
                                <a:schemeClr val="tx1"/>
                              </a:solidFill>
                              <a:latin typeface="+mj-lt"/>
                            </a:rPr>
                            <a:t>128</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smtClean="0">
                              <a:solidFill>
                                <a:schemeClr val="tx1"/>
                              </a:solidFill>
                              <a:latin typeface="+mj-lt"/>
                            </a:rPr>
                            <a:t>109</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smtClean="0">
                              <a:solidFill>
                                <a:schemeClr val="tx1"/>
                              </a:solidFill>
                              <a:latin typeface="+mj-lt"/>
                            </a:rPr>
                            <a:t>66</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smtClean="0">
                              <a:solidFill>
                                <a:schemeClr val="tx1"/>
                              </a:solidFill>
                              <a:latin typeface="+mj-lt"/>
                            </a:rPr>
                            <a:t>4</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smtClean="0">
                              <a:solidFill>
                                <a:schemeClr val="tx1"/>
                              </a:solidFill>
                              <a:latin typeface="+mj-lt"/>
                            </a:rPr>
                            <a:t>6</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smtClean="0">
                              <a:solidFill>
                                <a:schemeClr val="tx1"/>
                              </a:solidFill>
                              <a:latin typeface="+mj-lt"/>
                            </a:rPr>
                            <a:t>96</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smtClean="0">
                              <a:solidFill>
                                <a:schemeClr val="tx1"/>
                              </a:solidFill>
                              <a:latin typeface="+mj-lt"/>
                            </a:rPr>
                            <a:t>84</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smtClean="0">
                              <a:solidFill>
                                <a:schemeClr val="tx1"/>
                              </a:solidFill>
                              <a:latin typeface="+mj-lt"/>
                            </a:rPr>
                            <a:t>53</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0" name="表格 19"/>
              <p:cNvGraphicFramePr>
                <a:graphicFrameLocks noGrp="1"/>
              </p:cNvGraphicFramePr>
              <p:nvPr>
                <p:extLst>
                  <p:ext uri="{D42A27DB-BD31-4B8C-83A1-F6EECF244321}">
                    <p14:modId xmlns:p14="http://schemas.microsoft.com/office/powerpoint/2010/main" val="3639712038"/>
                  </p:ext>
                </p:extLst>
              </p:nvPr>
            </p:nvGraphicFramePr>
            <p:xfrm>
              <a:off x="1308101" y="4724300"/>
              <a:ext cx="6527799" cy="1296988"/>
            </p:xfrm>
            <a:graphic>
              <a:graphicData uri="http://schemas.openxmlformats.org/drawingml/2006/table">
                <a:tbl>
                  <a:tblPr firstRow="1" bandRow="1">
                    <a:tableStyleId>{5C22544A-7EE6-4342-B048-85BDC9FD1C3A}</a:tableStyleId>
                  </a:tblPr>
                  <a:tblGrid>
                    <a:gridCol w="725311">
                      <a:extLst>
                        <a:ext uri="{9D8B030D-6E8A-4147-A177-3AD203B41FA5}">
                          <a16:colId xmlns:a16="http://schemas.microsoft.com/office/drawing/2014/main" val="20000"/>
                        </a:ext>
                      </a:extLst>
                    </a:gridCol>
                    <a:gridCol w="725311">
                      <a:extLst>
                        <a:ext uri="{9D8B030D-6E8A-4147-A177-3AD203B41FA5}">
                          <a16:colId xmlns:a16="http://schemas.microsoft.com/office/drawing/2014/main" val="20001"/>
                        </a:ext>
                      </a:extLst>
                    </a:gridCol>
                    <a:gridCol w="725311">
                      <a:extLst>
                        <a:ext uri="{9D8B030D-6E8A-4147-A177-3AD203B41FA5}">
                          <a16:colId xmlns:a16="http://schemas.microsoft.com/office/drawing/2014/main" val="20002"/>
                        </a:ext>
                      </a:extLst>
                    </a:gridCol>
                    <a:gridCol w="725311">
                      <a:extLst>
                        <a:ext uri="{9D8B030D-6E8A-4147-A177-3AD203B41FA5}">
                          <a16:colId xmlns:a16="http://schemas.microsoft.com/office/drawing/2014/main" val="20003"/>
                        </a:ext>
                      </a:extLst>
                    </a:gridCol>
                    <a:gridCol w="725311">
                      <a:extLst>
                        <a:ext uri="{9D8B030D-6E8A-4147-A177-3AD203B41FA5}">
                          <a16:colId xmlns:a16="http://schemas.microsoft.com/office/drawing/2014/main" val="20004"/>
                        </a:ext>
                      </a:extLst>
                    </a:gridCol>
                    <a:gridCol w="725311">
                      <a:extLst>
                        <a:ext uri="{9D8B030D-6E8A-4147-A177-3AD203B41FA5}">
                          <a16:colId xmlns:a16="http://schemas.microsoft.com/office/drawing/2014/main" val="20005"/>
                        </a:ext>
                      </a:extLst>
                    </a:gridCol>
                    <a:gridCol w="725311">
                      <a:extLst>
                        <a:ext uri="{9D8B030D-6E8A-4147-A177-3AD203B41FA5}">
                          <a16:colId xmlns:a16="http://schemas.microsoft.com/office/drawing/2014/main" val="20006"/>
                        </a:ext>
                      </a:extLst>
                    </a:gridCol>
                    <a:gridCol w="725311">
                      <a:extLst>
                        <a:ext uri="{9D8B030D-6E8A-4147-A177-3AD203B41FA5}">
                          <a16:colId xmlns:a16="http://schemas.microsoft.com/office/drawing/2014/main" val="20007"/>
                        </a:ext>
                      </a:extLst>
                    </a:gridCol>
                    <a:gridCol w="725311">
                      <a:extLst>
                        <a:ext uri="{9D8B030D-6E8A-4147-A177-3AD203B41FA5}">
                          <a16:colId xmlns:a16="http://schemas.microsoft.com/office/drawing/2014/main" val="20008"/>
                        </a:ext>
                      </a:extLst>
                    </a:gridCol>
                  </a:tblGrid>
                  <a:tr h="648494">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2400" b="0" i="1" smtClean="0">
                                        <a:solidFill>
                                          <a:schemeClr val="tx1"/>
                                        </a:solidFill>
                                        <a:latin typeface="Cambria Math" panose="02040503050406030204" pitchFamily="18" charset="0"/>
                                      </a:rPr>
                                    </m:ctrlPr>
                                  </m:sSubPr>
                                  <m:e>
                                    <m:r>
                                      <a:rPr lang="en-US" altLang="zh-TW" sz="2400" b="0" i="1">
                                        <a:solidFill>
                                          <a:schemeClr val="tx1"/>
                                        </a:solidFill>
                                        <a:latin typeface="Cambria Math" panose="02040503050406030204" pitchFamily="18" charset="0"/>
                                      </a:rPr>
                                      <m:t>𝑥</m:t>
                                    </m:r>
                                  </m:e>
                                  <m:sub>
                                    <m:r>
                                      <a:rPr lang="en-US" altLang="zh-TW" sz="2400" b="0" i="1">
                                        <a:solidFill>
                                          <a:schemeClr val="tx1"/>
                                        </a:solidFill>
                                        <a:latin typeface="Cambria Math" panose="02040503050406030204" pitchFamily="18" charset="0"/>
                                      </a:rPr>
                                      <m:t>(1)</m:t>
                                    </m:r>
                                  </m:sub>
                                </m:sSub>
                              </m:oMath>
                            </m:oMathPara>
                          </a14:m>
                          <a:endParaRPr lang="zh-TW" altLang="en-US" sz="2400" b="0" i="1" dirty="0">
                            <a:solidFill>
                              <a:schemeClr val="tx1"/>
                            </a:solidFill>
                            <a:latin typeface="+mj-lt"/>
                          </a:endParaRPr>
                        </a:p>
                      </a:txBody>
                      <a:tcPr marL="91466" marR="91466" marT="45730" marB="45730" anchor="ctr">
                        <a:solidFill>
                          <a:srgbClr val="FFC000"/>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2400" b="0" i="1" smtClean="0">
                                        <a:solidFill>
                                          <a:schemeClr val="tx1"/>
                                        </a:solidFill>
                                        <a:latin typeface="Cambria Math" panose="02040503050406030204" pitchFamily="18" charset="0"/>
                                      </a:rPr>
                                    </m:ctrlPr>
                                  </m:sSubPr>
                                  <m:e>
                                    <m:r>
                                      <a:rPr lang="en-US" altLang="zh-TW" sz="2400" b="0" i="1">
                                        <a:solidFill>
                                          <a:schemeClr val="tx1"/>
                                        </a:solidFill>
                                        <a:latin typeface="Cambria Math" panose="02040503050406030204" pitchFamily="18" charset="0"/>
                                      </a:rPr>
                                      <m:t>𝑥</m:t>
                                    </m:r>
                                  </m:e>
                                  <m:sub>
                                    <m:r>
                                      <a:rPr lang="en-US" altLang="zh-TW" sz="2400" b="0" i="1">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2</m:t>
                                    </m:r>
                                    <m:r>
                                      <a:rPr lang="en-US" altLang="zh-TW" sz="2400" b="0" i="1">
                                        <a:solidFill>
                                          <a:schemeClr val="tx1"/>
                                        </a:solidFill>
                                        <a:latin typeface="Cambria Math" panose="02040503050406030204" pitchFamily="18" charset="0"/>
                                      </a:rPr>
                                      <m:t>)</m:t>
                                    </m:r>
                                  </m:sub>
                                </m:sSub>
                              </m:oMath>
                            </m:oMathPara>
                          </a14:m>
                          <a:endParaRPr lang="zh-TW" altLang="en-US" sz="2400" b="0" i="1" dirty="0">
                            <a:solidFill>
                              <a:schemeClr val="tx1"/>
                            </a:solidFill>
                            <a:latin typeface="+mj-lt"/>
                          </a:endParaRPr>
                        </a:p>
                      </a:txBody>
                      <a:tcPr marL="91466" marR="91466" marT="45730" marB="45730" anchor="ctr">
                        <a:solidFill>
                          <a:srgbClr val="FFC000"/>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2400" b="0" i="1" smtClean="0">
                                        <a:solidFill>
                                          <a:schemeClr val="tx1"/>
                                        </a:solidFill>
                                        <a:latin typeface="Cambria Math" panose="02040503050406030204" pitchFamily="18" charset="0"/>
                                      </a:rPr>
                                    </m:ctrlPr>
                                  </m:sSubPr>
                                  <m:e>
                                    <m:r>
                                      <a:rPr lang="en-US" altLang="zh-TW" sz="2400" b="0" i="1">
                                        <a:solidFill>
                                          <a:schemeClr val="tx1"/>
                                        </a:solidFill>
                                        <a:latin typeface="Cambria Math" panose="02040503050406030204" pitchFamily="18" charset="0"/>
                                      </a:rPr>
                                      <m:t>𝑥</m:t>
                                    </m:r>
                                  </m:e>
                                  <m:sub>
                                    <m:r>
                                      <a:rPr lang="en-US" altLang="zh-TW" sz="2400" b="0" i="1">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3</m:t>
                                    </m:r>
                                    <m:r>
                                      <a:rPr lang="en-US" altLang="zh-TW" sz="2400" b="0" i="1">
                                        <a:solidFill>
                                          <a:schemeClr val="tx1"/>
                                        </a:solidFill>
                                        <a:latin typeface="Cambria Math" panose="02040503050406030204" pitchFamily="18" charset="0"/>
                                      </a:rPr>
                                      <m:t>)</m:t>
                                    </m:r>
                                  </m:sub>
                                </m:sSub>
                              </m:oMath>
                            </m:oMathPara>
                          </a14:m>
                          <a:endParaRPr lang="zh-TW" altLang="en-US" sz="2400" b="0" i="1" dirty="0">
                            <a:solidFill>
                              <a:schemeClr val="tx1"/>
                            </a:solidFill>
                            <a:latin typeface="+mj-lt"/>
                          </a:endParaRPr>
                        </a:p>
                      </a:txBody>
                      <a:tcPr marL="91466" marR="91466" marT="45730" marB="45730" anchor="ctr">
                        <a:solidFill>
                          <a:srgbClr val="FFC000"/>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ub>
                                </m:sSub>
                              </m:oMath>
                            </m:oMathPara>
                          </a14:m>
                          <a:endParaRPr lang="zh-TW" altLang="en-US" sz="2400" b="0" i="1" dirty="0">
                            <a:solidFill>
                              <a:schemeClr val="tx1"/>
                            </a:solidFill>
                            <a:latin typeface="+mj-lt"/>
                          </a:endParaRPr>
                        </a:p>
                      </a:txBody>
                      <a:tcPr marL="91466" marR="91466" marT="45730" marB="45730" anchor="ctr">
                        <a:solidFill>
                          <a:srgbClr val="FFC000"/>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5</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ub>
                                </m:sSub>
                              </m:oMath>
                            </m:oMathPara>
                          </a14:m>
                          <a:endParaRPr lang="zh-TW" altLang="en-US" sz="2400" b="0" i="1" dirty="0">
                            <a:solidFill>
                              <a:schemeClr val="tx1"/>
                            </a:solidFill>
                            <a:latin typeface="+mj-lt"/>
                          </a:endParaRPr>
                        </a:p>
                      </a:txBody>
                      <a:tcPr marL="91466" marR="91466" marT="45730" marB="45730" anchor="ctr">
                        <a:solidFill>
                          <a:srgbClr val="FFC000"/>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6</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ub>
                                </m:sSub>
                              </m:oMath>
                            </m:oMathPara>
                          </a14:m>
                          <a:endParaRPr lang="zh-TW" altLang="en-US" sz="2400" b="0" i="1" dirty="0">
                            <a:solidFill>
                              <a:schemeClr val="tx1"/>
                            </a:solidFill>
                            <a:latin typeface="+mj-lt"/>
                          </a:endParaRPr>
                        </a:p>
                      </a:txBody>
                      <a:tcPr marL="91466" marR="91466" marT="45730" marB="45730" anchor="ctr">
                        <a:solidFill>
                          <a:srgbClr val="FFC000"/>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7</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ub>
                                </m:sSub>
                              </m:oMath>
                            </m:oMathPara>
                          </a14:m>
                          <a:endParaRPr lang="zh-TW" altLang="en-US" sz="2400" b="0" i="1" dirty="0">
                            <a:solidFill>
                              <a:schemeClr val="tx1"/>
                            </a:solidFill>
                            <a:latin typeface="+mj-lt"/>
                          </a:endParaRPr>
                        </a:p>
                      </a:txBody>
                      <a:tcPr marL="91466" marR="91466" marT="45730" marB="45730" anchor="ctr">
                        <a:solidFill>
                          <a:srgbClr val="FFC000"/>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8</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ub>
                                </m:sSub>
                              </m:oMath>
                            </m:oMathPara>
                          </a14:m>
                          <a:endParaRPr lang="zh-TW" altLang="en-US" sz="2400" b="0" i="1" dirty="0">
                            <a:solidFill>
                              <a:schemeClr val="tx1"/>
                            </a:solidFill>
                            <a:latin typeface="+mj-lt"/>
                          </a:endParaRPr>
                        </a:p>
                      </a:txBody>
                      <a:tcPr marL="91466" marR="91466" marT="45730" marB="45730" anchor="ctr">
                        <a:solidFill>
                          <a:srgbClr val="FFC000"/>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9</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ub>
                                </m:sSub>
                              </m:oMath>
                            </m:oMathPara>
                          </a14:m>
                          <a:endParaRPr lang="zh-TW" altLang="en-US" sz="2400" b="0" i="1" dirty="0">
                            <a:solidFill>
                              <a:schemeClr val="tx1"/>
                            </a:solidFill>
                            <a:latin typeface="+mj-lt"/>
                          </a:endParaRPr>
                        </a:p>
                      </a:txBody>
                      <a:tcPr marL="91466" marR="91466" marT="45730" marB="45730" anchor="ctr">
                        <a:solidFill>
                          <a:srgbClr val="FFC000"/>
                        </a:solidFill>
                      </a:tcPr>
                    </a:tc>
                    <a:extLst>
                      <a:ext uri="{0D108BD9-81ED-4DB2-BD59-A6C34878D82A}">
                        <a16:rowId xmlns:a16="http://schemas.microsoft.com/office/drawing/2014/main" val="10000"/>
                      </a:ext>
                    </a:extLst>
                  </a:tr>
                  <a:tr h="648494">
                    <a:tc>
                      <a:txBody>
                        <a:bodyPr/>
                        <a:lstStyle/>
                        <a:p>
                          <a:pPr algn="ctr"/>
                          <a:r>
                            <a:rPr lang="en-US" altLang="zh-TW" sz="2400" b="0" dirty="0">
                              <a:solidFill>
                                <a:schemeClr val="tx1"/>
                              </a:solidFill>
                              <a:latin typeface="+mj-lt"/>
                            </a:rPr>
                            <a:t>4</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a:solidFill>
                                <a:schemeClr val="tx1"/>
                              </a:solidFill>
                              <a:latin typeface="+mj-lt"/>
                            </a:rPr>
                            <a:t>6</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a:solidFill>
                                <a:schemeClr val="tx1"/>
                              </a:solidFill>
                              <a:latin typeface="+mj-lt"/>
                            </a:rPr>
                            <a:t>16</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a:solidFill>
                                <a:schemeClr val="tx1"/>
                              </a:solidFill>
                              <a:latin typeface="+mj-lt"/>
                            </a:rPr>
                            <a:t>53</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a:solidFill>
                                <a:schemeClr val="tx1"/>
                              </a:solidFill>
                              <a:latin typeface="+mj-lt"/>
                            </a:rPr>
                            <a:t>66</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a:solidFill>
                                <a:schemeClr val="tx1"/>
                              </a:solidFill>
                              <a:latin typeface="+mj-lt"/>
                            </a:rPr>
                            <a:t>84</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a:solidFill>
                                <a:schemeClr val="tx1"/>
                              </a:solidFill>
                              <a:latin typeface="+mj-lt"/>
                            </a:rPr>
                            <a:t>96</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a:solidFill>
                                <a:schemeClr val="tx1"/>
                              </a:solidFill>
                              <a:latin typeface="+mj-lt"/>
                            </a:rPr>
                            <a:t>109</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a:solidFill>
                                <a:schemeClr val="tx1"/>
                              </a:solidFill>
                              <a:latin typeface="+mj-lt"/>
                            </a:rPr>
                            <a:t>128</a:t>
                          </a:r>
                          <a:endParaRPr lang="zh-TW" altLang="en-US" sz="2400" b="0" dirty="0">
                            <a:solidFill>
                              <a:schemeClr val="tx1"/>
                            </a:solidFill>
                            <a:latin typeface="+mj-lt"/>
                          </a:endParaRPr>
                        </a:p>
                      </a:txBody>
                      <a:tcPr marL="91466" marR="91466" marT="45730" marB="45730" anchor="ctr">
                        <a:solidFill>
                          <a:srgbClr val="FFC000"/>
                        </a:solidFill>
                      </a:tcPr>
                    </a:tc>
                    <a:extLst>
                      <a:ext uri="{0D108BD9-81ED-4DB2-BD59-A6C34878D82A}">
                        <a16:rowId xmlns:a16="http://schemas.microsoft.com/office/drawing/2014/main" val="10001"/>
                      </a:ext>
                    </a:extLst>
                  </a:tr>
                </a:tbl>
              </a:graphicData>
            </a:graphic>
          </p:graphicFrame>
        </mc:Choice>
        <mc:Fallback xmlns="">
          <p:graphicFrame>
            <p:nvGraphicFramePr>
              <p:cNvPr id="20" name="表格 19"/>
              <p:cNvGraphicFramePr>
                <a:graphicFrameLocks noGrp="1"/>
              </p:cNvGraphicFramePr>
              <p:nvPr>
                <p:extLst>
                  <p:ext uri="{D42A27DB-BD31-4B8C-83A1-F6EECF244321}">
                    <p14:modId xmlns:p14="http://schemas.microsoft.com/office/powerpoint/2010/main" val="3639712038"/>
                  </p:ext>
                </p:extLst>
              </p:nvPr>
            </p:nvGraphicFramePr>
            <p:xfrm>
              <a:off x="1308101" y="4724300"/>
              <a:ext cx="6527799" cy="1296988"/>
            </p:xfrm>
            <a:graphic>
              <a:graphicData uri="http://schemas.openxmlformats.org/drawingml/2006/table">
                <a:tbl>
                  <a:tblPr firstRow="1" bandRow="1">
                    <a:tableStyleId>{5C22544A-7EE6-4342-B048-85BDC9FD1C3A}</a:tableStyleId>
                  </a:tblPr>
                  <a:tblGrid>
                    <a:gridCol w="725311">
                      <a:extLst>
                        <a:ext uri="{9D8B030D-6E8A-4147-A177-3AD203B41FA5}">
                          <a16:colId xmlns:a16="http://schemas.microsoft.com/office/drawing/2014/main" val="20000"/>
                        </a:ext>
                      </a:extLst>
                    </a:gridCol>
                    <a:gridCol w="725311">
                      <a:extLst>
                        <a:ext uri="{9D8B030D-6E8A-4147-A177-3AD203B41FA5}">
                          <a16:colId xmlns:a16="http://schemas.microsoft.com/office/drawing/2014/main" val="20001"/>
                        </a:ext>
                      </a:extLst>
                    </a:gridCol>
                    <a:gridCol w="725311">
                      <a:extLst>
                        <a:ext uri="{9D8B030D-6E8A-4147-A177-3AD203B41FA5}">
                          <a16:colId xmlns:a16="http://schemas.microsoft.com/office/drawing/2014/main" val="20002"/>
                        </a:ext>
                      </a:extLst>
                    </a:gridCol>
                    <a:gridCol w="725311">
                      <a:extLst>
                        <a:ext uri="{9D8B030D-6E8A-4147-A177-3AD203B41FA5}">
                          <a16:colId xmlns:a16="http://schemas.microsoft.com/office/drawing/2014/main" val="20003"/>
                        </a:ext>
                      </a:extLst>
                    </a:gridCol>
                    <a:gridCol w="725311">
                      <a:extLst>
                        <a:ext uri="{9D8B030D-6E8A-4147-A177-3AD203B41FA5}">
                          <a16:colId xmlns:a16="http://schemas.microsoft.com/office/drawing/2014/main" val="20004"/>
                        </a:ext>
                      </a:extLst>
                    </a:gridCol>
                    <a:gridCol w="725311">
                      <a:extLst>
                        <a:ext uri="{9D8B030D-6E8A-4147-A177-3AD203B41FA5}">
                          <a16:colId xmlns:a16="http://schemas.microsoft.com/office/drawing/2014/main" val="20005"/>
                        </a:ext>
                      </a:extLst>
                    </a:gridCol>
                    <a:gridCol w="725311">
                      <a:extLst>
                        <a:ext uri="{9D8B030D-6E8A-4147-A177-3AD203B41FA5}">
                          <a16:colId xmlns:a16="http://schemas.microsoft.com/office/drawing/2014/main" val="20006"/>
                        </a:ext>
                      </a:extLst>
                    </a:gridCol>
                    <a:gridCol w="725311">
                      <a:extLst>
                        <a:ext uri="{9D8B030D-6E8A-4147-A177-3AD203B41FA5}">
                          <a16:colId xmlns:a16="http://schemas.microsoft.com/office/drawing/2014/main" val="20007"/>
                        </a:ext>
                      </a:extLst>
                    </a:gridCol>
                    <a:gridCol w="725311">
                      <a:extLst>
                        <a:ext uri="{9D8B030D-6E8A-4147-A177-3AD203B41FA5}">
                          <a16:colId xmlns:a16="http://schemas.microsoft.com/office/drawing/2014/main" val="20008"/>
                        </a:ext>
                      </a:extLst>
                    </a:gridCol>
                  </a:tblGrid>
                  <a:tr h="648494">
                    <a:tc>
                      <a:txBody>
                        <a:bodyPr/>
                        <a:lstStyle/>
                        <a:p>
                          <a:endParaRPr lang="zh-TW"/>
                        </a:p>
                      </a:txBody>
                      <a:tcPr marL="91466" marR="91466" marT="45730" marB="45730" anchor="ctr">
                        <a:blipFill>
                          <a:blip r:embed="rId5"/>
                          <a:stretch>
                            <a:fillRect l="-840" t="-935" r="-804202" b="-106542"/>
                          </a:stretch>
                        </a:blipFill>
                      </a:tcPr>
                    </a:tc>
                    <a:tc>
                      <a:txBody>
                        <a:bodyPr/>
                        <a:lstStyle/>
                        <a:p>
                          <a:endParaRPr lang="zh-TW"/>
                        </a:p>
                      </a:txBody>
                      <a:tcPr marL="91466" marR="91466" marT="45730" marB="45730" anchor="ctr">
                        <a:blipFill>
                          <a:blip r:embed="rId5"/>
                          <a:stretch>
                            <a:fillRect l="-100840" t="-935" r="-704202" b="-106542"/>
                          </a:stretch>
                        </a:blipFill>
                      </a:tcPr>
                    </a:tc>
                    <a:tc>
                      <a:txBody>
                        <a:bodyPr/>
                        <a:lstStyle/>
                        <a:p>
                          <a:endParaRPr lang="zh-TW"/>
                        </a:p>
                      </a:txBody>
                      <a:tcPr marL="91466" marR="91466" marT="45730" marB="45730" anchor="ctr">
                        <a:blipFill>
                          <a:blip r:embed="rId5"/>
                          <a:stretch>
                            <a:fillRect l="-200840" t="-935" r="-604202" b="-106542"/>
                          </a:stretch>
                        </a:blipFill>
                      </a:tcPr>
                    </a:tc>
                    <a:tc>
                      <a:txBody>
                        <a:bodyPr/>
                        <a:lstStyle/>
                        <a:p>
                          <a:endParaRPr lang="zh-TW"/>
                        </a:p>
                      </a:txBody>
                      <a:tcPr marL="91466" marR="91466" marT="45730" marB="45730" anchor="ctr">
                        <a:blipFill>
                          <a:blip r:embed="rId5"/>
                          <a:stretch>
                            <a:fillRect l="-300840" t="-935" r="-504202" b="-106542"/>
                          </a:stretch>
                        </a:blipFill>
                      </a:tcPr>
                    </a:tc>
                    <a:tc>
                      <a:txBody>
                        <a:bodyPr/>
                        <a:lstStyle/>
                        <a:p>
                          <a:endParaRPr lang="zh-TW"/>
                        </a:p>
                      </a:txBody>
                      <a:tcPr marL="91466" marR="91466" marT="45730" marB="45730" anchor="ctr">
                        <a:blipFill>
                          <a:blip r:embed="rId5"/>
                          <a:stretch>
                            <a:fillRect l="-397500" t="-935" r="-400000" b="-106542"/>
                          </a:stretch>
                        </a:blipFill>
                      </a:tcPr>
                    </a:tc>
                    <a:tc>
                      <a:txBody>
                        <a:bodyPr/>
                        <a:lstStyle/>
                        <a:p>
                          <a:endParaRPr lang="zh-TW"/>
                        </a:p>
                      </a:txBody>
                      <a:tcPr marL="91466" marR="91466" marT="45730" marB="45730" anchor="ctr">
                        <a:blipFill>
                          <a:blip r:embed="rId5"/>
                          <a:stretch>
                            <a:fillRect l="-501681" t="-935" r="-303361" b="-106542"/>
                          </a:stretch>
                        </a:blipFill>
                      </a:tcPr>
                    </a:tc>
                    <a:tc>
                      <a:txBody>
                        <a:bodyPr/>
                        <a:lstStyle/>
                        <a:p>
                          <a:endParaRPr lang="zh-TW"/>
                        </a:p>
                      </a:txBody>
                      <a:tcPr marL="91466" marR="91466" marT="45730" marB="45730" anchor="ctr">
                        <a:blipFill>
                          <a:blip r:embed="rId5"/>
                          <a:stretch>
                            <a:fillRect l="-601681" t="-935" r="-203361" b="-106542"/>
                          </a:stretch>
                        </a:blipFill>
                      </a:tcPr>
                    </a:tc>
                    <a:tc>
                      <a:txBody>
                        <a:bodyPr/>
                        <a:lstStyle/>
                        <a:p>
                          <a:endParaRPr lang="zh-TW"/>
                        </a:p>
                      </a:txBody>
                      <a:tcPr marL="91466" marR="91466" marT="45730" marB="45730" anchor="ctr">
                        <a:blipFill>
                          <a:blip r:embed="rId5"/>
                          <a:stretch>
                            <a:fillRect l="-701681" t="-935" r="-103361" b="-106542"/>
                          </a:stretch>
                        </a:blipFill>
                      </a:tcPr>
                    </a:tc>
                    <a:tc>
                      <a:txBody>
                        <a:bodyPr/>
                        <a:lstStyle/>
                        <a:p>
                          <a:endParaRPr lang="zh-TW"/>
                        </a:p>
                      </a:txBody>
                      <a:tcPr marL="91466" marR="91466" marT="45730" marB="45730" anchor="ctr">
                        <a:blipFill>
                          <a:blip r:embed="rId5"/>
                          <a:stretch>
                            <a:fillRect l="-801681" t="-935" r="-3361" b="-106542"/>
                          </a:stretch>
                        </a:blipFill>
                      </a:tcPr>
                    </a:tc>
                    <a:extLst>
                      <a:ext uri="{0D108BD9-81ED-4DB2-BD59-A6C34878D82A}">
                        <a16:rowId xmlns:a16="http://schemas.microsoft.com/office/drawing/2014/main" val="10000"/>
                      </a:ext>
                    </a:extLst>
                  </a:tr>
                  <a:tr h="648494">
                    <a:tc>
                      <a:txBody>
                        <a:bodyPr/>
                        <a:lstStyle/>
                        <a:p>
                          <a:pPr algn="ctr"/>
                          <a:r>
                            <a:rPr lang="en-US" altLang="zh-TW" sz="2400" b="0" dirty="0" smtClean="0">
                              <a:solidFill>
                                <a:schemeClr val="tx1"/>
                              </a:solidFill>
                              <a:latin typeface="+mj-lt"/>
                            </a:rPr>
                            <a:t>4</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smtClean="0">
                              <a:solidFill>
                                <a:schemeClr val="tx1"/>
                              </a:solidFill>
                              <a:latin typeface="+mj-lt"/>
                            </a:rPr>
                            <a:t>6</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smtClean="0">
                              <a:solidFill>
                                <a:schemeClr val="tx1"/>
                              </a:solidFill>
                              <a:latin typeface="+mj-lt"/>
                            </a:rPr>
                            <a:t>16</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smtClean="0">
                              <a:solidFill>
                                <a:schemeClr val="tx1"/>
                              </a:solidFill>
                              <a:latin typeface="+mj-lt"/>
                            </a:rPr>
                            <a:t>53</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smtClean="0">
                              <a:solidFill>
                                <a:schemeClr val="tx1"/>
                              </a:solidFill>
                              <a:latin typeface="+mj-lt"/>
                            </a:rPr>
                            <a:t>66</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smtClean="0">
                              <a:solidFill>
                                <a:schemeClr val="tx1"/>
                              </a:solidFill>
                              <a:latin typeface="+mj-lt"/>
                            </a:rPr>
                            <a:t>84</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smtClean="0">
                              <a:solidFill>
                                <a:schemeClr val="tx1"/>
                              </a:solidFill>
                              <a:latin typeface="+mj-lt"/>
                            </a:rPr>
                            <a:t>96</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smtClean="0">
                              <a:solidFill>
                                <a:schemeClr val="tx1"/>
                              </a:solidFill>
                              <a:latin typeface="+mj-lt"/>
                            </a:rPr>
                            <a:t>109</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smtClean="0">
                              <a:solidFill>
                                <a:schemeClr val="tx1"/>
                              </a:solidFill>
                              <a:latin typeface="+mj-lt"/>
                            </a:rPr>
                            <a:t>128</a:t>
                          </a:r>
                          <a:endParaRPr lang="zh-TW" altLang="en-US" sz="2400" b="0" dirty="0">
                            <a:solidFill>
                              <a:schemeClr val="tx1"/>
                            </a:solidFill>
                            <a:latin typeface="+mj-lt"/>
                          </a:endParaRPr>
                        </a:p>
                      </a:txBody>
                      <a:tcPr marL="91466" marR="91466" marT="45730" marB="45730" anchor="ctr">
                        <a:solidFill>
                          <a:srgbClr val="FFC000"/>
                        </a:solidFill>
                      </a:tcPr>
                    </a:tc>
                    <a:extLst>
                      <a:ext uri="{0D108BD9-81ED-4DB2-BD59-A6C34878D82A}">
                        <a16:rowId xmlns:a16="http://schemas.microsoft.com/office/drawing/2014/main" val="10001"/>
                      </a:ext>
                    </a:extLst>
                  </a:tr>
                </a:tbl>
              </a:graphicData>
            </a:graphic>
          </p:graphicFrame>
        </mc:Fallback>
      </mc:AlternateContent>
      <p:sp>
        <p:nvSpPr>
          <p:cNvPr id="9"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6"/>
          <p:cNvSpPr>
            <a:spLocks noGrp="1" noChangeArrowheads="1"/>
          </p:cNvSpPr>
          <p:nvPr>
            <p:ph type="title"/>
          </p:nvPr>
        </p:nvSpPr>
        <p:spPr/>
        <p:txBody>
          <a:bodyPr>
            <a:normAutofit/>
          </a:bodyPr>
          <a:lstStyle/>
          <a:p>
            <a:pPr eaLnBrk="1" hangingPunct="1"/>
            <a:r>
              <a:rPr lang="en-US" altLang="zh-TW" sz="4000" dirty="0">
                <a:solidFill>
                  <a:schemeClr val="tx1"/>
                </a:solidFill>
              </a:rPr>
              <a:t>7.2.6 Order Statistic Neighborhood Operators-Median Operator</a:t>
            </a:r>
          </a:p>
        </p:txBody>
      </p:sp>
      <p:sp>
        <p:nvSpPr>
          <p:cNvPr id="96260" name="Rectangle 3"/>
          <p:cNvSpPr>
            <a:spLocks noGrp="1" noChangeArrowheads="1"/>
          </p:cNvSpPr>
          <p:nvPr>
            <p:ph idx="1"/>
          </p:nvPr>
        </p:nvSpPr>
        <p:spPr>
          <a:xfrm>
            <a:off x="684140" y="1845734"/>
            <a:ext cx="7775721" cy="4023360"/>
          </a:xfrm>
        </p:spPr>
        <p:txBody>
          <a:bodyPr>
            <a:normAutofit/>
          </a:bodyPr>
          <a:lstStyle/>
          <a:p>
            <a:pPr marL="0" indent="0" eaLnBrk="1" hangingPunct="1">
              <a:lnSpc>
                <a:spcPct val="150000"/>
              </a:lnSpc>
              <a:spcBef>
                <a:spcPts val="0"/>
              </a:spcBef>
              <a:spcAft>
                <a:spcPts val="0"/>
              </a:spcAft>
              <a:buNone/>
            </a:pPr>
            <a:r>
              <a:rPr lang="en-US" altLang="zh-TW" sz="2800" b="1" dirty="0">
                <a:solidFill>
                  <a:schemeClr val="tx1"/>
                </a:solidFill>
                <a:latin typeface="+mj-lt"/>
              </a:rPr>
              <a:t>Median Operator</a:t>
            </a:r>
          </a:p>
          <a:p>
            <a:pPr marL="174625" indent="0">
              <a:lnSpc>
                <a:spcPct val="150000"/>
              </a:lnSpc>
              <a:spcBef>
                <a:spcPts val="0"/>
              </a:spcBef>
              <a:spcAft>
                <a:spcPts val="0"/>
              </a:spcAft>
              <a:buNone/>
            </a:pPr>
            <a:r>
              <a:rPr lang="en-US" altLang="zh-TW" sz="2800" b="1" dirty="0">
                <a:solidFill>
                  <a:schemeClr val="tx1"/>
                </a:solidFill>
                <a:latin typeface="+mj-lt"/>
              </a:rPr>
              <a:t>median: </a:t>
            </a:r>
            <a:r>
              <a:rPr lang="en-US" altLang="zh-TW" sz="2800" dirty="0">
                <a:solidFill>
                  <a:schemeClr val="tx1"/>
                </a:solidFill>
                <a:latin typeface="+mj-lt"/>
              </a:rPr>
              <a:t>most common order statistic operator.</a:t>
            </a:r>
          </a:p>
          <a:p>
            <a:pPr marL="174625" indent="0">
              <a:lnSpc>
                <a:spcPct val="150000"/>
              </a:lnSpc>
              <a:spcBef>
                <a:spcPts val="0"/>
              </a:spcBef>
              <a:spcAft>
                <a:spcPts val="0"/>
              </a:spcAft>
              <a:buNone/>
            </a:pPr>
            <a:r>
              <a:rPr lang="en-US" altLang="zh-TW" sz="2800" b="1" dirty="0">
                <a:solidFill>
                  <a:schemeClr val="tx1"/>
                </a:solidFill>
                <a:latin typeface="+mj-lt"/>
              </a:rPr>
              <a:t>median root:</a:t>
            </a:r>
          </a:p>
          <a:p>
            <a:pPr marL="174625" indent="0">
              <a:lnSpc>
                <a:spcPct val="150000"/>
              </a:lnSpc>
              <a:spcBef>
                <a:spcPts val="0"/>
              </a:spcBef>
              <a:spcAft>
                <a:spcPts val="0"/>
              </a:spcAft>
              <a:buNone/>
            </a:pPr>
            <a:r>
              <a:rPr lang="en-US" altLang="zh-TW" sz="2800" dirty="0">
                <a:solidFill>
                  <a:schemeClr val="tx1"/>
                </a:solidFill>
                <a:latin typeface="+mj-lt"/>
              </a:rPr>
              <a:t>1.</a:t>
            </a:r>
            <a:r>
              <a:rPr lang="zh-TW" altLang="en-US" sz="2800" dirty="0">
                <a:solidFill>
                  <a:schemeClr val="tx1"/>
                </a:solidFill>
                <a:latin typeface="+mj-lt"/>
              </a:rPr>
              <a:t> </a:t>
            </a:r>
            <a:r>
              <a:rPr lang="en-US" altLang="zh-TW" sz="2800" dirty="0">
                <a:solidFill>
                  <a:schemeClr val="tx1"/>
                </a:solidFill>
                <a:latin typeface="+mj-lt"/>
              </a:rPr>
              <a:t>fixed-point result of a median filter.</a:t>
            </a:r>
          </a:p>
          <a:p>
            <a:pPr marL="174625" indent="0">
              <a:lnSpc>
                <a:spcPct val="150000"/>
              </a:lnSpc>
              <a:spcBef>
                <a:spcPts val="0"/>
              </a:spcBef>
              <a:spcAft>
                <a:spcPts val="0"/>
              </a:spcAft>
              <a:buNone/>
            </a:pPr>
            <a:r>
              <a:rPr lang="en-US" altLang="zh-TW" sz="2800" dirty="0">
                <a:solidFill>
                  <a:schemeClr val="tx1"/>
                </a:solidFill>
                <a:latin typeface="+mj-lt"/>
              </a:rPr>
              <a:t>2.</a:t>
            </a:r>
            <a:r>
              <a:rPr lang="zh-TW" altLang="en-US" sz="2800" dirty="0">
                <a:solidFill>
                  <a:schemeClr val="tx1"/>
                </a:solidFill>
                <a:latin typeface="+mj-lt"/>
              </a:rPr>
              <a:t> </a:t>
            </a:r>
            <a:r>
              <a:rPr lang="en-US" altLang="zh-TW" sz="2800" dirty="0">
                <a:solidFill>
                  <a:schemeClr val="tx1"/>
                </a:solidFill>
                <a:latin typeface="+mj-lt"/>
              </a:rPr>
              <a:t>median roots consist only constant-valued</a:t>
            </a:r>
            <a:r>
              <a:rPr lang="zh-TW" altLang="en-US" sz="2800" dirty="0">
                <a:solidFill>
                  <a:schemeClr val="tx1"/>
                </a:solidFill>
                <a:latin typeface="+mj-lt"/>
              </a:rPr>
              <a:t> </a:t>
            </a:r>
            <a:r>
              <a:rPr lang="en-US" altLang="zh-TW" sz="2800" dirty="0">
                <a:solidFill>
                  <a:schemeClr val="tx1"/>
                </a:solidFill>
                <a:latin typeface="+mj-lt"/>
              </a:rPr>
              <a:t>neighborhoods, sloped edges.</a:t>
            </a:r>
          </a:p>
        </p:txBody>
      </p:sp>
      <p:sp>
        <p:nvSpPr>
          <p:cNvPr id="6"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pic>
        <p:nvPicPr>
          <p:cNvPr id="97283" name="Picture 5"/>
          <p:cNvPicPr>
            <a:picLocks noChangeAspect="1" noChangeArrowheads="1"/>
          </p:cNvPicPr>
          <p:nvPr/>
        </p:nvPicPr>
        <p:blipFill>
          <a:blip r:embed="rId3" cstate="print"/>
          <a:srcRect/>
          <a:stretch>
            <a:fillRect/>
          </a:stretch>
        </p:blipFill>
        <p:spPr bwMode="auto">
          <a:xfrm>
            <a:off x="0" y="2286000"/>
            <a:ext cx="4572000" cy="4572000"/>
          </a:xfrm>
          <a:prstGeom prst="rect">
            <a:avLst/>
          </a:prstGeom>
          <a:noFill/>
          <a:ln w="9525">
            <a:noFill/>
            <a:miter lim="800000"/>
            <a:headEnd/>
            <a:tailEnd/>
          </a:ln>
        </p:spPr>
      </p:pic>
      <p:pic>
        <p:nvPicPr>
          <p:cNvPr id="97284" name="Picture 6"/>
          <p:cNvPicPr>
            <a:picLocks noChangeAspect="1" noChangeArrowheads="1"/>
          </p:cNvPicPr>
          <p:nvPr/>
        </p:nvPicPr>
        <p:blipFill>
          <a:blip r:embed="rId4" cstate="print"/>
          <a:srcRect/>
          <a:stretch>
            <a:fillRect/>
          </a:stretch>
        </p:blipFill>
        <p:spPr bwMode="auto">
          <a:xfrm>
            <a:off x="4572000" y="0"/>
            <a:ext cx="4572000" cy="4572000"/>
          </a:xfrm>
          <a:prstGeom prst="rect">
            <a:avLst/>
          </a:prstGeom>
          <a:noFill/>
          <a:ln w="9525">
            <a:noFill/>
            <a:miter lim="800000"/>
            <a:headEnd/>
            <a:tailEnd/>
          </a:ln>
        </p:spPr>
      </p:pic>
      <p:sp>
        <p:nvSpPr>
          <p:cNvPr id="97285" name="Text Box 7"/>
          <p:cNvSpPr txBox="1">
            <a:spLocks noChangeArrowheads="1"/>
          </p:cNvSpPr>
          <p:nvPr/>
        </p:nvSpPr>
        <p:spPr bwMode="auto">
          <a:xfrm>
            <a:off x="5813797" y="4572000"/>
            <a:ext cx="2088405" cy="461665"/>
          </a:xfrm>
          <a:prstGeom prst="rect">
            <a:avLst/>
          </a:prstGeom>
          <a:noFill/>
          <a:ln w="9525" algn="ctr">
            <a:noFill/>
            <a:miter lim="800000"/>
            <a:headEnd/>
            <a:tailEnd/>
          </a:ln>
        </p:spPr>
        <p:txBody>
          <a:bodyPr wrap="square">
            <a:spAutoFit/>
          </a:bodyPr>
          <a:lstStyle/>
          <a:p>
            <a:pPr algn="ctr">
              <a:spcBef>
                <a:spcPct val="50000"/>
              </a:spcBef>
            </a:pPr>
            <a:r>
              <a:rPr lang="en-US" altLang="zh-TW" sz="2400" dirty="0">
                <a:latin typeface="+mj-lt"/>
              </a:rPr>
              <a:t>Original Image</a:t>
            </a:r>
          </a:p>
        </p:txBody>
      </p:sp>
      <p:sp>
        <p:nvSpPr>
          <p:cNvPr id="97286" name="Text Box 8"/>
          <p:cNvSpPr txBox="1">
            <a:spLocks noChangeArrowheads="1"/>
          </p:cNvSpPr>
          <p:nvPr/>
        </p:nvSpPr>
        <p:spPr bwMode="auto">
          <a:xfrm>
            <a:off x="953604" y="1824335"/>
            <a:ext cx="2664792" cy="461665"/>
          </a:xfrm>
          <a:prstGeom prst="rect">
            <a:avLst/>
          </a:prstGeom>
          <a:noFill/>
          <a:ln w="9525" algn="ctr">
            <a:noFill/>
            <a:miter lim="800000"/>
            <a:headEnd/>
            <a:tailEnd/>
          </a:ln>
        </p:spPr>
        <p:txBody>
          <a:bodyPr wrap="square">
            <a:spAutoFit/>
          </a:bodyPr>
          <a:lstStyle/>
          <a:p>
            <a:pPr algn="ctr">
              <a:spcBef>
                <a:spcPct val="50000"/>
              </a:spcBef>
            </a:pPr>
            <a:r>
              <a:rPr lang="en-US" altLang="zh-TW" sz="2400" dirty="0">
                <a:latin typeface="+mj-lt"/>
              </a:rPr>
              <a:t>Median Root Image</a:t>
            </a:r>
          </a:p>
        </p:txBody>
      </p:sp>
      <p:sp>
        <p:nvSpPr>
          <p:cNvPr id="2" name="投影片編號版面配置區 1"/>
          <p:cNvSpPr>
            <a:spLocks noGrp="1"/>
          </p:cNvSpPr>
          <p:nvPr>
            <p:ph type="sldNum" sz="quarter" idx="12"/>
          </p:nvPr>
        </p:nvSpPr>
        <p:spPr/>
        <p:txBody>
          <a:bodyPr/>
          <a:lstStyle/>
          <a:p>
            <a:fld id="{4FAB73BC-B049-4115-A692-8D63A059BFB8}" type="slidenum">
              <a:rPr lang="en-US" smtClean="0"/>
              <a:pPr/>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7.2.6 Order Statistic Neighborhood Operators -</a:t>
            </a:r>
            <a:r>
              <a:rPr lang="en-US" altLang="zh-TW" sz="4000" dirty="0">
                <a:solidFill>
                  <a:schemeClr val="tx1"/>
                </a:solidFill>
              </a:rPr>
              <a:t>Median Operator</a:t>
            </a:r>
            <a:endParaRPr lang="en-US" altLang="zh-TW" sz="4000" b="0" dirty="0">
              <a:solidFill>
                <a:schemeClr val="tx1"/>
              </a:solidFill>
            </a:endParaRPr>
          </a:p>
        </p:txBody>
      </p:sp>
      <p:sp>
        <p:nvSpPr>
          <p:cNvPr id="5" name="頁尾版面配置區 5"/>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609248" y="1845734"/>
                <a:ext cx="7925505" cy="4023360"/>
              </a:xfrm>
            </p:spPr>
            <p:txBody>
              <a:bodyPr>
                <a:normAutofit fontScale="92500"/>
              </a:bodyPr>
              <a:lstStyle/>
              <a:p>
                <a:pPr marL="0" indent="0">
                  <a:buNone/>
                </a:pPr>
                <a:r>
                  <a:rPr lang="en-US" altLang="zh-TW" sz="2800" b="1" dirty="0">
                    <a:solidFill>
                      <a:schemeClr val="tx1"/>
                    </a:solidFill>
                  </a:rPr>
                  <a:t>median: </a:t>
                </a:r>
                <a:r>
                  <a:rPr lang="en-US" altLang="zh-TW" sz="2800" dirty="0">
                    <a:solidFill>
                      <a:schemeClr val="tx1"/>
                    </a:solidFill>
                  </a:rPr>
                  <a:t>effective for impulsive noise (salt and pepper).</a:t>
                </a:r>
              </a:p>
              <a:p>
                <a:pPr marL="0" indent="0">
                  <a:buNone/>
                </a:pPr>
                <a:r>
                  <a:rPr lang="en-US" altLang="zh-TW" sz="2800" b="1" dirty="0">
                    <a:solidFill>
                      <a:schemeClr val="tx1"/>
                    </a:solidFill>
                  </a:rPr>
                  <a:t>median: </a:t>
                </a:r>
                <a:r>
                  <a:rPr lang="en-US" altLang="zh-TW" sz="2800" dirty="0">
                    <a:solidFill>
                      <a:schemeClr val="tx1"/>
                    </a:solidFill>
                  </a:rPr>
                  <a:t>distorts or loses fine detail such as thin lines.</a:t>
                </a:r>
              </a:p>
              <a:p>
                <a:pPr marL="0" indent="0">
                  <a:buNone/>
                </a:pPr>
                <a:endParaRPr lang="en-US" altLang="zh-TW" sz="2800" dirty="0">
                  <a:solidFill>
                    <a:schemeClr val="tx1"/>
                  </a:solidFill>
                </a:endParaRPr>
              </a:p>
              <a:p>
                <a:pPr marL="0" indent="0" algn="ctr">
                  <a:buNone/>
                </a:pPr>
                <a14:m>
                  <m:oMath xmlns:m="http://schemas.openxmlformats.org/officeDocument/2006/math">
                    <m:sSub>
                      <m:sSubPr>
                        <m:ctrlPr>
                          <a:rPr lang="en-US" altLang="zh-TW" sz="3600" i="1" smtClean="0">
                            <a:solidFill>
                              <a:schemeClr val="tx1"/>
                            </a:solidFill>
                            <a:latin typeface="Cambria Math" panose="02040503050406030204" pitchFamily="18" charset="0"/>
                          </a:rPr>
                        </m:ctrlPr>
                      </m:sSubPr>
                      <m:e>
                        <m:r>
                          <a:rPr lang="en-US" altLang="zh-TW" sz="3600" b="0" i="1" smtClean="0">
                            <a:solidFill>
                              <a:schemeClr val="tx1"/>
                            </a:solidFill>
                            <a:latin typeface="Cambria Math" panose="02040503050406030204" pitchFamily="18" charset="0"/>
                          </a:rPr>
                          <m:t>𝑍</m:t>
                        </m:r>
                      </m:e>
                      <m:sub>
                        <m:r>
                          <a:rPr lang="en-US" altLang="zh-TW" sz="3600" b="0" i="1" smtClean="0">
                            <a:solidFill>
                              <a:schemeClr val="tx1"/>
                            </a:solidFill>
                            <a:latin typeface="Cambria Math" panose="02040503050406030204" pitchFamily="18" charset="0"/>
                          </a:rPr>
                          <m:t>𝑚𝑒𝑑𝑖𝑎𝑛</m:t>
                        </m:r>
                      </m:sub>
                    </m:sSub>
                  </m:oMath>
                </a14:m>
                <a:r>
                  <a:rPr lang="en-US" altLang="zh-TW" sz="3600" i="1" dirty="0">
                    <a:solidFill>
                      <a:schemeClr val="tx1"/>
                    </a:solidFill>
                    <a:latin typeface="+mj-lt"/>
                  </a:rPr>
                  <a:t> = </a:t>
                </a:r>
                <a14:m>
                  <m:oMath xmlns:m="http://schemas.openxmlformats.org/officeDocument/2006/math">
                    <m:sSub>
                      <m:sSubPr>
                        <m:ctrlPr>
                          <a:rPr lang="en-US" altLang="zh-TW" sz="3600" i="1" smtClean="0">
                            <a:solidFill>
                              <a:schemeClr val="tx1"/>
                            </a:solidFill>
                            <a:latin typeface="Cambria Math" panose="02040503050406030204" pitchFamily="18" charset="0"/>
                          </a:rPr>
                        </m:ctrlPr>
                      </m:sSubPr>
                      <m:e>
                        <m:r>
                          <a:rPr lang="en-US" altLang="zh-TW" sz="3600" b="0" i="1" smtClean="0">
                            <a:solidFill>
                              <a:schemeClr val="tx1"/>
                            </a:solidFill>
                            <a:latin typeface="Cambria Math" panose="02040503050406030204" pitchFamily="18" charset="0"/>
                          </a:rPr>
                          <m:t>𝑥</m:t>
                        </m:r>
                      </m:e>
                      <m:sub>
                        <m:r>
                          <a:rPr lang="en-US" altLang="zh-TW" sz="3600" b="0" i="1" smtClean="0">
                            <a:solidFill>
                              <a:schemeClr val="tx1"/>
                            </a:solidFill>
                            <a:latin typeface="Cambria Math" panose="02040503050406030204" pitchFamily="18" charset="0"/>
                          </a:rPr>
                          <m:t>(</m:t>
                        </m:r>
                        <m:f>
                          <m:fPr>
                            <m:ctrlPr>
                              <a:rPr lang="en-US" altLang="zh-TW" sz="3600" b="0" i="1" smtClean="0">
                                <a:solidFill>
                                  <a:schemeClr val="tx1"/>
                                </a:solidFill>
                                <a:latin typeface="Cambria Math" panose="02040503050406030204" pitchFamily="18" charset="0"/>
                              </a:rPr>
                            </m:ctrlPr>
                          </m:fPr>
                          <m:num>
                            <m:r>
                              <a:rPr lang="en-US" altLang="zh-TW" sz="3600" b="0" i="1" smtClean="0">
                                <a:solidFill>
                                  <a:schemeClr val="tx1"/>
                                </a:solidFill>
                                <a:latin typeface="Cambria Math" panose="02040503050406030204" pitchFamily="18" charset="0"/>
                              </a:rPr>
                              <m:t>𝑁</m:t>
                            </m:r>
                            <m:r>
                              <a:rPr lang="en-US" altLang="zh-TW" sz="3600" b="0" i="1" smtClean="0">
                                <a:solidFill>
                                  <a:schemeClr val="tx1"/>
                                </a:solidFill>
                                <a:latin typeface="Cambria Math" panose="02040503050406030204" pitchFamily="18" charset="0"/>
                              </a:rPr>
                              <m:t>+1</m:t>
                            </m:r>
                          </m:num>
                          <m:den>
                            <m:r>
                              <a:rPr lang="en-US" altLang="zh-TW" sz="3600" b="0" i="1" smtClean="0">
                                <a:solidFill>
                                  <a:schemeClr val="tx1"/>
                                </a:solidFill>
                                <a:latin typeface="Cambria Math" panose="02040503050406030204" pitchFamily="18" charset="0"/>
                              </a:rPr>
                              <m:t>2</m:t>
                            </m:r>
                          </m:den>
                        </m:f>
                        <m:r>
                          <a:rPr lang="en-US" altLang="zh-TW" sz="3600" b="0" i="1" smtClean="0">
                            <a:solidFill>
                              <a:schemeClr val="tx1"/>
                            </a:solidFill>
                            <a:latin typeface="Cambria Math" panose="02040503050406030204" pitchFamily="18" charset="0"/>
                          </a:rPr>
                          <m:t>)</m:t>
                        </m:r>
                      </m:sub>
                    </m:sSub>
                  </m:oMath>
                </a14:m>
                <a:endParaRPr lang="en-US" altLang="zh-TW" sz="2800" i="1" dirty="0">
                  <a:solidFill>
                    <a:schemeClr val="tx1"/>
                  </a:solidFill>
                  <a:latin typeface="+mj-lt"/>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609248" y="1845734"/>
                <a:ext cx="7925505" cy="4023360"/>
              </a:xfrm>
              <a:blipFill>
                <a:blip r:embed="rId3"/>
                <a:stretch>
                  <a:fillRect l="-2538" t="-2273"/>
                </a:stretch>
              </a:blipFill>
            </p:spPr>
            <p:txBody>
              <a:bodyPr/>
              <a:lstStyle/>
              <a:p>
                <a:r>
                  <a:rPr lang="zh-TW" altLang="en-US">
                    <a:noFill/>
                  </a:rPr>
                  <a:t> </a:t>
                </a:r>
              </a:p>
            </p:txBody>
          </p:sp>
        </mc:Fallback>
      </mc:AlternateContent>
      <p:sp>
        <p:nvSpPr>
          <p:cNvPr id="3" name="投影片編號版面配置區 2"/>
          <p:cNvSpPr>
            <a:spLocks noGrp="1"/>
          </p:cNvSpPr>
          <p:nvPr>
            <p:ph type="sldNum" sz="quarter" idx="12"/>
          </p:nvPr>
        </p:nvSpPr>
        <p:spPr/>
        <p:txBody>
          <a:bodyPr/>
          <a:lstStyle/>
          <a:p>
            <a:fld id="{028E3F4F-51B2-42EE-AFA2-40C4572185CC}" type="slidenum">
              <a:rPr lang="en-US" smtClean="0"/>
              <a:t>47</a:t>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3AA846-CA5F-4101-B5AC-416840849A80}"/>
              </a:ext>
            </a:extLst>
          </p:cNvPr>
          <p:cNvSpPr>
            <a:spLocks noGrp="1"/>
          </p:cNvSpPr>
          <p:nvPr>
            <p:ph type="title"/>
          </p:nvPr>
        </p:nvSpPr>
        <p:spPr/>
        <p:txBody>
          <a:bodyPr/>
          <a:lstStyle/>
          <a:p>
            <a:endParaRPr lang="zh-TW" altLang="en-US"/>
          </a:p>
        </p:txBody>
      </p:sp>
      <p:sp>
        <p:nvSpPr>
          <p:cNvPr id="4" name="頁尾版面配置區 3">
            <a:extLst>
              <a:ext uri="{FF2B5EF4-FFF2-40B4-BE49-F238E27FC236}">
                <a16:creationId xmlns:a16="http://schemas.microsoft.com/office/drawing/2014/main" id="{E1A741D9-DA6F-497D-8271-DBF4C423B47A}"/>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8A107DE9-4C04-4CDE-8353-F466C55853E2}"/>
              </a:ext>
            </a:extLst>
          </p:cNvPr>
          <p:cNvSpPr>
            <a:spLocks noGrp="1"/>
          </p:cNvSpPr>
          <p:nvPr>
            <p:ph type="sldNum" sz="quarter" idx="12"/>
          </p:nvPr>
        </p:nvSpPr>
        <p:spPr/>
        <p:txBody>
          <a:bodyPr/>
          <a:lstStyle/>
          <a:p>
            <a:fld id="{028E3F4F-51B2-42EE-AFA2-40C4572185CC}" type="slidenum">
              <a:rPr lang="en-US" smtClean="0"/>
              <a:t>48</a:t>
            </a:fld>
            <a:endParaRPr lang="en-US" dirty="0"/>
          </a:p>
        </p:txBody>
      </p:sp>
      <p:pic>
        <p:nvPicPr>
          <p:cNvPr id="306178" name="Picture 2">
            <a:extLst>
              <a:ext uri="{FF2B5EF4-FFF2-40B4-BE49-F238E27FC236}">
                <a16:creationId xmlns:a16="http://schemas.microsoft.com/office/drawing/2014/main" id="{8B5162E1-E027-4C6D-A524-E7C2A1B6529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4179" y="188640"/>
            <a:ext cx="8977243" cy="596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873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2"/>
          <p:cNvSpPr>
            <a:spLocks noGrp="1" noChangeArrowheads="1"/>
          </p:cNvSpPr>
          <p:nvPr>
            <p:ph type="title"/>
          </p:nvPr>
        </p:nvSpPr>
        <p:spPr/>
        <p:txBody>
          <a:bodyPr/>
          <a:lstStyle/>
          <a:p>
            <a:pPr eaLnBrk="1" hangingPunct="1"/>
            <a:r>
              <a:rPr lang="en-US" altLang="zh-TW" dirty="0">
                <a:solidFill>
                  <a:schemeClr val="tx1"/>
                </a:solidFill>
              </a:rPr>
              <a:t>Fun Time 5</a:t>
            </a:r>
            <a:endParaRPr lang="zh-TW" altLang="zh-TW" dirty="0">
              <a:solidFill>
                <a:schemeClr val="tx1"/>
              </a:solidFill>
            </a:endParaRPr>
          </a:p>
        </p:txBody>
      </p:sp>
      <p:sp>
        <p:nvSpPr>
          <p:cNvPr id="41988" name="Rectangle 3"/>
          <p:cNvSpPr>
            <a:spLocks noGrp="1" noChangeArrowheads="1"/>
          </p:cNvSpPr>
          <p:nvPr>
            <p:ph idx="1"/>
          </p:nvPr>
        </p:nvSpPr>
        <p:spPr/>
        <p:txBody>
          <a:bodyPr/>
          <a:lstStyle/>
          <a:p>
            <a:pPr marL="0" indent="0" eaLnBrk="1" hangingPunct="1">
              <a:buFont typeface="Wingdings" pitchFamily="2" charset="2"/>
              <a:buNone/>
              <a:defRPr/>
            </a:pPr>
            <a:endParaRPr lang="en-US" altLang="zh-TW" dirty="0"/>
          </a:p>
          <a:p>
            <a:pPr eaLnBrk="1" hangingPunct="1">
              <a:defRPr/>
            </a:pPr>
            <a:endParaRPr lang="en-US" altLang="zh-TW" dirty="0"/>
          </a:p>
        </p:txBody>
      </p:sp>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3" name="投影片編號版面配置區 2"/>
          <p:cNvSpPr>
            <a:spLocks noGrp="1"/>
          </p:cNvSpPr>
          <p:nvPr>
            <p:ph type="sldNum" sz="quarter" idx="12"/>
          </p:nvPr>
        </p:nvSpPr>
        <p:spPr/>
        <p:txBody>
          <a:bodyPr/>
          <a:lstStyle/>
          <a:p>
            <a:fld id="{028E3F4F-51B2-42EE-AFA2-40C4572185CC}" type="slidenum">
              <a:rPr lang="en-US" smtClean="0"/>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defRPr/>
            </a:pPr>
            <a:r>
              <a:rPr lang="en-US" altLang="zh-TW" kern="0" dirty="0"/>
              <a:t>7-2 Noise Cleaning </a:t>
            </a:r>
            <a:br>
              <a:rPr lang="en-US" altLang="zh-TW" kern="0" dirty="0"/>
            </a:br>
            <a:r>
              <a:rPr lang="en-US" altLang="zh-TW" kern="0" dirty="0"/>
              <a:t>- Table of Contents </a:t>
            </a:r>
            <a:endParaRPr lang="zh-TW" altLang="en-US" dirty="0"/>
          </a:p>
        </p:txBody>
      </p:sp>
      <p:sp>
        <p:nvSpPr>
          <p:cNvPr id="73730" name="Content Placeholder 2"/>
          <p:cNvSpPr>
            <a:spLocks noGrp="1"/>
          </p:cNvSpPr>
          <p:nvPr>
            <p:ph idx="1"/>
          </p:nvPr>
        </p:nvSpPr>
        <p:spPr>
          <a:xfrm>
            <a:off x="822959" y="1845734"/>
            <a:ext cx="7543801" cy="4463586"/>
          </a:xfrm>
        </p:spPr>
        <p:txBody>
          <a:bodyPr>
            <a:normAutofit/>
          </a:bodyPr>
          <a:lstStyle/>
          <a:p>
            <a:pPr>
              <a:lnSpc>
                <a:spcPct val="120000"/>
              </a:lnSpc>
              <a:spcBef>
                <a:spcPts val="0"/>
              </a:spcBef>
              <a:spcAft>
                <a:spcPts val="0"/>
              </a:spcAft>
            </a:pPr>
            <a:r>
              <a:rPr lang="en-US" altLang="zh-TW" sz="1800" dirty="0">
                <a:solidFill>
                  <a:schemeClr val="tx1"/>
                </a:solidFill>
                <a:latin typeface="+mj-lt"/>
              </a:rPr>
              <a:t>7-2-0	Noise Cleaning, Box</a:t>
            </a:r>
            <a:r>
              <a:rPr lang="zh-TW" altLang="en-US" sz="1800" dirty="0">
                <a:solidFill>
                  <a:schemeClr val="tx1"/>
                </a:solidFill>
                <a:latin typeface="+mj-lt"/>
              </a:rPr>
              <a:t> </a:t>
            </a:r>
            <a:r>
              <a:rPr lang="en-US" altLang="zh-TW" sz="1800" dirty="0">
                <a:solidFill>
                  <a:schemeClr val="tx1"/>
                </a:solidFill>
                <a:latin typeface="+mj-lt"/>
              </a:rPr>
              <a:t>Filter, and Gaussian Filter </a:t>
            </a:r>
          </a:p>
          <a:p>
            <a:pPr>
              <a:lnSpc>
                <a:spcPct val="120000"/>
              </a:lnSpc>
              <a:spcBef>
                <a:spcPts val="0"/>
              </a:spcBef>
              <a:spcAft>
                <a:spcPts val="0"/>
              </a:spcAft>
            </a:pPr>
            <a:r>
              <a:rPr lang="en-US" altLang="zh-TW" sz="1800" dirty="0">
                <a:solidFill>
                  <a:schemeClr val="tx1"/>
                </a:solidFill>
                <a:latin typeface="+mj-lt"/>
              </a:rPr>
              <a:t>7-2-1	Statistical Framework for Noise Removal</a:t>
            </a:r>
          </a:p>
          <a:p>
            <a:pPr>
              <a:lnSpc>
                <a:spcPct val="120000"/>
              </a:lnSpc>
              <a:spcBef>
                <a:spcPts val="0"/>
              </a:spcBef>
              <a:spcAft>
                <a:spcPts val="0"/>
              </a:spcAft>
            </a:pPr>
            <a:r>
              <a:rPr lang="en-US" altLang="zh-TW" sz="1800" dirty="0">
                <a:solidFill>
                  <a:schemeClr val="tx1"/>
                </a:solidFill>
                <a:latin typeface="+mj-lt"/>
              </a:rPr>
              <a:t>7-2-2 	Determining Optimal Weight from Isotropic Covariance Matrices*</a:t>
            </a:r>
          </a:p>
          <a:p>
            <a:pPr>
              <a:lnSpc>
                <a:spcPct val="120000"/>
              </a:lnSpc>
              <a:spcBef>
                <a:spcPts val="0"/>
              </a:spcBef>
              <a:spcAft>
                <a:spcPts val="0"/>
              </a:spcAft>
            </a:pPr>
            <a:r>
              <a:rPr lang="en-US" altLang="zh-TW" sz="1800" dirty="0">
                <a:solidFill>
                  <a:schemeClr val="tx1"/>
                </a:solidFill>
                <a:latin typeface="+mj-lt"/>
              </a:rPr>
              <a:t>7-2-3 	Outlier or Peak Noise</a:t>
            </a:r>
          </a:p>
          <a:p>
            <a:pPr>
              <a:lnSpc>
                <a:spcPct val="120000"/>
              </a:lnSpc>
              <a:spcBef>
                <a:spcPts val="0"/>
              </a:spcBef>
              <a:spcAft>
                <a:spcPts val="0"/>
              </a:spcAft>
            </a:pPr>
            <a:r>
              <a:rPr lang="en-US" altLang="zh-TW" sz="1800" dirty="0">
                <a:solidFill>
                  <a:schemeClr val="tx1"/>
                </a:solidFill>
                <a:latin typeface="+mj-lt"/>
              </a:rPr>
              <a:t>7-2-4 	K-nearest Neighbor</a:t>
            </a:r>
          </a:p>
          <a:p>
            <a:pPr>
              <a:lnSpc>
                <a:spcPct val="120000"/>
              </a:lnSpc>
              <a:spcBef>
                <a:spcPts val="0"/>
              </a:spcBef>
              <a:spcAft>
                <a:spcPts val="0"/>
              </a:spcAft>
            </a:pPr>
            <a:r>
              <a:rPr lang="en-US" altLang="zh-TW" sz="1800" dirty="0">
                <a:solidFill>
                  <a:schemeClr val="tx1"/>
                </a:solidFill>
                <a:latin typeface="+mj-lt"/>
              </a:rPr>
              <a:t>7-2-5 	Gradient Inverse Weighted</a:t>
            </a:r>
          </a:p>
          <a:p>
            <a:pPr>
              <a:lnSpc>
                <a:spcPct val="120000"/>
              </a:lnSpc>
              <a:spcBef>
                <a:spcPts val="0"/>
              </a:spcBef>
              <a:spcAft>
                <a:spcPts val="0"/>
              </a:spcAft>
            </a:pPr>
            <a:r>
              <a:rPr lang="en-US" altLang="zh-TW" sz="1800" dirty="0">
                <a:solidFill>
                  <a:schemeClr val="tx1"/>
                </a:solidFill>
                <a:latin typeface="+mj-lt"/>
              </a:rPr>
              <a:t>7-2-6 	Order Statistic Neighborhood Operators</a:t>
            </a:r>
          </a:p>
          <a:p>
            <a:pPr>
              <a:lnSpc>
                <a:spcPct val="120000"/>
              </a:lnSpc>
              <a:spcBef>
                <a:spcPts val="0"/>
              </a:spcBef>
              <a:spcAft>
                <a:spcPts val="0"/>
              </a:spcAft>
            </a:pPr>
            <a:r>
              <a:rPr lang="en-US" altLang="zh-TW" sz="1800" dirty="0">
                <a:solidFill>
                  <a:schemeClr val="tx1"/>
                </a:solidFill>
                <a:latin typeface="+mj-lt"/>
              </a:rPr>
              <a:t>7-2-7 	Decision Theoretic Approach to Estimating Mean*</a:t>
            </a:r>
          </a:p>
          <a:p>
            <a:pPr>
              <a:lnSpc>
                <a:spcPct val="120000"/>
              </a:lnSpc>
              <a:spcBef>
                <a:spcPts val="0"/>
              </a:spcBef>
              <a:spcAft>
                <a:spcPts val="0"/>
              </a:spcAft>
            </a:pPr>
            <a:r>
              <a:rPr lang="en-US" altLang="zh-TW" sz="1800" dirty="0">
                <a:solidFill>
                  <a:schemeClr val="tx1"/>
                </a:solidFill>
                <a:latin typeface="+mj-lt"/>
              </a:rPr>
              <a:t>7-2-8 	Hysteresis Smoothing</a:t>
            </a:r>
          </a:p>
          <a:p>
            <a:pPr>
              <a:lnSpc>
                <a:spcPct val="120000"/>
              </a:lnSpc>
              <a:spcBef>
                <a:spcPts val="0"/>
              </a:spcBef>
              <a:spcAft>
                <a:spcPts val="0"/>
              </a:spcAft>
            </a:pPr>
            <a:r>
              <a:rPr lang="en-US" altLang="zh-TW" sz="1800" dirty="0">
                <a:solidFill>
                  <a:schemeClr val="tx1"/>
                </a:solidFill>
                <a:latin typeface="+mj-lt"/>
              </a:rPr>
              <a:t>7-2-9 	Sigma Filter</a:t>
            </a:r>
          </a:p>
          <a:p>
            <a:pPr>
              <a:lnSpc>
                <a:spcPct val="120000"/>
              </a:lnSpc>
              <a:spcBef>
                <a:spcPts val="0"/>
              </a:spcBef>
              <a:spcAft>
                <a:spcPts val="0"/>
              </a:spcAft>
            </a:pPr>
            <a:r>
              <a:rPr lang="en-US" altLang="zh-TW" sz="1800" dirty="0">
                <a:solidFill>
                  <a:schemeClr val="tx1"/>
                </a:solidFill>
                <a:latin typeface="+mj-lt"/>
              </a:rPr>
              <a:t>7-2-10 	Selected Neighborhood Averaging</a:t>
            </a:r>
          </a:p>
          <a:p>
            <a:pPr>
              <a:lnSpc>
                <a:spcPct val="120000"/>
              </a:lnSpc>
              <a:spcBef>
                <a:spcPts val="0"/>
              </a:spcBef>
              <a:spcAft>
                <a:spcPts val="0"/>
              </a:spcAft>
            </a:pPr>
            <a:r>
              <a:rPr lang="en-US" altLang="zh-TW" sz="1800" dirty="0">
                <a:solidFill>
                  <a:schemeClr val="tx1"/>
                </a:solidFill>
                <a:latin typeface="+mj-lt"/>
              </a:rPr>
              <a:t>7-2-11 	Minimum Mean Square Error Noise Smoothing</a:t>
            </a:r>
          </a:p>
          <a:p>
            <a:pPr>
              <a:lnSpc>
                <a:spcPct val="120000"/>
              </a:lnSpc>
              <a:spcBef>
                <a:spcPts val="0"/>
              </a:spcBef>
              <a:spcAft>
                <a:spcPts val="0"/>
              </a:spcAft>
            </a:pPr>
            <a:r>
              <a:rPr lang="en-US" altLang="zh-TW" sz="1800" dirty="0">
                <a:solidFill>
                  <a:schemeClr val="tx1"/>
                </a:solidFill>
                <a:latin typeface="+mj-lt"/>
              </a:rPr>
              <a:t>7-2-12 	Noise Removal Experiments</a:t>
            </a:r>
          </a:p>
        </p:txBody>
      </p:sp>
      <p:sp>
        <p:nvSpPr>
          <p:cNvPr id="5"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3" name="投影片編號版面配置區 2"/>
          <p:cNvSpPr>
            <a:spLocks noGrp="1"/>
          </p:cNvSpPr>
          <p:nvPr>
            <p:ph type="sldNum" sz="quarter" idx="12"/>
          </p:nvPr>
        </p:nvSpPr>
        <p:spPr/>
        <p:txBody>
          <a:bodyPr/>
          <a:lstStyle/>
          <a:p>
            <a:fld id="{028E3F4F-51B2-42EE-AFA2-40C4572185CC}" type="slidenum">
              <a:rPr lang="en-US" smtClean="0"/>
              <a:t>5</a:t>
            </a:fld>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22959" y="1845734"/>
                <a:ext cx="7543801" cy="4463586"/>
              </a:xfrm>
            </p:spPr>
            <p:txBody>
              <a:bodyPr>
                <a:normAutofit/>
              </a:bodyPr>
              <a:lstStyle/>
              <a:p>
                <a:pPr marL="0" indent="0">
                  <a:buNone/>
                </a:pPr>
                <a:r>
                  <a:rPr lang="en-US" altLang="zh-TW" sz="2400" b="1" kern="0" dirty="0">
                    <a:solidFill>
                      <a:schemeClr val="tx1"/>
                    </a:solidFill>
                    <a:latin typeface="+mj-lt"/>
                  </a:rPr>
                  <a:t>Running Median Operator</a:t>
                </a:r>
              </a:p>
              <a:p>
                <a:endParaRPr lang="en-US" altLang="zh-TW" sz="2400" kern="0" dirty="0">
                  <a:solidFill>
                    <a:schemeClr val="tx1"/>
                  </a:solidFill>
                  <a:latin typeface="+mj-lt"/>
                </a:endParaRPr>
              </a:p>
              <a:p>
                <a:pPr marL="630238" indent="0">
                  <a:buNone/>
                </a:pPr>
                <a14:m>
                  <m:oMath xmlns:m="http://schemas.openxmlformats.org/officeDocument/2006/math">
                    <m:sSub>
                      <m:sSubPr>
                        <m:ctrlPr>
                          <a:rPr lang="en-US" altLang="zh-TW" sz="1800" i="1">
                            <a:solidFill>
                              <a:schemeClr val="tx1"/>
                            </a:solidFill>
                            <a:latin typeface="Cambria Math" panose="02040503050406030204" pitchFamily="18" charset="0"/>
                          </a:rPr>
                        </m:ctrlPr>
                      </m:sSubPr>
                      <m:e>
                        <m:r>
                          <a:rPr lang="en-US" altLang="zh-TW" sz="1800" i="1">
                            <a:solidFill>
                              <a:schemeClr val="tx1"/>
                            </a:solidFill>
                            <a:latin typeface="Cambria Math" panose="02040503050406030204" pitchFamily="18" charset="0"/>
                          </a:rPr>
                          <m:t>𝑍</m:t>
                        </m:r>
                      </m:e>
                      <m:sub>
                        <m:r>
                          <m:rPr>
                            <m:nor/>
                          </m:rPr>
                          <a:rPr lang="en-US" altLang="zh-TW" sz="1800" i="1" dirty="0">
                            <a:solidFill>
                              <a:schemeClr val="tx1"/>
                            </a:solidFill>
                            <a:latin typeface="Cambria Math" panose="02040503050406030204" pitchFamily="18" charset="0"/>
                          </a:rPr>
                          <m:t>Running</m:t>
                        </m:r>
                        <m:r>
                          <m:rPr>
                            <m:nor/>
                          </m:rPr>
                          <a:rPr lang="en-US" altLang="zh-TW" sz="1800" i="1" dirty="0">
                            <a:solidFill>
                              <a:schemeClr val="tx1"/>
                            </a:solidFill>
                            <a:latin typeface="Cambria Math" panose="02040503050406030204" pitchFamily="18" charset="0"/>
                          </a:rPr>
                          <m:t> </m:t>
                        </m:r>
                        <m:r>
                          <m:rPr>
                            <m:nor/>
                          </m:rPr>
                          <a:rPr lang="en-US" altLang="zh-TW" sz="1800" i="1" dirty="0">
                            <a:solidFill>
                              <a:schemeClr val="tx1"/>
                            </a:solidFill>
                            <a:latin typeface="Cambria Math" panose="02040503050406030204" pitchFamily="18" charset="0"/>
                          </a:rPr>
                          <m:t>Median</m:t>
                        </m:r>
                        <m:r>
                          <m:rPr>
                            <m:nor/>
                          </m:rPr>
                          <a:rPr lang="en-US" altLang="zh-TW" sz="1800" i="1" dirty="0">
                            <a:solidFill>
                              <a:schemeClr val="tx1"/>
                            </a:solidFill>
                            <a:latin typeface="Cambria Math" panose="02040503050406030204" pitchFamily="18" charset="0"/>
                          </a:rPr>
                          <m:t> </m:t>
                        </m:r>
                        <m:r>
                          <m:rPr>
                            <m:nor/>
                          </m:rPr>
                          <a:rPr lang="en-US" altLang="zh-TW" sz="1800" i="1" dirty="0">
                            <a:solidFill>
                              <a:schemeClr val="tx1"/>
                            </a:solidFill>
                            <a:latin typeface="Cambria Math" panose="02040503050406030204" pitchFamily="18" charset="0"/>
                          </a:rPr>
                          <m:t>Operator</m:t>
                        </m:r>
                        <m:r>
                          <m:rPr>
                            <m:nor/>
                          </m:rPr>
                          <a:rPr lang="en-US" altLang="zh-TW" sz="1800" i="1" dirty="0">
                            <a:solidFill>
                              <a:schemeClr val="tx1"/>
                            </a:solidFill>
                            <a:latin typeface="Cambria Math" panose="02040503050406030204" pitchFamily="18" charset="0"/>
                          </a:rPr>
                          <m:t> </m:t>
                        </m:r>
                      </m:sub>
                    </m:sSub>
                    <m:r>
                      <a:rPr lang="en-US" altLang="zh-TW" sz="1800" i="1">
                        <a:solidFill>
                          <a:schemeClr val="tx1"/>
                        </a:solidFill>
                        <a:latin typeface="Cambria Math" panose="02040503050406030204" pitchFamily="18" charset="0"/>
                      </a:rPr>
                      <m:t> </m:t>
                    </m:r>
                  </m:oMath>
                </a14:m>
                <a:r>
                  <a:rPr lang="en-US" altLang="zh-TW" sz="2400" i="1" dirty="0">
                    <a:solidFill>
                      <a:schemeClr val="tx1"/>
                    </a:solidFill>
                    <a:latin typeface="+mj-lt"/>
                  </a:rPr>
                  <a:t>= </a:t>
                </a:r>
                <a14:m>
                  <m:oMath xmlns:m="http://schemas.openxmlformats.org/officeDocument/2006/math">
                    <m:d>
                      <m:dPr>
                        <m:begChr m:val="{"/>
                        <m:endChr m:val=""/>
                        <m:ctrlPr>
                          <a:rPr lang="en-US" altLang="zh-TW" sz="2400" i="1">
                            <a:solidFill>
                              <a:schemeClr val="tx1"/>
                            </a:solidFill>
                            <a:latin typeface="Cambria Math" panose="02040503050406030204" pitchFamily="18" charset="0"/>
                          </a:rPr>
                        </m:ctrlPr>
                      </m:dPr>
                      <m:e>
                        <m:eqArr>
                          <m:eqArrPr>
                            <m:ctrlPr>
                              <a:rPr lang="en-US" altLang="zh-TW" sz="2400" i="1">
                                <a:solidFill>
                                  <a:schemeClr val="tx1"/>
                                </a:solidFill>
                                <a:latin typeface="Cambria Math" panose="02040503050406030204" pitchFamily="18" charset="0"/>
                              </a:rPr>
                            </m:ctrlPr>
                          </m:eqArrPr>
                          <m:e>
                            <m:r>
                              <a:rPr lang="en-US" altLang="zh-TW" sz="2400" b="0" i="1" smtClean="0">
                                <a:solidFill>
                                  <a:schemeClr val="tx1"/>
                                </a:solidFill>
                                <a:latin typeface="Cambria Math" panose="02040503050406030204" pitchFamily="18" charset="0"/>
                              </a:rPr>
                              <m:t>𝑦</m:t>
                            </m:r>
                          </m:e>
                          <m:e>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𝑍</m:t>
                                </m:r>
                              </m:e>
                              <m:sub>
                                <m:r>
                                  <a:rPr lang="en-US" altLang="zh-TW" sz="2400" b="0" i="1" smtClean="0">
                                    <a:solidFill>
                                      <a:schemeClr val="tx1"/>
                                    </a:solidFill>
                                    <a:latin typeface="Cambria Math" panose="02040503050406030204" pitchFamily="18" charset="0"/>
                                  </a:rPr>
                                  <m:t>𝑚𝑒𝑑𝑖𝑎𝑛</m:t>
                                </m:r>
                              </m:sub>
                            </m:sSub>
                            <m:r>
                              <a:rPr lang="en-US" altLang="zh-TW" sz="2400" b="0" i="1" smtClean="0">
                                <a:solidFill>
                                  <a:schemeClr val="tx1"/>
                                </a:solidFill>
                                <a:latin typeface="Cambria Math" panose="02040503050406030204" pitchFamily="18" charset="0"/>
                              </a:rPr>
                              <m:t> </m:t>
                            </m:r>
                          </m:e>
                        </m:eqArr>
                      </m:e>
                    </m:d>
                  </m:oMath>
                </a14:m>
                <a:endParaRPr lang="en-US" altLang="zh-TW" sz="2400" i="1" dirty="0">
                  <a:solidFill>
                    <a:schemeClr val="tx1"/>
                  </a:solidFill>
                  <a:latin typeface="+mj-lt"/>
                </a:endParaRPr>
              </a:p>
              <a:p>
                <a:r>
                  <a:rPr lang="en-US" altLang="zh-TW" sz="2400" b="1" i="1" kern="0" dirty="0">
                    <a:solidFill>
                      <a:schemeClr val="tx1"/>
                    </a:solidFill>
                    <a:latin typeface="+mj-lt"/>
                  </a:rPr>
                  <a:t>Q</a:t>
                </a:r>
                <a:r>
                  <a:rPr lang="en-US" altLang="zh-TW" sz="2400" kern="0" dirty="0">
                    <a:solidFill>
                      <a:schemeClr val="tx1"/>
                    </a:solidFill>
                    <a:latin typeface="+mj-lt"/>
                  </a:rPr>
                  <a:t>:</a:t>
                </a:r>
                <a:r>
                  <a:rPr lang="en-US" altLang="zh-TW" sz="2400" b="1" kern="0" dirty="0">
                    <a:solidFill>
                      <a:schemeClr val="tx1"/>
                    </a:solidFill>
                    <a:latin typeface="+mj-lt"/>
                  </a:rPr>
                  <a:t> </a:t>
                </a:r>
                <a:r>
                  <a:rPr lang="en-US" altLang="zh-TW" sz="2400" kern="0" dirty="0">
                    <a:solidFill>
                      <a:schemeClr val="tx1"/>
                    </a:solidFill>
                    <a:latin typeface="+mj-lt"/>
                  </a:rPr>
                  <a:t>inter-quartile distance = </a:t>
                </a:r>
                <a14:m>
                  <m:oMath xmlns:m="http://schemas.openxmlformats.org/officeDocument/2006/math">
                    <m:sSub>
                      <m:sSubPr>
                        <m:ctrlPr>
                          <a:rPr lang="en-US" altLang="zh-TW" sz="2400" i="1" kern="0" smtClean="0">
                            <a:solidFill>
                              <a:schemeClr val="tx1"/>
                            </a:solidFill>
                            <a:latin typeface="Cambria Math" panose="02040503050406030204" pitchFamily="18" charset="0"/>
                          </a:rPr>
                        </m:ctrlPr>
                      </m:sSubPr>
                      <m:e>
                        <m:r>
                          <a:rPr lang="en-US" altLang="zh-TW" sz="2400" b="0" i="1" kern="0" smtClean="0">
                            <a:solidFill>
                              <a:schemeClr val="tx1"/>
                            </a:solidFill>
                            <a:latin typeface="Cambria Math" panose="02040503050406030204" pitchFamily="18" charset="0"/>
                          </a:rPr>
                          <m:t>𝑥</m:t>
                        </m:r>
                      </m:e>
                      <m:sub>
                        <m:r>
                          <a:rPr lang="en-US" altLang="zh-TW" sz="2400" b="0" i="1" kern="0" smtClean="0">
                            <a:solidFill>
                              <a:schemeClr val="tx1"/>
                            </a:solidFill>
                            <a:latin typeface="Cambria Math" panose="02040503050406030204" pitchFamily="18" charset="0"/>
                          </a:rPr>
                          <m:t>(</m:t>
                        </m:r>
                        <m:f>
                          <m:fPr>
                            <m:ctrlPr>
                              <a:rPr lang="en-US" altLang="zh-TW" sz="2400" b="0" i="1" kern="0" smtClean="0">
                                <a:solidFill>
                                  <a:schemeClr val="tx1"/>
                                </a:solidFill>
                                <a:latin typeface="Cambria Math" panose="02040503050406030204" pitchFamily="18" charset="0"/>
                              </a:rPr>
                            </m:ctrlPr>
                          </m:fPr>
                          <m:num>
                            <m:r>
                              <a:rPr lang="en-US" altLang="zh-TW" sz="2400" b="0" i="1" kern="0" smtClean="0">
                                <a:solidFill>
                                  <a:schemeClr val="tx1"/>
                                </a:solidFill>
                                <a:latin typeface="Cambria Math" panose="02040503050406030204" pitchFamily="18" charset="0"/>
                              </a:rPr>
                              <m:t>3</m:t>
                            </m:r>
                            <m:r>
                              <a:rPr lang="en-US" altLang="zh-TW" sz="2400" b="0" i="1" kern="0" smtClean="0">
                                <a:solidFill>
                                  <a:schemeClr val="tx1"/>
                                </a:solidFill>
                                <a:latin typeface="Cambria Math" panose="02040503050406030204" pitchFamily="18" charset="0"/>
                              </a:rPr>
                              <m:t>𝑁</m:t>
                            </m:r>
                            <m:r>
                              <a:rPr lang="en-US" altLang="zh-TW" sz="2400" b="0" i="1" kern="0" smtClean="0">
                                <a:solidFill>
                                  <a:schemeClr val="tx1"/>
                                </a:solidFill>
                                <a:latin typeface="Cambria Math" panose="02040503050406030204" pitchFamily="18" charset="0"/>
                              </a:rPr>
                              <m:t>+2</m:t>
                            </m:r>
                          </m:num>
                          <m:den>
                            <m:r>
                              <a:rPr lang="en-US" altLang="zh-TW" sz="2400" b="0" i="1" kern="0" smtClean="0">
                                <a:solidFill>
                                  <a:schemeClr val="tx1"/>
                                </a:solidFill>
                                <a:latin typeface="Cambria Math" panose="02040503050406030204" pitchFamily="18" charset="0"/>
                              </a:rPr>
                              <m:t>4</m:t>
                            </m:r>
                          </m:den>
                        </m:f>
                        <m:r>
                          <a:rPr lang="en-US" altLang="zh-TW" sz="2400" b="0" i="1" kern="0" smtClean="0">
                            <a:solidFill>
                              <a:schemeClr val="tx1"/>
                            </a:solidFill>
                            <a:latin typeface="Cambria Math" panose="02040503050406030204" pitchFamily="18" charset="0"/>
                          </a:rPr>
                          <m:t>)</m:t>
                        </m:r>
                      </m:sub>
                    </m:sSub>
                  </m:oMath>
                </a14:m>
                <a:r>
                  <a:rPr lang="en-US" altLang="zh-TW" sz="2400" kern="0" dirty="0">
                    <a:solidFill>
                      <a:schemeClr val="tx1"/>
                    </a:solidFill>
                    <a:latin typeface="+mj-lt"/>
                  </a:rPr>
                  <a:t> - </a:t>
                </a:r>
                <a14:m>
                  <m:oMath xmlns:m="http://schemas.openxmlformats.org/officeDocument/2006/math">
                    <m:sSub>
                      <m:sSubPr>
                        <m:ctrlPr>
                          <a:rPr lang="en-US" altLang="zh-TW" sz="2400" i="1" kern="0">
                            <a:solidFill>
                              <a:schemeClr val="tx1"/>
                            </a:solidFill>
                            <a:latin typeface="Cambria Math" panose="02040503050406030204" pitchFamily="18" charset="0"/>
                          </a:rPr>
                        </m:ctrlPr>
                      </m:sSubPr>
                      <m:e>
                        <m:r>
                          <a:rPr lang="en-US" altLang="zh-TW" sz="2400" i="1" kern="0">
                            <a:solidFill>
                              <a:schemeClr val="tx1"/>
                            </a:solidFill>
                            <a:latin typeface="Cambria Math" panose="02040503050406030204" pitchFamily="18" charset="0"/>
                          </a:rPr>
                          <m:t>𝑥</m:t>
                        </m:r>
                      </m:e>
                      <m:sub>
                        <m:r>
                          <a:rPr lang="en-US" altLang="zh-TW" sz="2400" i="1" kern="0">
                            <a:solidFill>
                              <a:schemeClr val="tx1"/>
                            </a:solidFill>
                            <a:latin typeface="Cambria Math" panose="02040503050406030204" pitchFamily="18" charset="0"/>
                          </a:rPr>
                          <m:t>(</m:t>
                        </m:r>
                        <m:f>
                          <m:fPr>
                            <m:ctrlPr>
                              <a:rPr lang="en-US" altLang="zh-TW" sz="2400" i="1" kern="0">
                                <a:solidFill>
                                  <a:schemeClr val="tx1"/>
                                </a:solidFill>
                                <a:latin typeface="Cambria Math" panose="02040503050406030204" pitchFamily="18" charset="0"/>
                              </a:rPr>
                            </m:ctrlPr>
                          </m:fPr>
                          <m:num>
                            <m:r>
                              <a:rPr lang="en-US" altLang="zh-TW" sz="2400" i="1" kern="0">
                                <a:solidFill>
                                  <a:schemeClr val="tx1"/>
                                </a:solidFill>
                                <a:latin typeface="Cambria Math" panose="02040503050406030204" pitchFamily="18" charset="0"/>
                              </a:rPr>
                              <m:t>𝑁</m:t>
                            </m:r>
                            <m:r>
                              <a:rPr lang="en-US" altLang="zh-TW" sz="2400" i="1" kern="0">
                                <a:solidFill>
                                  <a:schemeClr val="tx1"/>
                                </a:solidFill>
                                <a:latin typeface="Cambria Math" panose="02040503050406030204" pitchFamily="18" charset="0"/>
                              </a:rPr>
                              <m:t>+2</m:t>
                            </m:r>
                          </m:num>
                          <m:den>
                            <m:r>
                              <a:rPr lang="en-US" altLang="zh-TW" sz="2400" i="1" kern="0">
                                <a:solidFill>
                                  <a:schemeClr val="tx1"/>
                                </a:solidFill>
                                <a:latin typeface="Cambria Math" panose="02040503050406030204" pitchFamily="18" charset="0"/>
                              </a:rPr>
                              <m:t>4</m:t>
                            </m:r>
                          </m:den>
                        </m:f>
                        <m:r>
                          <a:rPr lang="en-US" altLang="zh-TW" sz="2400" i="1" kern="0">
                            <a:solidFill>
                              <a:schemeClr val="tx1"/>
                            </a:solidFill>
                            <a:latin typeface="Cambria Math" panose="02040503050406030204" pitchFamily="18" charset="0"/>
                          </a:rPr>
                          <m:t>)</m:t>
                        </m:r>
                      </m:sub>
                    </m:sSub>
                  </m:oMath>
                </a14:m>
                <a:endParaRPr lang="en-US" altLang="zh-TW" sz="2400" kern="0" dirty="0">
                  <a:solidFill>
                    <a:schemeClr val="tx1"/>
                  </a:solidFill>
                  <a:latin typeface="+mj-lt"/>
                </a:endParaRPr>
              </a:p>
              <a:p>
                <a14:m>
                  <m:oMath xmlns:m="http://schemas.openxmlformats.org/officeDocument/2006/math">
                    <m:sSub>
                      <m:sSubPr>
                        <m:ctrlPr>
                          <a:rPr lang="en-US" altLang="zh-TW" sz="2400" b="1" i="1" smtClean="0">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𝒎𝒆𝒅𝒊𝒂𝒏</m:t>
                        </m:r>
                      </m:sub>
                    </m:sSub>
                  </m:oMath>
                </a14:m>
                <a:r>
                  <a:rPr lang="en-US" altLang="zh-TW" sz="2400" b="1" dirty="0">
                    <a:solidFill>
                      <a:schemeClr val="tx1"/>
                    </a:solidFill>
                    <a:latin typeface="+mj-lt"/>
                  </a:rPr>
                  <a:t>: </a:t>
                </a:r>
                <a:r>
                  <a:rPr lang="en-US" altLang="zh-TW" sz="2400" dirty="0">
                    <a:solidFill>
                      <a:schemeClr val="tx1"/>
                    </a:solidFill>
                    <a:latin typeface="+mj-lt"/>
                  </a:rPr>
                  <a:t>median value</a:t>
                </a:r>
              </a:p>
              <a:p>
                <a:pPr>
                  <a:lnSpc>
                    <a:spcPct val="120000"/>
                  </a:lnSpc>
                  <a:spcBef>
                    <a:spcPts val="0"/>
                  </a:spcBef>
                  <a:spcAft>
                    <a:spcPts val="0"/>
                  </a:spcAft>
                </a:pPr>
                <a14:m>
                  <m:oMath xmlns:m="http://schemas.openxmlformats.org/officeDocument/2006/math">
                    <m:r>
                      <a:rPr lang="el-GR" altLang="zh-TW" sz="2400" b="1" i="1">
                        <a:solidFill>
                          <a:schemeClr val="tx1"/>
                        </a:solidFill>
                        <a:latin typeface="Cambria Math" panose="02040503050406030204" pitchFamily="18" charset="0"/>
                      </a:rPr>
                      <m:t>𝜽</m:t>
                    </m:r>
                  </m:oMath>
                </a14:m>
                <a:r>
                  <a:rPr lang="en-US" altLang="zh-TW" sz="2400" b="1" dirty="0">
                    <a:solidFill>
                      <a:schemeClr val="tx1"/>
                    </a:solidFill>
                  </a:rPr>
                  <a:t>: </a:t>
                </a:r>
                <a:r>
                  <a:rPr lang="en-US" altLang="zh-TW" sz="2400" dirty="0">
                    <a:solidFill>
                      <a:schemeClr val="tx1"/>
                    </a:solidFill>
                  </a:rPr>
                  <a:t>threshold for outlier value</a:t>
                </a:r>
              </a:p>
              <a:p>
                <a:pPr>
                  <a:lnSpc>
                    <a:spcPct val="120000"/>
                  </a:lnSpc>
                  <a:spcBef>
                    <a:spcPts val="0"/>
                  </a:spcBef>
                  <a:spcAft>
                    <a:spcPts val="0"/>
                  </a:spcAft>
                </a:pPr>
                <a14:m>
                  <m:oMath xmlns:m="http://schemas.openxmlformats.org/officeDocument/2006/math">
                    <m:r>
                      <a:rPr lang="el-GR" altLang="zh-TW" sz="2400" b="1" i="1">
                        <a:solidFill>
                          <a:schemeClr val="tx1"/>
                        </a:solidFill>
                        <a:latin typeface="Cambria Math" panose="02040503050406030204" pitchFamily="18" charset="0"/>
                      </a:rPr>
                      <m:t>𝜽</m:t>
                    </m:r>
                  </m:oMath>
                </a14:m>
                <a:r>
                  <a:rPr lang="en-US" altLang="zh-TW" sz="2400" b="1" dirty="0">
                    <a:solidFill>
                      <a:schemeClr val="tx1"/>
                    </a:solidFill>
                  </a:rPr>
                  <a:t> too large: </a:t>
                </a:r>
                <a:r>
                  <a:rPr lang="en-US" altLang="zh-TW" sz="2400" dirty="0">
                    <a:solidFill>
                      <a:schemeClr val="tx1"/>
                    </a:solidFill>
                  </a:rPr>
                  <a:t>no effect, the output is the same as input</a:t>
                </a:r>
              </a:p>
              <a:p>
                <a:pPr>
                  <a:lnSpc>
                    <a:spcPct val="120000"/>
                  </a:lnSpc>
                  <a:spcBef>
                    <a:spcPts val="0"/>
                  </a:spcBef>
                  <a:spcAft>
                    <a:spcPts val="0"/>
                  </a:spcAft>
                </a:pPr>
                <a14:m>
                  <m:oMath xmlns:m="http://schemas.openxmlformats.org/officeDocument/2006/math">
                    <m:r>
                      <a:rPr lang="el-GR" altLang="zh-TW" sz="2400" b="1" i="1">
                        <a:solidFill>
                          <a:schemeClr val="tx1"/>
                        </a:solidFill>
                        <a:latin typeface="Cambria Math" panose="02040503050406030204" pitchFamily="18" charset="0"/>
                      </a:rPr>
                      <m:t>𝜽</m:t>
                    </m:r>
                  </m:oMath>
                </a14:m>
                <a:r>
                  <a:rPr lang="en-US" altLang="zh-TW" sz="2400" b="1" dirty="0">
                    <a:solidFill>
                      <a:schemeClr val="tx1"/>
                    </a:solidFill>
                  </a:rPr>
                  <a:t> too small</a:t>
                </a:r>
                <a:r>
                  <a:rPr lang="en-US" altLang="zh-TW" sz="2400" dirty="0">
                    <a:solidFill>
                      <a:schemeClr val="tx1"/>
                    </a:solidFill>
                  </a:rPr>
                  <a:t>: </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b="0" i="1">
                            <a:solidFill>
                              <a:schemeClr val="tx1"/>
                            </a:solidFill>
                            <a:latin typeface="Cambria Math" panose="02040503050406030204" pitchFamily="18" charset="0"/>
                          </a:rPr>
                          <m:t>𝑍</m:t>
                        </m:r>
                      </m:e>
                      <m:sub>
                        <m:r>
                          <a:rPr lang="en-US" altLang="zh-TW" sz="2400" b="0" i="1" smtClean="0">
                            <a:solidFill>
                              <a:schemeClr val="tx1"/>
                            </a:solidFill>
                            <a:latin typeface="Cambria Math" panose="02040503050406030204" pitchFamily="18" charset="0"/>
                          </a:rPr>
                          <m:t>𝑟𝑢𝑛𝑛𝑖𝑛𝑔</m:t>
                        </m:r>
                        <m:r>
                          <a:rPr lang="en-US" altLang="zh-TW" sz="2400" b="0" i="1" smtClean="0">
                            <a:solidFill>
                              <a:schemeClr val="tx1"/>
                            </a:solidFill>
                            <a:latin typeface="Cambria Math" panose="02040503050406030204" pitchFamily="18" charset="0"/>
                          </a:rPr>
                          <m:t> </m:t>
                        </m:r>
                        <m:r>
                          <a:rPr lang="en-US" altLang="zh-TW" sz="2400" b="0" i="1" smtClean="0">
                            <a:solidFill>
                              <a:schemeClr val="tx1"/>
                            </a:solidFill>
                            <a:latin typeface="Cambria Math" panose="02040503050406030204" pitchFamily="18" charset="0"/>
                          </a:rPr>
                          <m:t>𝑚𝑒𝑑𝑖𝑎𝑛</m:t>
                        </m:r>
                      </m:sub>
                    </m:sSub>
                  </m:oMath>
                </a14:m>
                <a:r>
                  <a:rPr lang="en-US" altLang="zh-TW" sz="2400" dirty="0">
                    <a:solidFill>
                      <a:schemeClr val="tx1"/>
                    </a:solidFill>
                  </a:rPr>
                  <a:t> degenerate into median filter</a:t>
                </a:r>
                <a:endParaRPr lang="zh-TW" altLang="en-US" sz="2400" dirty="0">
                  <a:solidFill>
                    <a:schemeClr val="tx1"/>
                  </a:solidFill>
                  <a:latin typeface="+mj-lt"/>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22959" y="1845734"/>
                <a:ext cx="7543801" cy="4463586"/>
              </a:xfrm>
              <a:blipFill>
                <a:blip r:embed="rId3"/>
                <a:stretch>
                  <a:fillRect l="-2517" t="-19886" b="-1989"/>
                </a:stretch>
              </a:blipFill>
            </p:spPr>
            <p:txBody>
              <a:bodyPr/>
              <a:lstStyle/>
              <a:p>
                <a:r>
                  <a:rPr lang="zh-TW" altLang="en-US">
                    <a:noFill/>
                  </a:rPr>
                  <a:t> </a:t>
                </a:r>
              </a:p>
            </p:txBody>
          </p:sp>
        </mc:Fallback>
      </mc:AlternateContent>
      <p:sp>
        <p:nvSpPr>
          <p:cNvPr id="9220" name="Rectangle 2"/>
          <p:cNvSpPr>
            <a:spLocks noGrp="1" noChangeArrowheads="1"/>
          </p:cNvSpPr>
          <p:nvPr>
            <p:ph type="title"/>
          </p:nvPr>
        </p:nvSpPr>
        <p:spPr/>
        <p:txBody>
          <a:bodyPr>
            <a:normAutofit/>
          </a:bodyPr>
          <a:lstStyle/>
          <a:p>
            <a:pPr eaLnBrk="1" hangingPunct="1"/>
            <a:r>
              <a:rPr lang="en-US" altLang="zh-TW" sz="3600" b="0" dirty="0">
                <a:solidFill>
                  <a:schemeClr val="tx1"/>
                </a:solidFill>
              </a:rPr>
              <a:t>7.2.6 Order Statistic Neighborhood Operators - </a:t>
            </a:r>
            <a:r>
              <a:rPr kumimoji="0" lang="en-US" altLang="zh-TW" sz="3600" dirty="0">
                <a:solidFill>
                  <a:schemeClr val="tx1"/>
                </a:solidFill>
              </a:rPr>
              <a:t>Running Median Filter</a:t>
            </a:r>
            <a:endParaRPr lang="en-US" altLang="zh-TW" sz="3600" b="0" dirty="0">
              <a:solidFill>
                <a:schemeClr val="tx1"/>
              </a:solidFill>
            </a:endParaRPr>
          </a:p>
        </p:txBody>
      </p:sp>
      <mc:AlternateContent xmlns:mc="http://schemas.openxmlformats.org/markup-compatibility/2006" xmlns:a14="http://schemas.microsoft.com/office/drawing/2010/main">
        <mc:Choice Requires="a14">
          <p:sp>
            <p:nvSpPr>
              <p:cNvPr id="5" name="矩形 4"/>
              <p:cNvSpPr/>
              <p:nvPr/>
            </p:nvSpPr>
            <p:spPr>
              <a:xfrm>
                <a:off x="5803713" y="2636912"/>
                <a:ext cx="2606226" cy="10221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sz="2000" i="0" smtClean="0">
                          <a:solidFill>
                            <a:schemeClr val="tx1"/>
                          </a:solidFill>
                          <a:latin typeface="Cambria Math" panose="02040503050406030204" pitchFamily="18" charset="0"/>
                        </a:rPr>
                        <m:t>if</m:t>
                      </m:r>
                      <m:r>
                        <a:rPr lang="en-US" altLang="zh-TW" sz="2000" i="1" smtClean="0">
                          <a:solidFill>
                            <a:schemeClr val="tx1"/>
                          </a:solidFill>
                          <a:latin typeface="Cambria Math" panose="02040503050406030204" pitchFamily="18" charset="0"/>
                        </a:rPr>
                        <m:t> </m:t>
                      </m:r>
                      <m:d>
                        <m:dPr>
                          <m:begChr m:val="|"/>
                          <m:endChr m:val="|"/>
                          <m:ctrlPr>
                            <a:rPr lang="en-US" altLang="zh-TW" sz="2000" i="1">
                              <a:solidFill>
                                <a:schemeClr val="tx1"/>
                              </a:solidFill>
                              <a:latin typeface="Cambria Math" panose="02040503050406030204" pitchFamily="18" charset="0"/>
                            </a:rPr>
                          </m:ctrlPr>
                        </m:dPr>
                        <m:e>
                          <m:f>
                            <m:fPr>
                              <m:ctrlPr>
                                <a:rPr lang="en-US"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𝑦</m:t>
                              </m:r>
                              <m:r>
                                <a:rPr lang="en-US" altLang="zh-TW" sz="2000" i="1">
                                  <a:solidFill>
                                    <a:schemeClr val="tx1"/>
                                  </a:solidFill>
                                  <a:latin typeface="Cambria Math" panose="02040503050406030204" pitchFamily="18" charset="0"/>
                                </a:rPr>
                                <m:t>−</m:t>
                              </m:r>
                              <m:sSub>
                                <m:sSubPr>
                                  <m:ctrlPr>
                                    <a:rPr lang="en-US"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𝑍</m:t>
                                  </m:r>
                                </m:e>
                                <m:sub>
                                  <m:r>
                                    <a:rPr lang="en-US" altLang="zh-TW" sz="2000" i="1">
                                      <a:solidFill>
                                        <a:schemeClr val="tx1"/>
                                      </a:solidFill>
                                      <a:latin typeface="Cambria Math" panose="02040503050406030204" pitchFamily="18" charset="0"/>
                                    </a:rPr>
                                    <m:t>𝑚𝑒𝑑𝑖𝑎𝑛</m:t>
                                  </m:r>
                                </m:sub>
                              </m:sSub>
                            </m:num>
                            <m:den>
                              <m:r>
                                <a:rPr lang="en-US" altLang="zh-TW" sz="2000" i="1">
                                  <a:solidFill>
                                    <a:schemeClr val="tx1"/>
                                  </a:solidFill>
                                  <a:latin typeface="Cambria Math" panose="02040503050406030204" pitchFamily="18" charset="0"/>
                                </a:rPr>
                                <m:t>𝑄</m:t>
                              </m:r>
                            </m:den>
                          </m:f>
                        </m:e>
                      </m:d>
                      <m:r>
                        <a:rPr lang="en-US" altLang="zh-TW" sz="2000" i="1">
                          <a:solidFill>
                            <a:schemeClr val="tx1"/>
                          </a:solidFill>
                          <a:latin typeface="Cambria Math" panose="02040503050406030204" pitchFamily="18" charset="0"/>
                        </a:rPr>
                        <m:t>&lt;</m:t>
                      </m:r>
                      <m:r>
                        <a:rPr lang="zh-TW" altLang="en-US" sz="2000" i="1">
                          <a:solidFill>
                            <a:schemeClr val="tx1"/>
                          </a:solidFill>
                          <a:latin typeface="Cambria Math" panose="02040503050406030204" pitchFamily="18" charset="0"/>
                        </a:rPr>
                        <m:t>𝜃</m:t>
                      </m:r>
                      <m:r>
                        <a:rPr lang="en-US" altLang="zh-TW" sz="2000" i="1">
                          <a:solidFill>
                            <a:schemeClr val="tx1"/>
                          </a:solidFill>
                          <a:latin typeface="Cambria Math" panose="02040503050406030204" pitchFamily="18" charset="0"/>
                        </a:rPr>
                        <m:t> </m:t>
                      </m:r>
                    </m:oMath>
                  </m:oMathPara>
                </a14:m>
                <a:endParaRPr lang="en-US" altLang="zh-TW" sz="2000" i="1" dirty="0">
                  <a:solidFill>
                    <a:schemeClr val="tx1"/>
                  </a:solidFill>
                  <a:latin typeface="+mj-lt"/>
                </a:endParaRPr>
              </a:p>
              <a:p>
                <a:r>
                  <a:rPr lang="en-US" altLang="zh-TW" sz="2000" dirty="0">
                    <a:solidFill>
                      <a:schemeClr val="tx1"/>
                    </a:solidFill>
                    <a:latin typeface="+mj-lt"/>
                  </a:rPr>
                  <a:t>  otherwise</a:t>
                </a:r>
              </a:p>
            </p:txBody>
          </p:sp>
        </mc:Choice>
        <mc:Fallback xmlns="">
          <p:sp>
            <p:nvSpPr>
              <p:cNvPr id="5" name="矩形 4"/>
              <p:cNvSpPr>
                <a:spLocks noRot="1" noChangeAspect="1" noMove="1" noResize="1" noEditPoints="1" noAdjustHandles="1" noChangeArrowheads="1" noChangeShapeType="1" noTextEdit="1"/>
              </p:cNvSpPr>
              <p:nvPr/>
            </p:nvSpPr>
            <p:spPr>
              <a:xfrm>
                <a:off x="5803713" y="2636912"/>
                <a:ext cx="2606226" cy="1022139"/>
              </a:xfrm>
              <a:prstGeom prst="rect">
                <a:avLst/>
              </a:prstGeom>
              <a:blipFill>
                <a:blip r:embed="rId4"/>
                <a:stretch>
                  <a:fillRect b="-11111"/>
                </a:stretch>
              </a:blipFill>
            </p:spPr>
            <p:txBody>
              <a:bodyPr/>
              <a:lstStyle/>
              <a:p>
                <a:r>
                  <a:rPr lang="zh-TW" altLang="en-US">
                    <a:noFill/>
                  </a:rPr>
                  <a:t> </a:t>
                </a:r>
              </a:p>
            </p:txBody>
          </p:sp>
        </mc:Fallback>
      </mc:AlternateContent>
      <p:sp>
        <p:nvSpPr>
          <p:cNvPr id="19"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50</a:t>
            </a:fld>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normAutofit/>
              </a:bodyPr>
              <a:lstStyle/>
              <a:p>
                <a:pPr marL="0" indent="0">
                  <a:lnSpc>
                    <a:spcPct val="150000"/>
                  </a:lnSpc>
                  <a:spcBef>
                    <a:spcPts val="0"/>
                  </a:spcBef>
                  <a:spcAft>
                    <a:spcPts val="0"/>
                  </a:spcAft>
                  <a:buNone/>
                </a:pPr>
                <a:r>
                  <a:rPr lang="en-US" altLang="zh-TW" sz="2400" b="1" dirty="0">
                    <a:solidFill>
                      <a:schemeClr val="tx1"/>
                    </a:solidFill>
                    <a:latin typeface="+mj-lt"/>
                  </a:rPr>
                  <a:t>Trimmed-Mean Operator</a:t>
                </a:r>
              </a:p>
              <a:p>
                <a:pPr marL="0" indent="0">
                  <a:lnSpc>
                    <a:spcPct val="150000"/>
                  </a:lnSpc>
                  <a:spcBef>
                    <a:spcPts val="0"/>
                  </a:spcBef>
                  <a:spcAft>
                    <a:spcPts val="0"/>
                  </a:spcAft>
                  <a:buNone/>
                </a:pPr>
                <a:r>
                  <a:rPr lang="en-US" altLang="zh-TW" sz="2400" b="1" dirty="0">
                    <a:solidFill>
                      <a:schemeClr val="tx1"/>
                    </a:solidFill>
                    <a:latin typeface="+mj-lt"/>
                  </a:rPr>
                  <a:t>trimmed-mean:</a:t>
                </a:r>
              </a:p>
              <a:p>
                <a:pPr marL="450850" indent="-266700">
                  <a:lnSpc>
                    <a:spcPct val="150000"/>
                  </a:lnSpc>
                  <a:spcBef>
                    <a:spcPts val="0"/>
                  </a:spcBef>
                  <a:spcAft>
                    <a:spcPts val="0"/>
                  </a:spcAft>
                  <a:buFont typeface="+mj-lt"/>
                  <a:buAutoNum type="arabicPeriod"/>
                </a:pPr>
                <a:r>
                  <a:rPr lang="en-US" altLang="zh-TW" sz="2400" dirty="0">
                    <a:solidFill>
                      <a:schemeClr val="tx1"/>
                    </a:solidFill>
                    <a:latin typeface="+mj-lt"/>
                  </a:rPr>
                  <a:t>first </a:t>
                </a:r>
                <a:r>
                  <a:rPr lang="en-US" altLang="zh-TW" sz="2400" i="1" dirty="0">
                    <a:solidFill>
                      <a:schemeClr val="tx1"/>
                    </a:solidFill>
                    <a:latin typeface="+mj-lt"/>
                  </a:rPr>
                  <a:t>k</a:t>
                </a:r>
                <a:r>
                  <a:rPr lang="en-US" altLang="zh-TW" sz="2400" dirty="0">
                    <a:solidFill>
                      <a:schemeClr val="tx1"/>
                    </a:solidFill>
                    <a:latin typeface="+mj-lt"/>
                  </a:rPr>
                  <a:t> and last </a:t>
                </a:r>
                <a:r>
                  <a:rPr lang="en-US" altLang="zh-TW" sz="2400" i="1" dirty="0">
                    <a:solidFill>
                      <a:schemeClr val="tx1"/>
                    </a:solidFill>
                    <a:latin typeface="+mj-lt"/>
                  </a:rPr>
                  <a:t>k</a:t>
                </a:r>
                <a:r>
                  <a:rPr lang="en-US" altLang="zh-TW" sz="2400" dirty="0">
                    <a:solidFill>
                      <a:schemeClr val="tx1"/>
                    </a:solidFill>
                    <a:latin typeface="+mj-lt"/>
                  </a:rPr>
                  <a:t> order statistics not used</a:t>
                </a:r>
              </a:p>
              <a:p>
                <a:pPr marL="450850" indent="-266700">
                  <a:lnSpc>
                    <a:spcPct val="150000"/>
                  </a:lnSpc>
                  <a:spcBef>
                    <a:spcPts val="0"/>
                  </a:spcBef>
                  <a:spcAft>
                    <a:spcPts val="0"/>
                  </a:spcAft>
                  <a:buFont typeface="+mj-lt"/>
                  <a:buAutoNum type="arabicPeriod"/>
                </a:pPr>
                <a:r>
                  <a:rPr lang="en-US" altLang="zh-TW" sz="2400" dirty="0">
                    <a:solidFill>
                      <a:schemeClr val="tx1"/>
                    </a:solidFill>
                    <a:latin typeface="+mj-lt"/>
                  </a:rPr>
                  <a:t>equal weighted average of central </a:t>
                </a:r>
                <a:r>
                  <a:rPr lang="en-US" altLang="zh-TW" sz="2400" i="1" dirty="0">
                    <a:solidFill>
                      <a:schemeClr val="tx1"/>
                    </a:solidFill>
                    <a:latin typeface="+mj-lt"/>
                  </a:rPr>
                  <a:t>N-2k</a:t>
                </a:r>
                <a:r>
                  <a:rPr lang="en-US" altLang="zh-TW" sz="2400" dirty="0">
                    <a:solidFill>
                      <a:schemeClr val="tx1"/>
                    </a:solidFill>
                    <a:latin typeface="+mj-lt"/>
                  </a:rPr>
                  <a:t> order statistics</a:t>
                </a:r>
              </a:p>
              <a:p>
                <a:pPr marL="184150" indent="0" algn="ctr">
                  <a:lnSpc>
                    <a:spcPct val="150000"/>
                  </a:lnSpc>
                  <a:spcBef>
                    <a:spcPts val="0"/>
                  </a:spcBef>
                  <a:spcAft>
                    <a:spcPts val="0"/>
                  </a:spcAft>
                  <a:buNone/>
                </a:pPr>
                <a14:m>
                  <m:oMath xmlns:m="http://schemas.openxmlformats.org/officeDocument/2006/math">
                    <m:sSub>
                      <m:sSubPr>
                        <m:ctrlPr>
                          <a:rPr lang="en-US" altLang="zh-TW" sz="3200" i="1" smtClean="0">
                            <a:solidFill>
                              <a:schemeClr val="tx1"/>
                            </a:solidFill>
                            <a:latin typeface="Cambria Math" panose="02040503050406030204" pitchFamily="18" charset="0"/>
                          </a:rPr>
                        </m:ctrlPr>
                      </m:sSubPr>
                      <m:e>
                        <m:r>
                          <a:rPr lang="en-US" altLang="zh-TW" sz="3200" i="1">
                            <a:solidFill>
                              <a:schemeClr val="tx1"/>
                            </a:solidFill>
                            <a:latin typeface="Cambria Math" panose="02040503050406030204" pitchFamily="18" charset="0"/>
                          </a:rPr>
                          <m:t>𝑍</m:t>
                        </m:r>
                      </m:e>
                      <m:sub>
                        <m:r>
                          <a:rPr lang="en-US" altLang="zh-TW" sz="3200" b="0" i="1" smtClean="0">
                            <a:solidFill>
                              <a:schemeClr val="tx1"/>
                            </a:solidFill>
                            <a:latin typeface="Cambria Math" panose="02040503050406030204" pitchFamily="18" charset="0"/>
                          </a:rPr>
                          <m:t>𝑡𝑟𝑖𝑚𝑚𝑒𝑑</m:t>
                        </m:r>
                        <m:r>
                          <a:rPr lang="en-US" altLang="zh-TW" sz="3200" b="0" i="1" smtClean="0">
                            <a:solidFill>
                              <a:schemeClr val="tx1"/>
                            </a:solidFill>
                            <a:latin typeface="Cambria Math" panose="02040503050406030204" pitchFamily="18" charset="0"/>
                          </a:rPr>
                          <m:t> </m:t>
                        </m:r>
                        <m:r>
                          <a:rPr lang="en-US" altLang="zh-TW" sz="3200" b="0" i="1" smtClean="0">
                            <a:solidFill>
                              <a:schemeClr val="tx1"/>
                            </a:solidFill>
                            <a:latin typeface="Cambria Math" panose="02040503050406030204" pitchFamily="18" charset="0"/>
                          </a:rPr>
                          <m:t>𝑚𝑒𝑎𝑛</m:t>
                        </m:r>
                      </m:sub>
                    </m:sSub>
                  </m:oMath>
                </a14:m>
                <a:r>
                  <a:rPr lang="en-US" altLang="zh-TW" sz="3200" i="1" dirty="0">
                    <a:solidFill>
                      <a:schemeClr val="tx1"/>
                    </a:solidFill>
                    <a:latin typeface="+mj-lt"/>
                  </a:rPr>
                  <a:t> = </a:t>
                </a:r>
                <a14:m>
                  <m:oMath xmlns:m="http://schemas.openxmlformats.org/officeDocument/2006/math">
                    <m:f>
                      <m:fPr>
                        <m:ctrlPr>
                          <a:rPr lang="en-US" altLang="zh-TW" sz="3200" i="1" smtClean="0">
                            <a:solidFill>
                              <a:schemeClr val="tx1"/>
                            </a:solidFill>
                            <a:latin typeface="Cambria Math" panose="02040503050406030204" pitchFamily="18" charset="0"/>
                          </a:rPr>
                        </m:ctrlPr>
                      </m:fPr>
                      <m:num>
                        <m:r>
                          <a:rPr lang="en-US" altLang="zh-TW" sz="3200" b="0" i="1" smtClean="0">
                            <a:solidFill>
                              <a:schemeClr val="tx1"/>
                            </a:solidFill>
                            <a:latin typeface="Cambria Math" panose="02040503050406030204" pitchFamily="18" charset="0"/>
                          </a:rPr>
                          <m:t>1</m:t>
                        </m:r>
                      </m:num>
                      <m:den>
                        <m:r>
                          <a:rPr lang="en-US" altLang="zh-TW" sz="3200" b="0" i="1" smtClean="0">
                            <a:solidFill>
                              <a:schemeClr val="tx1"/>
                            </a:solidFill>
                            <a:latin typeface="Cambria Math" panose="02040503050406030204" pitchFamily="18" charset="0"/>
                          </a:rPr>
                          <m:t>𝑁</m:t>
                        </m:r>
                        <m:r>
                          <a:rPr lang="en-US" altLang="zh-TW" sz="3200" b="0" i="1" smtClean="0">
                            <a:solidFill>
                              <a:schemeClr val="tx1"/>
                            </a:solidFill>
                            <a:latin typeface="Cambria Math" panose="02040503050406030204" pitchFamily="18" charset="0"/>
                          </a:rPr>
                          <m:t>−2</m:t>
                        </m:r>
                        <m:r>
                          <a:rPr lang="en-US" altLang="zh-TW" sz="3200" b="0" i="1" smtClean="0">
                            <a:solidFill>
                              <a:schemeClr val="tx1"/>
                            </a:solidFill>
                            <a:latin typeface="Cambria Math" panose="02040503050406030204" pitchFamily="18" charset="0"/>
                          </a:rPr>
                          <m:t>𝑘</m:t>
                        </m:r>
                      </m:den>
                    </m:f>
                    <m:nary>
                      <m:naryPr>
                        <m:chr m:val="∑"/>
                        <m:ctrlPr>
                          <a:rPr lang="en-US" altLang="zh-TW" sz="3200" i="1" smtClean="0">
                            <a:solidFill>
                              <a:schemeClr val="tx1"/>
                            </a:solidFill>
                            <a:latin typeface="Cambria Math" panose="02040503050406030204" pitchFamily="18" charset="0"/>
                          </a:rPr>
                        </m:ctrlPr>
                      </m:naryPr>
                      <m:sub>
                        <m:r>
                          <m:rPr>
                            <m:brk m:alnAt="23"/>
                          </m:rPr>
                          <a:rPr lang="en-US" altLang="zh-TW" sz="3200" b="0" i="1" smtClean="0">
                            <a:solidFill>
                              <a:schemeClr val="tx1"/>
                            </a:solidFill>
                            <a:latin typeface="Cambria Math" panose="02040503050406030204" pitchFamily="18" charset="0"/>
                          </a:rPr>
                          <m:t>𝑛</m:t>
                        </m:r>
                        <m:r>
                          <a:rPr lang="en-US" altLang="zh-TW" sz="3200" b="0" i="1" smtClean="0">
                            <a:solidFill>
                              <a:schemeClr val="tx1"/>
                            </a:solidFill>
                            <a:latin typeface="Cambria Math" panose="02040503050406030204" pitchFamily="18" charset="0"/>
                          </a:rPr>
                          <m:t>=1+</m:t>
                        </m:r>
                        <m:r>
                          <a:rPr lang="en-US" altLang="zh-TW" sz="3200" b="0" i="1" smtClean="0">
                            <a:solidFill>
                              <a:schemeClr val="tx1"/>
                            </a:solidFill>
                            <a:latin typeface="Cambria Math" panose="02040503050406030204" pitchFamily="18" charset="0"/>
                          </a:rPr>
                          <m:t>𝑘</m:t>
                        </m:r>
                      </m:sub>
                      <m:sup>
                        <m:r>
                          <a:rPr lang="en-US" altLang="zh-TW" sz="3200" b="0" i="1" smtClean="0">
                            <a:solidFill>
                              <a:schemeClr val="tx1"/>
                            </a:solidFill>
                            <a:latin typeface="Cambria Math" panose="02040503050406030204" pitchFamily="18" charset="0"/>
                          </a:rPr>
                          <m:t>𝑁</m:t>
                        </m:r>
                        <m:r>
                          <a:rPr lang="en-US" altLang="zh-TW" sz="3200" b="0" i="1" smtClean="0">
                            <a:solidFill>
                              <a:schemeClr val="tx1"/>
                            </a:solidFill>
                            <a:latin typeface="Cambria Math" panose="02040503050406030204" pitchFamily="18" charset="0"/>
                          </a:rPr>
                          <m:t>−</m:t>
                        </m:r>
                        <m:r>
                          <a:rPr lang="en-US" altLang="zh-TW" sz="3200" b="0" i="1" smtClean="0">
                            <a:solidFill>
                              <a:schemeClr val="tx1"/>
                            </a:solidFill>
                            <a:latin typeface="Cambria Math" panose="02040503050406030204" pitchFamily="18" charset="0"/>
                          </a:rPr>
                          <m:t>𝑘</m:t>
                        </m:r>
                      </m:sup>
                      <m:e>
                        <m:sSub>
                          <m:sSubPr>
                            <m:ctrlPr>
                              <a:rPr lang="en-US" altLang="zh-TW" sz="3200" i="1" smtClean="0">
                                <a:solidFill>
                                  <a:schemeClr val="tx1"/>
                                </a:solidFill>
                                <a:latin typeface="Cambria Math" panose="02040503050406030204" pitchFamily="18" charset="0"/>
                              </a:rPr>
                            </m:ctrlPr>
                          </m:sSubPr>
                          <m:e>
                            <m:r>
                              <a:rPr lang="en-US" altLang="zh-TW" sz="3200" b="0" i="1" smtClean="0">
                                <a:solidFill>
                                  <a:schemeClr val="tx1"/>
                                </a:solidFill>
                                <a:latin typeface="Cambria Math" panose="02040503050406030204" pitchFamily="18" charset="0"/>
                              </a:rPr>
                              <m:t>𝑥</m:t>
                            </m:r>
                          </m:e>
                          <m:sub>
                            <m:r>
                              <a:rPr lang="en-US" altLang="zh-TW" sz="3200" b="0" i="1" smtClean="0">
                                <a:solidFill>
                                  <a:schemeClr val="tx1"/>
                                </a:solidFill>
                                <a:latin typeface="Cambria Math" panose="02040503050406030204" pitchFamily="18" charset="0"/>
                              </a:rPr>
                              <m:t>(</m:t>
                            </m:r>
                            <m:r>
                              <a:rPr lang="en-US" altLang="zh-TW" sz="3200" b="0" i="1" smtClean="0">
                                <a:solidFill>
                                  <a:schemeClr val="tx1"/>
                                </a:solidFill>
                                <a:latin typeface="Cambria Math" panose="02040503050406030204" pitchFamily="18" charset="0"/>
                              </a:rPr>
                              <m:t>𝑛</m:t>
                            </m:r>
                            <m:r>
                              <a:rPr lang="en-US" altLang="zh-TW" sz="3200" b="0" i="1" smtClean="0">
                                <a:solidFill>
                                  <a:schemeClr val="tx1"/>
                                </a:solidFill>
                                <a:latin typeface="Cambria Math" panose="02040503050406030204" pitchFamily="18" charset="0"/>
                              </a:rPr>
                              <m:t>)</m:t>
                            </m:r>
                          </m:sub>
                        </m:sSub>
                      </m:e>
                    </m:nary>
                  </m:oMath>
                </a14:m>
                <a:endParaRPr lang="en-US" altLang="zh-TW" sz="2800" dirty="0">
                  <a:solidFill>
                    <a:schemeClr val="tx1"/>
                  </a:solidFill>
                  <a:latin typeface="+mj-lt"/>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a:blip r:embed="rId3"/>
                <a:stretch>
                  <a:fillRect l="-2423"/>
                </a:stretch>
              </a:blipFill>
            </p:spPr>
            <p:txBody>
              <a:bodyPr/>
              <a:lstStyle/>
              <a:p>
                <a:r>
                  <a:rPr lang="zh-TW" altLang="en-US">
                    <a:noFill/>
                  </a:rPr>
                  <a:t> </a:t>
                </a:r>
              </a:p>
            </p:txBody>
          </p:sp>
        </mc:Fallback>
      </mc:AlternateContent>
      <p:sp>
        <p:nvSpPr>
          <p:cNvPr id="10244"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7.2.6 Order Statistic Neighborhood Operators</a:t>
            </a:r>
          </a:p>
        </p:txBody>
      </p:sp>
      <p:sp>
        <p:nvSpPr>
          <p:cNvPr id="10"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51</a:t>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7.2.6 Order Statistic Neighborhood Operators</a:t>
            </a: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normAutofit/>
              </a:bodyPr>
              <a:lstStyle/>
              <a:p>
                <a:pPr marL="0" indent="0">
                  <a:lnSpc>
                    <a:spcPct val="150000"/>
                  </a:lnSpc>
                  <a:spcBef>
                    <a:spcPts val="0"/>
                  </a:spcBef>
                  <a:spcAft>
                    <a:spcPts val="0"/>
                  </a:spcAft>
                  <a:buNone/>
                </a:pPr>
                <a:r>
                  <a:rPr lang="en-US" altLang="zh-TW" sz="2400" b="1" dirty="0">
                    <a:solidFill>
                      <a:schemeClr val="tx1"/>
                    </a:solidFill>
                    <a:latin typeface="+mj-lt"/>
                    <a:ea typeface="+mj-ea"/>
                  </a:rPr>
                  <a:t>Midrange</a:t>
                </a:r>
                <a:r>
                  <a:rPr lang="zh-TW" altLang="en-US" sz="2400" b="1" dirty="0">
                    <a:solidFill>
                      <a:schemeClr val="tx1"/>
                    </a:solidFill>
                    <a:latin typeface="+mj-lt"/>
                    <a:ea typeface="+mj-ea"/>
                  </a:rPr>
                  <a:t> </a:t>
                </a:r>
                <a:r>
                  <a:rPr lang="en-US" altLang="zh-TW" sz="2400" b="1" dirty="0">
                    <a:solidFill>
                      <a:schemeClr val="tx1"/>
                    </a:solidFill>
                    <a:latin typeface="+mj-lt"/>
                    <a:ea typeface="+mj-ea"/>
                  </a:rPr>
                  <a:t>operator</a:t>
                </a:r>
              </a:p>
              <a:p>
                <a:pPr marL="0" indent="0">
                  <a:lnSpc>
                    <a:spcPct val="150000"/>
                  </a:lnSpc>
                  <a:spcBef>
                    <a:spcPts val="0"/>
                  </a:spcBef>
                  <a:spcAft>
                    <a:spcPts val="0"/>
                  </a:spcAft>
                  <a:buNone/>
                </a:pPr>
                <a:r>
                  <a:rPr lang="en-US" altLang="zh-TW" sz="2400" b="1" dirty="0">
                    <a:solidFill>
                      <a:schemeClr val="tx1"/>
                    </a:solidFill>
                    <a:latin typeface="+mj-lt"/>
                    <a:ea typeface="+mj-ea"/>
                  </a:rPr>
                  <a:t>Midrange: </a:t>
                </a:r>
                <a:r>
                  <a:rPr lang="en-US" altLang="zh-TW" sz="2400" dirty="0">
                    <a:solidFill>
                      <a:schemeClr val="tx1"/>
                    </a:solidFill>
                    <a:latin typeface="+mj-lt"/>
                    <a:ea typeface="+mj-ea"/>
                  </a:rPr>
                  <a:t>noise distribution with light and smooth tails.</a:t>
                </a:r>
              </a:p>
              <a:p>
                <a:pPr marL="0" indent="0" algn="ctr">
                  <a:lnSpc>
                    <a:spcPct val="150000"/>
                  </a:lnSpc>
                  <a:spcBef>
                    <a:spcPts val="0"/>
                  </a:spcBef>
                  <a:spcAft>
                    <a:spcPts val="0"/>
                  </a:spcAft>
                  <a:buNone/>
                </a:pPr>
                <a14:m>
                  <m:oMath xmlns:m="http://schemas.openxmlformats.org/officeDocument/2006/math">
                    <m:sSub>
                      <m:sSubPr>
                        <m:ctrlPr>
                          <a:rPr lang="en-US" altLang="zh-TW" sz="3200" i="1">
                            <a:solidFill>
                              <a:schemeClr val="tx1"/>
                            </a:solidFill>
                            <a:latin typeface="Cambria Math" panose="02040503050406030204" pitchFamily="18" charset="0"/>
                          </a:rPr>
                        </m:ctrlPr>
                      </m:sSubPr>
                      <m:e>
                        <m:r>
                          <a:rPr lang="en-US" altLang="zh-TW" sz="3200" i="1">
                            <a:solidFill>
                              <a:schemeClr val="tx1"/>
                            </a:solidFill>
                            <a:latin typeface="Cambria Math" panose="02040503050406030204" pitchFamily="18" charset="0"/>
                          </a:rPr>
                          <m:t>𝑍</m:t>
                        </m:r>
                      </m:e>
                      <m:sub>
                        <m:r>
                          <a:rPr lang="en-US" altLang="zh-TW" sz="3200" b="0" i="1" smtClean="0">
                            <a:solidFill>
                              <a:schemeClr val="tx1"/>
                            </a:solidFill>
                            <a:latin typeface="Cambria Math" panose="02040503050406030204" pitchFamily="18" charset="0"/>
                          </a:rPr>
                          <m:t>𝑚𝑖𝑑𝑟𝑎𝑛𝑔𝑒</m:t>
                        </m:r>
                      </m:sub>
                    </m:sSub>
                  </m:oMath>
                </a14:m>
                <a:r>
                  <a:rPr lang="en-US" altLang="zh-TW" sz="3200" i="1" dirty="0">
                    <a:solidFill>
                      <a:schemeClr val="tx1"/>
                    </a:solidFill>
                    <a:latin typeface="+mj-lt"/>
                  </a:rPr>
                  <a:t> = </a:t>
                </a:r>
                <a14:m>
                  <m:oMath xmlns:m="http://schemas.openxmlformats.org/officeDocument/2006/math">
                    <m:f>
                      <m:fPr>
                        <m:ctrlPr>
                          <a:rPr lang="en-US" altLang="zh-TW" sz="3200" i="1">
                            <a:solidFill>
                              <a:schemeClr val="tx1"/>
                            </a:solidFill>
                            <a:latin typeface="Cambria Math" panose="02040503050406030204" pitchFamily="18" charset="0"/>
                          </a:rPr>
                        </m:ctrlPr>
                      </m:fPr>
                      <m:num>
                        <m:r>
                          <a:rPr lang="en-US" altLang="zh-TW" sz="3200" i="1">
                            <a:solidFill>
                              <a:schemeClr val="tx1"/>
                            </a:solidFill>
                            <a:latin typeface="Cambria Math" panose="02040503050406030204" pitchFamily="18" charset="0"/>
                          </a:rPr>
                          <m:t>1</m:t>
                        </m:r>
                      </m:num>
                      <m:den>
                        <m:r>
                          <a:rPr lang="en-US" altLang="zh-TW" sz="3200" b="0" i="1" smtClean="0">
                            <a:solidFill>
                              <a:schemeClr val="tx1"/>
                            </a:solidFill>
                            <a:latin typeface="Cambria Math" panose="02040503050406030204" pitchFamily="18" charset="0"/>
                          </a:rPr>
                          <m:t>2</m:t>
                        </m:r>
                      </m:den>
                    </m:f>
                    <m:d>
                      <m:dPr>
                        <m:begChr m:val="["/>
                        <m:endChr m:val="]"/>
                        <m:ctrlPr>
                          <a:rPr lang="en-US" altLang="zh-TW" sz="3200" b="0" i="1" smtClean="0">
                            <a:solidFill>
                              <a:schemeClr val="tx1"/>
                            </a:solidFill>
                            <a:latin typeface="Cambria Math" panose="02040503050406030204" pitchFamily="18" charset="0"/>
                          </a:rPr>
                        </m:ctrlPr>
                      </m:dPr>
                      <m:e>
                        <m:sSub>
                          <m:sSubPr>
                            <m:ctrlPr>
                              <a:rPr lang="en-US" altLang="zh-TW" sz="3200" b="0" i="1" smtClean="0">
                                <a:solidFill>
                                  <a:schemeClr val="tx1"/>
                                </a:solidFill>
                                <a:latin typeface="Cambria Math" panose="02040503050406030204" pitchFamily="18" charset="0"/>
                              </a:rPr>
                            </m:ctrlPr>
                          </m:sSubPr>
                          <m:e>
                            <m:r>
                              <a:rPr lang="en-US" altLang="zh-TW" sz="3200" b="0" i="1" smtClean="0">
                                <a:solidFill>
                                  <a:schemeClr val="tx1"/>
                                </a:solidFill>
                                <a:latin typeface="Cambria Math" panose="02040503050406030204" pitchFamily="18" charset="0"/>
                              </a:rPr>
                              <m:t>𝑥</m:t>
                            </m:r>
                          </m:e>
                          <m:sub>
                            <m:d>
                              <m:dPr>
                                <m:ctrlPr>
                                  <a:rPr lang="en-US" altLang="zh-TW" sz="3200" b="0" i="1" smtClean="0">
                                    <a:solidFill>
                                      <a:schemeClr val="tx1"/>
                                    </a:solidFill>
                                    <a:latin typeface="Cambria Math" panose="02040503050406030204" pitchFamily="18" charset="0"/>
                                  </a:rPr>
                                </m:ctrlPr>
                              </m:dPr>
                              <m:e>
                                <m:r>
                                  <a:rPr lang="en-US" altLang="zh-TW" sz="3200" b="0" i="1" smtClean="0">
                                    <a:solidFill>
                                      <a:schemeClr val="tx1"/>
                                    </a:solidFill>
                                    <a:latin typeface="Cambria Math" panose="02040503050406030204" pitchFamily="18" charset="0"/>
                                  </a:rPr>
                                  <m:t>1</m:t>
                                </m:r>
                              </m:e>
                            </m:d>
                          </m:sub>
                        </m:sSub>
                        <m:r>
                          <a:rPr lang="en-US" altLang="zh-TW" sz="3200" b="0" i="1" smtClean="0">
                            <a:solidFill>
                              <a:schemeClr val="tx1"/>
                            </a:solidFill>
                            <a:latin typeface="Cambria Math" panose="02040503050406030204" pitchFamily="18" charset="0"/>
                          </a:rPr>
                          <m:t>+ </m:t>
                        </m:r>
                        <m:sSub>
                          <m:sSubPr>
                            <m:ctrlPr>
                              <a:rPr lang="en-US" altLang="zh-TW" sz="3200" b="0" i="1" smtClean="0">
                                <a:solidFill>
                                  <a:schemeClr val="tx1"/>
                                </a:solidFill>
                                <a:latin typeface="Cambria Math" panose="02040503050406030204" pitchFamily="18" charset="0"/>
                              </a:rPr>
                            </m:ctrlPr>
                          </m:sSubPr>
                          <m:e>
                            <m:r>
                              <a:rPr lang="en-US" altLang="zh-TW" sz="3200" b="0" i="1" smtClean="0">
                                <a:solidFill>
                                  <a:schemeClr val="tx1"/>
                                </a:solidFill>
                                <a:latin typeface="Cambria Math" panose="02040503050406030204" pitchFamily="18" charset="0"/>
                              </a:rPr>
                              <m:t>𝑥</m:t>
                            </m:r>
                          </m:e>
                          <m:sub>
                            <m:d>
                              <m:dPr>
                                <m:ctrlPr>
                                  <a:rPr lang="en-US" altLang="zh-TW" sz="3200" b="0" i="1" smtClean="0">
                                    <a:solidFill>
                                      <a:schemeClr val="tx1"/>
                                    </a:solidFill>
                                    <a:latin typeface="Cambria Math" panose="02040503050406030204" pitchFamily="18" charset="0"/>
                                  </a:rPr>
                                </m:ctrlPr>
                              </m:dPr>
                              <m:e>
                                <m:r>
                                  <a:rPr lang="en-US" altLang="zh-TW" sz="3200" b="0" i="1" smtClean="0">
                                    <a:solidFill>
                                      <a:schemeClr val="tx1"/>
                                    </a:solidFill>
                                    <a:latin typeface="Cambria Math" panose="02040503050406030204" pitchFamily="18" charset="0"/>
                                  </a:rPr>
                                  <m:t>𝑁</m:t>
                                </m:r>
                              </m:e>
                            </m:d>
                          </m:sub>
                        </m:sSub>
                      </m:e>
                    </m:d>
                  </m:oMath>
                </a14:m>
                <a:endParaRPr lang="en-US" altLang="zh-TW" sz="2400" dirty="0">
                  <a:solidFill>
                    <a:schemeClr val="tx1"/>
                  </a:solidFill>
                  <a:latin typeface="+mj-lt"/>
                  <a:ea typeface="+mj-ea"/>
                </a:endParaRPr>
              </a:p>
              <a:p>
                <a:pPr marL="0" indent="0">
                  <a:lnSpc>
                    <a:spcPct val="150000"/>
                  </a:lnSpc>
                  <a:spcBef>
                    <a:spcPts val="0"/>
                  </a:spcBef>
                  <a:spcAft>
                    <a:spcPts val="0"/>
                  </a:spcAft>
                  <a:buNone/>
                </a:pPr>
                <a:endParaRPr lang="en-US" altLang="zh-TW" sz="2400" dirty="0">
                  <a:solidFill>
                    <a:schemeClr val="tx1"/>
                  </a:solidFill>
                  <a:latin typeface="+mj-lt"/>
                  <a:ea typeface="+mj-ea"/>
                </a:endParaRPr>
              </a:p>
              <a:p>
                <a:pPr marL="0" indent="0">
                  <a:lnSpc>
                    <a:spcPct val="150000"/>
                  </a:lnSpc>
                  <a:spcBef>
                    <a:spcPts val="0"/>
                  </a:spcBef>
                  <a:spcAft>
                    <a:spcPts val="0"/>
                  </a:spcAft>
                  <a:buNone/>
                </a:pPr>
                <a:r>
                  <a:rPr lang="zh-TW" altLang="en-US" sz="2400" dirty="0">
                    <a:solidFill>
                      <a:schemeClr val="tx1"/>
                    </a:solidFill>
                    <a:latin typeface="+mj-lt"/>
                    <a:ea typeface="+mj-ea"/>
                  </a:rPr>
                  <a:t>最亮加上最暗的去除以二</a:t>
                </a:r>
                <a:endParaRPr lang="en-US" altLang="zh-TW" sz="2400" dirty="0">
                  <a:solidFill>
                    <a:schemeClr val="tx1"/>
                  </a:solidFill>
                  <a:latin typeface="+mj-lt"/>
                  <a:ea typeface="+mj-ea"/>
                </a:endParaRPr>
              </a:p>
              <a:p>
                <a:pPr>
                  <a:lnSpc>
                    <a:spcPct val="150000"/>
                  </a:lnSpc>
                  <a:spcBef>
                    <a:spcPts val="0"/>
                  </a:spcBef>
                  <a:spcAft>
                    <a:spcPts val="0"/>
                  </a:spcAft>
                </a:pPr>
                <a:endParaRPr lang="zh-TW" altLang="en-US" sz="2400" dirty="0">
                  <a:solidFill>
                    <a:schemeClr val="tx1"/>
                  </a:solidFill>
                  <a:latin typeface="+mj-lt"/>
                  <a:ea typeface="+mj-ea"/>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a:blip r:embed="rId3"/>
                <a:stretch>
                  <a:fillRect l="-2423"/>
                </a:stretch>
              </a:blipFill>
            </p:spPr>
            <p:txBody>
              <a:bodyPr/>
              <a:lstStyle/>
              <a:p>
                <a:r>
                  <a:rPr lang="zh-TW" altLang="en-US">
                    <a:noFill/>
                  </a:rPr>
                  <a:t> </a:t>
                </a:r>
              </a:p>
            </p:txBody>
          </p:sp>
        </mc:Fallback>
      </mc:AlternateContent>
      <p:sp>
        <p:nvSpPr>
          <p:cNvPr id="10"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52</a:t>
            </a:fld>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2"/>
          <p:cNvSpPr>
            <a:spLocks noGrp="1" noChangeArrowheads="1"/>
          </p:cNvSpPr>
          <p:nvPr>
            <p:ph type="title"/>
          </p:nvPr>
        </p:nvSpPr>
        <p:spPr/>
        <p:txBody>
          <a:bodyPr/>
          <a:lstStyle/>
          <a:p>
            <a:pPr eaLnBrk="1" hangingPunct="1"/>
            <a:r>
              <a:rPr lang="en-US" altLang="zh-TW" b="0" dirty="0">
                <a:solidFill>
                  <a:schemeClr val="tx1"/>
                </a:solidFill>
              </a:rPr>
              <a:t>7.2.8 Hysteresis Smoothing</a:t>
            </a:r>
          </a:p>
        </p:txBody>
      </p:sp>
      <p:sp>
        <p:nvSpPr>
          <p:cNvPr id="104452" name="Rectangle 3"/>
          <p:cNvSpPr>
            <a:spLocks noGrp="1" noChangeArrowheads="1"/>
          </p:cNvSpPr>
          <p:nvPr>
            <p:ph idx="1"/>
          </p:nvPr>
        </p:nvSpPr>
        <p:spPr/>
        <p:txBody>
          <a:bodyPr>
            <a:normAutofit/>
          </a:bodyPr>
          <a:lstStyle/>
          <a:p>
            <a:pPr marL="0" indent="0" eaLnBrk="1" hangingPunct="1">
              <a:buNone/>
            </a:pPr>
            <a:r>
              <a:rPr lang="en-US" altLang="zh-TW" sz="2400" b="1" dirty="0">
                <a:solidFill>
                  <a:schemeClr val="tx1"/>
                </a:solidFill>
                <a:latin typeface="+mj-lt"/>
              </a:rPr>
              <a:t>hysteresis smoothing: </a:t>
            </a:r>
          </a:p>
          <a:p>
            <a:pPr marL="531813" indent="-266700" eaLnBrk="1" hangingPunct="1">
              <a:buFont typeface="+mj-lt"/>
              <a:buAutoNum type="arabicPeriod"/>
              <a:tabLst>
                <a:tab pos="531813" algn="l"/>
              </a:tabLst>
            </a:pPr>
            <a:r>
              <a:rPr lang="en-US" altLang="zh-TW" sz="2400" dirty="0">
                <a:solidFill>
                  <a:schemeClr val="tx1"/>
                </a:solidFill>
                <a:latin typeface="+mj-lt"/>
              </a:rPr>
              <a:t>removes minor fluctuations, preserves major transients</a:t>
            </a:r>
          </a:p>
          <a:p>
            <a:pPr marL="531813" indent="-266700">
              <a:buFont typeface="+mj-lt"/>
              <a:buAutoNum type="arabicPeriod"/>
              <a:tabLst>
                <a:tab pos="531813" algn="l"/>
              </a:tabLst>
            </a:pPr>
            <a:r>
              <a:rPr lang="en-US" altLang="zh-TW" sz="2400" dirty="0">
                <a:solidFill>
                  <a:schemeClr val="tx1"/>
                </a:solidFill>
                <a:latin typeface="+mj-lt"/>
              </a:rPr>
              <a:t>finite state machine with two states: </a:t>
            </a:r>
            <a:r>
              <a:rPr lang="en-US" altLang="zh-TW" sz="2400" i="1" dirty="0">
                <a:solidFill>
                  <a:schemeClr val="tx1"/>
                </a:solidFill>
                <a:latin typeface="+mj-lt"/>
              </a:rPr>
              <a:t>UP, DOWN</a:t>
            </a:r>
          </a:p>
          <a:p>
            <a:pPr marL="531813" indent="-266700">
              <a:buFont typeface="+mj-lt"/>
              <a:buAutoNum type="arabicPeriod"/>
              <a:tabLst>
                <a:tab pos="531813" algn="l"/>
              </a:tabLst>
            </a:pPr>
            <a:r>
              <a:rPr lang="en-US" altLang="zh-TW" sz="2400" dirty="0">
                <a:solidFill>
                  <a:schemeClr val="tx1"/>
                </a:solidFill>
                <a:latin typeface="+mj-lt"/>
              </a:rPr>
              <a:t>applied row-by-row and then column-by-column</a:t>
            </a:r>
          </a:p>
        </p:txBody>
      </p:sp>
      <p:sp>
        <p:nvSpPr>
          <p:cNvPr id="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53</a:t>
            </a:fld>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2"/>
          <p:cNvSpPr>
            <a:spLocks noGrp="1" noChangeArrowheads="1"/>
          </p:cNvSpPr>
          <p:nvPr>
            <p:ph type="title"/>
          </p:nvPr>
        </p:nvSpPr>
        <p:spPr/>
        <p:txBody>
          <a:bodyPr/>
          <a:lstStyle/>
          <a:p>
            <a:pPr eaLnBrk="1" hangingPunct="1"/>
            <a:r>
              <a:rPr lang="en-US" altLang="zh-TW" b="0" dirty="0">
                <a:solidFill>
                  <a:schemeClr val="tx1"/>
                </a:solidFill>
              </a:rPr>
              <a:t>7.2.8 Hysteresis Smoothing</a:t>
            </a:r>
          </a:p>
        </p:txBody>
      </p:sp>
      <p:sp>
        <p:nvSpPr>
          <p:cNvPr id="105476" name="Rectangle 3"/>
          <p:cNvSpPr>
            <a:spLocks noGrp="1" noChangeArrowheads="1"/>
          </p:cNvSpPr>
          <p:nvPr>
            <p:ph idx="1"/>
          </p:nvPr>
        </p:nvSpPr>
        <p:spPr/>
        <p:txBody>
          <a:bodyPr>
            <a:normAutofit/>
          </a:bodyPr>
          <a:lstStyle/>
          <a:p>
            <a:pPr marL="266700" indent="-266700" eaLnBrk="1" hangingPunct="1">
              <a:lnSpc>
                <a:spcPct val="100000"/>
              </a:lnSpc>
              <a:spcBef>
                <a:spcPts val="0"/>
              </a:spcBef>
              <a:spcAft>
                <a:spcPts val="0"/>
              </a:spcAft>
              <a:buFont typeface="Wingdings" panose="05000000000000000000" pitchFamily="2" charset="2"/>
              <a:buChar char="l"/>
            </a:pPr>
            <a:r>
              <a:rPr lang="en-US" altLang="zh-TW" sz="2400" dirty="0">
                <a:solidFill>
                  <a:schemeClr val="tx1"/>
                </a:solidFill>
                <a:latin typeface="+mj-lt"/>
              </a:rPr>
              <a:t>if state </a:t>
            </a:r>
            <a:r>
              <a:rPr lang="en-US" altLang="zh-TW" sz="2400" i="1" dirty="0">
                <a:solidFill>
                  <a:schemeClr val="tx1"/>
                </a:solidFill>
                <a:latin typeface="+mj-lt"/>
              </a:rPr>
              <a:t>UP</a:t>
            </a:r>
            <a:r>
              <a:rPr lang="en-US" altLang="zh-TW" sz="2400" dirty="0">
                <a:solidFill>
                  <a:schemeClr val="tx1"/>
                </a:solidFill>
                <a:latin typeface="+mj-lt"/>
              </a:rPr>
              <a:t> and next one smaller, if next local minimum does not exceed threshold then stays current value i.e. small valley filled flat</a:t>
            </a:r>
          </a:p>
          <a:p>
            <a:pPr marL="266700" indent="-266700" eaLnBrk="1" hangingPunct="1">
              <a:lnSpc>
                <a:spcPct val="100000"/>
              </a:lnSpc>
              <a:spcBef>
                <a:spcPts val="0"/>
              </a:spcBef>
              <a:spcAft>
                <a:spcPts val="0"/>
              </a:spcAft>
              <a:buFont typeface="Wingdings" panose="05000000000000000000" pitchFamily="2" charset="2"/>
              <a:buChar char="l"/>
            </a:pPr>
            <a:endParaRPr lang="en-US" altLang="zh-TW" sz="2400" dirty="0">
              <a:solidFill>
                <a:schemeClr val="tx1"/>
              </a:solidFill>
              <a:latin typeface="+mj-lt"/>
            </a:endParaRPr>
          </a:p>
          <a:p>
            <a:pPr marL="266700" indent="-266700" eaLnBrk="1" hangingPunct="1">
              <a:lnSpc>
                <a:spcPct val="100000"/>
              </a:lnSpc>
              <a:spcBef>
                <a:spcPts val="0"/>
              </a:spcBef>
              <a:spcAft>
                <a:spcPts val="0"/>
              </a:spcAft>
              <a:buFont typeface="Wingdings" panose="05000000000000000000" pitchFamily="2" charset="2"/>
              <a:buChar char="l"/>
            </a:pPr>
            <a:r>
              <a:rPr lang="en-US" altLang="zh-TW" sz="2400" dirty="0">
                <a:solidFill>
                  <a:schemeClr val="tx1"/>
                </a:solidFill>
                <a:latin typeface="+mj-lt"/>
              </a:rPr>
              <a:t>otherwise state changes from </a:t>
            </a:r>
            <a:r>
              <a:rPr lang="en-US" altLang="zh-TW" sz="2400" i="1" dirty="0">
                <a:solidFill>
                  <a:schemeClr val="tx1"/>
                </a:solidFill>
                <a:latin typeface="+mj-lt"/>
              </a:rPr>
              <a:t>UP</a:t>
            </a:r>
            <a:r>
              <a:rPr lang="en-US" altLang="zh-TW" sz="2400" dirty="0">
                <a:solidFill>
                  <a:schemeClr val="tx1"/>
                </a:solidFill>
                <a:latin typeface="+mj-lt"/>
              </a:rPr>
              <a:t> to </a:t>
            </a:r>
            <a:r>
              <a:rPr lang="en-US" altLang="zh-TW" sz="2400" i="1" dirty="0">
                <a:solidFill>
                  <a:schemeClr val="tx1"/>
                </a:solidFill>
                <a:latin typeface="+mj-lt"/>
              </a:rPr>
              <a:t>DOWN</a:t>
            </a:r>
            <a:r>
              <a:rPr lang="en-US" altLang="zh-TW" sz="2400" dirty="0">
                <a:solidFill>
                  <a:schemeClr val="tx1"/>
                </a:solidFill>
                <a:latin typeface="+mj-lt"/>
              </a:rPr>
              <a:t> and preserves major transients</a:t>
            </a:r>
          </a:p>
        </p:txBody>
      </p:sp>
      <p:sp>
        <p:nvSpPr>
          <p:cNvPr id="14" name="頁尾版面配置區 5"/>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grpSp>
        <p:nvGrpSpPr>
          <p:cNvPr id="5" name="群組 4"/>
          <p:cNvGrpSpPr/>
          <p:nvPr/>
        </p:nvGrpSpPr>
        <p:grpSpPr>
          <a:xfrm>
            <a:off x="251520" y="4351945"/>
            <a:ext cx="2736850" cy="1885367"/>
            <a:chOff x="1116013" y="4797425"/>
            <a:chExt cx="2736850" cy="1885367"/>
          </a:xfrm>
        </p:grpSpPr>
        <p:pic>
          <p:nvPicPr>
            <p:cNvPr id="105477" name="Picture 5"/>
            <p:cNvPicPr>
              <a:picLocks noChangeAspect="1" noChangeArrowheads="1"/>
            </p:cNvPicPr>
            <p:nvPr/>
          </p:nvPicPr>
          <p:blipFill>
            <a:blip r:embed="rId3" cstate="print"/>
            <a:srcRect/>
            <a:stretch>
              <a:fillRect/>
            </a:stretch>
          </p:blipFill>
          <p:spPr bwMode="auto">
            <a:xfrm>
              <a:off x="1116013" y="4797425"/>
              <a:ext cx="2736850" cy="1800225"/>
            </a:xfrm>
            <a:prstGeom prst="rect">
              <a:avLst/>
            </a:prstGeom>
            <a:noFill/>
            <a:ln w="9525">
              <a:noFill/>
              <a:miter lim="800000"/>
              <a:headEnd/>
              <a:tailEnd/>
            </a:ln>
          </p:spPr>
        </p:pic>
        <p:cxnSp>
          <p:nvCxnSpPr>
            <p:cNvPr id="105478" name="直線接點 5"/>
            <p:cNvCxnSpPr>
              <a:cxnSpLocks noChangeShapeType="1"/>
            </p:cNvCxnSpPr>
            <p:nvPr/>
          </p:nvCxnSpPr>
          <p:spPr bwMode="auto">
            <a:xfrm>
              <a:off x="2051050" y="5697538"/>
              <a:ext cx="936625" cy="0"/>
            </a:xfrm>
            <a:prstGeom prst="line">
              <a:avLst/>
            </a:prstGeom>
            <a:noFill/>
            <a:ln w="38100" algn="ctr">
              <a:solidFill>
                <a:srgbClr val="FF0000"/>
              </a:solidFill>
              <a:prstDash val="sysDot"/>
              <a:round/>
              <a:headEnd/>
              <a:tailEnd/>
            </a:ln>
          </p:spPr>
        </p:cxnSp>
        <p:sp>
          <p:nvSpPr>
            <p:cNvPr id="3" name="文字方塊 2"/>
            <p:cNvSpPr txBox="1">
              <a:spLocks noRot="1" noChangeAspect="1" noMove="1" noResize="1" noEditPoints="1" noAdjustHandles="1" noChangeArrowheads="1" noChangeShapeType="1" noTextEdit="1"/>
            </p:cNvSpPr>
            <p:nvPr/>
          </p:nvSpPr>
          <p:spPr>
            <a:xfrm>
              <a:off x="1619672" y="5346593"/>
              <a:ext cx="711541" cy="369332"/>
            </a:xfrm>
            <a:prstGeom prst="rect">
              <a:avLst/>
            </a:prstGeom>
            <a:blipFill rotWithShape="1">
              <a:blip r:embed="rId4" cstate="print"/>
              <a:stretch>
                <a:fillRect b="-13115"/>
              </a:stretch>
            </a:blipFill>
          </p:spPr>
          <p:txBody>
            <a:bodyPr/>
            <a:lstStyle/>
            <a:p>
              <a:pPr>
                <a:defRPr/>
              </a:pPr>
              <a:r>
                <a:rPr lang="zh-TW" altLang="en-US">
                  <a:latin typeface="+mj-lt"/>
                </a:rPr>
                <a:t> </a:t>
              </a:r>
            </a:p>
          </p:txBody>
        </p:sp>
        <p:sp>
          <p:nvSpPr>
            <p:cNvPr id="9" name="文字方塊 8"/>
            <p:cNvSpPr txBox="1">
              <a:spLocks noRot="1" noChangeAspect="1" noMove="1" noResize="1" noEditPoints="1" noAdjustHandles="1" noChangeArrowheads="1" noChangeShapeType="1" noTextEdit="1"/>
            </p:cNvSpPr>
            <p:nvPr/>
          </p:nvSpPr>
          <p:spPr>
            <a:xfrm>
              <a:off x="2054965" y="6313460"/>
              <a:ext cx="1225464" cy="369332"/>
            </a:xfrm>
            <a:prstGeom prst="rect">
              <a:avLst/>
            </a:prstGeom>
            <a:blipFill rotWithShape="1">
              <a:blip r:embed="rId5" cstate="print"/>
              <a:stretch>
                <a:fillRect b="-15000"/>
              </a:stretch>
            </a:blipFill>
          </p:spPr>
          <p:txBody>
            <a:bodyPr/>
            <a:lstStyle/>
            <a:p>
              <a:pPr>
                <a:defRPr/>
              </a:pPr>
              <a:r>
                <a:rPr lang="zh-TW" altLang="en-US">
                  <a:latin typeface="+mj-lt"/>
                </a:rPr>
                <a:t> </a:t>
              </a:r>
            </a:p>
          </p:txBody>
        </p:sp>
        <p:cxnSp>
          <p:nvCxnSpPr>
            <p:cNvPr id="105482" name="直線單箭頭接點 5"/>
            <p:cNvCxnSpPr>
              <a:cxnSpLocks noChangeShapeType="1"/>
            </p:cNvCxnSpPr>
            <p:nvPr/>
          </p:nvCxnSpPr>
          <p:spPr bwMode="auto">
            <a:xfrm flipV="1">
              <a:off x="1116013" y="5716588"/>
              <a:ext cx="503237" cy="449262"/>
            </a:xfrm>
            <a:prstGeom prst="straightConnector1">
              <a:avLst/>
            </a:prstGeom>
            <a:noFill/>
            <a:ln w="38100" algn="ctr">
              <a:solidFill>
                <a:srgbClr val="FF0000"/>
              </a:solidFill>
              <a:round/>
              <a:headEnd/>
              <a:tailEnd type="arrow" w="med" len="med"/>
            </a:ln>
          </p:spPr>
        </p:cxnSp>
        <p:cxnSp>
          <p:nvCxnSpPr>
            <p:cNvPr id="105483" name="直線單箭頭接點 7"/>
            <p:cNvCxnSpPr>
              <a:cxnSpLocks noChangeShapeType="1"/>
              <a:endCxn id="9" idx="0"/>
            </p:cNvCxnSpPr>
            <p:nvPr/>
          </p:nvCxnSpPr>
          <p:spPr bwMode="auto">
            <a:xfrm>
              <a:off x="2667000" y="5940425"/>
              <a:ext cx="0" cy="373063"/>
            </a:xfrm>
            <a:prstGeom prst="straightConnector1">
              <a:avLst/>
            </a:prstGeom>
            <a:noFill/>
            <a:ln w="9525" algn="ctr">
              <a:solidFill>
                <a:srgbClr val="FF0000"/>
              </a:solidFill>
              <a:prstDash val="dash"/>
              <a:round/>
              <a:headEnd type="oval" w="med" len="med"/>
              <a:tailEnd type="triangle" w="med" len="med"/>
            </a:ln>
          </p:spPr>
        </p:cxnSp>
        <p:cxnSp>
          <p:nvCxnSpPr>
            <p:cNvPr id="105485" name="直線單箭頭接點 7"/>
            <p:cNvCxnSpPr>
              <a:cxnSpLocks noChangeShapeType="1"/>
            </p:cNvCxnSpPr>
            <p:nvPr/>
          </p:nvCxnSpPr>
          <p:spPr bwMode="auto">
            <a:xfrm flipH="1" flipV="1">
              <a:off x="2051050" y="5661025"/>
              <a:ext cx="11113" cy="39688"/>
            </a:xfrm>
            <a:prstGeom prst="straightConnector1">
              <a:avLst/>
            </a:prstGeom>
            <a:noFill/>
            <a:ln w="9525" algn="ctr">
              <a:solidFill>
                <a:srgbClr val="FF0000"/>
              </a:solidFill>
              <a:prstDash val="dash"/>
              <a:round/>
              <a:headEnd type="oval" w="med" len="med"/>
              <a:tailEnd type="triangle" w="med" len="med"/>
            </a:ln>
          </p:spPr>
        </p:cxnSp>
      </p:grpSp>
      <mc:AlternateContent xmlns:mc="http://schemas.openxmlformats.org/markup-compatibility/2006" xmlns:a14="http://schemas.microsoft.com/office/drawing/2010/main">
        <mc:Choice Requires="a14">
          <p:sp>
            <p:nvSpPr>
              <p:cNvPr id="6" name="文字方塊 5"/>
              <p:cNvSpPr txBox="1"/>
              <p:nvPr/>
            </p:nvSpPr>
            <p:spPr>
              <a:xfrm>
                <a:off x="3179087" y="4590337"/>
                <a:ext cx="5322198" cy="1323439"/>
              </a:xfrm>
              <a:prstGeom prst="rect">
                <a:avLst/>
              </a:prstGeom>
              <a:noFill/>
            </p:spPr>
            <p:txBody>
              <a:bodyPr wrap="square" rtlCol="0">
                <a:spAutoFit/>
              </a:bodyPr>
              <a:lstStyle/>
              <a:p>
                <a:r>
                  <a:rPr lang="en-US" altLang="zh-TW" sz="2000" dirty="0">
                    <a:latin typeface="+mj-lt"/>
                  </a:rPr>
                  <a:t>the state is </a:t>
                </a:r>
                <a:r>
                  <a:rPr lang="en-US" altLang="zh-TW" sz="2000" i="1" dirty="0">
                    <a:latin typeface="+mj-lt"/>
                  </a:rPr>
                  <a:t>UP</a:t>
                </a:r>
                <a:r>
                  <a:rPr lang="en-US" altLang="zh-TW" sz="2000" dirty="0">
                    <a:latin typeface="+mj-lt"/>
                  </a:rPr>
                  <a:t> and </a:t>
                </a:r>
                <a:r>
                  <a:rPr lang="en-US" altLang="zh-TW" sz="2000" i="1" dirty="0">
                    <a:latin typeface="+mj-lt"/>
                  </a:rPr>
                  <a:t>f(n+1) </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i="1" dirty="0">
                    <a:latin typeface="+mj-lt"/>
                  </a:rPr>
                  <a:t> f(n)</a:t>
                </a:r>
              </a:p>
              <a:p>
                <a:r>
                  <a:rPr lang="en-US" altLang="zh-TW" sz="2000" i="1" dirty="0">
                    <a:latin typeface="+mj-lt"/>
                  </a:rPr>
                  <a:t>f(n+</a:t>
                </a:r>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𝑘</m:t>
                        </m:r>
                      </m:e>
                      <m:sub>
                        <m:r>
                          <a:rPr lang="en-US" altLang="zh-TW" sz="2000" b="0" i="1" smtClean="0">
                            <a:latin typeface="Cambria Math" panose="02040503050406030204" pitchFamily="18" charset="0"/>
                          </a:rPr>
                          <m:t>0</m:t>
                        </m:r>
                      </m:sub>
                    </m:sSub>
                  </m:oMath>
                </a14:m>
                <a:r>
                  <a:rPr lang="en-US" altLang="zh-TW" sz="2000" i="1" dirty="0">
                    <a:latin typeface="+mj-lt"/>
                  </a:rPr>
                  <a:t>) &lt;</a:t>
                </a:r>
                <a14:m>
                  <m:oMath xmlns:m="http://schemas.openxmlformats.org/officeDocument/2006/math">
                    <m:r>
                      <a:rPr lang="en-US" altLang="zh-TW" sz="2000" b="0" i="1" dirty="0" smtClean="0">
                        <a:latin typeface="Cambria Math" panose="02040503050406030204" pitchFamily="18" charset="0"/>
                        <a:ea typeface="Cambria Math" panose="02040503050406030204" pitchFamily="18" charset="0"/>
                      </a:rPr>
                      <m:t> </m:t>
                    </m:r>
                  </m:oMath>
                </a14:m>
                <a:r>
                  <a:rPr lang="en-US" altLang="zh-TW" sz="2000" i="1" dirty="0">
                    <a:latin typeface="+mj-lt"/>
                  </a:rPr>
                  <a:t>f(n+</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0</m:t>
                        </m:r>
                      </m:sub>
                    </m:sSub>
                  </m:oMath>
                </a14:m>
                <a:r>
                  <a:rPr lang="en-US" altLang="zh-TW" sz="2000" i="1" dirty="0">
                    <a:latin typeface="+mj-lt"/>
                  </a:rPr>
                  <a:t>+1) </a:t>
                </a:r>
                <a:r>
                  <a:rPr lang="en-US" altLang="zh-TW" sz="2000" dirty="0">
                    <a:latin typeface="+mj-lt"/>
                  </a:rPr>
                  <a:t>and </a:t>
                </a:r>
                <a:r>
                  <a:rPr lang="en-US" altLang="zh-TW" sz="2000" i="1" dirty="0">
                    <a:latin typeface="+mj-lt"/>
                  </a:rPr>
                  <a:t>f(n+</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0</m:t>
                        </m:r>
                      </m:sub>
                    </m:sSub>
                  </m:oMath>
                </a14:m>
                <a:r>
                  <a:rPr lang="en-US" altLang="zh-TW" sz="2000" i="1" dirty="0">
                    <a:latin typeface="+mj-lt"/>
                  </a:rPr>
                  <a:t>) &lt; f(n+</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0</m:t>
                        </m:r>
                      </m:sub>
                    </m:sSub>
                  </m:oMath>
                </a14:m>
                <a:r>
                  <a:rPr lang="en-US" altLang="zh-TW" sz="2000" i="1" dirty="0">
                    <a:latin typeface="+mj-lt"/>
                  </a:rPr>
                  <a:t>-1)</a:t>
                </a:r>
              </a:p>
              <a:p>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𝑘</m:t>
                        </m:r>
                      </m:e>
                      <m:sub>
                        <m:r>
                          <a:rPr lang="en-US" altLang="zh-TW" sz="2000" b="0" i="1" smtClean="0">
                            <a:latin typeface="Cambria Math" panose="02040503050406030204" pitchFamily="18" charset="0"/>
                          </a:rPr>
                          <m:t>0</m:t>
                        </m:r>
                      </m:sub>
                    </m:sSub>
                  </m:oMath>
                </a14:m>
                <a:r>
                  <a:rPr lang="en-US" altLang="zh-TW" sz="2000" dirty="0">
                    <a:latin typeface="+mj-lt"/>
                  </a:rPr>
                  <a:t> is the smallest positive integer.</a:t>
                </a:r>
              </a:p>
              <a:p>
                <a:r>
                  <a:rPr lang="en-US" altLang="zh-TW" sz="2000" dirty="0">
                    <a:latin typeface="+mj-lt"/>
                  </a:rPr>
                  <a:t>if </a:t>
                </a:r>
                <a:r>
                  <a:rPr lang="en-US" altLang="zh-TW" sz="2000" i="1" dirty="0">
                    <a:latin typeface="+mj-lt"/>
                  </a:rPr>
                  <a:t>f(n)-f(n+</a:t>
                </a:r>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𝑘</m:t>
                        </m:r>
                      </m:e>
                      <m:sub>
                        <m:r>
                          <a:rPr lang="en-US" altLang="zh-TW" sz="2000" b="0" i="1" smtClean="0">
                            <a:latin typeface="Cambria Math" panose="02040503050406030204" pitchFamily="18" charset="0"/>
                          </a:rPr>
                          <m:t>0</m:t>
                        </m:r>
                      </m:sub>
                    </m:sSub>
                  </m:oMath>
                </a14:m>
                <a:r>
                  <a:rPr lang="en-US" altLang="zh-TW" sz="2000" i="1" dirty="0">
                    <a:latin typeface="+mj-lt"/>
                  </a:rPr>
                  <a:t>) &lt; h(threshold)</a:t>
                </a:r>
                <a:r>
                  <a:rPr lang="en-US" altLang="zh-TW" sz="2000" dirty="0">
                    <a:latin typeface="+mj-lt"/>
                  </a:rPr>
                  <a:t>, a minor fluctuation</a:t>
                </a:r>
                <a:endParaRPr lang="zh-TW" altLang="en-US" sz="2000" dirty="0">
                  <a:latin typeface="+mj-lt"/>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3179087" y="4590337"/>
                <a:ext cx="5322198" cy="1323439"/>
              </a:xfrm>
              <a:prstGeom prst="rect">
                <a:avLst/>
              </a:prstGeom>
              <a:blipFill>
                <a:blip r:embed="rId6"/>
                <a:stretch>
                  <a:fillRect l="-1260" t="-2304" r="-115" b="-7373"/>
                </a:stretch>
              </a:blipFill>
            </p:spPr>
            <p:txBody>
              <a:bodyPr/>
              <a:lstStyle/>
              <a:p>
                <a:r>
                  <a:rPr lang="zh-TW" altLang="en-US">
                    <a:noFill/>
                  </a:rPr>
                  <a:t> </a:t>
                </a:r>
              </a:p>
            </p:txBody>
          </p:sp>
        </mc:Fallback>
      </mc:AlternateContent>
      <p:sp>
        <p:nvSpPr>
          <p:cNvPr id="2" name="投影片編號版面配置區 1"/>
          <p:cNvSpPr>
            <a:spLocks noGrp="1"/>
          </p:cNvSpPr>
          <p:nvPr>
            <p:ph type="sldNum" sz="quarter" idx="12"/>
          </p:nvPr>
        </p:nvSpPr>
        <p:spPr/>
        <p:txBody>
          <a:bodyPr/>
          <a:lstStyle/>
          <a:p>
            <a:fld id="{028E3F4F-51B2-42EE-AFA2-40C4572185CC}" type="slidenum">
              <a:rPr lang="en-US" smtClean="0"/>
              <a:t>54</a:t>
            </a:fld>
            <a:endParaRPr lang="en-US" dirty="0"/>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2"/>
          <p:cNvSpPr>
            <a:spLocks noGrp="1" noChangeArrowheads="1"/>
          </p:cNvSpPr>
          <p:nvPr>
            <p:ph type="title"/>
          </p:nvPr>
        </p:nvSpPr>
        <p:spPr/>
        <p:txBody>
          <a:bodyPr/>
          <a:lstStyle/>
          <a:p>
            <a:pPr eaLnBrk="1" hangingPunct="1"/>
            <a:r>
              <a:rPr lang="en-US" altLang="zh-TW" b="0">
                <a:solidFill>
                  <a:schemeClr val="tx1"/>
                </a:solidFill>
              </a:rPr>
              <a:t>7.2.8 Hysteresis Smoothing</a:t>
            </a:r>
          </a:p>
        </p:txBody>
      </p:sp>
      <p:sp>
        <p:nvSpPr>
          <p:cNvPr id="106500" name="Rectangle 3"/>
          <p:cNvSpPr>
            <a:spLocks noGrp="1" noChangeArrowheads="1"/>
          </p:cNvSpPr>
          <p:nvPr>
            <p:ph idx="1"/>
          </p:nvPr>
        </p:nvSpPr>
        <p:spPr/>
        <p:txBody>
          <a:bodyPr/>
          <a:lstStyle/>
          <a:p>
            <a:pPr marL="266700" indent="-266700">
              <a:lnSpc>
                <a:spcPct val="100000"/>
              </a:lnSpc>
              <a:spcBef>
                <a:spcPts val="0"/>
              </a:spcBef>
              <a:spcAft>
                <a:spcPts val="0"/>
              </a:spcAft>
              <a:buFont typeface="Wingdings" panose="05000000000000000000" pitchFamily="2" charset="2"/>
              <a:buChar char="l"/>
            </a:pPr>
            <a:r>
              <a:rPr lang="en-US" altLang="zh-TW" sz="2400" dirty="0">
                <a:solidFill>
                  <a:schemeClr val="tx1"/>
                </a:solidFill>
              </a:rPr>
              <a:t>if state </a:t>
            </a:r>
            <a:r>
              <a:rPr lang="en-US" altLang="zh-TW" sz="2400" i="1" dirty="0">
                <a:solidFill>
                  <a:schemeClr val="tx1"/>
                </a:solidFill>
              </a:rPr>
              <a:t>DOWN</a:t>
            </a:r>
            <a:r>
              <a:rPr lang="en-US" altLang="zh-TW" sz="2400" dirty="0">
                <a:solidFill>
                  <a:schemeClr val="tx1"/>
                </a:solidFill>
              </a:rPr>
              <a:t> and next one larger, if next local maximum does not exceed threshold then stays current value i.e. small peak cuts flat</a:t>
            </a:r>
            <a:endParaRPr lang="en-US" altLang="zh-TW" sz="2400" dirty="0">
              <a:solidFill>
                <a:schemeClr val="tx1"/>
              </a:solidFill>
              <a:latin typeface="+mj-lt"/>
            </a:endParaRPr>
          </a:p>
          <a:p>
            <a:pPr eaLnBrk="1" hangingPunct="1">
              <a:lnSpc>
                <a:spcPct val="100000"/>
              </a:lnSpc>
              <a:spcBef>
                <a:spcPts val="0"/>
              </a:spcBef>
              <a:spcAft>
                <a:spcPts val="0"/>
              </a:spcAft>
              <a:buFont typeface="Wingdings" pitchFamily="2" charset="2"/>
              <a:buNone/>
            </a:pPr>
            <a:endParaRPr lang="en-US" altLang="zh-TW" sz="2400" dirty="0">
              <a:solidFill>
                <a:schemeClr val="tx1"/>
              </a:solidFill>
            </a:endParaRPr>
          </a:p>
          <a:p>
            <a:pPr marL="266700" indent="-266700">
              <a:lnSpc>
                <a:spcPct val="100000"/>
              </a:lnSpc>
              <a:spcBef>
                <a:spcPts val="0"/>
              </a:spcBef>
              <a:spcAft>
                <a:spcPts val="0"/>
              </a:spcAft>
              <a:buFont typeface="Wingdings" panose="05000000000000000000" pitchFamily="2" charset="2"/>
              <a:buChar char="l"/>
            </a:pPr>
            <a:r>
              <a:rPr lang="en-US" altLang="zh-TW" sz="2400" dirty="0">
                <a:solidFill>
                  <a:schemeClr val="tx1"/>
                </a:solidFill>
                <a:latin typeface="+mj-lt"/>
              </a:rPr>
              <a:t>otherwise state changes from </a:t>
            </a:r>
            <a:r>
              <a:rPr lang="en-US" altLang="zh-TW" sz="2400" i="1" dirty="0">
                <a:solidFill>
                  <a:schemeClr val="tx1"/>
                </a:solidFill>
                <a:latin typeface="+mj-lt"/>
              </a:rPr>
              <a:t>DOWN</a:t>
            </a:r>
            <a:r>
              <a:rPr lang="en-US" altLang="zh-TW" sz="2400" dirty="0">
                <a:solidFill>
                  <a:schemeClr val="tx1"/>
                </a:solidFill>
                <a:latin typeface="+mj-lt"/>
              </a:rPr>
              <a:t> to </a:t>
            </a:r>
            <a:r>
              <a:rPr lang="en-US" altLang="zh-TW" sz="2400" i="1" dirty="0">
                <a:solidFill>
                  <a:schemeClr val="tx1"/>
                </a:solidFill>
                <a:latin typeface="+mj-lt"/>
              </a:rPr>
              <a:t>UP</a:t>
            </a:r>
            <a:r>
              <a:rPr lang="en-US" altLang="zh-TW" sz="2400" dirty="0">
                <a:solidFill>
                  <a:schemeClr val="tx1"/>
                </a:solidFill>
                <a:latin typeface="+mj-lt"/>
              </a:rPr>
              <a:t> and preserves major transients</a:t>
            </a:r>
          </a:p>
        </p:txBody>
      </p:sp>
      <p:sp>
        <p:nvSpPr>
          <p:cNvPr id="4" name="頁尾版面配置區 3"/>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a:solidFill>
                <a:schemeClr val="tx1"/>
              </a:solidFill>
              <a:latin typeface="Comic Sans MS" pitchFamily="66" charset="0"/>
            </a:endParaRPr>
          </a:p>
        </p:txBody>
      </p:sp>
      <p:grpSp>
        <p:nvGrpSpPr>
          <p:cNvPr id="2" name="群組 1"/>
          <p:cNvGrpSpPr/>
          <p:nvPr/>
        </p:nvGrpSpPr>
        <p:grpSpPr>
          <a:xfrm>
            <a:off x="919163" y="4437112"/>
            <a:ext cx="2108200" cy="1511251"/>
            <a:chOff x="919163" y="4437112"/>
            <a:chExt cx="2108200" cy="1511251"/>
          </a:xfrm>
        </p:grpSpPr>
        <p:pic>
          <p:nvPicPr>
            <p:cNvPr id="106501" name="圖片 1"/>
            <p:cNvPicPr>
              <a:picLocks noChangeAspect="1"/>
            </p:cNvPicPr>
            <p:nvPr/>
          </p:nvPicPr>
          <p:blipFill>
            <a:blip r:embed="rId3" cstate="print"/>
            <a:srcRect/>
            <a:stretch>
              <a:fillRect/>
            </a:stretch>
          </p:blipFill>
          <p:spPr bwMode="auto">
            <a:xfrm>
              <a:off x="919163" y="4583113"/>
              <a:ext cx="2108200" cy="1365250"/>
            </a:xfrm>
            <a:prstGeom prst="rect">
              <a:avLst/>
            </a:prstGeom>
            <a:noFill/>
            <a:ln w="9525">
              <a:noFill/>
              <a:miter lim="800000"/>
              <a:headEnd/>
              <a:tailEnd/>
            </a:ln>
          </p:spPr>
        </p:pic>
        <p:cxnSp>
          <p:nvCxnSpPr>
            <p:cNvPr id="106502" name="直線接點 5"/>
            <p:cNvCxnSpPr>
              <a:cxnSpLocks noChangeShapeType="1"/>
            </p:cNvCxnSpPr>
            <p:nvPr/>
          </p:nvCxnSpPr>
          <p:spPr bwMode="auto">
            <a:xfrm>
              <a:off x="1908175" y="5373688"/>
              <a:ext cx="792163" cy="0"/>
            </a:xfrm>
            <a:prstGeom prst="line">
              <a:avLst/>
            </a:prstGeom>
            <a:noFill/>
            <a:ln w="38100" algn="ctr">
              <a:solidFill>
                <a:srgbClr val="FF0000"/>
              </a:solidFill>
              <a:prstDash val="sysDot"/>
              <a:round/>
              <a:headEnd/>
              <a:tailEnd/>
            </a:ln>
          </p:spPr>
        </p:cxnSp>
        <p:cxnSp>
          <p:nvCxnSpPr>
            <p:cNvPr id="106503" name="直線單箭頭接點 5"/>
            <p:cNvCxnSpPr>
              <a:cxnSpLocks noChangeShapeType="1"/>
            </p:cNvCxnSpPr>
            <p:nvPr/>
          </p:nvCxnSpPr>
          <p:spPr bwMode="auto">
            <a:xfrm>
              <a:off x="931863" y="5121275"/>
              <a:ext cx="646112" cy="360363"/>
            </a:xfrm>
            <a:prstGeom prst="straightConnector1">
              <a:avLst/>
            </a:prstGeom>
            <a:noFill/>
            <a:ln w="38100" algn="ctr">
              <a:solidFill>
                <a:srgbClr val="FF0000"/>
              </a:solidFill>
              <a:round/>
              <a:headEnd/>
              <a:tailEnd type="arrow" w="med" len="med"/>
            </a:ln>
          </p:spPr>
        </p:cxnSp>
        <p:sp>
          <p:nvSpPr>
            <p:cNvPr id="12" name="文字方塊 11"/>
            <p:cNvSpPr txBox="1">
              <a:spLocks noRot="1" noChangeAspect="1" noMove="1" noResize="1" noEditPoints="1" noAdjustHandles="1" noChangeArrowheads="1" noChangeShapeType="1" noTextEdit="1"/>
            </p:cNvSpPr>
            <p:nvPr/>
          </p:nvSpPr>
          <p:spPr>
            <a:xfrm>
              <a:off x="1619672" y="5346593"/>
              <a:ext cx="711541" cy="369332"/>
            </a:xfrm>
            <a:prstGeom prst="rect">
              <a:avLst/>
            </a:prstGeom>
            <a:blipFill rotWithShape="1">
              <a:blip r:embed="rId4" cstate="print"/>
              <a:stretch>
                <a:fillRect b="-13115"/>
              </a:stretch>
            </a:blipFill>
          </p:spPr>
          <p:txBody>
            <a:bodyPr/>
            <a:lstStyle/>
            <a:p>
              <a:pPr>
                <a:defRPr/>
              </a:pPr>
              <a:r>
                <a:rPr lang="zh-TW" altLang="en-US"/>
                <a:t> </a:t>
              </a:r>
            </a:p>
          </p:txBody>
        </p:sp>
        <p:sp>
          <p:nvSpPr>
            <p:cNvPr id="8" name="文字方塊 7"/>
            <p:cNvSpPr txBox="1">
              <a:spLocks noRot="1" noChangeAspect="1" noMove="1" noResize="1" noEditPoints="1" noAdjustHandles="1" noChangeArrowheads="1" noChangeShapeType="1" noTextEdit="1"/>
            </p:cNvSpPr>
            <p:nvPr/>
          </p:nvSpPr>
          <p:spPr>
            <a:xfrm>
              <a:off x="1614941" y="4437112"/>
              <a:ext cx="1170064" cy="369332"/>
            </a:xfrm>
            <a:prstGeom prst="rect">
              <a:avLst/>
            </a:prstGeom>
            <a:blipFill rotWithShape="1">
              <a:blip r:embed="rId5" cstate="print"/>
              <a:stretch>
                <a:fillRect b="-15000"/>
              </a:stretch>
            </a:blipFill>
          </p:spPr>
          <p:txBody>
            <a:bodyPr/>
            <a:lstStyle/>
            <a:p>
              <a:pPr>
                <a:defRPr/>
              </a:pPr>
              <a:r>
                <a:rPr lang="zh-TW" altLang="en-US"/>
                <a:t> </a:t>
              </a:r>
            </a:p>
          </p:txBody>
        </p:sp>
        <p:cxnSp>
          <p:nvCxnSpPr>
            <p:cNvPr id="106508" name="直線單箭頭接點 7"/>
            <p:cNvCxnSpPr>
              <a:cxnSpLocks noChangeShapeType="1"/>
            </p:cNvCxnSpPr>
            <p:nvPr/>
          </p:nvCxnSpPr>
          <p:spPr bwMode="auto">
            <a:xfrm flipV="1">
              <a:off x="2200275" y="4829175"/>
              <a:ext cx="0" cy="279400"/>
            </a:xfrm>
            <a:prstGeom prst="straightConnector1">
              <a:avLst/>
            </a:prstGeom>
            <a:noFill/>
            <a:ln w="9525" algn="ctr">
              <a:solidFill>
                <a:srgbClr val="FF0000"/>
              </a:solidFill>
              <a:prstDash val="dash"/>
              <a:round/>
              <a:headEnd type="oval" w="med" len="med"/>
              <a:tailEnd type="triangle" w="med" len="med"/>
            </a:ln>
          </p:spPr>
        </p:cxnSp>
      </p:grpSp>
      <mc:AlternateContent xmlns:mc="http://schemas.openxmlformats.org/markup-compatibility/2006" xmlns:a14="http://schemas.microsoft.com/office/drawing/2010/main">
        <mc:Choice Requires="a14">
          <p:sp>
            <p:nvSpPr>
              <p:cNvPr id="13" name="文字方塊 12"/>
              <p:cNvSpPr txBox="1"/>
              <p:nvPr/>
            </p:nvSpPr>
            <p:spPr>
              <a:xfrm>
                <a:off x="3302236" y="4604018"/>
                <a:ext cx="5353027" cy="1323439"/>
              </a:xfrm>
              <a:prstGeom prst="rect">
                <a:avLst/>
              </a:prstGeom>
              <a:noFill/>
            </p:spPr>
            <p:txBody>
              <a:bodyPr wrap="square" rtlCol="0">
                <a:spAutoFit/>
              </a:bodyPr>
              <a:lstStyle/>
              <a:p>
                <a:r>
                  <a:rPr lang="en-US" altLang="zh-TW" sz="2000" dirty="0">
                    <a:latin typeface="+mj-lt"/>
                  </a:rPr>
                  <a:t>the state is </a:t>
                </a:r>
                <a:r>
                  <a:rPr lang="en-US" altLang="zh-TW" sz="2000" i="1" dirty="0">
                    <a:latin typeface="+mj-lt"/>
                  </a:rPr>
                  <a:t>DOWN</a:t>
                </a:r>
                <a:r>
                  <a:rPr lang="en-US" altLang="zh-TW" sz="2000" dirty="0">
                    <a:latin typeface="+mj-lt"/>
                  </a:rPr>
                  <a:t> and </a:t>
                </a:r>
                <a:r>
                  <a:rPr lang="en-US" altLang="zh-TW" sz="2000" i="1" dirty="0">
                    <a:latin typeface="+mj-lt"/>
                  </a:rPr>
                  <a:t>f(n+1) </a:t>
                </a:r>
                <a14:m>
                  <m:oMath xmlns:m="http://schemas.openxmlformats.org/officeDocument/2006/math">
                    <m:r>
                      <a:rPr lang="en-US" altLang="zh-TW" sz="2000" b="0" i="1" smtClean="0">
                        <a:latin typeface="Cambria Math" panose="02040503050406030204" pitchFamily="18" charset="0"/>
                        <a:ea typeface="Cambria Math" panose="02040503050406030204" pitchFamily="18" charset="0"/>
                      </a:rPr>
                      <m:t>&gt;</m:t>
                    </m:r>
                  </m:oMath>
                </a14:m>
                <a:r>
                  <a:rPr lang="en-US" altLang="zh-TW" sz="2000" i="1" dirty="0">
                    <a:latin typeface="+mj-lt"/>
                  </a:rPr>
                  <a:t>  f(n)</a:t>
                </a:r>
              </a:p>
              <a:p>
                <a:r>
                  <a:rPr lang="en-US" altLang="zh-TW" sz="2000" i="1" dirty="0">
                    <a:latin typeface="+mj-lt"/>
                  </a:rPr>
                  <a:t>f(n+</a:t>
                </a:r>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𝑗</m:t>
                        </m:r>
                      </m:e>
                      <m:sub>
                        <m:r>
                          <a:rPr lang="en-US" altLang="zh-TW" sz="2000" b="0" i="1" smtClean="0">
                            <a:latin typeface="Cambria Math" panose="02040503050406030204" pitchFamily="18" charset="0"/>
                          </a:rPr>
                          <m:t>0</m:t>
                        </m:r>
                      </m:sub>
                    </m:sSub>
                  </m:oMath>
                </a14:m>
                <a:r>
                  <a:rPr lang="en-US" altLang="zh-TW" sz="2000" i="1" dirty="0">
                    <a:latin typeface="+mj-lt"/>
                  </a:rPr>
                  <a:t>) &gt;</a:t>
                </a:r>
                <a14:m>
                  <m:oMath xmlns:m="http://schemas.openxmlformats.org/officeDocument/2006/math">
                    <m:r>
                      <a:rPr lang="en-US" altLang="zh-TW" sz="2000" b="0" i="1" dirty="0" smtClean="0">
                        <a:latin typeface="Cambria Math" panose="02040503050406030204" pitchFamily="18" charset="0"/>
                        <a:ea typeface="Cambria Math" panose="02040503050406030204" pitchFamily="18" charset="0"/>
                      </a:rPr>
                      <m:t> </m:t>
                    </m:r>
                  </m:oMath>
                </a14:m>
                <a:r>
                  <a:rPr lang="en-US" altLang="zh-TW" sz="2000" i="1" dirty="0">
                    <a:latin typeface="+mj-lt"/>
                  </a:rPr>
                  <a:t>f(n+</a:t>
                </a:r>
                <a14:m>
                  <m:oMath xmlns:m="http://schemas.openxmlformats.org/officeDocument/2006/math">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𝑗</m:t>
                        </m:r>
                      </m:e>
                      <m:sub>
                        <m:r>
                          <a:rPr lang="en-US" altLang="zh-TW" sz="2000" i="1">
                            <a:latin typeface="Cambria Math" panose="02040503050406030204" pitchFamily="18" charset="0"/>
                          </a:rPr>
                          <m:t>0</m:t>
                        </m:r>
                      </m:sub>
                    </m:sSub>
                  </m:oMath>
                </a14:m>
                <a:r>
                  <a:rPr lang="en-US" altLang="zh-TW" sz="2000" i="1" dirty="0">
                    <a:latin typeface="+mj-lt"/>
                  </a:rPr>
                  <a:t>+1) </a:t>
                </a:r>
                <a:r>
                  <a:rPr lang="en-US" altLang="zh-TW" sz="2000" dirty="0">
                    <a:latin typeface="+mj-lt"/>
                  </a:rPr>
                  <a:t>and </a:t>
                </a:r>
                <a:r>
                  <a:rPr lang="en-US" altLang="zh-TW" sz="2000" i="1" dirty="0">
                    <a:latin typeface="+mj-lt"/>
                  </a:rPr>
                  <a:t>f(n+</a:t>
                </a:r>
                <a14:m>
                  <m:oMath xmlns:m="http://schemas.openxmlformats.org/officeDocument/2006/math">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𝑗</m:t>
                        </m:r>
                      </m:e>
                      <m:sub>
                        <m:r>
                          <a:rPr lang="en-US" altLang="zh-TW" sz="2000" i="1">
                            <a:latin typeface="Cambria Math" panose="02040503050406030204" pitchFamily="18" charset="0"/>
                          </a:rPr>
                          <m:t>0</m:t>
                        </m:r>
                      </m:sub>
                    </m:sSub>
                  </m:oMath>
                </a14:m>
                <a:r>
                  <a:rPr lang="en-US" altLang="zh-TW" sz="2000" i="1" dirty="0">
                    <a:latin typeface="+mj-lt"/>
                  </a:rPr>
                  <a:t>) &gt; f(n+</a:t>
                </a:r>
                <a14:m>
                  <m:oMath xmlns:m="http://schemas.openxmlformats.org/officeDocument/2006/math">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𝑗</m:t>
                        </m:r>
                      </m:e>
                      <m:sub>
                        <m:r>
                          <a:rPr lang="en-US" altLang="zh-TW" sz="2000" i="1">
                            <a:latin typeface="Cambria Math" panose="02040503050406030204" pitchFamily="18" charset="0"/>
                          </a:rPr>
                          <m:t>0</m:t>
                        </m:r>
                      </m:sub>
                    </m:sSub>
                  </m:oMath>
                </a14:m>
                <a:r>
                  <a:rPr lang="en-US" altLang="zh-TW" sz="2000" i="1" dirty="0">
                    <a:latin typeface="+mj-lt"/>
                  </a:rPr>
                  <a:t>-1)</a:t>
                </a:r>
              </a:p>
              <a:p>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𝑗</m:t>
                        </m:r>
                      </m:e>
                      <m:sub>
                        <m:r>
                          <a:rPr lang="en-US" altLang="zh-TW" sz="2000" b="0" i="1" smtClean="0">
                            <a:latin typeface="Cambria Math" panose="02040503050406030204" pitchFamily="18" charset="0"/>
                          </a:rPr>
                          <m:t>0</m:t>
                        </m:r>
                      </m:sub>
                    </m:sSub>
                  </m:oMath>
                </a14:m>
                <a:r>
                  <a:rPr lang="en-US" altLang="zh-TW" sz="2000" dirty="0">
                    <a:latin typeface="+mj-lt"/>
                  </a:rPr>
                  <a:t> is the smallest positive integer.</a:t>
                </a:r>
              </a:p>
              <a:p>
                <a:r>
                  <a:rPr lang="en-US" altLang="zh-TW" sz="2000" dirty="0">
                    <a:latin typeface="+mj-lt"/>
                  </a:rPr>
                  <a:t>if </a:t>
                </a:r>
                <a:r>
                  <a:rPr lang="en-US" altLang="zh-TW" sz="2000" i="1" dirty="0">
                    <a:latin typeface="+mj-lt"/>
                  </a:rPr>
                  <a:t>f(n+</a:t>
                </a:r>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𝑗</m:t>
                        </m:r>
                      </m:e>
                      <m:sub>
                        <m:r>
                          <a:rPr lang="en-US" altLang="zh-TW" sz="2000" b="0" i="1" smtClean="0">
                            <a:latin typeface="Cambria Math" panose="02040503050406030204" pitchFamily="18" charset="0"/>
                          </a:rPr>
                          <m:t>0</m:t>
                        </m:r>
                      </m:sub>
                    </m:sSub>
                  </m:oMath>
                </a14:m>
                <a:r>
                  <a:rPr lang="en-US" altLang="zh-TW" sz="2000" i="1" dirty="0">
                    <a:latin typeface="+mj-lt"/>
                  </a:rPr>
                  <a:t>) - f(n) &lt; h(threshold)</a:t>
                </a:r>
                <a:r>
                  <a:rPr lang="en-US" altLang="zh-TW" sz="2000" dirty="0">
                    <a:latin typeface="+mj-lt"/>
                  </a:rPr>
                  <a:t>, a minor fluctuation</a:t>
                </a:r>
                <a:endParaRPr lang="zh-TW" altLang="en-US" sz="2000" dirty="0">
                  <a:latin typeface="+mj-lt"/>
                </a:endParaRPr>
              </a:p>
            </p:txBody>
          </p:sp>
        </mc:Choice>
        <mc:Fallback xmlns="">
          <p:sp>
            <p:nvSpPr>
              <p:cNvPr id="13" name="文字方塊 12"/>
              <p:cNvSpPr txBox="1">
                <a:spLocks noRot="1" noChangeAspect="1" noMove="1" noResize="1" noEditPoints="1" noAdjustHandles="1" noChangeArrowheads="1" noChangeShapeType="1" noTextEdit="1"/>
              </p:cNvSpPr>
              <p:nvPr/>
            </p:nvSpPr>
            <p:spPr>
              <a:xfrm>
                <a:off x="3302236" y="4604018"/>
                <a:ext cx="5353027" cy="1323439"/>
              </a:xfrm>
              <a:prstGeom prst="rect">
                <a:avLst/>
              </a:prstGeom>
              <a:blipFill>
                <a:blip r:embed="rId6"/>
                <a:stretch>
                  <a:fillRect l="-1253" t="-2304" r="-797" b="-7373"/>
                </a:stretch>
              </a:blipFill>
            </p:spPr>
            <p:txBody>
              <a:bodyPr/>
              <a:lstStyle/>
              <a:p>
                <a:r>
                  <a:rPr lang="zh-TW" altLang="en-US">
                    <a:noFill/>
                  </a:rPr>
                  <a:t> </a:t>
                </a:r>
              </a:p>
            </p:txBody>
          </p:sp>
        </mc:Fallback>
      </mc:AlternateContent>
      <p:sp>
        <p:nvSpPr>
          <p:cNvPr id="3" name="投影片編號版面配置區 2"/>
          <p:cNvSpPr>
            <a:spLocks noGrp="1"/>
          </p:cNvSpPr>
          <p:nvPr>
            <p:ph type="sldNum" sz="quarter" idx="12"/>
          </p:nvPr>
        </p:nvSpPr>
        <p:spPr/>
        <p:txBody>
          <a:bodyPr/>
          <a:lstStyle/>
          <a:p>
            <a:fld id="{028E3F4F-51B2-42EE-AFA2-40C4572185CC}" type="slidenum">
              <a:rPr lang="en-US" smtClean="0"/>
              <a:t>55</a:t>
            </a:fld>
            <a:endParaRPr lang="en-US" dirty="0"/>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p:txBody>
          <a:bodyPr/>
          <a:lstStyle/>
          <a:p>
            <a:pPr eaLnBrk="1" hangingPunct="1"/>
            <a:r>
              <a:rPr lang="en-US" altLang="zh-TW" b="0"/>
              <a:t>7.2.8 Hysteresis Smoothing</a:t>
            </a:r>
          </a:p>
        </p:txBody>
      </p:sp>
      <p:sp>
        <p:nvSpPr>
          <p:cNvPr id="4" name="頁尾版面配置區 3"/>
          <p:cNvSpPr>
            <a:spLocks noGrp="1"/>
          </p:cNvSpPr>
          <p:nvPr>
            <p:ph type="ftr" sz="quarter" idx="11"/>
          </p:nvPr>
        </p:nvSpPr>
        <p:spPr>
          <a:xfrm>
            <a:off x="0" y="6500813"/>
            <a:ext cx="2895600" cy="457200"/>
          </a:xfrm>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pic>
        <p:nvPicPr>
          <p:cNvPr id="107524" name="Picture 5" descr="7"/>
          <p:cNvPicPr>
            <a:picLocks noChangeAspect="1" noChangeArrowheads="1"/>
          </p:cNvPicPr>
          <p:nvPr/>
        </p:nvPicPr>
        <p:blipFill>
          <a:blip r:embed="rId3" cstate="print"/>
          <a:srcRect/>
          <a:stretch>
            <a:fillRect/>
          </a:stretch>
        </p:blipFill>
        <p:spPr bwMode="auto">
          <a:xfrm>
            <a:off x="677863" y="1916113"/>
            <a:ext cx="7559675" cy="4189412"/>
          </a:xfrm>
          <a:prstGeom prst="rect">
            <a:avLst/>
          </a:prstGeom>
          <a:noFill/>
          <a:ln w="9525">
            <a:noFill/>
            <a:miter lim="800000"/>
            <a:headEnd/>
            <a:tailEnd/>
          </a:ln>
        </p:spPr>
      </p:pic>
      <p:sp>
        <p:nvSpPr>
          <p:cNvPr id="2" name="文字方塊 1"/>
          <p:cNvSpPr txBox="1">
            <a:spLocks noRot="1" noChangeAspect="1" noMove="1" noResize="1" noEditPoints="1" noAdjustHandles="1" noChangeArrowheads="1" noChangeShapeType="1" noTextEdit="1"/>
          </p:cNvSpPr>
          <p:nvPr/>
        </p:nvSpPr>
        <p:spPr>
          <a:xfrm>
            <a:off x="4305301" y="3678809"/>
            <a:ext cx="381002" cy="369332"/>
          </a:xfrm>
          <a:prstGeom prst="rect">
            <a:avLst/>
          </a:prstGeom>
          <a:blipFill rotWithShape="1">
            <a:blip r:embed="rId4" cstate="print"/>
            <a:stretch>
              <a:fillRect/>
            </a:stretch>
          </a:blipFill>
        </p:spPr>
        <p:txBody>
          <a:bodyPr/>
          <a:lstStyle/>
          <a:p>
            <a:pPr>
              <a:defRPr/>
            </a:pPr>
            <a:r>
              <a:rPr lang="zh-TW" altLang="en-US">
                <a:noFill/>
              </a:rPr>
              <a:t> </a:t>
            </a:r>
          </a:p>
        </p:txBody>
      </p:sp>
      <p:sp>
        <p:nvSpPr>
          <p:cNvPr id="6" name="文字方塊 5"/>
          <p:cNvSpPr txBox="1">
            <a:spLocks noRot="1" noChangeAspect="1" noMove="1" noResize="1" noEditPoints="1" noAdjustHandles="1" noChangeArrowheads="1" noChangeShapeType="1" noTextEdit="1"/>
          </p:cNvSpPr>
          <p:nvPr/>
        </p:nvSpPr>
        <p:spPr>
          <a:xfrm>
            <a:off x="7956376" y="3831209"/>
            <a:ext cx="381002" cy="369332"/>
          </a:xfrm>
          <a:prstGeom prst="rect">
            <a:avLst/>
          </a:prstGeom>
          <a:blipFill rotWithShape="1">
            <a:blip r:embed="rId5" cstate="print"/>
            <a:stretch>
              <a:fillRect/>
            </a:stretch>
          </a:blipFill>
        </p:spPr>
        <p:txBody>
          <a:bodyPr/>
          <a:lstStyle/>
          <a:p>
            <a:pPr>
              <a:defRPr/>
            </a:pPr>
            <a:r>
              <a:rPr lang="zh-TW" altLang="en-US">
                <a:noFill/>
              </a:rPr>
              <a:t> </a:t>
            </a:r>
          </a:p>
        </p:txBody>
      </p:sp>
      <p:sp>
        <p:nvSpPr>
          <p:cNvPr id="3" name="投影片編號版面配置區 2"/>
          <p:cNvSpPr>
            <a:spLocks noGrp="1"/>
          </p:cNvSpPr>
          <p:nvPr>
            <p:ph type="sldNum" sz="quarter" idx="12"/>
          </p:nvPr>
        </p:nvSpPr>
        <p:spPr/>
        <p:txBody>
          <a:bodyPr/>
          <a:lstStyle/>
          <a:p>
            <a:fld id="{028E3F4F-51B2-42EE-AFA2-40C4572185CC}" type="slidenum">
              <a:rPr lang="en-US" smtClean="0"/>
              <a:t>56</a:t>
            </a:fld>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title"/>
          </p:nvPr>
        </p:nvSpPr>
        <p:spPr/>
        <p:txBody>
          <a:bodyPr/>
          <a:lstStyle/>
          <a:p>
            <a:pPr eaLnBrk="1" hangingPunct="1"/>
            <a:r>
              <a:rPr lang="en-US" altLang="zh-TW" b="0" dirty="0">
                <a:solidFill>
                  <a:schemeClr val="tx1"/>
                </a:solidFill>
              </a:rPr>
              <a:t>7.2.9 Sigma Filter</a:t>
            </a:r>
          </a:p>
        </p:txBody>
      </p:sp>
      <p:sp>
        <p:nvSpPr>
          <p:cNvPr id="6" name="頁尾版面配置區 5"/>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pPr marL="0" indent="0">
                  <a:lnSpc>
                    <a:spcPct val="150000"/>
                  </a:lnSpc>
                  <a:spcBef>
                    <a:spcPts val="0"/>
                  </a:spcBef>
                  <a:spcAft>
                    <a:spcPts val="0"/>
                  </a:spcAft>
                  <a:buNone/>
                </a:pPr>
                <a:r>
                  <a:rPr lang="en-US" altLang="zh-TW" sz="2400" b="1" dirty="0">
                    <a:solidFill>
                      <a:schemeClr val="tx1"/>
                    </a:solidFill>
                    <a:latin typeface="+mj-lt"/>
                  </a:rPr>
                  <a:t>Sigma filter: </a:t>
                </a:r>
              </a:p>
              <a:p>
                <a:pPr marL="450850" indent="0">
                  <a:lnSpc>
                    <a:spcPct val="150000"/>
                  </a:lnSpc>
                  <a:spcBef>
                    <a:spcPts val="0"/>
                  </a:spcBef>
                  <a:spcAft>
                    <a:spcPts val="0"/>
                  </a:spcAft>
                  <a:buNone/>
                </a:pPr>
                <a:r>
                  <a:rPr lang="en-US" altLang="zh-TW" sz="2400" dirty="0">
                    <a:solidFill>
                      <a:schemeClr val="tx1"/>
                    </a:solidFill>
                    <a:latin typeface="+mj-lt"/>
                  </a:rPr>
                  <a:t>average only with values within two-sigma interval</a:t>
                </a:r>
              </a:p>
              <a:p>
                <a:pPr algn="ctr">
                  <a:lnSpc>
                    <a:spcPct val="150000"/>
                  </a:lnSpc>
                  <a:spcBef>
                    <a:spcPts val="0"/>
                  </a:spcBef>
                  <a:spcAft>
                    <a:spcPts val="0"/>
                  </a:spcAft>
                </a:pPr>
                <a14:m>
                  <m:oMath xmlns:m="http://schemas.openxmlformats.org/officeDocument/2006/math">
                    <m:acc>
                      <m:accPr>
                        <m:chr m:val="̂"/>
                        <m:ctrlPr>
                          <a:rPr lang="en-US" altLang="zh-TW" sz="3200" i="1" smtClean="0">
                            <a:solidFill>
                              <a:schemeClr val="tx1"/>
                            </a:solidFill>
                            <a:latin typeface="Cambria Math" panose="02040503050406030204" pitchFamily="18" charset="0"/>
                          </a:rPr>
                        </m:ctrlPr>
                      </m:accPr>
                      <m:e>
                        <m:r>
                          <a:rPr lang="en-US" altLang="zh-TW" sz="3200" b="0" i="1" smtClean="0">
                            <a:solidFill>
                              <a:schemeClr val="tx1"/>
                            </a:solidFill>
                            <a:latin typeface="Cambria Math" panose="02040503050406030204" pitchFamily="18" charset="0"/>
                          </a:rPr>
                          <m:t>𝑦</m:t>
                        </m:r>
                      </m:e>
                    </m:acc>
                  </m:oMath>
                </a14:m>
                <a:r>
                  <a:rPr lang="en-US" altLang="zh-TW" sz="3200" i="1" dirty="0">
                    <a:solidFill>
                      <a:schemeClr val="tx1"/>
                    </a:solidFill>
                    <a:latin typeface="+mj-lt"/>
                  </a:rPr>
                  <a:t> = </a:t>
                </a:r>
                <a14:m>
                  <m:oMath xmlns:m="http://schemas.openxmlformats.org/officeDocument/2006/math">
                    <m:f>
                      <m:fPr>
                        <m:ctrlPr>
                          <a:rPr lang="en-US" altLang="zh-TW" sz="3200" i="1" smtClean="0">
                            <a:solidFill>
                              <a:schemeClr val="tx1"/>
                            </a:solidFill>
                            <a:latin typeface="Cambria Math" panose="02040503050406030204" pitchFamily="18" charset="0"/>
                          </a:rPr>
                        </m:ctrlPr>
                      </m:fPr>
                      <m:num>
                        <m:r>
                          <a:rPr lang="en-US" altLang="zh-TW" sz="3200" b="0" i="1" smtClean="0">
                            <a:solidFill>
                              <a:schemeClr val="tx1"/>
                            </a:solidFill>
                            <a:latin typeface="Cambria Math" panose="02040503050406030204" pitchFamily="18" charset="0"/>
                          </a:rPr>
                          <m:t>1</m:t>
                        </m:r>
                      </m:num>
                      <m:den>
                        <m:r>
                          <a:rPr lang="en-US" altLang="zh-TW" sz="3200" b="0" i="1" smtClean="0">
                            <a:solidFill>
                              <a:schemeClr val="tx1"/>
                            </a:solidFill>
                            <a:latin typeface="Cambria Math" panose="02040503050406030204" pitchFamily="18" charset="0"/>
                          </a:rPr>
                          <m:t>#</m:t>
                        </m:r>
                        <m:r>
                          <a:rPr lang="en-US" altLang="zh-TW" sz="3200" b="0" i="1" smtClean="0">
                            <a:solidFill>
                              <a:schemeClr val="tx1"/>
                            </a:solidFill>
                            <a:latin typeface="Cambria Math" panose="02040503050406030204" pitchFamily="18" charset="0"/>
                          </a:rPr>
                          <m:t>𝑀</m:t>
                        </m:r>
                      </m:den>
                    </m:f>
                    <m:nary>
                      <m:naryPr>
                        <m:chr m:val="∑"/>
                        <m:supHide m:val="on"/>
                        <m:ctrlPr>
                          <a:rPr lang="en-US" altLang="zh-TW" sz="3200" i="1" smtClean="0">
                            <a:solidFill>
                              <a:schemeClr val="tx1"/>
                            </a:solidFill>
                            <a:latin typeface="Cambria Math" panose="02040503050406030204" pitchFamily="18" charset="0"/>
                          </a:rPr>
                        </m:ctrlPr>
                      </m:naryPr>
                      <m:sub>
                        <m:r>
                          <m:rPr>
                            <m:brk m:alnAt="7"/>
                          </m:rPr>
                          <a:rPr lang="en-US" altLang="zh-TW" sz="3200" b="0" i="1" smtClean="0">
                            <a:solidFill>
                              <a:schemeClr val="tx1"/>
                            </a:solidFill>
                            <a:latin typeface="Cambria Math" panose="02040503050406030204" pitchFamily="18" charset="0"/>
                          </a:rPr>
                          <m:t>𝑛</m:t>
                        </m:r>
                        <m:r>
                          <a:rPr lang="en-US" altLang="zh-TW" sz="3200" b="0" i="1" smtClean="0">
                            <a:solidFill>
                              <a:schemeClr val="tx1"/>
                            </a:solidFill>
                            <a:latin typeface="Cambria Math" panose="02040503050406030204" pitchFamily="18" charset="0"/>
                            <a:ea typeface="Cambria Math" panose="02040503050406030204" pitchFamily="18" charset="0"/>
                          </a:rPr>
                          <m:t>∈</m:t>
                        </m:r>
                        <m:r>
                          <a:rPr lang="en-US" altLang="zh-TW" sz="3200" b="0" i="1" smtClean="0">
                            <a:solidFill>
                              <a:schemeClr val="tx1"/>
                            </a:solidFill>
                            <a:latin typeface="Cambria Math" panose="02040503050406030204" pitchFamily="18" charset="0"/>
                            <a:ea typeface="Cambria Math" panose="02040503050406030204" pitchFamily="18" charset="0"/>
                          </a:rPr>
                          <m:t>𝑀</m:t>
                        </m:r>
                      </m:sub>
                      <m:sup/>
                      <m:e>
                        <m:sSub>
                          <m:sSubPr>
                            <m:ctrlPr>
                              <a:rPr lang="en-US" altLang="zh-TW" sz="3200" i="1">
                                <a:solidFill>
                                  <a:schemeClr val="tx1"/>
                                </a:solidFill>
                                <a:latin typeface="Cambria Math" panose="02040503050406030204" pitchFamily="18" charset="0"/>
                              </a:rPr>
                            </m:ctrlPr>
                          </m:sSubPr>
                          <m:e>
                            <m:r>
                              <a:rPr lang="en-US" altLang="zh-TW" sz="3200" i="1">
                                <a:solidFill>
                                  <a:schemeClr val="tx1"/>
                                </a:solidFill>
                                <a:latin typeface="Cambria Math" panose="02040503050406030204" pitchFamily="18" charset="0"/>
                              </a:rPr>
                              <m:t>𝑥</m:t>
                            </m:r>
                          </m:e>
                          <m:sub>
                            <m:d>
                              <m:dPr>
                                <m:ctrlPr>
                                  <a:rPr lang="en-US" altLang="zh-TW" sz="3200" i="1">
                                    <a:solidFill>
                                      <a:schemeClr val="tx1"/>
                                    </a:solidFill>
                                    <a:latin typeface="Cambria Math" panose="02040503050406030204" pitchFamily="18" charset="0"/>
                                  </a:rPr>
                                </m:ctrlPr>
                              </m:dPr>
                              <m:e>
                                <m:r>
                                  <a:rPr lang="en-US" altLang="zh-TW" sz="3200" i="1">
                                    <a:solidFill>
                                      <a:schemeClr val="tx1"/>
                                    </a:solidFill>
                                    <a:latin typeface="Cambria Math" panose="02040503050406030204" pitchFamily="18" charset="0"/>
                                  </a:rPr>
                                  <m:t>𝑛</m:t>
                                </m:r>
                              </m:e>
                            </m:d>
                          </m:sub>
                        </m:sSub>
                      </m:e>
                    </m:nary>
                  </m:oMath>
                </a14:m>
                <a:endParaRPr lang="en-US" altLang="zh-TW" sz="2400" i="1" dirty="0">
                  <a:solidFill>
                    <a:schemeClr val="tx1"/>
                  </a:solidFill>
                  <a:latin typeface="+mj-lt"/>
                </a:endParaRPr>
              </a:p>
              <a:p>
                <a:pPr marL="0" indent="0">
                  <a:lnSpc>
                    <a:spcPct val="150000"/>
                  </a:lnSpc>
                  <a:spcBef>
                    <a:spcPts val="0"/>
                  </a:spcBef>
                  <a:spcAft>
                    <a:spcPts val="0"/>
                  </a:spcAft>
                  <a:buNone/>
                </a:pPr>
                <a:r>
                  <a:rPr lang="en-US" altLang="zh-TW" sz="2400" dirty="0">
                    <a:solidFill>
                      <a:schemeClr val="tx1"/>
                    </a:solidFill>
                    <a:latin typeface="+mj-lt"/>
                  </a:rPr>
                  <a:t>where </a:t>
                </a:r>
                <a:r>
                  <a:rPr lang="en-US" altLang="zh-TW" sz="2400" i="1" dirty="0">
                    <a:solidFill>
                      <a:schemeClr val="tx1"/>
                    </a:solidFill>
                    <a:latin typeface="+mj-lt"/>
                  </a:rPr>
                  <a:t>M = {n| y-2</a:t>
                </a:r>
                <a14:m>
                  <m:oMath xmlns:m="http://schemas.openxmlformats.org/officeDocument/2006/math">
                    <m:r>
                      <a:rPr lang="zh-TW" altLang="en-US" sz="2400" i="1" smtClean="0">
                        <a:solidFill>
                          <a:schemeClr val="tx1"/>
                        </a:solidFill>
                        <a:latin typeface="Cambria Math" panose="02040503050406030204" pitchFamily="18" charset="0"/>
                      </a:rPr>
                      <m:t>𝜎</m:t>
                    </m:r>
                    <m:r>
                      <a:rPr lang="zh-TW" altLang="en-US" sz="2400" i="1" smtClean="0">
                        <a:solidFill>
                          <a:schemeClr val="tx1"/>
                        </a:solidFill>
                        <a:latin typeface="Cambria Math" panose="02040503050406030204" pitchFamily="18" charset="0"/>
                      </a:rPr>
                      <m:t>≤</m:t>
                    </m:r>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𝑥</m:t>
                        </m:r>
                      </m:e>
                      <m:sub>
                        <m:r>
                          <a:rPr lang="en-US" altLang="zh-TW" sz="2400" b="0" i="1" smtClean="0">
                            <a:solidFill>
                              <a:schemeClr val="tx1"/>
                            </a:solidFill>
                            <a:latin typeface="Cambria Math" panose="02040503050406030204" pitchFamily="18" charset="0"/>
                          </a:rPr>
                          <m:t>𝑛</m:t>
                        </m:r>
                      </m:sub>
                    </m:sSub>
                  </m:oMath>
                </a14:m>
                <a:r>
                  <a:rPr lang="zh-TW" altLang="en-US" sz="2400" i="1" dirty="0">
                    <a:solidFill>
                      <a:schemeClr val="tx1"/>
                    </a:solidFill>
                    <a:latin typeface="+mj-lt"/>
                  </a:rPr>
                  <a:t> </a:t>
                </a:r>
                <a14:m>
                  <m:oMath xmlns:m="http://schemas.openxmlformats.org/officeDocument/2006/math">
                    <m:r>
                      <a:rPr lang="zh-TW" altLang="en-US" sz="2400" i="1">
                        <a:solidFill>
                          <a:schemeClr val="tx1"/>
                        </a:solidFill>
                        <a:latin typeface="Cambria Math" panose="02040503050406030204" pitchFamily="18" charset="0"/>
                      </a:rPr>
                      <m:t>≤</m:t>
                    </m:r>
                  </m:oMath>
                </a14:m>
                <a:r>
                  <a:rPr lang="en-US" altLang="zh-TW" sz="2400" i="1" dirty="0">
                    <a:solidFill>
                      <a:schemeClr val="tx1"/>
                    </a:solidFill>
                    <a:latin typeface="+mj-lt"/>
                  </a:rPr>
                  <a:t> y+2</a:t>
                </a:r>
                <a14:m>
                  <m:oMath xmlns:m="http://schemas.openxmlformats.org/officeDocument/2006/math">
                    <m:r>
                      <a:rPr lang="zh-TW" altLang="en-US" sz="2400" i="1">
                        <a:solidFill>
                          <a:schemeClr val="tx1"/>
                        </a:solidFill>
                        <a:latin typeface="Cambria Math" panose="02040503050406030204" pitchFamily="18" charset="0"/>
                      </a:rPr>
                      <m:t>𝜎</m:t>
                    </m:r>
                  </m:oMath>
                </a14:m>
                <a:r>
                  <a:rPr lang="en-US" altLang="zh-TW" sz="2400" i="1" dirty="0">
                    <a:solidFill>
                      <a:schemeClr val="tx1"/>
                    </a:solidFill>
                    <a:latin typeface="+mj-lt"/>
                  </a:rPr>
                  <a:t>}</a:t>
                </a:r>
              </a:p>
              <a:p>
                <a:pPr marL="0" indent="0">
                  <a:lnSpc>
                    <a:spcPct val="150000"/>
                  </a:lnSpc>
                  <a:spcBef>
                    <a:spcPts val="0"/>
                  </a:spcBef>
                  <a:spcAft>
                    <a:spcPts val="0"/>
                  </a:spcAft>
                  <a:buNone/>
                </a:pPr>
                <a:r>
                  <a:rPr lang="en-US" altLang="zh-TW" sz="2400" i="1" dirty="0">
                    <a:solidFill>
                      <a:schemeClr val="tx1"/>
                    </a:solidFill>
                    <a:latin typeface="+mj-lt"/>
                  </a:rPr>
                  <a:t>y </a:t>
                </a:r>
                <a:r>
                  <a:rPr lang="en-US" altLang="zh-TW" sz="2400" dirty="0">
                    <a:solidFill>
                      <a:schemeClr val="tx1"/>
                    </a:solidFill>
                    <a:latin typeface="+mj-lt"/>
                  </a:rPr>
                  <a:t>is the given pixel value</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2423"/>
                </a:stretch>
              </a:blipFill>
            </p:spPr>
            <p:txBody>
              <a:bodyPr/>
              <a:lstStyle/>
              <a:p>
                <a:r>
                  <a:rPr lang="zh-TW" altLang="en-US">
                    <a:noFill/>
                  </a:rPr>
                  <a:t> </a:t>
                </a:r>
              </a:p>
            </p:txBody>
          </p:sp>
        </mc:Fallback>
      </mc:AlternateContent>
      <p:sp>
        <p:nvSpPr>
          <p:cNvPr id="2" name="投影片編號版面配置區 1"/>
          <p:cNvSpPr>
            <a:spLocks noGrp="1"/>
          </p:cNvSpPr>
          <p:nvPr>
            <p:ph type="sldNum" sz="quarter" idx="12"/>
          </p:nvPr>
        </p:nvSpPr>
        <p:spPr/>
        <p:txBody>
          <a:bodyPr/>
          <a:lstStyle/>
          <a:p>
            <a:fld id="{028E3F4F-51B2-42EE-AFA2-40C4572185CC}" type="slidenum">
              <a:rPr lang="en-US" smtClean="0"/>
              <a:t>57</a:t>
            </a:fld>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12000" y="1845734"/>
                <a:ext cx="7920000" cy="4463586"/>
              </a:xfrm>
            </p:spPr>
            <p:txBody>
              <a:bodyPr>
                <a:normAutofit/>
              </a:bodyPr>
              <a:lstStyle/>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smtClean="0">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𝒎𝒆𝒅𝒊𝒂𝒏</m:t>
                        </m:r>
                      </m:sub>
                    </m:sSub>
                  </m:oMath>
                </a14:m>
                <a:r>
                  <a:rPr lang="en-US" altLang="zh-TW" sz="2400" i="1" dirty="0">
                    <a:solidFill>
                      <a:schemeClr val="tx1"/>
                    </a:solidFill>
                    <a:latin typeface="+mj-lt"/>
                  </a:rPr>
                  <a:t> = </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r>
                          <a:rPr lang="en-US" altLang="zh-TW" sz="2400" i="1">
                            <a:solidFill>
                              <a:schemeClr val="tx1"/>
                            </a:solidFill>
                            <a:latin typeface="Cambria Math" panose="02040503050406030204" pitchFamily="18" charset="0"/>
                          </a:rPr>
                          <m:t>(</m:t>
                        </m:r>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𝑁</m:t>
                            </m:r>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2</m:t>
                            </m:r>
                          </m:den>
                        </m:f>
                        <m:r>
                          <a:rPr lang="en-US" altLang="zh-TW" sz="2400" i="1">
                            <a:solidFill>
                              <a:schemeClr val="tx1"/>
                            </a:solidFill>
                            <a:latin typeface="Cambria Math" panose="02040503050406030204" pitchFamily="18" charset="0"/>
                          </a:rPr>
                          <m:t>)</m:t>
                        </m:r>
                      </m:sub>
                    </m:sSub>
                  </m:oMath>
                </a14:m>
                <a:endParaRPr lang="en-US" altLang="zh-TW" sz="2400" dirty="0">
                  <a:solidFill>
                    <a:schemeClr val="tx1"/>
                  </a:solidFill>
                  <a:latin typeface="+mj-lt"/>
                </a:endParaRPr>
              </a:p>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𝒓𝒖𝒏𝒏𝒊𝒏𝒈</m:t>
                        </m:r>
                        <m:r>
                          <a:rPr lang="en-US" altLang="zh-TW" sz="2400" b="1" i="1" smtClean="0">
                            <a:solidFill>
                              <a:schemeClr val="tx1"/>
                            </a:solidFill>
                            <a:latin typeface="Cambria Math" panose="02040503050406030204" pitchFamily="18" charset="0"/>
                          </a:rPr>
                          <m:t> </m:t>
                        </m:r>
                        <m:r>
                          <a:rPr lang="en-US" altLang="zh-TW" sz="2400" b="1" i="1">
                            <a:solidFill>
                              <a:schemeClr val="tx1"/>
                            </a:solidFill>
                            <a:latin typeface="Cambria Math" panose="02040503050406030204" pitchFamily="18" charset="0"/>
                          </a:rPr>
                          <m:t>𝒎𝒆𝒅𝒊𝒂𝒏</m:t>
                        </m:r>
                      </m:sub>
                    </m:sSub>
                  </m:oMath>
                </a14:m>
                <a:r>
                  <a:rPr lang="en-US" altLang="zh-TW" sz="2400" i="1" dirty="0">
                    <a:solidFill>
                      <a:schemeClr val="tx1"/>
                    </a:solidFill>
                    <a:latin typeface="+mj-lt"/>
                  </a:rPr>
                  <a:t> = </a:t>
                </a:r>
                <a14:m>
                  <m:oMath xmlns:m="http://schemas.openxmlformats.org/officeDocument/2006/math">
                    <m:d>
                      <m:dPr>
                        <m:begChr m:val="{"/>
                        <m:endChr m:val=""/>
                        <m:ctrlPr>
                          <a:rPr lang="en-US" altLang="zh-TW" sz="2400" i="1">
                            <a:solidFill>
                              <a:schemeClr val="tx1"/>
                            </a:solidFill>
                            <a:latin typeface="Cambria Math" panose="02040503050406030204" pitchFamily="18" charset="0"/>
                          </a:rPr>
                        </m:ctrlPr>
                      </m:dPr>
                      <m:e>
                        <m:eqArr>
                          <m:eqArrPr>
                            <m:ctrlPr>
                              <a:rPr lang="en-US" altLang="zh-TW" sz="2400" i="1">
                                <a:solidFill>
                                  <a:schemeClr val="tx1"/>
                                </a:solidFill>
                                <a:latin typeface="Cambria Math" panose="02040503050406030204" pitchFamily="18" charset="0"/>
                              </a:rPr>
                            </m:ctrlPr>
                          </m:eqArrPr>
                          <m:e>
                            <m:r>
                              <a:rPr lang="en-US" altLang="zh-TW" sz="2400" i="1">
                                <a:solidFill>
                                  <a:schemeClr val="tx1"/>
                                </a:solidFill>
                                <a:latin typeface="Cambria Math" panose="02040503050406030204" pitchFamily="18" charset="0"/>
                              </a:rPr>
                              <m:t>𝑦</m:t>
                            </m:r>
                          </m:e>
                          <m:e>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𝑍</m:t>
                                </m:r>
                              </m:e>
                              <m:sub>
                                <m:r>
                                  <a:rPr lang="en-US" altLang="zh-TW" sz="2400" i="1">
                                    <a:solidFill>
                                      <a:schemeClr val="tx1"/>
                                    </a:solidFill>
                                    <a:latin typeface="Cambria Math" panose="02040503050406030204" pitchFamily="18" charset="0"/>
                                  </a:rPr>
                                  <m:t>𝑚𝑒𝑑𝑖𝑎𝑛</m:t>
                                </m:r>
                              </m:sub>
                            </m:sSub>
                            <m:r>
                              <a:rPr lang="en-US" altLang="zh-TW" sz="2400" i="1">
                                <a:solidFill>
                                  <a:schemeClr val="tx1"/>
                                </a:solidFill>
                                <a:latin typeface="Cambria Math" panose="02040503050406030204" pitchFamily="18" charset="0"/>
                              </a:rPr>
                              <m:t> </m:t>
                            </m:r>
                          </m:e>
                        </m:eqArr>
                      </m:e>
                    </m:d>
                  </m:oMath>
                </a14:m>
                <a:endParaRPr lang="en-US" altLang="zh-TW" sz="2400" dirty="0">
                  <a:solidFill>
                    <a:schemeClr val="tx1"/>
                  </a:solidFill>
                  <a:latin typeface="+mj-lt"/>
                </a:endParaRPr>
              </a:p>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𝒕𝒓𝒊𝒎𝒎𝒆𝒅</m:t>
                        </m:r>
                        <m:r>
                          <a:rPr lang="en-US" altLang="zh-TW" sz="2400" b="1" i="1">
                            <a:solidFill>
                              <a:schemeClr val="tx1"/>
                            </a:solidFill>
                            <a:latin typeface="Cambria Math" panose="02040503050406030204" pitchFamily="18" charset="0"/>
                          </a:rPr>
                          <m:t> </m:t>
                        </m:r>
                        <m:r>
                          <a:rPr lang="en-US" altLang="zh-TW" sz="2400" b="1" i="1">
                            <a:solidFill>
                              <a:schemeClr val="tx1"/>
                            </a:solidFill>
                            <a:latin typeface="Cambria Math" panose="02040503050406030204" pitchFamily="18" charset="0"/>
                          </a:rPr>
                          <m:t>𝒎𝒆𝒂𝒏</m:t>
                        </m:r>
                      </m:sub>
                    </m:sSub>
                  </m:oMath>
                </a14:m>
                <a:r>
                  <a:rPr lang="en-US" altLang="zh-TW" sz="2400" i="1" dirty="0">
                    <a:solidFill>
                      <a:schemeClr val="tx1"/>
                    </a:solidFill>
                    <a:latin typeface="+mj-lt"/>
                  </a:rPr>
                  <a:t> = </a:t>
                </a:r>
                <a14:m>
                  <m:oMath xmlns:m="http://schemas.openxmlformats.org/officeDocument/2006/math">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𝑁</m:t>
                        </m:r>
                        <m:r>
                          <a:rPr lang="en-US" altLang="zh-TW" sz="2400" i="1">
                            <a:solidFill>
                              <a:schemeClr val="tx1"/>
                            </a:solidFill>
                            <a:latin typeface="Cambria Math" panose="02040503050406030204" pitchFamily="18" charset="0"/>
                          </a:rPr>
                          <m:t>−2</m:t>
                        </m:r>
                        <m:r>
                          <a:rPr lang="en-US" altLang="zh-TW" sz="2400" i="1">
                            <a:solidFill>
                              <a:schemeClr val="tx1"/>
                            </a:solidFill>
                            <a:latin typeface="Cambria Math" panose="02040503050406030204" pitchFamily="18" charset="0"/>
                          </a:rPr>
                          <m:t>𝑘</m:t>
                        </m:r>
                      </m:den>
                    </m:f>
                    <m:nary>
                      <m:naryPr>
                        <m:chr m:val="∑"/>
                        <m:ctrlPr>
                          <a:rPr lang="en-US" altLang="zh-TW" sz="2400" i="1">
                            <a:solidFill>
                              <a:schemeClr val="tx1"/>
                            </a:solidFill>
                            <a:latin typeface="Cambria Math" panose="02040503050406030204" pitchFamily="18" charset="0"/>
                          </a:rPr>
                        </m:ctrlPr>
                      </m:naryPr>
                      <m:sub>
                        <m:r>
                          <m:rPr>
                            <m:brk m:alnAt="23"/>
                          </m:rPr>
                          <a:rPr lang="en-US" altLang="zh-TW" sz="2400" i="1">
                            <a:solidFill>
                              <a:schemeClr val="tx1"/>
                            </a:solidFill>
                            <a:latin typeface="Cambria Math" panose="02040503050406030204" pitchFamily="18" charset="0"/>
                          </a:rPr>
                          <m:t>𝑛</m:t>
                        </m:r>
                        <m:r>
                          <a:rPr lang="en-US" altLang="zh-TW" sz="2400" i="1">
                            <a:solidFill>
                              <a:schemeClr val="tx1"/>
                            </a:solidFill>
                            <a:latin typeface="Cambria Math" panose="02040503050406030204" pitchFamily="18" charset="0"/>
                          </a:rPr>
                          <m:t>=1+</m:t>
                        </m:r>
                        <m:r>
                          <a:rPr lang="en-US" altLang="zh-TW" sz="2400" i="1">
                            <a:solidFill>
                              <a:schemeClr val="tx1"/>
                            </a:solidFill>
                            <a:latin typeface="Cambria Math" panose="02040503050406030204" pitchFamily="18" charset="0"/>
                          </a:rPr>
                          <m:t>𝑘</m:t>
                        </m:r>
                      </m:sub>
                      <m:sup>
                        <m:r>
                          <a:rPr lang="en-US" altLang="zh-TW" sz="2400" i="1">
                            <a:solidFill>
                              <a:schemeClr val="tx1"/>
                            </a:solidFill>
                            <a:latin typeface="Cambria Math" panose="02040503050406030204" pitchFamily="18" charset="0"/>
                          </a:rPr>
                          <m:t>𝑁</m:t>
                        </m:r>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𝑘</m:t>
                        </m:r>
                      </m:sup>
                      <m:e>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𝑛</m:t>
                            </m:r>
                            <m:r>
                              <a:rPr lang="en-US" altLang="zh-TW" sz="2400" i="1">
                                <a:solidFill>
                                  <a:schemeClr val="tx1"/>
                                </a:solidFill>
                                <a:latin typeface="Cambria Math" panose="02040503050406030204" pitchFamily="18" charset="0"/>
                              </a:rPr>
                              <m:t>)</m:t>
                            </m:r>
                          </m:sub>
                        </m:sSub>
                      </m:e>
                    </m:nary>
                  </m:oMath>
                </a14:m>
                <a:endParaRPr lang="en-US" altLang="zh-TW" sz="2400" dirty="0">
                  <a:solidFill>
                    <a:schemeClr val="tx1"/>
                  </a:solidFill>
                  <a:latin typeface="+mj-lt"/>
                </a:endParaRPr>
              </a:p>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𝒎𝒊𝒅𝒓𝒂𝒏𝒈𝒆</m:t>
                        </m:r>
                      </m:sub>
                    </m:sSub>
                  </m:oMath>
                </a14:m>
                <a:r>
                  <a:rPr lang="en-US" altLang="zh-TW" sz="2400" i="1" dirty="0">
                    <a:solidFill>
                      <a:schemeClr val="tx1"/>
                    </a:solidFill>
                    <a:latin typeface="+mj-lt"/>
                  </a:rPr>
                  <a:t> = </a:t>
                </a:r>
                <a14:m>
                  <m:oMath xmlns:m="http://schemas.openxmlformats.org/officeDocument/2006/math">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2</m:t>
                        </m:r>
                      </m:den>
                    </m:f>
                    <m:d>
                      <m:dPr>
                        <m:begChr m:val="["/>
                        <m:endChr m:val="]"/>
                        <m:ctrlPr>
                          <a:rPr lang="en-US" altLang="zh-TW" sz="2400" i="1">
                            <a:solidFill>
                              <a:schemeClr val="tx1"/>
                            </a:solidFill>
                            <a:latin typeface="Cambria Math" panose="02040503050406030204" pitchFamily="18" charset="0"/>
                          </a:rPr>
                        </m:ctrlPr>
                      </m:dPr>
                      <m:e>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d>
                              <m:dPr>
                                <m:ctrlPr>
                                  <a:rPr lang="en-US" altLang="zh-TW" sz="2400" i="1">
                                    <a:solidFill>
                                      <a:schemeClr val="tx1"/>
                                    </a:solidFill>
                                    <a:latin typeface="Cambria Math" panose="02040503050406030204" pitchFamily="18" charset="0"/>
                                  </a:rPr>
                                </m:ctrlPr>
                              </m:dPr>
                              <m:e>
                                <m:r>
                                  <a:rPr lang="en-US" altLang="zh-TW" sz="2400" i="1">
                                    <a:solidFill>
                                      <a:schemeClr val="tx1"/>
                                    </a:solidFill>
                                    <a:latin typeface="Cambria Math" panose="02040503050406030204" pitchFamily="18" charset="0"/>
                                  </a:rPr>
                                  <m:t>1</m:t>
                                </m:r>
                              </m:e>
                            </m:d>
                          </m:sub>
                        </m:sSub>
                        <m:r>
                          <a:rPr lang="en-US" altLang="zh-TW" sz="2400" i="1">
                            <a:solidFill>
                              <a:schemeClr val="tx1"/>
                            </a:solidFill>
                            <a:latin typeface="Cambria Math" panose="02040503050406030204" pitchFamily="18" charset="0"/>
                          </a:rPr>
                          <m:t>+ </m:t>
                        </m:r>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d>
                              <m:dPr>
                                <m:ctrlPr>
                                  <a:rPr lang="en-US" altLang="zh-TW" sz="2400" i="1">
                                    <a:solidFill>
                                      <a:schemeClr val="tx1"/>
                                    </a:solidFill>
                                    <a:latin typeface="Cambria Math" panose="02040503050406030204" pitchFamily="18" charset="0"/>
                                  </a:rPr>
                                </m:ctrlPr>
                              </m:dPr>
                              <m:e>
                                <m:r>
                                  <a:rPr lang="en-US" altLang="zh-TW" sz="2400" i="1">
                                    <a:solidFill>
                                      <a:schemeClr val="tx1"/>
                                    </a:solidFill>
                                    <a:latin typeface="Cambria Math" panose="02040503050406030204" pitchFamily="18" charset="0"/>
                                  </a:rPr>
                                  <m:t>𝑁</m:t>
                                </m:r>
                              </m:e>
                            </m:d>
                          </m:sub>
                        </m:sSub>
                      </m:e>
                    </m:d>
                  </m:oMath>
                </a14:m>
                <a:endParaRPr lang="en-US" altLang="zh-TW" sz="2400" dirty="0">
                  <a:solidFill>
                    <a:schemeClr val="tx1"/>
                  </a:solidFill>
                  <a:latin typeface="+mj-lt"/>
                </a:endParaRPr>
              </a:p>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𝒔𝒊𝒈𝒎𝒂𝑭𝒊𝒍𝒕𝒆𝒓</m:t>
                        </m:r>
                      </m:sub>
                    </m:sSub>
                  </m:oMath>
                </a14:m>
                <a:r>
                  <a:rPr lang="en-US" altLang="zh-TW" sz="2400" dirty="0">
                    <a:solidFill>
                      <a:schemeClr val="tx1"/>
                    </a:solidFill>
                    <a:latin typeface="+mj-lt"/>
                  </a:rPr>
                  <a:t> = </a:t>
                </a:r>
                <a14:m>
                  <m:oMath xmlns:m="http://schemas.openxmlformats.org/officeDocument/2006/math">
                    <m:acc>
                      <m:accPr>
                        <m:chr m:val="̂"/>
                        <m:ctrlPr>
                          <a:rPr lang="en-US" altLang="zh-TW" sz="2400" i="1">
                            <a:solidFill>
                              <a:schemeClr val="tx1"/>
                            </a:solidFill>
                            <a:latin typeface="Cambria Math" panose="02040503050406030204" pitchFamily="18" charset="0"/>
                          </a:rPr>
                        </m:ctrlPr>
                      </m:accPr>
                      <m:e>
                        <m:r>
                          <a:rPr lang="en-US" altLang="zh-TW" sz="2400" i="1">
                            <a:solidFill>
                              <a:schemeClr val="tx1"/>
                            </a:solidFill>
                            <a:latin typeface="Cambria Math" panose="02040503050406030204" pitchFamily="18" charset="0"/>
                          </a:rPr>
                          <m:t>𝑦</m:t>
                        </m:r>
                      </m:e>
                    </m:acc>
                  </m:oMath>
                </a14:m>
                <a:r>
                  <a:rPr lang="en-US" altLang="zh-TW" sz="2400" i="1" dirty="0">
                    <a:solidFill>
                      <a:schemeClr val="tx1"/>
                    </a:solidFill>
                    <a:latin typeface="+mj-lt"/>
                  </a:rPr>
                  <a:t> = </a:t>
                </a:r>
                <a14:m>
                  <m:oMath xmlns:m="http://schemas.openxmlformats.org/officeDocument/2006/math">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𝑀</m:t>
                        </m:r>
                      </m:den>
                    </m:f>
                    <m:nary>
                      <m:naryPr>
                        <m:chr m:val="∑"/>
                        <m:supHide m:val="on"/>
                        <m:ctrlPr>
                          <a:rPr lang="en-US" altLang="zh-TW" sz="2400" i="1">
                            <a:solidFill>
                              <a:schemeClr val="tx1"/>
                            </a:solidFill>
                            <a:latin typeface="Cambria Math" panose="02040503050406030204" pitchFamily="18" charset="0"/>
                          </a:rPr>
                        </m:ctrlPr>
                      </m:naryPr>
                      <m:sub>
                        <m:r>
                          <m:rPr>
                            <m:brk m:alnAt="7"/>
                          </m:rPr>
                          <a:rPr lang="en-US" altLang="zh-TW" sz="2400" i="1">
                            <a:solidFill>
                              <a:schemeClr val="tx1"/>
                            </a:solidFill>
                            <a:latin typeface="Cambria Math" panose="02040503050406030204" pitchFamily="18" charset="0"/>
                          </a:rPr>
                          <m:t>𝑛</m:t>
                        </m:r>
                        <m:r>
                          <a:rPr lang="en-US" altLang="zh-TW" sz="2400" i="1">
                            <a:solidFill>
                              <a:schemeClr val="tx1"/>
                            </a:solidFill>
                            <a:latin typeface="Cambria Math" panose="02040503050406030204" pitchFamily="18" charset="0"/>
                            <a:ea typeface="Cambria Math" panose="02040503050406030204" pitchFamily="18" charset="0"/>
                          </a:rPr>
                          <m:t>∈</m:t>
                        </m:r>
                        <m:r>
                          <a:rPr lang="en-US" altLang="zh-TW" sz="2400" i="1">
                            <a:solidFill>
                              <a:schemeClr val="tx1"/>
                            </a:solidFill>
                            <a:latin typeface="Cambria Math" panose="02040503050406030204" pitchFamily="18" charset="0"/>
                            <a:ea typeface="Cambria Math" panose="02040503050406030204" pitchFamily="18" charset="0"/>
                          </a:rPr>
                          <m:t>𝑀</m:t>
                        </m:r>
                      </m:sub>
                      <m:sup/>
                      <m:e>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d>
                              <m:dPr>
                                <m:ctrlPr>
                                  <a:rPr lang="en-US" altLang="zh-TW" sz="2400" i="1">
                                    <a:solidFill>
                                      <a:schemeClr val="tx1"/>
                                    </a:solidFill>
                                    <a:latin typeface="Cambria Math" panose="02040503050406030204" pitchFamily="18" charset="0"/>
                                  </a:rPr>
                                </m:ctrlPr>
                              </m:dPr>
                              <m:e>
                                <m:r>
                                  <a:rPr lang="en-US" altLang="zh-TW" sz="2400" b="0" i="1" smtClean="0">
                                    <a:solidFill>
                                      <a:schemeClr val="tx1"/>
                                    </a:solidFill>
                                    <a:latin typeface="Cambria Math" panose="02040503050406030204" pitchFamily="18" charset="0"/>
                                  </a:rPr>
                                  <m:t>𝑛</m:t>
                                </m:r>
                              </m:e>
                            </m:d>
                          </m:sub>
                        </m:sSub>
                      </m:e>
                    </m:nary>
                  </m:oMath>
                </a14:m>
                <a:endParaRPr lang="zh-TW" altLang="en-US" dirty="0">
                  <a:solidFill>
                    <a:schemeClr val="tx1"/>
                  </a:solidFill>
                  <a:latin typeface="+mj-lt"/>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12000" y="1845734"/>
                <a:ext cx="7920000" cy="4463586"/>
              </a:xfrm>
              <a:blipFill>
                <a:blip r:embed="rId3"/>
                <a:stretch>
                  <a:fillRect l="-23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985783" y="2492896"/>
                <a:ext cx="2791918" cy="1329916"/>
              </a:xfrm>
              <a:prstGeom prst="rect">
                <a:avLst/>
              </a:prstGeom>
            </p:spPr>
            <p:txBody>
              <a:bodyPr wrap="none">
                <a:spAutoFit/>
              </a:bodyPr>
              <a:lstStyle/>
              <a:p>
                <a:endParaRPr lang="en-US" altLang="zh-TW" sz="200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altLang="zh-TW" sz="2000" i="0" smtClean="0">
                          <a:solidFill>
                            <a:schemeClr val="tx1"/>
                          </a:solidFill>
                          <a:latin typeface="Cambria Math" panose="02040503050406030204" pitchFamily="18" charset="0"/>
                        </a:rPr>
                        <m:t>if</m:t>
                      </m:r>
                      <m:r>
                        <a:rPr lang="en-US" altLang="zh-TW" sz="2000" i="1" smtClean="0">
                          <a:solidFill>
                            <a:schemeClr val="tx1"/>
                          </a:solidFill>
                          <a:latin typeface="Cambria Math" panose="02040503050406030204" pitchFamily="18" charset="0"/>
                        </a:rPr>
                        <m:t> </m:t>
                      </m:r>
                      <m:d>
                        <m:dPr>
                          <m:begChr m:val="|"/>
                          <m:endChr m:val="|"/>
                          <m:ctrlPr>
                            <a:rPr lang="en-US" altLang="zh-TW" sz="2000" i="1">
                              <a:solidFill>
                                <a:schemeClr val="tx1"/>
                              </a:solidFill>
                              <a:latin typeface="Cambria Math" panose="02040503050406030204" pitchFamily="18" charset="0"/>
                            </a:rPr>
                          </m:ctrlPr>
                        </m:dPr>
                        <m:e>
                          <m:f>
                            <m:fPr>
                              <m:ctrlPr>
                                <a:rPr lang="en-US"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𝑦</m:t>
                              </m:r>
                              <m:r>
                                <a:rPr lang="en-US" altLang="zh-TW" sz="2000" i="1">
                                  <a:solidFill>
                                    <a:schemeClr val="tx1"/>
                                  </a:solidFill>
                                  <a:latin typeface="Cambria Math" panose="02040503050406030204" pitchFamily="18" charset="0"/>
                                </a:rPr>
                                <m:t>−</m:t>
                              </m:r>
                              <m:sSub>
                                <m:sSubPr>
                                  <m:ctrlPr>
                                    <a:rPr lang="en-US"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𝑍</m:t>
                                  </m:r>
                                </m:e>
                                <m:sub>
                                  <m:r>
                                    <a:rPr lang="en-US" altLang="zh-TW" sz="2000" i="1">
                                      <a:solidFill>
                                        <a:schemeClr val="tx1"/>
                                      </a:solidFill>
                                      <a:latin typeface="Cambria Math" panose="02040503050406030204" pitchFamily="18" charset="0"/>
                                    </a:rPr>
                                    <m:t>𝑚𝑒𝑑𝑖𝑎𝑛</m:t>
                                  </m:r>
                                </m:sub>
                              </m:sSub>
                            </m:num>
                            <m:den>
                              <m:r>
                                <a:rPr lang="en-US" altLang="zh-TW" sz="2000" i="1">
                                  <a:solidFill>
                                    <a:schemeClr val="tx1"/>
                                  </a:solidFill>
                                  <a:latin typeface="Cambria Math" panose="02040503050406030204" pitchFamily="18" charset="0"/>
                                </a:rPr>
                                <m:t>𝑄</m:t>
                              </m:r>
                            </m:den>
                          </m:f>
                        </m:e>
                      </m:d>
                      <m:r>
                        <a:rPr lang="en-US" altLang="zh-TW" sz="2000" i="1">
                          <a:solidFill>
                            <a:schemeClr val="tx1"/>
                          </a:solidFill>
                          <a:latin typeface="Cambria Math" panose="02040503050406030204" pitchFamily="18" charset="0"/>
                        </a:rPr>
                        <m:t>&lt;</m:t>
                      </m:r>
                      <m:r>
                        <a:rPr lang="zh-TW" altLang="en-US" sz="2000" i="1">
                          <a:solidFill>
                            <a:schemeClr val="tx1"/>
                          </a:solidFill>
                          <a:latin typeface="Cambria Math" panose="02040503050406030204" pitchFamily="18" charset="0"/>
                        </a:rPr>
                        <m:t>𝜃</m:t>
                      </m:r>
                      <m:r>
                        <a:rPr lang="en-US" altLang="zh-TW" sz="2000" i="1">
                          <a:solidFill>
                            <a:schemeClr val="tx1"/>
                          </a:solidFill>
                          <a:latin typeface="Cambria Math" panose="02040503050406030204" pitchFamily="18" charset="0"/>
                        </a:rPr>
                        <m:t> </m:t>
                      </m:r>
                    </m:oMath>
                  </m:oMathPara>
                </a14:m>
                <a:endParaRPr lang="en-US" altLang="zh-TW" sz="2000" i="1" dirty="0">
                  <a:solidFill>
                    <a:schemeClr val="tx1"/>
                  </a:solidFill>
                  <a:latin typeface="+mj-lt"/>
                </a:endParaRPr>
              </a:p>
              <a:p>
                <a:r>
                  <a:rPr lang="en-US" altLang="zh-TW" sz="2000" i="1" dirty="0">
                    <a:solidFill>
                      <a:schemeClr val="tx1"/>
                    </a:solidFill>
                    <a:latin typeface="+mj-lt"/>
                  </a:rPr>
                  <a:t>  </a:t>
                </a:r>
                <a:r>
                  <a:rPr lang="en-US" altLang="zh-TW" sz="2000" dirty="0">
                    <a:solidFill>
                      <a:schemeClr val="tx1"/>
                    </a:solidFill>
                    <a:latin typeface="+mj-lt"/>
                  </a:rPr>
                  <a:t>otherwise</a:t>
                </a:r>
              </a:p>
            </p:txBody>
          </p:sp>
        </mc:Choice>
        <mc:Fallback xmlns="">
          <p:sp>
            <p:nvSpPr>
              <p:cNvPr id="14" name="矩形 13"/>
              <p:cNvSpPr>
                <a:spLocks noRot="1" noChangeAspect="1" noMove="1" noResize="1" noEditPoints="1" noAdjustHandles="1" noChangeArrowheads="1" noChangeShapeType="1" noTextEdit="1"/>
              </p:cNvSpPr>
              <p:nvPr/>
            </p:nvSpPr>
            <p:spPr>
              <a:xfrm>
                <a:off x="4985783" y="2492896"/>
                <a:ext cx="2791918" cy="1329916"/>
              </a:xfrm>
              <a:prstGeom prst="rect">
                <a:avLst/>
              </a:prstGeom>
              <a:blipFill>
                <a:blip r:embed="rId4"/>
                <a:stretch>
                  <a:fillRect b="-8571"/>
                </a:stretch>
              </a:blipFill>
            </p:spPr>
            <p:txBody>
              <a:bodyPr/>
              <a:lstStyle/>
              <a:p>
                <a:r>
                  <a:rPr lang="zh-TW" altLang="en-US">
                    <a:noFill/>
                  </a:rPr>
                  <a:t> </a:t>
                </a:r>
              </a:p>
            </p:txBody>
          </p:sp>
        </mc:Fallback>
      </mc:AlternateContent>
      <p:sp>
        <p:nvSpPr>
          <p:cNvPr id="1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58</a:t>
            </a:fld>
            <a:endParaRPr lang="en-US" dirty="0"/>
          </a:p>
        </p:txBody>
      </p:sp>
      <p:sp>
        <p:nvSpPr>
          <p:cNvPr id="8" name="Title 1"/>
          <p:cNvSpPr>
            <a:spLocks noGrp="1"/>
          </p:cNvSpPr>
          <p:nvPr>
            <p:ph type="title"/>
          </p:nvPr>
        </p:nvSpPr>
        <p:spPr>
          <a:xfrm>
            <a:off x="822960" y="286604"/>
            <a:ext cx="7543800" cy="1450757"/>
          </a:xfrm>
        </p:spPr>
        <p:txBody>
          <a:bodyPr>
            <a:normAutofit/>
          </a:bodyPr>
          <a:lstStyle/>
          <a:p>
            <a:r>
              <a:rPr lang="en-US" altLang="zh-TW" sz="4000" dirty="0">
                <a:solidFill>
                  <a:schemeClr val="tx1"/>
                </a:solidFill>
              </a:rPr>
              <a:t>Noise Removal Method Recap</a:t>
            </a:r>
            <a:br>
              <a:rPr lang="en-US" altLang="zh-TW" sz="4000" dirty="0">
                <a:solidFill>
                  <a:schemeClr val="tx1"/>
                </a:solidFill>
              </a:rPr>
            </a:br>
            <a:r>
              <a:rPr lang="en-US" altLang="zh-TW" sz="4000" dirty="0">
                <a:solidFill>
                  <a:schemeClr val="tx1"/>
                </a:solidFill>
              </a:rPr>
              <a:t>(5 methods)</a:t>
            </a:r>
            <a:endParaRPr lang="zh-TW" altLang="en-US" sz="4000" dirty="0">
              <a:solidFill>
                <a:schemeClr val="tx1"/>
              </a:solidFill>
            </a:endParaRPr>
          </a:p>
        </p:txBody>
      </p:sp>
    </p:spTree>
    <p:extLst>
      <p:ext uri="{BB962C8B-B14F-4D97-AF65-F5344CB8AC3E}">
        <p14:creationId xmlns:p14="http://schemas.microsoft.com/office/powerpoint/2010/main" val="36141636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2"/>
          <p:cNvSpPr>
            <a:spLocks noGrp="1" noChangeArrowheads="1"/>
          </p:cNvSpPr>
          <p:nvPr>
            <p:ph type="title"/>
          </p:nvPr>
        </p:nvSpPr>
        <p:spPr/>
        <p:txBody>
          <a:bodyPr/>
          <a:lstStyle/>
          <a:p>
            <a:pPr eaLnBrk="1" hangingPunct="1"/>
            <a:r>
              <a:rPr lang="en-US" altLang="zh-TW" dirty="0">
                <a:solidFill>
                  <a:schemeClr val="tx1"/>
                </a:solidFill>
              </a:rPr>
              <a:t>Fun Time 6</a:t>
            </a:r>
            <a:endParaRPr lang="zh-TW" altLang="zh-TW" dirty="0">
              <a:solidFill>
                <a:schemeClr val="tx1"/>
              </a:solidFill>
            </a:endParaRPr>
          </a:p>
        </p:txBody>
      </p:sp>
      <p:sp>
        <p:nvSpPr>
          <p:cNvPr id="41988" name="Rectangle 3"/>
          <p:cNvSpPr>
            <a:spLocks noGrp="1" noChangeArrowheads="1"/>
          </p:cNvSpPr>
          <p:nvPr>
            <p:ph idx="1"/>
          </p:nvPr>
        </p:nvSpPr>
        <p:spPr/>
        <p:txBody>
          <a:bodyPr/>
          <a:lstStyle/>
          <a:p>
            <a:pPr marL="0" indent="0" eaLnBrk="1" hangingPunct="1">
              <a:buFont typeface="Wingdings" pitchFamily="2" charset="2"/>
              <a:buNone/>
              <a:defRPr/>
            </a:pPr>
            <a:endParaRPr lang="en-US" altLang="zh-TW" dirty="0"/>
          </a:p>
          <a:p>
            <a:pPr eaLnBrk="1" hangingPunct="1">
              <a:defRPr/>
            </a:pPr>
            <a:endParaRPr lang="en-US" altLang="zh-TW" dirty="0"/>
          </a:p>
        </p:txBody>
      </p:sp>
      <p:sp>
        <p:nvSpPr>
          <p:cNvPr id="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59</a:t>
            </a:fld>
            <a:endParaRPr lang="en-US" dirty="0"/>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lstStyle/>
          <a:p>
            <a:pPr eaLnBrk="1" hangingPunct="1"/>
            <a:r>
              <a:rPr lang="en-US" altLang="zh-TW" dirty="0"/>
              <a:t>Fun Time 1</a:t>
            </a:r>
            <a:endParaRPr lang="zh-TW" altLang="zh-TW" dirty="0"/>
          </a:p>
        </p:txBody>
      </p:sp>
      <p:sp>
        <p:nvSpPr>
          <p:cNvPr id="41988" name="Rectangle 3"/>
          <p:cNvSpPr>
            <a:spLocks noGrp="1" noChangeArrowheads="1"/>
          </p:cNvSpPr>
          <p:nvPr>
            <p:ph idx="1"/>
          </p:nvPr>
        </p:nvSpPr>
        <p:spPr/>
        <p:txBody>
          <a:bodyPr/>
          <a:lstStyle/>
          <a:p>
            <a:pPr marL="0" indent="0" eaLnBrk="1" hangingPunct="1">
              <a:buFont typeface="Wingdings" pitchFamily="2" charset="2"/>
              <a:buNone/>
              <a:defRPr/>
            </a:pPr>
            <a:endParaRPr lang="en-US" altLang="zh-TW" dirty="0"/>
          </a:p>
          <a:p>
            <a:pPr eaLnBrk="1" hangingPunct="1">
              <a:defRPr/>
            </a:pPr>
            <a:endParaRPr lang="en-US" altLang="zh-TW" dirty="0"/>
          </a:p>
        </p:txBody>
      </p:sp>
      <p:sp>
        <p:nvSpPr>
          <p:cNvPr id="4"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2" name="投影片編號版面配置區 1"/>
          <p:cNvSpPr>
            <a:spLocks noGrp="1"/>
          </p:cNvSpPr>
          <p:nvPr>
            <p:ph type="sldNum" sz="quarter" idx="12"/>
          </p:nvPr>
        </p:nvSpPr>
        <p:spPr/>
        <p:txBody>
          <a:bodyPr/>
          <a:lstStyle/>
          <a:p>
            <a:fld id="{028E3F4F-51B2-42EE-AFA2-40C4572185CC}" type="slidenum">
              <a:rPr lang="en-US" smtClean="0"/>
              <a:t>6</a:t>
            </a:fld>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2"/>
          <p:cNvSpPr>
            <a:spLocks noGrp="1" noChangeArrowheads="1"/>
          </p:cNvSpPr>
          <p:nvPr>
            <p:ph type="title"/>
          </p:nvPr>
        </p:nvSpPr>
        <p:spPr>
          <a:xfrm>
            <a:off x="822960" y="228547"/>
            <a:ext cx="7543800" cy="1450757"/>
          </a:xfrm>
        </p:spPr>
        <p:txBody>
          <a:bodyPr>
            <a:normAutofit/>
          </a:bodyPr>
          <a:lstStyle/>
          <a:p>
            <a:pPr eaLnBrk="1" hangingPunct="1"/>
            <a:r>
              <a:rPr lang="en-US" altLang="zh-TW" sz="4000" b="0" dirty="0">
                <a:solidFill>
                  <a:schemeClr val="tx1"/>
                </a:solidFill>
              </a:rPr>
              <a:t>7.2.10 Selected-Neighborhood Averaging</a:t>
            </a:r>
          </a:p>
        </p:txBody>
      </p:sp>
      <p:sp>
        <p:nvSpPr>
          <p:cNvPr id="110596" name="Rectangle 3"/>
          <p:cNvSpPr>
            <a:spLocks noGrp="1" noChangeArrowheads="1"/>
          </p:cNvSpPr>
          <p:nvPr>
            <p:ph idx="1"/>
          </p:nvPr>
        </p:nvSpPr>
        <p:spPr/>
        <p:txBody>
          <a:bodyPr>
            <a:normAutofit/>
          </a:bodyPr>
          <a:lstStyle/>
          <a:p>
            <a:pPr marL="0" indent="0" eaLnBrk="1" hangingPunct="1">
              <a:lnSpc>
                <a:spcPct val="100000"/>
              </a:lnSpc>
              <a:spcBef>
                <a:spcPts val="0"/>
              </a:spcBef>
              <a:spcAft>
                <a:spcPts val="0"/>
              </a:spcAft>
              <a:buNone/>
            </a:pPr>
            <a:r>
              <a:rPr lang="en-US" altLang="zh-TW" sz="2400" b="1" dirty="0">
                <a:solidFill>
                  <a:schemeClr val="tx1"/>
                </a:solidFill>
                <a:latin typeface="+mj-lt"/>
              </a:rPr>
              <a:t>selected-neighborhood averaging: </a:t>
            </a:r>
          </a:p>
          <a:p>
            <a:pPr marL="0" indent="0" eaLnBrk="1" hangingPunct="1">
              <a:lnSpc>
                <a:spcPct val="100000"/>
              </a:lnSpc>
              <a:spcBef>
                <a:spcPts val="0"/>
              </a:spcBef>
              <a:spcAft>
                <a:spcPts val="0"/>
              </a:spcAft>
              <a:buFont typeface="Wingdings" pitchFamily="2" charset="2"/>
              <a:buNone/>
            </a:pPr>
            <a:r>
              <a:rPr lang="en-US" altLang="zh-TW" sz="2400" dirty="0">
                <a:solidFill>
                  <a:schemeClr val="tx1"/>
                </a:solidFill>
                <a:latin typeface="+mj-lt"/>
              </a:rPr>
              <a:t>assumes pixel a part of homogeneous region. For example, there are </a:t>
            </a:r>
            <a:r>
              <a:rPr lang="en-US" altLang="zh-TW" sz="2400" b="1" dirty="0">
                <a:solidFill>
                  <a:schemeClr val="tx1"/>
                </a:solidFill>
                <a:latin typeface="+mj-lt"/>
              </a:rPr>
              <a:t>nine</a:t>
            </a:r>
            <a:r>
              <a:rPr lang="en-US" altLang="zh-TW" sz="2400" dirty="0">
                <a:solidFill>
                  <a:schemeClr val="tx1"/>
                </a:solidFill>
                <a:latin typeface="+mj-lt"/>
              </a:rPr>
              <a:t> 3</a:t>
            </a:r>
            <a:r>
              <a:rPr lang="en-US" altLang="zh-TW" sz="2400" dirty="0">
                <a:solidFill>
                  <a:schemeClr val="tx1"/>
                </a:solidFill>
                <a:latin typeface="標楷體" panose="03000509000000000000" pitchFamily="65" charset="-120"/>
                <a:ea typeface="標楷體" panose="03000509000000000000" pitchFamily="65" charset="-120"/>
              </a:rPr>
              <a:t>×</a:t>
            </a:r>
            <a:r>
              <a:rPr lang="en-US" altLang="zh-TW" sz="2400" dirty="0">
                <a:solidFill>
                  <a:schemeClr val="tx1"/>
                </a:solidFill>
                <a:latin typeface="+mj-lt"/>
              </a:rPr>
              <a:t>3 neighborhoods that contains a given pixel.</a:t>
            </a:r>
          </a:p>
          <a:p>
            <a:pPr marL="0" indent="0" eaLnBrk="1" hangingPunct="1">
              <a:lnSpc>
                <a:spcPct val="100000"/>
              </a:lnSpc>
              <a:spcBef>
                <a:spcPts val="0"/>
              </a:spcBef>
              <a:spcAft>
                <a:spcPts val="0"/>
              </a:spcAft>
              <a:buNone/>
            </a:pPr>
            <a:endParaRPr lang="en-US" altLang="zh-TW" sz="2400" dirty="0">
              <a:solidFill>
                <a:schemeClr val="tx1"/>
              </a:solidFill>
              <a:latin typeface="+mj-lt"/>
            </a:endParaRPr>
          </a:p>
          <a:p>
            <a:pPr marL="0" indent="0" eaLnBrk="1" hangingPunct="1">
              <a:lnSpc>
                <a:spcPct val="100000"/>
              </a:lnSpc>
              <a:spcBef>
                <a:spcPts val="0"/>
              </a:spcBef>
              <a:spcAft>
                <a:spcPts val="0"/>
              </a:spcAft>
              <a:buNone/>
            </a:pPr>
            <a:r>
              <a:rPr lang="en-US" altLang="zh-TW" sz="2400" b="1" dirty="0">
                <a:solidFill>
                  <a:schemeClr val="tx1"/>
                </a:solidFill>
                <a:latin typeface="+mj-lt"/>
              </a:rPr>
              <a:t>noise-filtered value: </a:t>
            </a:r>
          </a:p>
          <a:p>
            <a:pPr eaLnBrk="1" hangingPunct="1">
              <a:lnSpc>
                <a:spcPct val="100000"/>
              </a:lnSpc>
              <a:spcBef>
                <a:spcPts val="0"/>
              </a:spcBef>
              <a:spcAft>
                <a:spcPts val="0"/>
              </a:spcAft>
              <a:buFont typeface="Wingdings" pitchFamily="2" charset="2"/>
              <a:buNone/>
            </a:pPr>
            <a:r>
              <a:rPr lang="en-US" altLang="zh-TW" sz="2400" dirty="0">
                <a:solidFill>
                  <a:schemeClr val="tx1"/>
                </a:solidFill>
                <a:latin typeface="+mj-lt"/>
              </a:rPr>
              <a:t>mean value from lowest variance neighborhood.</a:t>
            </a:r>
          </a:p>
        </p:txBody>
      </p:sp>
      <p:sp>
        <p:nvSpPr>
          <p:cNvPr id="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60</a:t>
            </a:fld>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7.2.11 Minimum Mean Square Noise Smoothing</a:t>
            </a:r>
          </a:p>
        </p:txBody>
      </p:sp>
      <p:sp>
        <p:nvSpPr>
          <p:cNvPr id="111620" name="Rectangle 3"/>
          <p:cNvSpPr>
            <a:spLocks noGrp="1" noChangeArrowheads="1"/>
          </p:cNvSpPr>
          <p:nvPr>
            <p:ph idx="1"/>
          </p:nvPr>
        </p:nvSpPr>
        <p:spPr/>
        <p:txBody>
          <a:bodyPr>
            <a:normAutofit/>
          </a:bodyPr>
          <a:lstStyle/>
          <a:p>
            <a:pPr marL="0" indent="0" eaLnBrk="1" hangingPunct="1">
              <a:lnSpc>
                <a:spcPct val="150000"/>
              </a:lnSpc>
              <a:spcBef>
                <a:spcPts val="0"/>
              </a:spcBef>
              <a:spcAft>
                <a:spcPts val="0"/>
              </a:spcAft>
              <a:buNone/>
            </a:pPr>
            <a:r>
              <a:rPr lang="en-US" altLang="zh-TW" sz="2400" b="1" dirty="0">
                <a:solidFill>
                  <a:schemeClr val="tx1"/>
                </a:solidFill>
                <a:latin typeface="+mj-lt"/>
              </a:rPr>
              <a:t>minimum mean square noise smoothing: </a:t>
            </a:r>
          </a:p>
          <a:p>
            <a:pPr marL="358775" indent="0" eaLnBrk="1" hangingPunct="1">
              <a:lnSpc>
                <a:spcPct val="150000"/>
              </a:lnSpc>
              <a:spcBef>
                <a:spcPts val="0"/>
              </a:spcBef>
              <a:spcAft>
                <a:spcPts val="0"/>
              </a:spcAft>
              <a:buNone/>
            </a:pPr>
            <a:r>
              <a:rPr lang="en-US" altLang="zh-TW" sz="2400" dirty="0">
                <a:solidFill>
                  <a:schemeClr val="tx1"/>
                </a:solidFill>
                <a:latin typeface="+mj-lt"/>
              </a:rPr>
              <a:t>additive or multiplicative noise.</a:t>
            </a:r>
          </a:p>
          <a:p>
            <a:pPr eaLnBrk="1" hangingPunct="1">
              <a:lnSpc>
                <a:spcPct val="150000"/>
              </a:lnSpc>
              <a:spcBef>
                <a:spcPts val="0"/>
              </a:spcBef>
              <a:spcAft>
                <a:spcPts val="0"/>
              </a:spcAft>
              <a:buFont typeface="Wingdings" pitchFamily="2" charset="2"/>
              <a:buNone/>
            </a:pPr>
            <a:endParaRPr lang="en-US" altLang="zh-TW" sz="2400" dirty="0">
              <a:solidFill>
                <a:schemeClr val="tx1"/>
              </a:solidFill>
              <a:latin typeface="+mj-lt"/>
            </a:endParaRPr>
          </a:p>
          <a:p>
            <a:pPr marL="0" indent="0" eaLnBrk="1" hangingPunct="1">
              <a:lnSpc>
                <a:spcPct val="150000"/>
              </a:lnSpc>
              <a:spcBef>
                <a:spcPts val="0"/>
              </a:spcBef>
              <a:spcAft>
                <a:spcPts val="0"/>
              </a:spcAft>
              <a:buNone/>
            </a:pPr>
            <a:r>
              <a:rPr lang="en-US" altLang="zh-TW" sz="2400" b="1" dirty="0">
                <a:solidFill>
                  <a:schemeClr val="tx1"/>
                </a:solidFill>
                <a:latin typeface="+mj-lt"/>
              </a:rPr>
              <a:t>each pixel in true image: </a:t>
            </a:r>
          </a:p>
          <a:p>
            <a:pPr marL="358775" indent="0" eaLnBrk="1" hangingPunct="1">
              <a:lnSpc>
                <a:spcPct val="150000"/>
              </a:lnSpc>
              <a:spcBef>
                <a:spcPts val="0"/>
              </a:spcBef>
              <a:spcAft>
                <a:spcPts val="0"/>
              </a:spcAft>
              <a:buNone/>
            </a:pPr>
            <a:r>
              <a:rPr lang="en-US" altLang="zh-TW" sz="2400" dirty="0">
                <a:solidFill>
                  <a:schemeClr val="tx1"/>
                </a:solidFill>
                <a:latin typeface="+mj-lt"/>
              </a:rPr>
              <a:t>regarded as a random variable.</a:t>
            </a:r>
          </a:p>
        </p:txBody>
      </p:sp>
      <p:sp>
        <p:nvSpPr>
          <p:cNvPr id="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61</a:t>
            </a:fld>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內容版面配置區 12"/>
              <p:cNvSpPr>
                <a:spLocks noGrp="1"/>
              </p:cNvSpPr>
              <p:nvPr>
                <p:ph idx="1"/>
              </p:nvPr>
            </p:nvSpPr>
            <p:spPr>
              <a:xfrm>
                <a:off x="822959" y="1845734"/>
                <a:ext cx="7543801" cy="4391578"/>
              </a:xfrm>
            </p:spPr>
            <p:txBody>
              <a:bodyPr>
                <a:noAutofit/>
              </a:bodyPr>
              <a:lstStyle/>
              <a:p>
                <a:pPr algn="ctr">
                  <a:lnSpc>
                    <a:spcPct val="150000"/>
                  </a:lnSpc>
                  <a:spcBef>
                    <a:spcPts val="0"/>
                  </a:spcBef>
                  <a:spcAft>
                    <a:spcPts val="0"/>
                  </a:spcAft>
                </a:pPr>
                <a:r>
                  <a:rPr lang="en-US" altLang="zh-TW" sz="2800" i="1" dirty="0">
                    <a:solidFill>
                      <a:schemeClr val="tx1"/>
                    </a:solidFill>
                  </a:rPr>
                  <a:t>Z = Y + </a:t>
                </a:r>
                <a:r>
                  <a:rPr lang="el-GR" altLang="zh-TW" sz="2800" i="1" dirty="0">
                    <a:solidFill>
                      <a:schemeClr val="tx1"/>
                    </a:solidFill>
                  </a:rPr>
                  <a:t>ξ</a:t>
                </a:r>
                <a:endParaRPr lang="en-US" altLang="zh-TW" sz="2800" i="1" dirty="0">
                  <a:solidFill>
                    <a:schemeClr val="tx1"/>
                  </a:solidFill>
                </a:endParaRPr>
              </a:p>
              <a:p>
                <a:pPr algn="ctr">
                  <a:lnSpc>
                    <a:spcPct val="150000"/>
                  </a:lnSpc>
                  <a:spcBef>
                    <a:spcPts val="0"/>
                  </a:spcBef>
                  <a:spcAft>
                    <a:spcPts val="0"/>
                  </a:spcAft>
                </a:pPr>
                <a14:m>
                  <m:oMath xmlns:m="http://schemas.openxmlformats.org/officeDocument/2006/math">
                    <m:acc>
                      <m:accPr>
                        <m:chr m:val="̂"/>
                        <m:ctrlPr>
                          <a:rPr lang="zh-TW" altLang="en-US" sz="2800" i="1" smtClean="0">
                            <a:solidFill>
                              <a:schemeClr val="tx1"/>
                            </a:solidFill>
                            <a:latin typeface="Cambria Math" panose="02040503050406030204" pitchFamily="18" charset="0"/>
                          </a:rPr>
                        </m:ctrlPr>
                      </m:accPr>
                      <m:e>
                        <m:r>
                          <a:rPr lang="en-US" altLang="zh-TW" sz="2800" b="0" i="1" smtClean="0">
                            <a:solidFill>
                              <a:schemeClr val="tx1"/>
                            </a:solidFill>
                            <a:latin typeface="Cambria Math" panose="02040503050406030204" pitchFamily="18" charset="0"/>
                          </a:rPr>
                          <m:t>𝑌</m:t>
                        </m:r>
                      </m:e>
                    </m:acc>
                  </m:oMath>
                </a14:m>
                <a:r>
                  <a:rPr lang="zh-TW" altLang="en-US" sz="2800" i="1" dirty="0">
                    <a:solidFill>
                      <a:schemeClr val="tx1"/>
                    </a:solidFill>
                  </a:rPr>
                  <a:t> </a:t>
                </a:r>
                <a:r>
                  <a:rPr lang="en-US" altLang="zh-TW" sz="2800" i="1" dirty="0">
                    <a:solidFill>
                      <a:schemeClr val="tx1"/>
                    </a:solidFill>
                  </a:rPr>
                  <a:t>= </a:t>
                </a:r>
                <a:r>
                  <a:rPr lang="el-GR" altLang="zh-TW" sz="2800" i="1" dirty="0">
                    <a:solidFill>
                      <a:schemeClr val="tx1"/>
                    </a:solidFill>
                  </a:rPr>
                  <a:t>α</a:t>
                </a:r>
                <a:r>
                  <a:rPr lang="en-US" altLang="zh-TW" sz="2800" i="1" dirty="0">
                    <a:solidFill>
                      <a:schemeClr val="tx1"/>
                    </a:solidFill>
                  </a:rPr>
                  <a:t>Z + </a:t>
                </a:r>
                <a:r>
                  <a:rPr lang="el-GR" altLang="zh-TW" sz="2800" i="1" dirty="0">
                    <a:solidFill>
                      <a:schemeClr val="tx1"/>
                    </a:solidFill>
                  </a:rPr>
                  <a:t>β</a:t>
                </a:r>
                <a:endParaRPr lang="en-US" altLang="zh-TW" sz="2800" i="1" dirty="0">
                  <a:solidFill>
                    <a:schemeClr val="tx1"/>
                  </a:solidFill>
                </a:endParaRPr>
              </a:p>
              <a:p>
                <a:pPr>
                  <a:lnSpc>
                    <a:spcPct val="120000"/>
                  </a:lnSpc>
                  <a:spcBef>
                    <a:spcPts val="0"/>
                  </a:spcBef>
                  <a:spcAft>
                    <a:spcPts val="0"/>
                  </a:spcAft>
                </a:pPr>
                <a:r>
                  <a:rPr lang="en-US" altLang="zh-TW" sz="2400" i="1" dirty="0">
                    <a:solidFill>
                      <a:schemeClr val="tx1"/>
                    </a:solidFill>
                  </a:rPr>
                  <a:t>Z</a:t>
                </a:r>
                <a:r>
                  <a:rPr lang="en-US" altLang="zh-TW" sz="2400" dirty="0">
                    <a:solidFill>
                      <a:schemeClr val="tx1"/>
                    </a:solidFill>
                  </a:rPr>
                  <a:t>: observed pixel value</a:t>
                </a:r>
              </a:p>
              <a:p>
                <a:pPr>
                  <a:lnSpc>
                    <a:spcPct val="120000"/>
                  </a:lnSpc>
                  <a:spcBef>
                    <a:spcPts val="0"/>
                  </a:spcBef>
                  <a:spcAft>
                    <a:spcPts val="0"/>
                  </a:spcAft>
                </a:pPr>
                <a:r>
                  <a:rPr lang="en-US" altLang="zh-TW" sz="2400" i="1" dirty="0">
                    <a:solidFill>
                      <a:schemeClr val="tx1"/>
                    </a:solidFill>
                  </a:rPr>
                  <a:t>Y</a:t>
                </a:r>
                <a:r>
                  <a:rPr lang="en-US" altLang="zh-TW" sz="2400" dirty="0">
                    <a:solidFill>
                      <a:schemeClr val="tx1"/>
                    </a:solidFill>
                  </a:rPr>
                  <a:t>: pixel value</a:t>
                </a:r>
              </a:p>
              <a:p>
                <a:pPr>
                  <a:lnSpc>
                    <a:spcPct val="120000"/>
                  </a:lnSpc>
                  <a:spcBef>
                    <a:spcPts val="0"/>
                  </a:spcBef>
                  <a:spcAft>
                    <a:spcPts val="0"/>
                  </a:spcAft>
                </a:pPr>
                <a:r>
                  <a:rPr lang="el-GR" altLang="zh-TW" sz="2400" i="1" dirty="0">
                    <a:solidFill>
                      <a:schemeClr val="tx1"/>
                    </a:solidFill>
                  </a:rPr>
                  <a:t>ξ</a:t>
                </a:r>
                <a:r>
                  <a:rPr lang="en-US" altLang="zh-TW" sz="2400" dirty="0">
                    <a:solidFill>
                      <a:schemeClr val="tx1"/>
                    </a:solidFill>
                  </a:rPr>
                  <a:t>: noise</a:t>
                </a:r>
              </a:p>
              <a:p>
                <a:pPr>
                  <a:lnSpc>
                    <a:spcPct val="120000"/>
                  </a:lnSpc>
                  <a:spcBef>
                    <a:spcPts val="0"/>
                  </a:spcBef>
                  <a:spcAft>
                    <a:spcPts val="0"/>
                  </a:spcAft>
                </a:pPr>
                <a14:m>
                  <m:oMath xmlns:m="http://schemas.openxmlformats.org/officeDocument/2006/math">
                    <m:acc>
                      <m:accPr>
                        <m:chr m:val="̂"/>
                        <m:ctrlPr>
                          <a:rPr lang="zh-TW" altLang="en-US" sz="2400" i="1" smtClean="0">
                            <a:solidFill>
                              <a:schemeClr val="tx1"/>
                            </a:solidFill>
                            <a:latin typeface="Cambria Math" panose="02040503050406030204" pitchFamily="18" charset="0"/>
                          </a:rPr>
                        </m:ctrlPr>
                      </m:accPr>
                      <m:e>
                        <m:r>
                          <a:rPr lang="en-US" altLang="zh-TW" sz="2400" i="1">
                            <a:solidFill>
                              <a:schemeClr val="tx1"/>
                            </a:solidFill>
                            <a:latin typeface="Cambria Math" panose="02040503050406030204" pitchFamily="18" charset="0"/>
                          </a:rPr>
                          <m:t>𝑌</m:t>
                        </m:r>
                      </m:e>
                    </m:acc>
                  </m:oMath>
                </a14:m>
                <a:r>
                  <a:rPr lang="en-US" altLang="zh-TW" sz="2400" dirty="0">
                    <a:solidFill>
                      <a:schemeClr val="tx1"/>
                    </a:solidFill>
                  </a:rPr>
                  <a:t>: estimated pixel value</a:t>
                </a:r>
              </a:p>
              <a:p>
                <a:pPr>
                  <a:lnSpc>
                    <a:spcPct val="120000"/>
                  </a:lnSpc>
                  <a:spcBef>
                    <a:spcPts val="0"/>
                  </a:spcBef>
                  <a:spcAft>
                    <a:spcPts val="0"/>
                  </a:spcAft>
                </a:pPr>
                <a:r>
                  <a:rPr lang="el-GR" altLang="zh-TW" sz="2400" i="1" dirty="0">
                    <a:solidFill>
                      <a:schemeClr val="tx1"/>
                    </a:solidFill>
                  </a:rPr>
                  <a:t>α</a:t>
                </a:r>
                <a:r>
                  <a:rPr lang="en-US" altLang="zh-TW" sz="2400" i="1" dirty="0">
                    <a:solidFill>
                      <a:schemeClr val="tx1"/>
                    </a:solidFill>
                  </a:rPr>
                  <a:t>, </a:t>
                </a:r>
                <a:r>
                  <a:rPr lang="el-GR" altLang="zh-TW" sz="2400" i="1" dirty="0">
                    <a:solidFill>
                      <a:schemeClr val="tx1"/>
                    </a:solidFill>
                  </a:rPr>
                  <a:t>β</a:t>
                </a:r>
                <a:r>
                  <a:rPr lang="en-US" altLang="zh-TW" sz="2400" dirty="0">
                    <a:solidFill>
                      <a:schemeClr val="tx1"/>
                    </a:solidFill>
                  </a:rPr>
                  <a:t>: variables</a:t>
                </a:r>
              </a:p>
              <a:p>
                <a:pPr>
                  <a:lnSpc>
                    <a:spcPct val="120000"/>
                  </a:lnSpc>
                  <a:spcBef>
                    <a:spcPts val="0"/>
                  </a:spcBef>
                  <a:spcAft>
                    <a:spcPts val="0"/>
                  </a:spcAft>
                </a:pPr>
                <a:r>
                  <a:rPr lang="en-US" altLang="zh-TW" sz="2400" dirty="0">
                    <a:solidFill>
                      <a:schemeClr val="tx1"/>
                    </a:solidFill>
                  </a:rPr>
                  <a:t>Goal: choose </a:t>
                </a:r>
                <a:r>
                  <a:rPr lang="el-GR" altLang="zh-TW" sz="2400" i="1" dirty="0">
                    <a:solidFill>
                      <a:schemeClr val="tx1"/>
                    </a:solidFill>
                  </a:rPr>
                  <a:t>α</a:t>
                </a:r>
                <a:r>
                  <a:rPr lang="en-US" altLang="zh-TW" sz="2400" dirty="0">
                    <a:solidFill>
                      <a:schemeClr val="tx1"/>
                    </a:solidFill>
                  </a:rPr>
                  <a:t> and </a:t>
                </a:r>
                <a:r>
                  <a:rPr lang="el-GR" altLang="zh-TW" sz="2400" i="1" dirty="0">
                    <a:solidFill>
                      <a:schemeClr val="tx1"/>
                    </a:solidFill>
                  </a:rPr>
                  <a:t>β</a:t>
                </a:r>
                <a:r>
                  <a:rPr lang="en-US" altLang="zh-TW" sz="2400" dirty="0">
                    <a:solidFill>
                      <a:schemeClr val="tx1"/>
                    </a:solidFill>
                  </a:rPr>
                  <a:t> to minimize mean square error</a:t>
                </a:r>
                <a:endParaRPr lang="zh-TW" altLang="en-US" sz="2400" i="1" dirty="0">
                  <a:solidFill>
                    <a:schemeClr val="tx1"/>
                  </a:solidFill>
                </a:endParaRPr>
              </a:p>
            </p:txBody>
          </p:sp>
        </mc:Choice>
        <mc:Fallback xmlns="">
          <p:sp>
            <p:nvSpPr>
              <p:cNvPr id="13" name="內容版面配置區 12"/>
              <p:cNvSpPr>
                <a:spLocks noGrp="1" noRot="1" noChangeAspect="1" noMove="1" noResize="1" noEditPoints="1" noAdjustHandles="1" noChangeArrowheads="1" noChangeShapeType="1" noTextEdit="1"/>
              </p:cNvSpPr>
              <p:nvPr>
                <p:ph idx="1"/>
              </p:nvPr>
            </p:nvSpPr>
            <p:spPr>
              <a:xfrm>
                <a:off x="822959" y="1845734"/>
                <a:ext cx="7543801" cy="4391578"/>
              </a:xfrm>
              <a:blipFill>
                <a:blip r:embed="rId3"/>
                <a:stretch>
                  <a:fillRect l="-2517"/>
                </a:stretch>
              </a:blipFill>
            </p:spPr>
            <p:txBody>
              <a:bodyPr/>
              <a:lstStyle/>
              <a:p>
                <a:r>
                  <a:rPr lang="zh-TW" altLang="en-US">
                    <a:noFill/>
                  </a:rPr>
                  <a:t> </a:t>
                </a:r>
              </a:p>
            </p:txBody>
          </p:sp>
        </mc:Fallback>
      </mc:AlternateContent>
      <p:sp>
        <p:nvSpPr>
          <p:cNvPr id="6" name="標題 5"/>
          <p:cNvSpPr>
            <a:spLocks noGrp="1"/>
          </p:cNvSpPr>
          <p:nvPr>
            <p:ph type="title"/>
          </p:nvPr>
        </p:nvSpPr>
        <p:spPr/>
        <p:txBody>
          <a:bodyPr>
            <a:normAutofit/>
          </a:bodyPr>
          <a:lstStyle/>
          <a:p>
            <a:r>
              <a:rPr lang="en-US" altLang="zh-TW" sz="4000" dirty="0">
                <a:solidFill>
                  <a:schemeClr val="tx1"/>
                </a:solidFill>
              </a:rPr>
              <a:t>7.2.11 Minimum Mean Square Noise Smoothing</a:t>
            </a:r>
            <a:endParaRPr lang="zh-TW" altLang="en-US" sz="4000" dirty="0"/>
          </a:p>
        </p:txBody>
      </p:sp>
      <p:sp>
        <p:nvSpPr>
          <p:cNvPr id="14"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62</a:t>
            </a:fld>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7.2.12 Noise-Removal Techniques-Experiments</a:t>
            </a:r>
          </a:p>
        </p:txBody>
      </p:sp>
      <p:pic>
        <p:nvPicPr>
          <p:cNvPr id="114692" name="Picture 4" descr="7"/>
          <p:cNvPicPr>
            <a:picLocks noChangeAspect="1" noChangeArrowheads="1"/>
          </p:cNvPicPr>
          <p:nvPr/>
        </p:nvPicPr>
        <p:blipFill>
          <a:blip r:embed="rId3" cstate="print"/>
          <a:srcRect/>
          <a:stretch>
            <a:fillRect/>
          </a:stretch>
        </p:blipFill>
        <p:spPr bwMode="auto">
          <a:xfrm>
            <a:off x="1331913" y="1916113"/>
            <a:ext cx="6697662" cy="4387850"/>
          </a:xfrm>
          <a:prstGeom prst="rect">
            <a:avLst/>
          </a:prstGeom>
          <a:noFill/>
          <a:ln w="9525">
            <a:noFill/>
            <a:miter lim="800000"/>
            <a:headEnd/>
            <a:tailEnd/>
          </a:ln>
        </p:spPr>
      </p:pic>
      <p:sp>
        <p:nvSpPr>
          <p:cNvPr id="6"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63</a:t>
            </a:fld>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7.2.12 Noise-Removal Techniques-Experiments</a:t>
            </a:r>
          </a:p>
        </p:txBody>
      </p:sp>
      <p:sp>
        <p:nvSpPr>
          <p:cNvPr id="115716" name="Rectangle 3"/>
          <p:cNvSpPr>
            <a:spLocks noGrp="1" noChangeArrowheads="1"/>
          </p:cNvSpPr>
          <p:nvPr>
            <p:ph idx="1"/>
          </p:nvPr>
        </p:nvSpPr>
        <p:spPr/>
        <p:txBody>
          <a:bodyPr>
            <a:normAutofit/>
          </a:bodyPr>
          <a:lstStyle/>
          <a:p>
            <a:pPr marL="0" indent="0">
              <a:buNone/>
            </a:pPr>
            <a:r>
              <a:rPr lang="en-US" altLang="zh-TW" sz="2400" b="1" dirty="0">
                <a:solidFill>
                  <a:schemeClr val="tx1"/>
                </a:solidFill>
              </a:rPr>
              <a:t>types of noise:</a:t>
            </a:r>
            <a:r>
              <a:rPr lang="zh-TW" altLang="en-US" sz="2400" b="1" dirty="0">
                <a:solidFill>
                  <a:schemeClr val="tx1"/>
                </a:solidFill>
              </a:rPr>
              <a:t> </a:t>
            </a:r>
            <a:endParaRPr lang="en-US" altLang="zh-TW" sz="2400" b="1" dirty="0">
              <a:solidFill>
                <a:schemeClr val="tx1"/>
              </a:solidFill>
            </a:endParaRPr>
          </a:p>
          <a:p>
            <a:pPr marL="538163" indent="-355600" eaLnBrk="1" hangingPunct="1">
              <a:buFont typeface="+mj-lt"/>
              <a:buAutoNum type="arabicPeriod"/>
            </a:pPr>
            <a:r>
              <a:rPr lang="en-US" altLang="zh-TW" sz="2400" dirty="0">
                <a:solidFill>
                  <a:schemeClr val="tx1"/>
                </a:solidFill>
              </a:rPr>
              <a:t>Uniform</a:t>
            </a:r>
          </a:p>
          <a:p>
            <a:pPr marL="538163" indent="-355600" eaLnBrk="1" hangingPunct="1">
              <a:buFont typeface="+mj-lt"/>
              <a:buAutoNum type="arabicPeriod"/>
            </a:pPr>
            <a:r>
              <a:rPr lang="en-US" altLang="zh-TW" sz="2400" dirty="0">
                <a:solidFill>
                  <a:schemeClr val="tx1"/>
                </a:solidFill>
              </a:rPr>
              <a:t>Gaussian</a:t>
            </a:r>
          </a:p>
          <a:p>
            <a:pPr marL="538163" indent="-355600" eaLnBrk="1" hangingPunct="1">
              <a:buFont typeface="+mj-lt"/>
              <a:buAutoNum type="arabicPeriod"/>
            </a:pPr>
            <a:r>
              <a:rPr lang="en-US" altLang="zh-TW" sz="2400" dirty="0">
                <a:solidFill>
                  <a:schemeClr val="tx1"/>
                </a:solidFill>
              </a:rPr>
              <a:t>Salt and pepper</a:t>
            </a:r>
          </a:p>
          <a:p>
            <a:pPr marL="538163" indent="-355600" eaLnBrk="1" hangingPunct="1">
              <a:buFont typeface="+mj-lt"/>
              <a:buAutoNum type="arabicPeriod"/>
            </a:pPr>
            <a:r>
              <a:rPr lang="en-US" altLang="zh-TW" sz="2400" dirty="0">
                <a:solidFill>
                  <a:schemeClr val="tx1"/>
                </a:solidFill>
              </a:rPr>
              <a:t>Varying noise (the noise energy varies across the image)</a:t>
            </a:r>
          </a:p>
        </p:txBody>
      </p:sp>
      <p:sp>
        <p:nvSpPr>
          <p:cNvPr id="6" name="頁尾版面配置區 5"/>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64</a:t>
            </a:fld>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pic>
        <p:nvPicPr>
          <p:cNvPr id="123908" name="Picture 5" descr="7"/>
          <p:cNvPicPr>
            <a:picLocks noChangeAspect="1" noChangeArrowheads="1"/>
          </p:cNvPicPr>
          <p:nvPr/>
        </p:nvPicPr>
        <p:blipFill>
          <a:blip r:embed="rId3" cstate="print"/>
          <a:srcRect/>
          <a:stretch>
            <a:fillRect/>
          </a:stretch>
        </p:blipFill>
        <p:spPr bwMode="auto">
          <a:xfrm>
            <a:off x="0" y="1916113"/>
            <a:ext cx="9144000" cy="4941887"/>
          </a:xfrm>
          <a:prstGeom prst="rect">
            <a:avLst/>
          </a:prstGeom>
          <a:noFill/>
          <a:ln w="9525">
            <a:noFill/>
            <a:miter lim="800000"/>
            <a:headEnd/>
            <a:tailEnd/>
          </a:ln>
        </p:spPr>
      </p:pic>
      <p:sp>
        <p:nvSpPr>
          <p:cNvPr id="264198" name="Text Box 6"/>
          <p:cNvSpPr txBox="1">
            <a:spLocks noChangeArrowheads="1"/>
          </p:cNvSpPr>
          <p:nvPr/>
        </p:nvSpPr>
        <p:spPr bwMode="auto">
          <a:xfrm>
            <a:off x="417812" y="1944126"/>
            <a:ext cx="2248519" cy="400110"/>
          </a:xfrm>
          <a:prstGeom prst="rect">
            <a:avLst/>
          </a:prstGeom>
          <a:noFill/>
          <a:ln w="9525">
            <a:noFill/>
            <a:miter lim="800000"/>
            <a:headEnd/>
            <a:tailEnd/>
          </a:ln>
        </p:spPr>
        <p:txBody>
          <a:bodyPr wrap="square">
            <a:spAutoFit/>
          </a:bodyPr>
          <a:lstStyle/>
          <a:p>
            <a:pPr>
              <a:spcBef>
                <a:spcPct val="50000"/>
              </a:spcBef>
            </a:pPr>
            <a:r>
              <a:rPr lang="en-US" altLang="zh-TW" sz="2000" b="1" dirty="0">
                <a:solidFill>
                  <a:srgbClr val="FFFF00"/>
                </a:solidFill>
              </a:rPr>
              <a:t>uniform noise</a:t>
            </a:r>
          </a:p>
        </p:txBody>
      </p:sp>
      <p:sp>
        <p:nvSpPr>
          <p:cNvPr id="264199" name="Text Box 7"/>
          <p:cNvSpPr txBox="1">
            <a:spLocks noChangeArrowheads="1"/>
          </p:cNvSpPr>
          <p:nvPr/>
        </p:nvSpPr>
        <p:spPr bwMode="auto">
          <a:xfrm>
            <a:off x="7558293" y="5300663"/>
            <a:ext cx="964915" cy="400110"/>
          </a:xfrm>
          <a:prstGeom prst="rect">
            <a:avLst/>
          </a:prstGeom>
          <a:noFill/>
          <a:ln w="9525">
            <a:noFill/>
            <a:miter lim="800000"/>
            <a:headEnd/>
            <a:tailEnd/>
          </a:ln>
        </p:spPr>
        <p:txBody>
          <a:bodyPr wrap="square">
            <a:spAutoFit/>
          </a:bodyPr>
          <a:lstStyle/>
          <a:p>
            <a:pPr>
              <a:spcBef>
                <a:spcPct val="50000"/>
              </a:spcBef>
            </a:pPr>
            <a:r>
              <a:rPr lang="en-US" altLang="zh-TW" sz="2000" b="1" dirty="0">
                <a:solidFill>
                  <a:srgbClr val="FFFF00"/>
                </a:solidFill>
              </a:rPr>
              <a:t>varies</a:t>
            </a:r>
          </a:p>
        </p:txBody>
      </p:sp>
      <p:sp>
        <p:nvSpPr>
          <p:cNvPr id="264200" name="Text Box 8"/>
          <p:cNvSpPr txBox="1">
            <a:spLocks noChangeArrowheads="1"/>
          </p:cNvSpPr>
          <p:nvPr/>
        </p:nvSpPr>
        <p:spPr bwMode="auto">
          <a:xfrm>
            <a:off x="417812" y="5300663"/>
            <a:ext cx="2891205" cy="400110"/>
          </a:xfrm>
          <a:prstGeom prst="rect">
            <a:avLst/>
          </a:prstGeom>
          <a:noFill/>
          <a:ln w="9525">
            <a:noFill/>
            <a:miter lim="800000"/>
            <a:headEnd/>
            <a:tailEnd/>
          </a:ln>
        </p:spPr>
        <p:txBody>
          <a:bodyPr wrap="square">
            <a:spAutoFit/>
          </a:bodyPr>
          <a:lstStyle/>
          <a:p>
            <a:pPr>
              <a:spcBef>
                <a:spcPct val="50000"/>
              </a:spcBef>
            </a:pPr>
            <a:r>
              <a:rPr lang="en-US" altLang="zh-TW" sz="2000" b="1">
                <a:solidFill>
                  <a:srgbClr val="FFFF00"/>
                </a:solidFill>
              </a:rPr>
              <a:t>salt and pepper noise</a:t>
            </a:r>
          </a:p>
        </p:txBody>
      </p:sp>
      <p:sp>
        <p:nvSpPr>
          <p:cNvPr id="264201" name="Text Box 9"/>
          <p:cNvSpPr txBox="1">
            <a:spLocks noChangeArrowheads="1"/>
          </p:cNvSpPr>
          <p:nvPr/>
        </p:nvSpPr>
        <p:spPr bwMode="auto">
          <a:xfrm>
            <a:off x="6434033" y="1944126"/>
            <a:ext cx="2089175" cy="400110"/>
          </a:xfrm>
          <a:prstGeom prst="rect">
            <a:avLst/>
          </a:prstGeom>
          <a:noFill/>
          <a:ln w="9525">
            <a:noFill/>
            <a:miter lim="800000"/>
            <a:headEnd/>
            <a:tailEnd/>
          </a:ln>
        </p:spPr>
        <p:txBody>
          <a:bodyPr wrap="square">
            <a:spAutoFit/>
          </a:bodyPr>
          <a:lstStyle/>
          <a:p>
            <a:pPr>
              <a:spcBef>
                <a:spcPct val="50000"/>
              </a:spcBef>
            </a:pPr>
            <a:r>
              <a:rPr lang="en-US" altLang="zh-TW" sz="2000" b="1" dirty="0">
                <a:solidFill>
                  <a:srgbClr val="FFFF00"/>
                </a:solidFill>
              </a:rPr>
              <a:t>Gaussian noise</a:t>
            </a:r>
          </a:p>
        </p:txBody>
      </p:sp>
      <p:sp>
        <p:nvSpPr>
          <p:cNvPr id="11" name="標題 3"/>
          <p:cNvSpPr>
            <a:spLocks noGrp="1"/>
          </p:cNvSpPr>
          <p:nvPr>
            <p:ph type="title"/>
          </p:nvPr>
        </p:nvSpPr>
        <p:spPr>
          <a:xfrm>
            <a:off x="822960" y="286604"/>
            <a:ext cx="7543800" cy="1450757"/>
          </a:xfrm>
        </p:spPr>
        <p:txBody>
          <a:bodyPr>
            <a:normAutofit/>
          </a:bodyPr>
          <a:lstStyle/>
          <a:p>
            <a:r>
              <a:rPr lang="en-US" altLang="zh-TW" sz="4000" dirty="0">
                <a:solidFill>
                  <a:schemeClr val="tx1"/>
                </a:solidFill>
              </a:rPr>
              <a:t>7.2.12 Noise-Removal Techniques-Experiments</a:t>
            </a:r>
            <a:endParaRPr lang="zh-TW" altLang="en-US" sz="4000" dirty="0">
              <a:solidFill>
                <a:schemeClr val="tx1"/>
              </a:solidFill>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65</a:t>
            </a:fld>
            <a:endParaRPr lang="en-US" dirty="0"/>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algn="ctr" eaLnBrk="1" hangingPunct="1"/>
            <a:r>
              <a:rPr lang="en-US" altLang="zh-TW" b="0" dirty="0">
                <a:solidFill>
                  <a:schemeClr val="tx1"/>
                </a:solidFill>
              </a:rPr>
              <a:t>Image Quality Benchmark</a:t>
            </a:r>
          </a:p>
        </p:txBody>
      </p:sp>
      <mc:AlternateContent xmlns:mc="http://schemas.openxmlformats.org/markup-compatibility/2006" xmlns:a14="http://schemas.microsoft.com/office/drawing/2010/main">
        <mc:Choice Requires="a14">
          <p:sp>
            <p:nvSpPr>
              <p:cNvPr id="121859" name="Rectangle 3"/>
              <p:cNvSpPr>
                <a:spLocks noGrp="1" noChangeArrowheads="1"/>
              </p:cNvSpPr>
              <p:nvPr>
                <p:ph idx="1"/>
              </p:nvPr>
            </p:nvSpPr>
            <p:spPr/>
            <p:txBody>
              <a:bodyPr>
                <a:normAutofit/>
              </a:bodyPr>
              <a:lstStyle/>
              <a:p>
                <a:pPr eaLnBrk="1" hangingPunct="1">
                  <a:lnSpc>
                    <a:spcPct val="150000"/>
                  </a:lnSpc>
                  <a:spcBef>
                    <a:spcPts val="0"/>
                  </a:spcBef>
                  <a:spcAft>
                    <a:spcPts val="0"/>
                  </a:spcAft>
                </a:pPr>
                <a:r>
                  <a:rPr lang="en-US" altLang="zh-TW" sz="2400" b="1" i="1" dirty="0">
                    <a:solidFill>
                      <a:schemeClr val="tx1"/>
                    </a:solidFill>
                  </a:rPr>
                  <a:t>S/N</a:t>
                </a:r>
                <a:r>
                  <a:rPr lang="en-US" altLang="zh-TW" sz="2400" b="1" dirty="0">
                    <a:solidFill>
                      <a:schemeClr val="tx1"/>
                    </a:solidFill>
                  </a:rPr>
                  <a:t> ratio (signal to noise ratio):</a:t>
                </a:r>
              </a:p>
              <a:p>
                <a:pPr marL="0" indent="0" algn="ctr" eaLnBrk="1" hangingPunct="1">
                  <a:lnSpc>
                    <a:spcPct val="150000"/>
                  </a:lnSpc>
                  <a:spcBef>
                    <a:spcPts val="0"/>
                  </a:spcBef>
                  <a:spcAft>
                    <a:spcPts val="0"/>
                  </a:spcAft>
                  <a:buNone/>
                </a:pPr>
                <a:r>
                  <a:rPr lang="en-US" altLang="zh-TW" sz="2800" i="1" dirty="0">
                    <a:solidFill>
                      <a:schemeClr val="tx1"/>
                    </a:solidFill>
                  </a:rPr>
                  <a:t>SNR</a:t>
                </a:r>
                <a:r>
                  <a:rPr lang="zh-TW" altLang="en-US" sz="2800" i="1" dirty="0">
                    <a:solidFill>
                      <a:schemeClr val="tx1"/>
                    </a:solidFill>
                  </a:rPr>
                  <a:t> </a:t>
                </a:r>
                <a:r>
                  <a:rPr lang="en-US" altLang="zh-TW" sz="2800" i="1" dirty="0">
                    <a:solidFill>
                      <a:schemeClr val="tx1"/>
                    </a:solidFill>
                  </a:rPr>
                  <a:t>=</a:t>
                </a:r>
                <a:r>
                  <a:rPr lang="zh-TW" altLang="en-US" sz="2800" i="1" dirty="0">
                    <a:solidFill>
                      <a:schemeClr val="tx1"/>
                    </a:solidFill>
                  </a:rPr>
                  <a:t> </a:t>
                </a:r>
                <a:r>
                  <a:rPr lang="en-US" altLang="zh-TW" sz="2800" i="1" dirty="0">
                    <a:solidFill>
                      <a:schemeClr val="tx1"/>
                    </a:solidFill>
                  </a:rPr>
                  <a:t>20</a:t>
                </a:r>
                <a:r>
                  <a:rPr lang="zh-TW" altLang="en-US" sz="2800" i="1" dirty="0">
                    <a:solidFill>
                      <a:schemeClr val="tx1"/>
                    </a:solidFill>
                  </a:rPr>
                  <a:t> </a:t>
                </a:r>
                <a14:m>
                  <m:oMath xmlns:m="http://schemas.openxmlformats.org/officeDocument/2006/math">
                    <m:r>
                      <a:rPr lang="en-US" altLang="zh-TW" sz="2800" i="1" smtClean="0">
                        <a:solidFill>
                          <a:schemeClr val="tx1"/>
                        </a:solidFill>
                        <a:latin typeface="Cambria Math" panose="02040503050406030204" pitchFamily="18" charset="0"/>
                      </a:rPr>
                      <m:t>×</m:t>
                    </m:r>
                  </m:oMath>
                </a14:m>
                <a:r>
                  <a:rPr lang="zh-TW" altLang="en-US" sz="2800" i="1" dirty="0">
                    <a:solidFill>
                      <a:schemeClr val="tx1"/>
                    </a:solidFill>
                  </a:rPr>
                  <a:t> </a:t>
                </a:r>
                <a14:m>
                  <m:oMath xmlns:m="http://schemas.openxmlformats.org/officeDocument/2006/math">
                    <m:func>
                      <m:funcPr>
                        <m:ctrlPr>
                          <a:rPr lang="en-US" altLang="zh-TW" sz="2800" i="1" dirty="0" smtClean="0">
                            <a:solidFill>
                              <a:schemeClr val="tx1"/>
                            </a:solidFill>
                            <a:latin typeface="Cambria Math" panose="02040503050406030204" pitchFamily="18" charset="0"/>
                          </a:rPr>
                        </m:ctrlPr>
                      </m:funcPr>
                      <m:fName>
                        <m:sSub>
                          <m:sSubPr>
                            <m:ctrlPr>
                              <a:rPr lang="en-US" altLang="zh-TW" sz="2800" i="1" dirty="0" smtClean="0">
                                <a:solidFill>
                                  <a:schemeClr val="tx1"/>
                                </a:solidFill>
                                <a:latin typeface="Cambria Math" panose="02040503050406030204" pitchFamily="18" charset="0"/>
                              </a:rPr>
                            </m:ctrlPr>
                          </m:sSubPr>
                          <m:e>
                            <m:r>
                              <a:rPr lang="en-US" altLang="zh-TW" sz="2800" i="1" dirty="0" smtClean="0">
                                <a:solidFill>
                                  <a:schemeClr val="tx1"/>
                                </a:solidFill>
                                <a:latin typeface="Cambria Math" panose="02040503050406030204" pitchFamily="18" charset="0"/>
                              </a:rPr>
                              <m:t>𝑙𝑜𝑔</m:t>
                            </m:r>
                          </m:e>
                          <m:sub>
                            <m:r>
                              <a:rPr lang="en-US" altLang="zh-TW" sz="2800" i="1" dirty="0">
                                <a:solidFill>
                                  <a:schemeClr val="tx1"/>
                                </a:solidFill>
                                <a:latin typeface="Cambria Math" panose="02040503050406030204" pitchFamily="18" charset="0"/>
                              </a:rPr>
                              <m:t>1</m:t>
                            </m:r>
                            <m:r>
                              <a:rPr lang="en-US" altLang="zh-TW" sz="2800" i="1" dirty="0" smtClean="0">
                                <a:solidFill>
                                  <a:schemeClr val="tx1"/>
                                </a:solidFill>
                                <a:latin typeface="Cambria Math" panose="02040503050406030204" pitchFamily="18" charset="0"/>
                              </a:rPr>
                              <m:t>0</m:t>
                            </m:r>
                          </m:sub>
                        </m:sSub>
                      </m:fName>
                      <m:e>
                        <m:f>
                          <m:fPr>
                            <m:ctrlPr>
                              <a:rPr lang="en-US" altLang="zh-TW" sz="2800" i="1" dirty="0" smtClean="0">
                                <a:solidFill>
                                  <a:schemeClr val="tx1"/>
                                </a:solidFill>
                                <a:latin typeface="Cambria Math" panose="02040503050406030204" pitchFamily="18" charset="0"/>
                              </a:rPr>
                            </m:ctrlPr>
                          </m:fPr>
                          <m:num>
                            <m:rad>
                              <m:radPr>
                                <m:degHide m:val="on"/>
                                <m:ctrlPr>
                                  <a:rPr lang="en-US" altLang="zh-TW" sz="2800" i="1" dirty="0" smtClean="0">
                                    <a:solidFill>
                                      <a:schemeClr val="tx1"/>
                                    </a:solidFill>
                                    <a:latin typeface="Cambria Math" panose="02040503050406030204" pitchFamily="18" charset="0"/>
                                  </a:rPr>
                                </m:ctrlPr>
                              </m:radPr>
                              <m:deg/>
                              <m:e>
                                <m:r>
                                  <a:rPr lang="en-US" altLang="zh-TW" sz="2800" i="1" dirty="0">
                                    <a:solidFill>
                                      <a:schemeClr val="tx1"/>
                                    </a:solidFill>
                                    <a:latin typeface="Cambria Math" panose="02040503050406030204" pitchFamily="18" charset="0"/>
                                  </a:rPr>
                                  <m:t>𝑉</m:t>
                                </m:r>
                                <m:r>
                                  <a:rPr lang="en-US" altLang="zh-TW" sz="2800" i="1" dirty="0" smtClean="0">
                                    <a:solidFill>
                                      <a:schemeClr val="tx1"/>
                                    </a:solidFill>
                                    <a:latin typeface="Cambria Math" panose="02040503050406030204" pitchFamily="18" charset="0"/>
                                  </a:rPr>
                                  <m:t>𝑆</m:t>
                                </m:r>
                              </m:e>
                            </m:rad>
                          </m:num>
                          <m:den>
                            <m:rad>
                              <m:radPr>
                                <m:degHide m:val="on"/>
                                <m:ctrlPr>
                                  <a:rPr lang="en-US" altLang="zh-TW" sz="2800" i="1" dirty="0" smtClean="0">
                                    <a:solidFill>
                                      <a:schemeClr val="tx1"/>
                                    </a:solidFill>
                                    <a:latin typeface="Cambria Math" panose="02040503050406030204" pitchFamily="18" charset="0"/>
                                  </a:rPr>
                                </m:ctrlPr>
                              </m:radPr>
                              <m:deg/>
                              <m:e>
                                <m:r>
                                  <a:rPr lang="en-US" altLang="zh-TW" sz="2800" i="1" dirty="0">
                                    <a:solidFill>
                                      <a:schemeClr val="tx1"/>
                                    </a:solidFill>
                                    <a:latin typeface="Cambria Math" panose="02040503050406030204" pitchFamily="18" charset="0"/>
                                  </a:rPr>
                                  <m:t>𝑉</m:t>
                                </m:r>
                                <m:r>
                                  <a:rPr lang="en-US" altLang="zh-TW" sz="2800" i="1" dirty="0" smtClean="0">
                                    <a:solidFill>
                                      <a:schemeClr val="tx1"/>
                                    </a:solidFill>
                                    <a:latin typeface="Cambria Math" panose="02040503050406030204" pitchFamily="18" charset="0"/>
                                  </a:rPr>
                                  <m:t>𝑁</m:t>
                                </m:r>
                              </m:e>
                            </m:rad>
                          </m:den>
                        </m:f>
                      </m:e>
                    </m:func>
                  </m:oMath>
                </a14:m>
                <a:endParaRPr lang="en-US" altLang="zh-TW" sz="2400" i="1" dirty="0">
                  <a:solidFill>
                    <a:schemeClr val="tx1"/>
                  </a:solidFill>
                </a:endParaRPr>
              </a:p>
              <a:p>
                <a:pPr eaLnBrk="1" hangingPunct="1">
                  <a:lnSpc>
                    <a:spcPct val="150000"/>
                  </a:lnSpc>
                  <a:spcBef>
                    <a:spcPts val="0"/>
                  </a:spcBef>
                  <a:spcAft>
                    <a:spcPts val="0"/>
                  </a:spcAft>
                </a:pPr>
                <a:r>
                  <a:rPr lang="en-US" altLang="zh-TW" sz="2400" b="1" i="1" dirty="0">
                    <a:solidFill>
                      <a:schemeClr val="tx1"/>
                    </a:solidFill>
                  </a:rPr>
                  <a:t>VS</a:t>
                </a:r>
                <a:r>
                  <a:rPr lang="en-US" altLang="zh-TW" sz="2400" b="1" dirty="0">
                    <a:solidFill>
                      <a:schemeClr val="tx1"/>
                    </a:solidFill>
                  </a:rPr>
                  <a:t>: </a:t>
                </a:r>
                <a:r>
                  <a:rPr lang="en-US" altLang="zh-TW" sz="2400" dirty="0">
                    <a:solidFill>
                      <a:schemeClr val="tx1"/>
                    </a:solidFill>
                  </a:rPr>
                  <a:t>image gray level variance</a:t>
                </a:r>
              </a:p>
              <a:p>
                <a:pPr eaLnBrk="1" hangingPunct="1">
                  <a:lnSpc>
                    <a:spcPct val="150000"/>
                  </a:lnSpc>
                  <a:spcBef>
                    <a:spcPts val="0"/>
                  </a:spcBef>
                  <a:spcAft>
                    <a:spcPts val="0"/>
                  </a:spcAft>
                </a:pPr>
                <a:r>
                  <a:rPr lang="en-US" altLang="zh-TW" sz="2400" b="1" i="1" dirty="0">
                    <a:solidFill>
                      <a:schemeClr val="tx1"/>
                    </a:solidFill>
                  </a:rPr>
                  <a:t>VN</a:t>
                </a:r>
                <a:r>
                  <a:rPr lang="en-US" altLang="zh-TW" sz="2400" b="1" dirty="0">
                    <a:solidFill>
                      <a:schemeClr val="tx1"/>
                    </a:solidFill>
                  </a:rPr>
                  <a:t>: </a:t>
                </a:r>
                <a:r>
                  <a:rPr lang="en-US" altLang="zh-TW" sz="2400" dirty="0">
                    <a:solidFill>
                      <a:schemeClr val="tx1"/>
                    </a:solidFill>
                  </a:rPr>
                  <a:t>noise variance</a:t>
                </a:r>
              </a:p>
            </p:txBody>
          </p:sp>
        </mc:Choice>
        <mc:Fallback xmlns="">
          <p:sp>
            <p:nvSpPr>
              <p:cNvPr id="121859" name="Rectangle 3"/>
              <p:cNvSpPr>
                <a:spLocks noGrp="1" noRot="1" noChangeAspect="1" noMove="1" noResize="1" noEditPoints="1" noAdjustHandles="1" noChangeArrowheads="1" noChangeShapeType="1" noTextEdit="1"/>
              </p:cNvSpPr>
              <p:nvPr>
                <p:ph idx="1"/>
              </p:nvPr>
            </p:nvSpPr>
            <p:spPr>
              <a:blipFill>
                <a:blip r:embed="rId3"/>
                <a:stretch>
                  <a:fillRect l="-1212"/>
                </a:stretch>
              </a:blipFill>
            </p:spPr>
            <p:txBody>
              <a:bodyPr/>
              <a:lstStyle/>
              <a:p>
                <a:r>
                  <a:rPr lang="zh-TW" altLang="en-US">
                    <a:noFill/>
                  </a:rPr>
                  <a:t> </a:t>
                </a:r>
              </a:p>
            </p:txBody>
          </p:sp>
        </mc:Fallback>
      </mc:AlternateContent>
      <p:sp>
        <p:nvSpPr>
          <p:cNvPr id="6"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66</a:t>
            </a:fld>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標題 7"/>
          <p:cNvSpPr>
            <a:spLocks noGrp="1"/>
          </p:cNvSpPr>
          <p:nvPr>
            <p:ph type="title"/>
          </p:nvPr>
        </p:nvSpPr>
        <p:spPr/>
        <p:txBody>
          <a:bodyPr>
            <a:normAutofit/>
          </a:bodyPr>
          <a:lstStyle/>
          <a:p>
            <a:r>
              <a:rPr lang="en-US" altLang="zh-TW" sz="3600" b="0" dirty="0">
                <a:solidFill>
                  <a:schemeClr val="tx1"/>
                </a:solidFill>
              </a:rPr>
              <a:t>Noise-removal Techniques-experiments</a:t>
            </a:r>
            <a:endParaRPr lang="zh-TW" altLang="en-US" sz="3600" dirty="0">
              <a:solidFill>
                <a:schemeClr val="tx1"/>
              </a:solidFill>
            </a:endParaRP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822959" y="1845734"/>
                <a:ext cx="7543801" cy="4391578"/>
              </a:xfrm>
            </p:spPr>
            <p:txBody>
              <a:bodyPr>
                <a:noAutofit/>
              </a:bodyPr>
              <a:lstStyle/>
              <a:p>
                <a:pPr>
                  <a:lnSpc>
                    <a:spcPct val="140000"/>
                  </a:lnSpc>
                  <a:spcBef>
                    <a:spcPts val="0"/>
                  </a:spcBef>
                  <a:spcAft>
                    <a:spcPts val="0"/>
                  </a:spcAft>
                </a:pPr>
                <a14:m>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zh-TW" altLang="en-US" sz="2400" i="1" smtClean="0">
                            <a:solidFill>
                              <a:schemeClr val="tx1"/>
                            </a:solidFill>
                            <a:latin typeface="Cambria Math" panose="02040503050406030204" pitchFamily="18" charset="0"/>
                          </a:rPr>
                          <m:t>𝜇</m:t>
                        </m:r>
                      </m:e>
                      <m:sub>
                        <m:r>
                          <a:rPr lang="en-US" altLang="zh-TW" sz="2400" b="0" i="1" smtClean="0">
                            <a:solidFill>
                              <a:schemeClr val="tx1"/>
                            </a:solidFill>
                            <a:latin typeface="Cambria Math" panose="02040503050406030204" pitchFamily="18" charset="0"/>
                          </a:rPr>
                          <m:t>𝑠</m:t>
                        </m:r>
                      </m:sub>
                    </m:sSub>
                  </m:oMath>
                </a14:m>
                <a:r>
                  <a:rPr lang="zh-TW" altLang="en-US" sz="2400" i="1" dirty="0">
                    <a:solidFill>
                      <a:schemeClr val="tx1"/>
                    </a:solidFill>
                    <a:latin typeface="+mj-lt"/>
                  </a:rPr>
                  <a:t> </a:t>
                </a:r>
                <a:r>
                  <a:rPr lang="en-US" altLang="zh-TW" sz="2400" i="1" dirty="0">
                    <a:solidFill>
                      <a:schemeClr val="tx1"/>
                    </a:solidFill>
                    <a:latin typeface="+mj-lt"/>
                  </a:rPr>
                  <a:t>=</a:t>
                </a:r>
                <a:r>
                  <a:rPr lang="zh-TW" altLang="en-US" sz="2400" i="1" dirty="0">
                    <a:solidFill>
                      <a:schemeClr val="tx1"/>
                    </a:solidFill>
                    <a:latin typeface="+mj-lt"/>
                  </a:rPr>
                  <a:t> </a:t>
                </a:r>
                <a14:m>
                  <m:oMath xmlns:m="http://schemas.openxmlformats.org/officeDocument/2006/math">
                    <m:f>
                      <m:fPr>
                        <m:ctrlPr>
                          <a:rPr lang="en-US" altLang="zh-TW" sz="2400" i="1" smtClean="0">
                            <a:solidFill>
                              <a:schemeClr val="tx1"/>
                            </a:solidFill>
                            <a:latin typeface="Cambria Math" panose="02040503050406030204" pitchFamily="18" charset="0"/>
                          </a:rPr>
                        </m:ctrlPr>
                      </m:fPr>
                      <m:num>
                        <m:nary>
                          <m:naryPr>
                            <m:chr m:val="∑"/>
                            <m:supHide m:val="on"/>
                            <m:ctrlPr>
                              <a:rPr lang="en-US" altLang="zh-TW" sz="2400" i="1" smtClean="0">
                                <a:solidFill>
                                  <a:schemeClr val="tx1"/>
                                </a:solidFill>
                                <a:latin typeface="Cambria Math" panose="02040503050406030204" pitchFamily="18" charset="0"/>
                              </a:rPr>
                            </m:ctrlPr>
                          </m:naryPr>
                          <m:sub>
                            <m:sSub>
                              <m:sSubPr>
                                <m:ctrlPr>
                                  <a:rPr lang="en-US" altLang="zh-TW" sz="2400" i="1" smtClean="0">
                                    <a:solidFill>
                                      <a:schemeClr val="tx1"/>
                                    </a:solidFill>
                                    <a:latin typeface="Cambria Math" panose="02040503050406030204" pitchFamily="18" charset="0"/>
                                  </a:rPr>
                                </m:ctrlPr>
                              </m:sSubPr>
                              <m:e>
                                <m:r>
                                  <a:rPr lang="en-US" altLang="zh-TW" sz="2400" i="1" smtClean="0">
                                    <a:solidFill>
                                      <a:schemeClr val="tx1"/>
                                    </a:solidFill>
                                    <a:latin typeface="Cambria Math" panose="02040503050406030204" pitchFamily="18" charset="0"/>
                                    <a:ea typeface="Cambria Math" panose="02040503050406030204" pitchFamily="18" charset="0"/>
                                  </a:rPr>
                                  <m:t>∀</m:t>
                                </m:r>
                              </m:e>
                              <m:sub>
                                <m:r>
                                  <a:rPr lang="en-US" altLang="zh-TW" sz="2400" b="0" i="1" smtClean="0">
                                    <a:solidFill>
                                      <a:schemeClr val="tx1"/>
                                    </a:solidFill>
                                    <a:latin typeface="Cambria Math" panose="02040503050406030204" pitchFamily="18" charset="0"/>
                                  </a:rPr>
                                  <m:t>𝑛</m:t>
                                </m:r>
                              </m:sub>
                            </m:sSub>
                          </m:sub>
                          <m:sup/>
                          <m:e>
                            <m:r>
                              <a:rPr lang="en-US" altLang="zh-TW" sz="2400" b="0" i="1" smtClean="0">
                                <a:solidFill>
                                  <a:schemeClr val="tx1"/>
                                </a:solidFill>
                                <a:latin typeface="Cambria Math" panose="02040503050406030204" pitchFamily="18" charset="0"/>
                              </a:rPr>
                              <m:t>𝐼</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𝑖</m:t>
                            </m:r>
                            <m:r>
                              <a:rPr lang="en-US" altLang="zh-TW" sz="2400" b="0" i="1" smtClean="0">
                                <a:solidFill>
                                  <a:schemeClr val="tx1"/>
                                </a:solidFill>
                                <a:latin typeface="Cambria Math" panose="02040503050406030204" pitchFamily="18" charset="0"/>
                              </a:rPr>
                              <m:t>,  </m:t>
                            </m:r>
                            <m:r>
                              <a:rPr lang="en-US" altLang="zh-TW" sz="2400" b="0" i="1" smtClean="0">
                                <a:solidFill>
                                  <a:schemeClr val="tx1"/>
                                </a:solidFill>
                                <a:latin typeface="Cambria Math" panose="02040503050406030204" pitchFamily="18" charset="0"/>
                              </a:rPr>
                              <m:t>𝑗</m:t>
                            </m:r>
                            <m:r>
                              <a:rPr lang="en-US" altLang="zh-TW" sz="2400" b="0" i="1" smtClean="0">
                                <a:solidFill>
                                  <a:schemeClr val="tx1"/>
                                </a:solidFill>
                                <a:latin typeface="Cambria Math" panose="02040503050406030204" pitchFamily="18" charset="0"/>
                              </a:rPr>
                              <m:t>)</m:t>
                            </m:r>
                          </m:e>
                        </m:nary>
                      </m:num>
                      <m:den>
                        <m:d>
                          <m:dPr>
                            <m:begChr m:val="‖"/>
                            <m:endChr m:val="‖"/>
                            <m:ctrlPr>
                              <a:rPr lang="en-US" altLang="zh-TW" sz="2400" i="1" smtClean="0">
                                <a:solidFill>
                                  <a:schemeClr val="tx1"/>
                                </a:solidFill>
                                <a:latin typeface="Cambria Math" panose="02040503050406030204" pitchFamily="18" charset="0"/>
                              </a:rPr>
                            </m:ctrlPr>
                          </m:dPr>
                          <m:e>
                            <m:r>
                              <a:rPr lang="en-US" altLang="zh-TW" sz="2400" b="0" i="1" smtClean="0">
                                <a:solidFill>
                                  <a:schemeClr val="tx1"/>
                                </a:solidFill>
                                <a:latin typeface="Cambria Math" panose="02040503050406030204" pitchFamily="18" charset="0"/>
                              </a:rPr>
                              <m:t>𝑛</m:t>
                            </m:r>
                          </m:e>
                        </m:d>
                      </m:den>
                    </m:f>
                  </m:oMath>
                </a14:m>
                <a:endParaRPr lang="en-US" altLang="zh-TW" sz="2400" i="1" dirty="0">
                  <a:solidFill>
                    <a:schemeClr val="tx1"/>
                  </a:solidFill>
                  <a:latin typeface="+mj-lt"/>
                </a:endParaRPr>
              </a:p>
              <a:p>
                <a:pPr>
                  <a:lnSpc>
                    <a:spcPct val="140000"/>
                  </a:lnSpc>
                  <a:spcBef>
                    <a:spcPts val="0"/>
                  </a:spcBef>
                  <a:spcAft>
                    <a:spcPts val="0"/>
                  </a:spcAft>
                </a:pPr>
                <a:r>
                  <a:rPr lang="en-US" altLang="zh-TW" sz="2400" i="1" dirty="0">
                    <a:solidFill>
                      <a:schemeClr val="tx1"/>
                    </a:solidFill>
                    <a:latin typeface="+mj-lt"/>
                  </a:rPr>
                  <a:t>VS =</a:t>
                </a:r>
                <a:r>
                  <a:rPr lang="zh-TW" altLang="en-US" sz="2400" i="1" dirty="0">
                    <a:solidFill>
                      <a:schemeClr val="tx1"/>
                    </a:solidFill>
                    <a:latin typeface="+mj-lt"/>
                  </a:rPr>
                  <a:t> </a:t>
                </a:r>
                <a14:m>
                  <m:oMath xmlns:m="http://schemas.openxmlformats.org/officeDocument/2006/math">
                    <m:f>
                      <m:fPr>
                        <m:ctrlPr>
                          <a:rPr lang="en-US" altLang="zh-TW" sz="2400" i="1">
                            <a:solidFill>
                              <a:schemeClr val="tx1"/>
                            </a:solidFill>
                            <a:latin typeface="Cambria Math" panose="02040503050406030204" pitchFamily="18" charset="0"/>
                          </a:rPr>
                        </m:ctrlPr>
                      </m:fPr>
                      <m:num>
                        <m:nary>
                          <m:naryPr>
                            <m:chr m:val="∑"/>
                            <m:supHide m:val="on"/>
                            <m:ctrlPr>
                              <a:rPr lang="en-US" altLang="zh-TW" sz="2400" i="1">
                                <a:solidFill>
                                  <a:schemeClr val="tx1"/>
                                </a:solidFill>
                                <a:latin typeface="Cambria Math" panose="02040503050406030204" pitchFamily="18" charset="0"/>
                              </a:rPr>
                            </m:ctrlPr>
                          </m:naryPr>
                          <m:sub>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ea typeface="Cambria Math" panose="02040503050406030204" pitchFamily="18" charset="0"/>
                                  </a:rPr>
                                  <m:t>∀</m:t>
                                </m:r>
                              </m:e>
                              <m:sub>
                                <m:r>
                                  <a:rPr lang="en-US" altLang="zh-TW" sz="2400" i="1">
                                    <a:solidFill>
                                      <a:schemeClr val="tx1"/>
                                    </a:solidFill>
                                    <a:latin typeface="Cambria Math" panose="02040503050406030204" pitchFamily="18" charset="0"/>
                                  </a:rPr>
                                  <m:t>𝑛</m:t>
                                </m:r>
                              </m:sub>
                            </m:sSub>
                          </m:sub>
                          <m:sup/>
                          <m:e>
                            <m:sSup>
                              <m:sSupPr>
                                <m:ctrlPr>
                                  <a:rPr lang="en-US" altLang="zh-TW" sz="2400" i="1" smtClean="0">
                                    <a:solidFill>
                                      <a:schemeClr val="tx1"/>
                                    </a:solidFill>
                                    <a:latin typeface="Cambria Math" panose="02040503050406030204" pitchFamily="18" charset="0"/>
                                  </a:rPr>
                                </m:ctrlPr>
                              </m:sSupPr>
                              <m:e>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𝐼</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𝑖</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𝑗</m:t>
                                </m:r>
                                <m:r>
                                  <a:rPr lang="en-US" altLang="zh-TW" sz="2400" b="0" i="1" smtClean="0">
                                    <a:solidFill>
                                      <a:schemeClr val="tx1"/>
                                    </a:solidFill>
                                    <a:latin typeface="Cambria Math" panose="02040503050406030204" pitchFamily="18" charset="0"/>
                                  </a:rPr>
                                  <m:t>)−</m:t>
                                </m:r>
                                <m:sSub>
                                  <m:sSubPr>
                                    <m:ctrlPr>
                                      <a:rPr lang="en-US" altLang="zh-TW" sz="2400" i="1" smtClean="0">
                                        <a:solidFill>
                                          <a:schemeClr val="tx1"/>
                                        </a:solidFill>
                                        <a:latin typeface="Cambria Math" panose="02040503050406030204" pitchFamily="18" charset="0"/>
                                      </a:rPr>
                                    </m:ctrlPr>
                                  </m:sSubPr>
                                  <m:e>
                                    <m:r>
                                      <a:rPr lang="zh-TW" altLang="en-US" sz="2400" i="1" smtClean="0">
                                        <a:solidFill>
                                          <a:schemeClr val="tx1"/>
                                        </a:solidFill>
                                        <a:latin typeface="Cambria Math" panose="02040503050406030204" pitchFamily="18" charset="0"/>
                                      </a:rPr>
                                      <m:t>𝜇</m:t>
                                    </m:r>
                                  </m:e>
                                  <m:sub>
                                    <m:r>
                                      <a:rPr lang="en-US" altLang="zh-TW" sz="2400" b="0" i="1" smtClean="0">
                                        <a:solidFill>
                                          <a:schemeClr val="tx1"/>
                                        </a:solidFill>
                                        <a:latin typeface="Cambria Math" panose="02040503050406030204" pitchFamily="18" charset="0"/>
                                      </a:rPr>
                                      <m:t>𝑠</m:t>
                                    </m:r>
                                  </m:sub>
                                </m:sSub>
                                <m:r>
                                  <a:rPr lang="en-US" altLang="zh-TW" sz="2400" b="0" i="1" smtClean="0">
                                    <a:solidFill>
                                      <a:schemeClr val="tx1"/>
                                    </a:solidFill>
                                    <a:latin typeface="Cambria Math" panose="02040503050406030204" pitchFamily="18" charset="0"/>
                                  </a:rPr>
                                  <m:t>))</m:t>
                                </m:r>
                              </m:e>
                              <m:sup>
                                <m:r>
                                  <a:rPr lang="en-US" altLang="zh-TW" sz="2400" b="0" i="1" smtClean="0">
                                    <a:solidFill>
                                      <a:schemeClr val="tx1"/>
                                    </a:solidFill>
                                    <a:latin typeface="Cambria Math" panose="02040503050406030204" pitchFamily="18" charset="0"/>
                                  </a:rPr>
                                  <m:t>2</m:t>
                                </m:r>
                              </m:sup>
                            </m:sSup>
                          </m:e>
                        </m:nary>
                      </m:num>
                      <m:den>
                        <m:d>
                          <m:dPr>
                            <m:begChr m:val="‖"/>
                            <m:endChr m:val="‖"/>
                            <m:ctrlPr>
                              <a:rPr lang="en-US" altLang="zh-TW" sz="2400" i="1">
                                <a:solidFill>
                                  <a:schemeClr val="tx1"/>
                                </a:solidFill>
                                <a:latin typeface="Cambria Math" panose="02040503050406030204" pitchFamily="18" charset="0"/>
                              </a:rPr>
                            </m:ctrlPr>
                          </m:dPr>
                          <m:e>
                            <m:r>
                              <a:rPr lang="en-US" altLang="zh-TW" sz="2400" i="1">
                                <a:solidFill>
                                  <a:schemeClr val="tx1"/>
                                </a:solidFill>
                                <a:latin typeface="Cambria Math" panose="02040503050406030204" pitchFamily="18" charset="0"/>
                              </a:rPr>
                              <m:t>𝑛</m:t>
                            </m:r>
                          </m:e>
                        </m:d>
                      </m:den>
                    </m:f>
                  </m:oMath>
                </a14:m>
                <a:endParaRPr lang="en-US" altLang="zh-TW" sz="2400" i="1" dirty="0">
                  <a:solidFill>
                    <a:schemeClr val="tx1"/>
                  </a:solidFill>
                  <a:latin typeface="+mj-lt"/>
                </a:endParaRPr>
              </a:p>
              <a:p>
                <a:pPr>
                  <a:lnSpc>
                    <a:spcPct val="140000"/>
                  </a:lnSpc>
                  <a:spcBef>
                    <a:spcPts val="0"/>
                  </a:spcBef>
                  <a:spcAft>
                    <a:spcPts val="0"/>
                  </a:spcAft>
                </a:pP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zh-TW" altLang="en-US" sz="2400" i="1">
                            <a:solidFill>
                              <a:schemeClr val="tx1"/>
                            </a:solidFill>
                            <a:latin typeface="Cambria Math" panose="02040503050406030204" pitchFamily="18" charset="0"/>
                          </a:rPr>
                          <m:t>𝜇</m:t>
                        </m:r>
                      </m:e>
                      <m:sub>
                        <m:r>
                          <a:rPr lang="en-US" altLang="zh-TW" sz="2400" b="0" i="1" smtClean="0">
                            <a:solidFill>
                              <a:schemeClr val="tx1"/>
                            </a:solidFill>
                            <a:latin typeface="Cambria Math" panose="02040503050406030204" pitchFamily="18" charset="0"/>
                          </a:rPr>
                          <m:t>𝑁𝑜𝑖𝑠𝑒</m:t>
                        </m:r>
                      </m:sub>
                    </m:sSub>
                  </m:oMath>
                </a14:m>
                <a:r>
                  <a:rPr lang="zh-TW" altLang="en-US" sz="2400" i="1" dirty="0">
                    <a:solidFill>
                      <a:schemeClr val="tx1"/>
                    </a:solidFill>
                    <a:latin typeface="+mj-lt"/>
                  </a:rPr>
                  <a:t> </a:t>
                </a:r>
                <a:r>
                  <a:rPr lang="en-US" altLang="zh-TW" sz="2400" i="1" dirty="0">
                    <a:solidFill>
                      <a:schemeClr val="tx1"/>
                    </a:solidFill>
                    <a:latin typeface="+mj-lt"/>
                  </a:rPr>
                  <a:t>=</a:t>
                </a:r>
                <a:r>
                  <a:rPr lang="zh-TW" altLang="en-US" sz="2400" i="1" dirty="0">
                    <a:solidFill>
                      <a:schemeClr val="tx1"/>
                    </a:solidFill>
                    <a:latin typeface="+mj-lt"/>
                  </a:rPr>
                  <a:t> </a:t>
                </a:r>
                <a14:m>
                  <m:oMath xmlns:m="http://schemas.openxmlformats.org/officeDocument/2006/math">
                    <m:f>
                      <m:fPr>
                        <m:ctrlPr>
                          <a:rPr lang="en-US" altLang="zh-TW" sz="2400" i="1">
                            <a:solidFill>
                              <a:schemeClr val="tx1"/>
                            </a:solidFill>
                            <a:latin typeface="Cambria Math" panose="02040503050406030204" pitchFamily="18" charset="0"/>
                          </a:rPr>
                        </m:ctrlPr>
                      </m:fPr>
                      <m:num>
                        <m:nary>
                          <m:naryPr>
                            <m:chr m:val="∑"/>
                            <m:supHide m:val="on"/>
                            <m:ctrlPr>
                              <a:rPr lang="en-US" altLang="zh-TW" sz="2400" i="1">
                                <a:solidFill>
                                  <a:schemeClr val="tx1"/>
                                </a:solidFill>
                                <a:latin typeface="Cambria Math" panose="02040503050406030204" pitchFamily="18" charset="0"/>
                              </a:rPr>
                            </m:ctrlPr>
                          </m:naryPr>
                          <m:sub>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ea typeface="Cambria Math" panose="02040503050406030204" pitchFamily="18" charset="0"/>
                                  </a:rPr>
                                  <m:t>∀</m:t>
                                </m:r>
                              </m:e>
                              <m:sub>
                                <m:r>
                                  <a:rPr lang="en-US" altLang="zh-TW" sz="2400" i="1">
                                    <a:solidFill>
                                      <a:schemeClr val="tx1"/>
                                    </a:solidFill>
                                    <a:latin typeface="Cambria Math" panose="02040503050406030204" pitchFamily="18" charset="0"/>
                                  </a:rPr>
                                  <m:t>𝑛</m:t>
                                </m:r>
                              </m:sub>
                            </m:sSub>
                          </m:sub>
                          <m:sup/>
                          <m:e>
                            <m:sSub>
                              <m:sSubPr>
                                <m:ctrlPr>
                                  <a:rPr lang="en-US" altLang="zh-TW" sz="2400" i="1" smtClean="0">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𝐼</m:t>
                                </m:r>
                              </m:e>
                              <m:sub>
                                <m:r>
                                  <a:rPr lang="en-US" altLang="zh-TW" sz="2400" i="1">
                                    <a:solidFill>
                                      <a:schemeClr val="tx1"/>
                                    </a:solidFill>
                                    <a:latin typeface="Cambria Math" panose="02040503050406030204" pitchFamily="18" charset="0"/>
                                  </a:rPr>
                                  <m:t>𝑁</m:t>
                                </m:r>
                                <m:r>
                                  <a:rPr lang="en-US" altLang="zh-TW" sz="2400" b="0" i="1" smtClean="0">
                                    <a:solidFill>
                                      <a:schemeClr val="tx1"/>
                                    </a:solidFill>
                                    <a:latin typeface="Cambria Math" panose="02040503050406030204" pitchFamily="18" charset="0"/>
                                  </a:rPr>
                                  <m:t>𝑜𝑖𝑠𝑒</m:t>
                                </m:r>
                              </m:sub>
                            </m:sSub>
                            <m:d>
                              <m:dPr>
                                <m:ctrlPr>
                                  <a:rPr lang="en-US" altLang="zh-TW" sz="2400" b="0" i="1" smtClean="0">
                                    <a:solidFill>
                                      <a:schemeClr val="tx1"/>
                                    </a:solidFill>
                                    <a:latin typeface="Cambria Math" panose="02040503050406030204" pitchFamily="18" charset="0"/>
                                  </a:rPr>
                                </m:ctrlPr>
                              </m:dPr>
                              <m:e>
                                <m:r>
                                  <a:rPr lang="en-US" altLang="zh-TW" sz="2400" b="0" i="1" smtClean="0">
                                    <a:solidFill>
                                      <a:schemeClr val="tx1"/>
                                    </a:solidFill>
                                    <a:latin typeface="Cambria Math" panose="02040503050406030204" pitchFamily="18" charset="0"/>
                                  </a:rPr>
                                  <m:t>𝑖</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𝑗</m:t>
                                </m:r>
                              </m:e>
                            </m:d>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𝐼</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𝑖</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𝑗</m:t>
                            </m:r>
                            <m:r>
                              <a:rPr lang="en-US" altLang="zh-TW" sz="2400" b="0" i="1" smtClean="0">
                                <a:solidFill>
                                  <a:schemeClr val="tx1"/>
                                </a:solidFill>
                                <a:latin typeface="Cambria Math" panose="02040503050406030204" pitchFamily="18" charset="0"/>
                              </a:rPr>
                              <m:t>)</m:t>
                            </m:r>
                          </m:e>
                        </m:nary>
                      </m:num>
                      <m:den>
                        <m:d>
                          <m:dPr>
                            <m:begChr m:val="‖"/>
                            <m:endChr m:val="‖"/>
                            <m:ctrlPr>
                              <a:rPr lang="en-US" altLang="zh-TW" sz="2400" i="1">
                                <a:solidFill>
                                  <a:schemeClr val="tx1"/>
                                </a:solidFill>
                                <a:latin typeface="Cambria Math" panose="02040503050406030204" pitchFamily="18" charset="0"/>
                              </a:rPr>
                            </m:ctrlPr>
                          </m:dPr>
                          <m:e>
                            <m:r>
                              <a:rPr lang="en-US" altLang="zh-TW" sz="2400" i="1">
                                <a:solidFill>
                                  <a:schemeClr val="tx1"/>
                                </a:solidFill>
                                <a:latin typeface="Cambria Math" panose="02040503050406030204" pitchFamily="18" charset="0"/>
                              </a:rPr>
                              <m:t>𝑛</m:t>
                            </m:r>
                          </m:e>
                        </m:d>
                      </m:den>
                    </m:f>
                  </m:oMath>
                </a14:m>
                <a:endParaRPr lang="en-US" altLang="zh-TW" sz="2400" i="1" dirty="0">
                  <a:solidFill>
                    <a:schemeClr val="tx1"/>
                  </a:solidFill>
                  <a:latin typeface="+mj-lt"/>
                </a:endParaRPr>
              </a:p>
              <a:p>
                <a:pPr>
                  <a:lnSpc>
                    <a:spcPct val="140000"/>
                  </a:lnSpc>
                  <a:spcBef>
                    <a:spcPts val="0"/>
                  </a:spcBef>
                  <a:spcAft>
                    <a:spcPts val="0"/>
                  </a:spcAft>
                </a:pPr>
                <a:r>
                  <a:rPr lang="en-US" altLang="zh-TW" sz="2400" i="1" dirty="0">
                    <a:solidFill>
                      <a:schemeClr val="tx1"/>
                    </a:solidFill>
                    <a:latin typeface="+mj-lt"/>
                  </a:rPr>
                  <a:t>VN =</a:t>
                </a:r>
                <a:r>
                  <a:rPr lang="zh-TW" altLang="en-US" sz="2400" i="1" dirty="0">
                    <a:solidFill>
                      <a:schemeClr val="tx1"/>
                    </a:solidFill>
                    <a:latin typeface="+mj-lt"/>
                  </a:rPr>
                  <a:t> </a:t>
                </a:r>
                <a14:m>
                  <m:oMath xmlns:m="http://schemas.openxmlformats.org/officeDocument/2006/math">
                    <m:f>
                      <m:fPr>
                        <m:ctrlPr>
                          <a:rPr lang="en-US" altLang="zh-TW" sz="2400" i="1">
                            <a:solidFill>
                              <a:schemeClr val="tx1"/>
                            </a:solidFill>
                            <a:latin typeface="Cambria Math" panose="02040503050406030204" pitchFamily="18" charset="0"/>
                          </a:rPr>
                        </m:ctrlPr>
                      </m:fPr>
                      <m:num>
                        <m:nary>
                          <m:naryPr>
                            <m:chr m:val="∑"/>
                            <m:supHide m:val="on"/>
                            <m:ctrlPr>
                              <a:rPr lang="en-US" altLang="zh-TW" sz="2400" i="1">
                                <a:solidFill>
                                  <a:schemeClr val="tx1"/>
                                </a:solidFill>
                                <a:latin typeface="Cambria Math" panose="02040503050406030204" pitchFamily="18" charset="0"/>
                              </a:rPr>
                            </m:ctrlPr>
                          </m:naryPr>
                          <m:sub>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ea typeface="Cambria Math" panose="02040503050406030204" pitchFamily="18" charset="0"/>
                                  </a:rPr>
                                  <m:t>∀</m:t>
                                </m:r>
                              </m:e>
                              <m:sub>
                                <m:r>
                                  <a:rPr lang="en-US" altLang="zh-TW" sz="2400" i="1">
                                    <a:solidFill>
                                      <a:schemeClr val="tx1"/>
                                    </a:solidFill>
                                    <a:latin typeface="Cambria Math" panose="02040503050406030204" pitchFamily="18" charset="0"/>
                                  </a:rPr>
                                  <m:t>𝑛</m:t>
                                </m:r>
                              </m:sub>
                            </m:sSub>
                          </m:sub>
                          <m:sup/>
                          <m:e>
                            <m:sSup>
                              <m:sSupPr>
                                <m:ctrlPr>
                                  <a:rPr lang="en-US" altLang="zh-TW" sz="2400" i="1">
                                    <a:solidFill>
                                      <a:schemeClr val="tx1"/>
                                    </a:solidFill>
                                    <a:latin typeface="Cambria Math" panose="02040503050406030204" pitchFamily="18" charset="0"/>
                                  </a:rPr>
                                </m:ctrlPr>
                              </m:sSupPr>
                              <m:e>
                                <m:r>
                                  <a:rPr lang="en-US" altLang="zh-TW" sz="2400" i="1">
                                    <a:solidFill>
                                      <a:schemeClr val="tx1"/>
                                    </a:solidFill>
                                    <a:latin typeface="Cambria Math" panose="02040503050406030204" pitchFamily="18" charset="0"/>
                                  </a:rPr>
                                  <m:t>((</m:t>
                                </m:r>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𝐼</m:t>
                                    </m:r>
                                  </m:e>
                                  <m:sub>
                                    <m:r>
                                      <a:rPr lang="en-US" altLang="zh-TW" sz="2400" b="0" i="1" smtClean="0">
                                        <a:solidFill>
                                          <a:schemeClr val="tx1"/>
                                        </a:solidFill>
                                        <a:latin typeface="Cambria Math" panose="02040503050406030204" pitchFamily="18" charset="0"/>
                                      </a:rPr>
                                      <m:t>𝑁𝑜𝑖𝑠𝑒</m:t>
                                    </m:r>
                                  </m:sub>
                                </m:sSub>
                                <m:d>
                                  <m:dPr>
                                    <m:ctrlPr>
                                      <a:rPr lang="en-US" altLang="zh-TW" sz="2400" i="1" smtClean="0">
                                        <a:solidFill>
                                          <a:schemeClr val="tx1"/>
                                        </a:solidFill>
                                        <a:latin typeface="Cambria Math" panose="02040503050406030204" pitchFamily="18" charset="0"/>
                                      </a:rPr>
                                    </m:ctrlPr>
                                  </m:dPr>
                                  <m:e>
                                    <m:r>
                                      <a:rPr lang="en-US" altLang="zh-TW" sz="2400" i="1">
                                        <a:solidFill>
                                          <a:schemeClr val="tx1"/>
                                        </a:solidFill>
                                        <a:latin typeface="Cambria Math" panose="02040503050406030204" pitchFamily="18" charset="0"/>
                                      </a:rPr>
                                      <m:t>𝑖</m:t>
                                    </m:r>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𝑗</m:t>
                                    </m:r>
                                  </m:e>
                                </m:d>
                                <m:r>
                                  <a:rPr lang="en-US" altLang="zh-TW" sz="2400" b="0" i="1" smtClean="0">
                                    <a:solidFill>
                                      <a:schemeClr val="tx1"/>
                                    </a:solidFill>
                                    <a:latin typeface="Cambria Math" panose="02040503050406030204" pitchFamily="18" charset="0"/>
                                  </a:rPr>
                                  <m:t> </m:t>
                                </m:r>
                                <m:r>
                                  <a:rPr lang="en-US" altLang="zh-TW" sz="2400" i="1">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 </m:t>
                                </m:r>
                                <m:r>
                                  <a:rPr lang="en-US" altLang="zh-TW" sz="2400" b="0" i="1" smtClean="0">
                                    <a:solidFill>
                                      <a:schemeClr val="tx1"/>
                                    </a:solidFill>
                                    <a:latin typeface="Cambria Math" panose="02040503050406030204" pitchFamily="18" charset="0"/>
                                  </a:rPr>
                                  <m:t>𝐼</m:t>
                                </m:r>
                                <m:d>
                                  <m:dPr>
                                    <m:ctrlPr>
                                      <a:rPr lang="en-US" altLang="zh-TW" sz="2400" b="0" i="1" smtClean="0">
                                        <a:solidFill>
                                          <a:schemeClr val="tx1"/>
                                        </a:solidFill>
                                        <a:latin typeface="Cambria Math" panose="02040503050406030204" pitchFamily="18" charset="0"/>
                                      </a:rPr>
                                    </m:ctrlPr>
                                  </m:dPr>
                                  <m:e>
                                    <m:r>
                                      <a:rPr lang="en-US" altLang="zh-TW" sz="2400" b="0" i="1" smtClean="0">
                                        <a:solidFill>
                                          <a:schemeClr val="tx1"/>
                                        </a:solidFill>
                                        <a:latin typeface="Cambria Math" panose="02040503050406030204" pitchFamily="18" charset="0"/>
                                      </a:rPr>
                                      <m:t>𝑖</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𝑗</m:t>
                                    </m:r>
                                  </m:e>
                                </m:d>
                                <m:r>
                                  <a:rPr lang="en-US" altLang="zh-TW" sz="2400" b="0" i="1" smtClean="0">
                                    <a:solidFill>
                                      <a:schemeClr val="tx1"/>
                                    </a:solidFill>
                                    <a:latin typeface="Cambria Math" panose="02040503050406030204" pitchFamily="18" charset="0"/>
                                  </a:rPr>
                                  <m:t> − </m:t>
                                </m:r>
                                <m:sSub>
                                  <m:sSubPr>
                                    <m:ctrlPr>
                                      <a:rPr lang="en-US" altLang="zh-TW" sz="2400" i="1">
                                        <a:solidFill>
                                          <a:schemeClr val="tx1"/>
                                        </a:solidFill>
                                        <a:latin typeface="Cambria Math" panose="02040503050406030204" pitchFamily="18" charset="0"/>
                                      </a:rPr>
                                    </m:ctrlPr>
                                  </m:sSubPr>
                                  <m:e>
                                    <m:r>
                                      <a:rPr lang="zh-TW" altLang="en-US" sz="2400" i="1">
                                        <a:solidFill>
                                          <a:schemeClr val="tx1"/>
                                        </a:solidFill>
                                        <a:latin typeface="Cambria Math" panose="02040503050406030204" pitchFamily="18" charset="0"/>
                                      </a:rPr>
                                      <m:t>𝜇</m:t>
                                    </m:r>
                                  </m:e>
                                  <m:sub>
                                    <m:r>
                                      <a:rPr lang="en-US" altLang="zh-TW" sz="2400" b="0" i="1" smtClean="0">
                                        <a:solidFill>
                                          <a:schemeClr val="tx1"/>
                                        </a:solidFill>
                                        <a:latin typeface="Cambria Math" panose="02040503050406030204" pitchFamily="18" charset="0"/>
                                      </a:rPr>
                                      <m:t>𝑁𝑜𝑖𝑠𝑒</m:t>
                                    </m:r>
                                  </m:sub>
                                </m:sSub>
                                <m:r>
                                  <a:rPr lang="en-US" altLang="zh-TW" sz="2400" i="1">
                                    <a:solidFill>
                                      <a:schemeClr val="tx1"/>
                                    </a:solidFill>
                                    <a:latin typeface="Cambria Math" panose="02040503050406030204" pitchFamily="18" charset="0"/>
                                  </a:rPr>
                                  <m:t>))</m:t>
                                </m:r>
                              </m:e>
                              <m:sup>
                                <m:r>
                                  <a:rPr lang="en-US" altLang="zh-TW" sz="2400" i="1">
                                    <a:solidFill>
                                      <a:schemeClr val="tx1"/>
                                    </a:solidFill>
                                    <a:latin typeface="Cambria Math" panose="02040503050406030204" pitchFamily="18" charset="0"/>
                                  </a:rPr>
                                  <m:t>2</m:t>
                                </m:r>
                              </m:sup>
                            </m:sSup>
                          </m:e>
                        </m:nary>
                      </m:num>
                      <m:den>
                        <m:d>
                          <m:dPr>
                            <m:begChr m:val="‖"/>
                            <m:endChr m:val="‖"/>
                            <m:ctrlPr>
                              <a:rPr lang="en-US" altLang="zh-TW" sz="2400" i="1">
                                <a:solidFill>
                                  <a:schemeClr val="tx1"/>
                                </a:solidFill>
                                <a:latin typeface="Cambria Math" panose="02040503050406030204" pitchFamily="18" charset="0"/>
                              </a:rPr>
                            </m:ctrlPr>
                          </m:dPr>
                          <m:e>
                            <m:r>
                              <a:rPr lang="en-US" altLang="zh-TW" sz="2400" i="1">
                                <a:solidFill>
                                  <a:schemeClr val="tx1"/>
                                </a:solidFill>
                                <a:latin typeface="Cambria Math" panose="02040503050406030204" pitchFamily="18" charset="0"/>
                              </a:rPr>
                              <m:t>𝑛</m:t>
                            </m:r>
                          </m:e>
                        </m:d>
                      </m:den>
                    </m:f>
                  </m:oMath>
                </a14:m>
                <a:endParaRPr lang="en-US" altLang="zh-TW" sz="2400" i="1" dirty="0">
                  <a:solidFill>
                    <a:schemeClr val="tx1"/>
                  </a:solidFill>
                  <a:latin typeface="+mj-lt"/>
                </a:endParaRPr>
              </a:p>
              <a:p>
                <a:pPr>
                  <a:lnSpc>
                    <a:spcPct val="140000"/>
                  </a:lnSpc>
                  <a:spcBef>
                    <a:spcPts val="0"/>
                  </a:spcBef>
                  <a:spcAft>
                    <a:spcPts val="0"/>
                  </a:spcAft>
                </a:pPr>
                <a:r>
                  <a:rPr lang="en-US" altLang="zh-TW" sz="2400" i="1" dirty="0">
                    <a:solidFill>
                      <a:schemeClr val="tx1"/>
                    </a:solidFill>
                    <a:latin typeface="+mj-lt"/>
                  </a:rPr>
                  <a:t>SNR</a:t>
                </a:r>
                <a:r>
                  <a:rPr lang="zh-TW" altLang="en-US" sz="2400" i="1" dirty="0">
                    <a:solidFill>
                      <a:schemeClr val="tx1"/>
                    </a:solidFill>
                    <a:latin typeface="+mj-lt"/>
                  </a:rPr>
                  <a:t> </a:t>
                </a:r>
                <a:r>
                  <a:rPr lang="en-US" altLang="zh-TW" sz="2400" i="1" dirty="0">
                    <a:solidFill>
                      <a:schemeClr val="tx1"/>
                    </a:solidFill>
                    <a:latin typeface="+mj-lt"/>
                  </a:rPr>
                  <a:t>=</a:t>
                </a:r>
                <a:r>
                  <a:rPr lang="zh-TW" altLang="en-US" sz="2400" i="1" dirty="0">
                    <a:solidFill>
                      <a:schemeClr val="tx1"/>
                    </a:solidFill>
                    <a:latin typeface="+mj-lt"/>
                  </a:rPr>
                  <a:t> </a:t>
                </a:r>
                <a:r>
                  <a:rPr lang="en-US" altLang="zh-TW" sz="2400" i="1" dirty="0">
                    <a:solidFill>
                      <a:schemeClr val="tx1"/>
                    </a:solidFill>
                    <a:latin typeface="+mj-lt"/>
                  </a:rPr>
                  <a:t>20</a:t>
                </a:r>
                <a:r>
                  <a:rPr lang="zh-TW" altLang="en-US" sz="2400" i="1" dirty="0">
                    <a:solidFill>
                      <a:schemeClr val="tx1"/>
                    </a:solidFill>
                    <a:latin typeface="+mj-lt"/>
                  </a:rPr>
                  <a:t> </a:t>
                </a:r>
                <a14:m>
                  <m:oMath xmlns:m="http://schemas.openxmlformats.org/officeDocument/2006/math">
                    <m:r>
                      <a:rPr lang="en-US" altLang="zh-TW" sz="2400" i="1">
                        <a:solidFill>
                          <a:schemeClr val="tx1"/>
                        </a:solidFill>
                        <a:latin typeface="Cambria Math" panose="02040503050406030204" pitchFamily="18" charset="0"/>
                      </a:rPr>
                      <m:t>×</m:t>
                    </m:r>
                  </m:oMath>
                </a14:m>
                <a:r>
                  <a:rPr lang="zh-TW" altLang="en-US" sz="2400" i="1" dirty="0">
                    <a:solidFill>
                      <a:schemeClr val="tx1"/>
                    </a:solidFill>
                    <a:latin typeface="+mj-lt"/>
                  </a:rPr>
                  <a:t> </a:t>
                </a:r>
                <a14:m>
                  <m:oMath xmlns:m="http://schemas.openxmlformats.org/officeDocument/2006/math">
                    <m:func>
                      <m:funcPr>
                        <m:ctrlPr>
                          <a:rPr lang="en-US" altLang="zh-TW" sz="2400" i="1" dirty="0">
                            <a:solidFill>
                              <a:schemeClr val="tx1"/>
                            </a:solidFill>
                            <a:latin typeface="Cambria Math" panose="02040503050406030204" pitchFamily="18" charset="0"/>
                          </a:rPr>
                        </m:ctrlPr>
                      </m:funcPr>
                      <m:fName>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𝑙𝑜𝑔</m:t>
                            </m:r>
                          </m:e>
                          <m:sub>
                            <m:r>
                              <a:rPr lang="en-US" altLang="zh-TW" sz="2400" i="1" dirty="0">
                                <a:solidFill>
                                  <a:schemeClr val="tx1"/>
                                </a:solidFill>
                                <a:latin typeface="Cambria Math" panose="02040503050406030204" pitchFamily="18" charset="0"/>
                              </a:rPr>
                              <m:t>10</m:t>
                            </m:r>
                          </m:sub>
                        </m:sSub>
                      </m:fName>
                      <m:e>
                        <m:f>
                          <m:fPr>
                            <m:ctrlPr>
                              <a:rPr lang="en-US" altLang="zh-TW" sz="2400" i="1" dirty="0">
                                <a:solidFill>
                                  <a:schemeClr val="tx1"/>
                                </a:solidFill>
                                <a:latin typeface="Cambria Math" panose="02040503050406030204" pitchFamily="18" charset="0"/>
                              </a:rPr>
                            </m:ctrlPr>
                          </m:fPr>
                          <m:num>
                            <m:rad>
                              <m:radPr>
                                <m:degHide m:val="on"/>
                                <m:ctrlPr>
                                  <a:rPr lang="en-US" altLang="zh-TW" sz="2400" i="1" dirty="0">
                                    <a:solidFill>
                                      <a:schemeClr val="tx1"/>
                                    </a:solidFill>
                                    <a:latin typeface="Cambria Math" panose="02040503050406030204" pitchFamily="18" charset="0"/>
                                  </a:rPr>
                                </m:ctrlPr>
                              </m:radPr>
                              <m:deg/>
                              <m:e>
                                <m:r>
                                  <a:rPr lang="en-US" altLang="zh-TW" sz="2400" i="1" dirty="0">
                                    <a:solidFill>
                                      <a:schemeClr val="tx1"/>
                                    </a:solidFill>
                                    <a:latin typeface="Cambria Math" panose="02040503050406030204" pitchFamily="18" charset="0"/>
                                  </a:rPr>
                                  <m:t>𝑉𝑆</m:t>
                                </m:r>
                              </m:e>
                            </m:rad>
                          </m:num>
                          <m:den>
                            <m:rad>
                              <m:radPr>
                                <m:degHide m:val="on"/>
                                <m:ctrlPr>
                                  <a:rPr lang="en-US" altLang="zh-TW" sz="2400" i="1" dirty="0">
                                    <a:solidFill>
                                      <a:schemeClr val="tx1"/>
                                    </a:solidFill>
                                    <a:latin typeface="Cambria Math" panose="02040503050406030204" pitchFamily="18" charset="0"/>
                                  </a:rPr>
                                </m:ctrlPr>
                              </m:radPr>
                              <m:deg/>
                              <m:e>
                                <m:r>
                                  <a:rPr lang="en-US" altLang="zh-TW" sz="2400" i="1" dirty="0">
                                    <a:solidFill>
                                      <a:schemeClr val="tx1"/>
                                    </a:solidFill>
                                    <a:latin typeface="Cambria Math" panose="02040503050406030204" pitchFamily="18" charset="0"/>
                                  </a:rPr>
                                  <m:t>𝑉𝑁</m:t>
                                </m:r>
                              </m:e>
                            </m:rad>
                          </m:den>
                        </m:f>
                      </m:e>
                    </m:func>
                  </m:oMath>
                </a14:m>
                <a:endParaRPr lang="zh-TW" altLang="en-US" sz="2800" i="1" dirty="0">
                  <a:solidFill>
                    <a:schemeClr val="tx1"/>
                  </a:solidFill>
                  <a:latin typeface="+mj-lt"/>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822959" y="1845734"/>
                <a:ext cx="7543801" cy="4391578"/>
              </a:xfrm>
              <a:blipFill>
                <a:blip r:embed="rId3"/>
                <a:stretch>
                  <a:fillRect l="-1212" b="-694"/>
                </a:stretch>
              </a:blipFill>
            </p:spPr>
            <p:txBody>
              <a:bodyPr/>
              <a:lstStyle/>
              <a:p>
                <a:r>
                  <a:rPr lang="zh-TW" altLang="en-US">
                    <a:noFill/>
                  </a:rPr>
                  <a:t> </a:t>
                </a:r>
              </a:p>
            </p:txBody>
          </p:sp>
        </mc:Fallback>
      </mc:AlternateContent>
      <p:sp>
        <p:nvSpPr>
          <p:cNvPr id="9"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67</a:t>
            </a:fld>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2"/>
          <p:cNvSpPr>
            <a:spLocks noGrp="1" noChangeArrowheads="1"/>
          </p:cNvSpPr>
          <p:nvPr>
            <p:ph type="title"/>
          </p:nvPr>
        </p:nvSpPr>
        <p:spPr/>
        <p:txBody>
          <a:bodyPr/>
          <a:lstStyle/>
          <a:p>
            <a:pPr eaLnBrk="1" hangingPunct="1"/>
            <a:r>
              <a:rPr lang="en-US" altLang="zh-TW" dirty="0">
                <a:solidFill>
                  <a:schemeClr val="tx1"/>
                </a:solidFill>
              </a:rPr>
              <a:t>Fun Time 7</a:t>
            </a:r>
            <a:endParaRPr lang="zh-TW" altLang="zh-TW" dirty="0">
              <a:solidFill>
                <a:schemeClr val="tx1"/>
              </a:solidFill>
            </a:endParaRPr>
          </a:p>
        </p:txBody>
      </p:sp>
      <p:sp>
        <p:nvSpPr>
          <p:cNvPr id="41988" name="Rectangle 3"/>
          <p:cNvSpPr>
            <a:spLocks noGrp="1" noChangeArrowheads="1"/>
          </p:cNvSpPr>
          <p:nvPr>
            <p:ph idx="1"/>
          </p:nvPr>
        </p:nvSpPr>
        <p:spPr/>
        <p:txBody>
          <a:bodyPr/>
          <a:lstStyle/>
          <a:p>
            <a:pPr marL="0" indent="0" eaLnBrk="1" hangingPunct="1">
              <a:buFont typeface="Wingdings" pitchFamily="2" charset="2"/>
              <a:buNone/>
              <a:defRPr/>
            </a:pPr>
            <a:endParaRPr lang="en-US" altLang="zh-TW" dirty="0"/>
          </a:p>
          <a:p>
            <a:pPr eaLnBrk="1" hangingPunct="1">
              <a:defRPr/>
            </a:pPr>
            <a:endParaRPr lang="en-US" altLang="zh-TW" dirty="0"/>
          </a:p>
        </p:txBody>
      </p:sp>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3" name="投影片編號版面配置區 2"/>
          <p:cNvSpPr>
            <a:spLocks noGrp="1"/>
          </p:cNvSpPr>
          <p:nvPr>
            <p:ph type="sldNum" sz="quarter" idx="12"/>
          </p:nvPr>
        </p:nvSpPr>
        <p:spPr/>
        <p:txBody>
          <a:bodyPr/>
          <a:lstStyle/>
          <a:p>
            <a:fld id="{028E3F4F-51B2-42EE-AFA2-40C4572185CC}" type="slidenum">
              <a:rPr lang="en-US" smtClean="0"/>
              <a:t>68</a:t>
            </a:fld>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9"/>
          <p:cNvSpPr>
            <a:spLocks noGrp="1" noChangeArrowheads="1"/>
          </p:cNvSpPr>
          <p:nvPr>
            <p:ph type="title"/>
          </p:nvPr>
        </p:nvSpPr>
        <p:spPr/>
        <p:txBody>
          <a:bodyPr>
            <a:normAutofit/>
          </a:bodyPr>
          <a:lstStyle/>
          <a:p>
            <a:pPr eaLnBrk="1" hangingPunct="1"/>
            <a:r>
              <a:rPr lang="en-US" altLang="zh-TW" sz="4000" dirty="0">
                <a:solidFill>
                  <a:schemeClr val="tx1"/>
                </a:solidFill>
              </a:rPr>
              <a:t>7.2.12 Noise-Removal Techniques-Experiments (</a:t>
            </a:r>
            <a:r>
              <a:rPr lang="en-US" altLang="zh-TW" sz="4000" dirty="0" err="1">
                <a:solidFill>
                  <a:schemeClr val="tx1"/>
                </a:solidFill>
              </a:rPr>
              <a:t>課本定義</a:t>
            </a:r>
            <a:r>
              <a:rPr lang="en-US" altLang="zh-TW" sz="4000" dirty="0">
                <a:solidFill>
                  <a:schemeClr val="tx1"/>
                </a:solidFill>
              </a:rPr>
              <a:t>)</a:t>
            </a: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822959" y="1845733"/>
                <a:ext cx="7543801" cy="4391579"/>
              </a:xfrm>
            </p:spPr>
            <p:txBody>
              <a:bodyPr>
                <a:normAutofit/>
              </a:bodyPr>
              <a:lstStyle/>
              <a:p>
                <a:pPr marL="0" indent="0">
                  <a:lnSpc>
                    <a:spcPct val="140000"/>
                  </a:lnSpc>
                  <a:spcBef>
                    <a:spcPts val="0"/>
                  </a:spcBef>
                  <a:spcAft>
                    <a:spcPts val="0"/>
                  </a:spcAft>
                  <a:buNone/>
                </a:pPr>
                <a:r>
                  <a:rPr lang="en-US" altLang="zh-TW" sz="2400" b="1" dirty="0">
                    <a:solidFill>
                      <a:schemeClr val="tx1"/>
                    </a:solidFill>
                  </a:rPr>
                  <a:t>Salt and pepper:</a:t>
                </a:r>
              </a:p>
              <a:p>
                <a:pPr marL="0" indent="0" algn="ctr">
                  <a:lnSpc>
                    <a:spcPct val="140000"/>
                  </a:lnSpc>
                  <a:spcBef>
                    <a:spcPts val="0"/>
                  </a:spcBef>
                  <a:spcAft>
                    <a:spcPts val="0"/>
                  </a:spcAft>
                  <a:buNone/>
                </a:pPr>
                <a:r>
                  <a:rPr lang="en-US" altLang="zh-TW" sz="2400" i="1" dirty="0">
                    <a:solidFill>
                      <a:schemeClr val="tx1"/>
                    </a:solidFill>
                  </a:rPr>
                  <a:t>O(</a:t>
                </a:r>
                <a:r>
                  <a:rPr lang="en-US" altLang="zh-TW" sz="2400" i="1" dirty="0" err="1">
                    <a:solidFill>
                      <a:schemeClr val="tx1"/>
                    </a:solidFill>
                  </a:rPr>
                  <a:t>r,c</a:t>
                </a:r>
                <a:r>
                  <a:rPr lang="en-US" altLang="zh-TW" sz="2400" i="1" dirty="0">
                    <a:solidFill>
                      <a:schemeClr val="tx1"/>
                    </a:solidFill>
                  </a:rPr>
                  <a:t>) = </a:t>
                </a:r>
                <a14:m>
                  <m:oMath xmlns:m="http://schemas.openxmlformats.org/officeDocument/2006/math">
                    <m:d>
                      <m:dPr>
                        <m:begChr m:val="{"/>
                        <m:endChr m:val=""/>
                        <m:ctrlPr>
                          <a:rPr lang="en-US" altLang="zh-TW" sz="2400" i="1" smtClean="0">
                            <a:solidFill>
                              <a:schemeClr val="tx1"/>
                            </a:solidFill>
                            <a:latin typeface="Cambria Math" panose="02040503050406030204" pitchFamily="18" charset="0"/>
                          </a:rPr>
                        </m:ctrlPr>
                      </m:dPr>
                      <m:e>
                        <m:eqArr>
                          <m:eqArrPr>
                            <m:ctrlPr>
                              <a:rPr lang="en-US" altLang="zh-TW" sz="2400" i="1" smtClean="0">
                                <a:solidFill>
                                  <a:schemeClr val="tx1"/>
                                </a:solidFill>
                                <a:latin typeface="Cambria Math" panose="02040503050406030204" pitchFamily="18" charset="0"/>
                              </a:rPr>
                            </m:ctrlPr>
                          </m:eqArrPr>
                          <m:e>
                            <m:r>
                              <a:rPr lang="en-US" altLang="zh-TW" sz="2400" b="0" i="1" smtClean="0">
                                <a:solidFill>
                                  <a:schemeClr val="tx1"/>
                                </a:solidFill>
                                <a:latin typeface="Cambria Math" panose="02040503050406030204" pitchFamily="18" charset="0"/>
                              </a:rPr>
                              <m:t>𝐼</m:t>
                            </m:r>
                            <m:d>
                              <m:dPr>
                                <m:ctrlPr>
                                  <a:rPr lang="en-US" altLang="zh-TW" sz="2400" b="0" i="1" smtClean="0">
                                    <a:solidFill>
                                      <a:schemeClr val="tx1"/>
                                    </a:solidFill>
                                    <a:latin typeface="Cambria Math" panose="02040503050406030204" pitchFamily="18" charset="0"/>
                                  </a:rPr>
                                </m:ctrlPr>
                              </m:dPr>
                              <m:e>
                                <m:r>
                                  <a:rPr lang="en-US" altLang="zh-TW" sz="2400" b="0" i="1" smtClean="0">
                                    <a:solidFill>
                                      <a:schemeClr val="tx1"/>
                                    </a:solidFill>
                                    <a:latin typeface="Cambria Math" panose="02040503050406030204" pitchFamily="18" charset="0"/>
                                  </a:rPr>
                                  <m:t>𝑟</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𝑐</m:t>
                                </m:r>
                              </m:e>
                            </m:d>
                            <m:r>
                              <a:rPr lang="en-US" altLang="zh-TW" sz="2400" b="0" i="1" smtClean="0">
                                <a:solidFill>
                                  <a:schemeClr val="tx1"/>
                                </a:solidFill>
                                <a:latin typeface="Cambria Math" panose="02040503050406030204" pitchFamily="18" charset="0"/>
                              </a:rPr>
                              <m:t>                                           </m:t>
                            </m:r>
                            <m:r>
                              <m:rPr>
                                <m:sty m:val="p"/>
                              </m:rPr>
                              <a:rPr lang="en-US" altLang="zh-TW" sz="2400" b="0" i="0" smtClean="0">
                                <a:solidFill>
                                  <a:schemeClr val="tx1"/>
                                </a:solidFill>
                                <a:latin typeface="Cambria Math" panose="02040503050406030204" pitchFamily="18" charset="0"/>
                              </a:rPr>
                              <m:t>if</m:t>
                            </m:r>
                            <m:r>
                              <a:rPr lang="zh-TW" altLang="en-US" sz="2400" b="0" i="0" smtClean="0">
                                <a:solidFill>
                                  <a:schemeClr val="tx1"/>
                                </a:solidFill>
                                <a:latin typeface="Cambria Math" panose="02040503050406030204" pitchFamily="18" charset="0"/>
                              </a:rPr>
                              <m:t> </m:t>
                            </m:r>
                            <m:r>
                              <a:rPr lang="en-US" altLang="zh-TW" sz="2400" b="0" i="1" smtClean="0">
                                <a:solidFill>
                                  <a:schemeClr val="tx1"/>
                                </a:solidFill>
                                <a:latin typeface="Cambria Math" panose="02040503050406030204" pitchFamily="18" charset="0"/>
                              </a:rPr>
                              <m:t> </m:t>
                            </m:r>
                            <m:r>
                              <a:rPr lang="en-US" altLang="zh-TW" sz="2400" b="0" i="1" smtClean="0">
                                <a:solidFill>
                                  <a:schemeClr val="tx1"/>
                                </a:solidFill>
                                <a:latin typeface="Cambria Math" panose="02040503050406030204" pitchFamily="18" charset="0"/>
                              </a:rPr>
                              <m:t>𝑢</m:t>
                            </m:r>
                            <m:r>
                              <a:rPr lang="en-US" altLang="zh-TW" sz="2400" b="0" i="1" smtClean="0">
                                <a:solidFill>
                                  <a:schemeClr val="tx1"/>
                                </a:solidFill>
                                <a:latin typeface="Cambria Math" panose="02040503050406030204" pitchFamily="18" charset="0"/>
                              </a:rPr>
                              <m:t>&gt;</m:t>
                            </m:r>
                            <m:r>
                              <a:rPr lang="en-US" altLang="zh-TW" sz="2400" b="0" i="1" smtClean="0">
                                <a:solidFill>
                                  <a:schemeClr val="tx1"/>
                                </a:solidFill>
                                <a:latin typeface="Cambria Math" panose="02040503050406030204" pitchFamily="18" charset="0"/>
                              </a:rPr>
                              <m:t>𝑝</m:t>
                            </m:r>
                            <m:r>
                              <a:rPr lang="en-US" altLang="zh-TW" sz="2400" b="0" i="1" smtClean="0">
                                <a:solidFill>
                                  <a:schemeClr val="tx1"/>
                                </a:solidFill>
                                <a:latin typeface="Cambria Math" panose="02040503050406030204" pitchFamily="18" charset="0"/>
                              </a:rPr>
                              <m:t>    </m:t>
                            </m:r>
                          </m:e>
                          <m:e>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𝑖</m:t>
                                </m:r>
                              </m:e>
                              <m:sub>
                                <m:r>
                                  <a:rPr lang="en-US" altLang="zh-TW" sz="2400" b="0" i="1" smtClean="0">
                                    <a:solidFill>
                                      <a:schemeClr val="tx1"/>
                                    </a:solidFill>
                                    <a:latin typeface="Cambria Math" panose="02040503050406030204" pitchFamily="18" charset="0"/>
                                  </a:rPr>
                                  <m:t>𝑚𝑖𝑛</m:t>
                                </m:r>
                              </m:sub>
                            </m:sSub>
                            <m:r>
                              <a:rPr lang="en-US" altLang="zh-TW" sz="2400" b="0" i="1" smtClean="0">
                                <a:solidFill>
                                  <a:schemeClr val="tx1"/>
                                </a:solidFill>
                                <a:latin typeface="Cambria Math" panose="02040503050406030204" pitchFamily="18" charset="0"/>
                              </a:rPr>
                              <m:t>+</m:t>
                            </m:r>
                            <m:d>
                              <m:dPr>
                                <m:ctrlPr>
                                  <a:rPr lang="en-US" altLang="zh-TW" sz="2400" b="0" i="1" smtClean="0">
                                    <a:solidFill>
                                      <a:schemeClr val="tx1"/>
                                    </a:solidFill>
                                    <a:latin typeface="Cambria Math" panose="02040503050406030204" pitchFamily="18" charset="0"/>
                                  </a:rPr>
                                </m:ctrlPr>
                              </m:dPr>
                              <m:e>
                                <m:sSub>
                                  <m:sSubPr>
                                    <m:ctrlPr>
                                      <a:rPr lang="en-US" altLang="zh-TW" sz="2400" b="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𝑖</m:t>
                                    </m:r>
                                  </m:e>
                                  <m:sub>
                                    <m:r>
                                      <a:rPr lang="en-US" altLang="zh-TW" sz="2400" b="0" i="1" smtClean="0">
                                        <a:solidFill>
                                          <a:schemeClr val="tx1"/>
                                        </a:solidFill>
                                        <a:latin typeface="Cambria Math" panose="02040503050406030204" pitchFamily="18" charset="0"/>
                                      </a:rPr>
                                      <m:t>𝑚𝑎𝑥</m:t>
                                    </m:r>
                                  </m:sub>
                                </m:sSub>
                                <m:r>
                                  <a:rPr lang="en-US" altLang="zh-TW" sz="2400" b="0" i="1" smtClean="0">
                                    <a:solidFill>
                                      <a:schemeClr val="tx1"/>
                                    </a:solidFill>
                                    <a:latin typeface="Cambria Math" panose="02040503050406030204" pitchFamily="18" charset="0"/>
                                  </a:rPr>
                                  <m:t> − </m:t>
                                </m:r>
                                <m:sSub>
                                  <m:sSubPr>
                                    <m:ctrlPr>
                                      <a:rPr lang="en-US" altLang="zh-TW" sz="2400" b="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𝑖</m:t>
                                    </m:r>
                                  </m:e>
                                  <m:sub>
                                    <m:r>
                                      <a:rPr lang="en-US" altLang="zh-TW" sz="2400" b="0" i="1" smtClean="0">
                                        <a:solidFill>
                                          <a:schemeClr val="tx1"/>
                                        </a:solidFill>
                                        <a:latin typeface="Cambria Math" panose="02040503050406030204" pitchFamily="18" charset="0"/>
                                      </a:rPr>
                                      <m:t>𝑚𝑖𝑛</m:t>
                                    </m:r>
                                  </m:sub>
                                </m:sSub>
                              </m:e>
                            </m:d>
                            <m:r>
                              <a:rPr lang="en-US" altLang="zh-TW" sz="2400" b="0" i="1" smtClean="0">
                                <a:solidFill>
                                  <a:schemeClr val="tx1"/>
                                </a:solidFill>
                                <a:latin typeface="Cambria Math" panose="02040503050406030204" pitchFamily="18" charset="0"/>
                                <a:ea typeface="Cambria Math" panose="02040503050406030204" pitchFamily="18" charset="0"/>
                              </a:rPr>
                              <m:t>×</m:t>
                            </m:r>
                            <m:r>
                              <a:rPr lang="en-US" altLang="zh-TW" sz="2400" b="0" i="1" smtClean="0">
                                <a:solidFill>
                                  <a:schemeClr val="tx1"/>
                                </a:solidFill>
                                <a:latin typeface="Cambria Math" panose="02040503050406030204" pitchFamily="18" charset="0"/>
                                <a:ea typeface="Cambria Math" panose="02040503050406030204" pitchFamily="18" charset="0"/>
                              </a:rPr>
                              <m:t>𝑢</m:t>
                            </m:r>
                            <m:r>
                              <a:rPr lang="en-US" altLang="zh-TW" sz="2400" b="0" i="1" smtClean="0">
                                <a:solidFill>
                                  <a:schemeClr val="tx1"/>
                                </a:solidFill>
                                <a:latin typeface="Cambria Math" panose="02040503050406030204" pitchFamily="18" charset="0"/>
                                <a:ea typeface="Cambria Math" panose="02040503050406030204" pitchFamily="18" charset="0"/>
                              </a:rPr>
                              <m:t>     </m:t>
                            </m:r>
                            <m:r>
                              <m:rPr>
                                <m:sty m:val="p"/>
                              </m:rPr>
                              <a:rPr lang="en-US" altLang="zh-TW" sz="2400" b="0" i="0" smtClean="0">
                                <a:solidFill>
                                  <a:schemeClr val="tx1"/>
                                </a:solidFill>
                                <a:latin typeface="Cambria Math" panose="02040503050406030204" pitchFamily="18" charset="0"/>
                                <a:ea typeface="Cambria Math" panose="02040503050406030204" pitchFamily="18" charset="0"/>
                              </a:rPr>
                              <m:t>otherwise</m:t>
                            </m:r>
                          </m:e>
                        </m:eqArr>
                      </m:e>
                    </m:d>
                  </m:oMath>
                </a14:m>
                <a:endParaRPr lang="en-US" altLang="zh-TW" sz="2400" i="1" dirty="0">
                  <a:solidFill>
                    <a:schemeClr val="tx1"/>
                  </a:solidFill>
                </a:endParaRPr>
              </a:p>
              <a:p>
                <a:pPr marL="0" indent="0">
                  <a:lnSpc>
                    <a:spcPct val="140000"/>
                  </a:lnSpc>
                  <a:spcBef>
                    <a:spcPts val="0"/>
                  </a:spcBef>
                  <a:spcAft>
                    <a:spcPts val="0"/>
                  </a:spcAft>
                  <a:buNone/>
                </a:pPr>
                <a14:m>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𝑖</m:t>
                        </m:r>
                      </m:e>
                      <m:sub>
                        <m:r>
                          <a:rPr lang="en-US" altLang="zh-TW" sz="2400" b="0" i="1" smtClean="0">
                            <a:solidFill>
                              <a:schemeClr val="tx1"/>
                            </a:solidFill>
                            <a:latin typeface="Cambria Math" panose="02040503050406030204" pitchFamily="18" charset="0"/>
                          </a:rPr>
                          <m:t>𝑚𝑖𝑛</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𝑚𝑎𝑥</m:t>
                        </m:r>
                      </m:sub>
                    </m:sSub>
                  </m:oMath>
                </a14:m>
                <a:r>
                  <a:rPr lang="en-US" altLang="zh-TW" sz="2400" dirty="0">
                    <a:solidFill>
                      <a:schemeClr val="tx1"/>
                    </a:solidFill>
                  </a:rPr>
                  <a:t>:</a:t>
                </a:r>
                <a:r>
                  <a:rPr lang="en-US" altLang="zh-TW" sz="2400" i="1" dirty="0">
                    <a:solidFill>
                      <a:schemeClr val="tx1"/>
                    </a:solidFill>
                  </a:rPr>
                  <a:t> </a:t>
                </a:r>
                <a:r>
                  <a:rPr lang="en-US" altLang="zh-TW" sz="2400" dirty="0">
                    <a:solidFill>
                      <a:schemeClr val="tx1"/>
                    </a:solidFill>
                  </a:rPr>
                  <a:t>minimum/maximum gray value for noise pixels</a:t>
                </a:r>
              </a:p>
              <a:p>
                <a:pPr marL="0" indent="0">
                  <a:lnSpc>
                    <a:spcPct val="140000"/>
                  </a:lnSpc>
                  <a:spcBef>
                    <a:spcPts val="0"/>
                  </a:spcBef>
                  <a:spcAft>
                    <a:spcPts val="0"/>
                  </a:spcAft>
                  <a:buNone/>
                </a:pPr>
                <a:r>
                  <a:rPr lang="en-US" altLang="zh-TW" sz="2400" i="1" dirty="0">
                    <a:solidFill>
                      <a:schemeClr val="tx1"/>
                    </a:solidFill>
                  </a:rPr>
                  <a:t>p</a:t>
                </a:r>
                <a:r>
                  <a:rPr lang="en-US" altLang="zh-TW" sz="2400" dirty="0">
                    <a:solidFill>
                      <a:schemeClr val="tx1"/>
                    </a:solidFill>
                  </a:rPr>
                  <a:t>:</a:t>
                </a:r>
                <a:r>
                  <a:rPr lang="en-US" altLang="zh-TW" sz="2400" i="1" dirty="0">
                    <a:solidFill>
                      <a:schemeClr val="tx1"/>
                    </a:solidFill>
                  </a:rPr>
                  <a:t> </a:t>
                </a:r>
                <a:r>
                  <a:rPr lang="en-US" altLang="zh-TW" sz="2400" dirty="0">
                    <a:solidFill>
                      <a:schemeClr val="tx1"/>
                    </a:solidFill>
                  </a:rPr>
                  <a:t>fraction of image to be corrupted with noise</a:t>
                </a:r>
              </a:p>
              <a:p>
                <a:pPr marL="0" indent="0">
                  <a:lnSpc>
                    <a:spcPct val="140000"/>
                  </a:lnSpc>
                  <a:spcBef>
                    <a:spcPts val="0"/>
                  </a:spcBef>
                  <a:spcAft>
                    <a:spcPts val="0"/>
                  </a:spcAft>
                  <a:buNone/>
                </a:pPr>
                <a:r>
                  <a:rPr lang="en-US" altLang="zh-TW" sz="2400" i="1" dirty="0">
                    <a:solidFill>
                      <a:schemeClr val="tx1"/>
                    </a:solidFill>
                  </a:rPr>
                  <a:t>u</a:t>
                </a:r>
                <a:r>
                  <a:rPr lang="en-US" altLang="zh-TW" sz="2400" dirty="0">
                    <a:solidFill>
                      <a:schemeClr val="tx1"/>
                    </a:solidFill>
                  </a:rPr>
                  <a:t>:</a:t>
                </a:r>
                <a:r>
                  <a:rPr lang="en-US" altLang="zh-TW" sz="2400" i="1" dirty="0">
                    <a:solidFill>
                      <a:schemeClr val="tx1"/>
                    </a:solidFill>
                  </a:rPr>
                  <a:t> </a:t>
                </a:r>
                <a:r>
                  <a:rPr lang="en-US" altLang="zh-TW" sz="2400" dirty="0">
                    <a:solidFill>
                      <a:schemeClr val="tx1"/>
                    </a:solidFill>
                  </a:rPr>
                  <a:t>uniform random variable in [0,1]</a:t>
                </a:r>
              </a:p>
              <a:p>
                <a:pPr marL="0" indent="0">
                  <a:lnSpc>
                    <a:spcPct val="140000"/>
                  </a:lnSpc>
                  <a:spcBef>
                    <a:spcPts val="0"/>
                  </a:spcBef>
                  <a:spcAft>
                    <a:spcPts val="0"/>
                  </a:spcAft>
                  <a:buNone/>
                </a:pPr>
                <a:r>
                  <a:rPr lang="en-US" altLang="zh-TW" sz="2400" i="1" dirty="0">
                    <a:solidFill>
                      <a:schemeClr val="tx1"/>
                    </a:solidFill>
                  </a:rPr>
                  <a:t>I(</a:t>
                </a:r>
                <a:r>
                  <a:rPr lang="en-US" altLang="zh-TW" sz="2400" i="1" dirty="0" err="1">
                    <a:solidFill>
                      <a:schemeClr val="tx1"/>
                    </a:solidFill>
                  </a:rPr>
                  <a:t>r,c</a:t>
                </a:r>
                <a:r>
                  <a:rPr lang="en-US" altLang="zh-TW" sz="2400" i="1" dirty="0">
                    <a:solidFill>
                      <a:schemeClr val="tx1"/>
                    </a:solidFill>
                  </a:rPr>
                  <a:t>)</a:t>
                </a:r>
                <a:r>
                  <a:rPr lang="en-US" altLang="zh-TW" sz="2400" dirty="0">
                    <a:solidFill>
                      <a:schemeClr val="tx1"/>
                    </a:solidFill>
                  </a:rPr>
                  <a:t>:</a:t>
                </a:r>
                <a:r>
                  <a:rPr lang="en-US" altLang="zh-TW" sz="2400" i="1" dirty="0">
                    <a:solidFill>
                      <a:schemeClr val="tx1"/>
                    </a:solidFill>
                  </a:rPr>
                  <a:t> </a:t>
                </a:r>
                <a:r>
                  <a:rPr lang="en-US" altLang="zh-TW" sz="2400" dirty="0">
                    <a:solidFill>
                      <a:schemeClr val="tx1"/>
                    </a:solidFill>
                  </a:rPr>
                  <a:t>gray value at given pixel </a:t>
                </a:r>
                <a:r>
                  <a:rPr lang="en-US" altLang="zh-TW" sz="2400" i="1" dirty="0">
                    <a:solidFill>
                      <a:schemeClr val="tx1"/>
                    </a:solidFill>
                  </a:rPr>
                  <a:t>(</a:t>
                </a:r>
                <a:r>
                  <a:rPr lang="en-US" altLang="zh-TW" sz="2400" i="1" dirty="0" err="1">
                    <a:solidFill>
                      <a:schemeClr val="tx1"/>
                    </a:solidFill>
                  </a:rPr>
                  <a:t>r,c</a:t>
                </a:r>
                <a:r>
                  <a:rPr lang="en-US" altLang="zh-TW" sz="2400" i="1" dirty="0">
                    <a:solidFill>
                      <a:schemeClr val="tx1"/>
                    </a:solidFill>
                  </a:rPr>
                  <a:t>)</a:t>
                </a:r>
                <a:r>
                  <a:rPr lang="en-US" altLang="zh-TW" sz="2400" dirty="0">
                    <a:solidFill>
                      <a:schemeClr val="tx1"/>
                    </a:solidFill>
                  </a:rPr>
                  <a:t> in input image</a:t>
                </a:r>
              </a:p>
              <a:p>
                <a:pPr marL="0" indent="0">
                  <a:lnSpc>
                    <a:spcPct val="140000"/>
                  </a:lnSpc>
                  <a:spcBef>
                    <a:spcPts val="0"/>
                  </a:spcBef>
                  <a:spcAft>
                    <a:spcPts val="0"/>
                  </a:spcAft>
                  <a:buNone/>
                </a:pPr>
                <a:r>
                  <a:rPr lang="en-US" altLang="zh-TW" sz="2400" i="1" dirty="0">
                    <a:solidFill>
                      <a:schemeClr val="tx1"/>
                    </a:solidFill>
                  </a:rPr>
                  <a:t>O(</a:t>
                </a:r>
                <a:r>
                  <a:rPr lang="en-US" altLang="zh-TW" sz="2400" i="1" dirty="0" err="1">
                    <a:solidFill>
                      <a:schemeClr val="tx1"/>
                    </a:solidFill>
                  </a:rPr>
                  <a:t>r,c</a:t>
                </a:r>
                <a:r>
                  <a:rPr lang="en-US" altLang="zh-TW" sz="2400" i="1" dirty="0">
                    <a:solidFill>
                      <a:schemeClr val="tx1"/>
                    </a:solidFill>
                  </a:rPr>
                  <a:t>)</a:t>
                </a:r>
                <a:r>
                  <a:rPr lang="en-US" altLang="zh-TW" sz="2400" dirty="0">
                    <a:solidFill>
                      <a:schemeClr val="tx1"/>
                    </a:solidFill>
                  </a:rPr>
                  <a:t>:</a:t>
                </a:r>
                <a:r>
                  <a:rPr lang="en-US" altLang="zh-TW" sz="2400" i="1" dirty="0">
                    <a:solidFill>
                      <a:schemeClr val="tx1"/>
                    </a:solidFill>
                  </a:rPr>
                  <a:t> </a:t>
                </a:r>
                <a:r>
                  <a:rPr lang="en-US" altLang="zh-TW" sz="2400" dirty="0">
                    <a:solidFill>
                      <a:schemeClr val="tx1"/>
                    </a:solidFill>
                  </a:rPr>
                  <a:t>gray value at given pixel </a:t>
                </a:r>
                <a:r>
                  <a:rPr lang="en-US" altLang="zh-TW" sz="2400" i="1" dirty="0">
                    <a:solidFill>
                      <a:schemeClr val="tx1"/>
                    </a:solidFill>
                  </a:rPr>
                  <a:t>(</a:t>
                </a:r>
                <a:r>
                  <a:rPr lang="en-US" altLang="zh-TW" sz="2400" i="1" dirty="0" err="1">
                    <a:solidFill>
                      <a:schemeClr val="tx1"/>
                    </a:solidFill>
                  </a:rPr>
                  <a:t>r,c</a:t>
                </a:r>
                <a:r>
                  <a:rPr lang="en-US" altLang="zh-TW" sz="2400" i="1" dirty="0">
                    <a:solidFill>
                      <a:schemeClr val="tx1"/>
                    </a:solidFill>
                  </a:rPr>
                  <a:t>)</a:t>
                </a:r>
                <a:r>
                  <a:rPr lang="en-US" altLang="zh-TW" sz="2400" dirty="0">
                    <a:solidFill>
                      <a:schemeClr val="tx1"/>
                    </a:solidFill>
                  </a:rPr>
                  <a:t> in output image</a:t>
                </a: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822959" y="1845733"/>
                <a:ext cx="7543801" cy="4391579"/>
              </a:xfrm>
              <a:blipFill>
                <a:blip r:embed="rId3"/>
                <a:stretch>
                  <a:fillRect l="-2517" t="-22767" b="-865"/>
                </a:stretch>
              </a:blipFill>
            </p:spPr>
            <p:txBody>
              <a:bodyPr/>
              <a:lstStyle/>
              <a:p>
                <a:r>
                  <a:rPr lang="zh-TW" altLang="en-US">
                    <a:noFill/>
                  </a:rPr>
                  <a:t> </a:t>
                </a:r>
              </a:p>
            </p:txBody>
          </p:sp>
        </mc:Fallback>
      </mc:AlternateContent>
      <p:sp>
        <p:nvSpPr>
          <p:cNvPr id="17" name="頁尾版面配置區 5"/>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69</a:t>
            </a:fld>
            <a:endParaRPr lang="en-US" dirty="0"/>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zh-TW" b="0" dirty="0">
                <a:solidFill>
                  <a:schemeClr val="tx1"/>
                </a:solidFill>
              </a:rPr>
              <a:t>7.2 Noise Cleaning</a:t>
            </a:r>
          </a:p>
        </p:txBody>
      </p:sp>
      <p:sp>
        <p:nvSpPr>
          <p:cNvPr id="74755" name="內容版面配置區 2"/>
          <p:cNvSpPr>
            <a:spLocks noGrp="1"/>
          </p:cNvSpPr>
          <p:nvPr>
            <p:ph idx="1"/>
          </p:nvPr>
        </p:nvSpPr>
        <p:spPr>
          <a:xfrm>
            <a:off x="839788" y="1825625"/>
            <a:ext cx="7675562" cy="3451225"/>
          </a:xfrm>
        </p:spPr>
        <p:txBody>
          <a:bodyPr>
            <a:normAutofit/>
          </a:bodyPr>
          <a:lstStyle/>
          <a:p>
            <a:pPr marL="0" indent="0">
              <a:buNone/>
            </a:pPr>
            <a:r>
              <a:rPr lang="en-US" altLang="zh-TW" sz="2800" b="1" dirty="0">
                <a:solidFill>
                  <a:schemeClr val="tx1"/>
                </a:solidFill>
                <a:latin typeface="+mj-lt"/>
              </a:rPr>
              <a:t>noise cleaning: </a:t>
            </a:r>
          </a:p>
          <a:p>
            <a:pPr lvl="1"/>
            <a:r>
              <a:rPr lang="en-US" altLang="zh-TW" sz="2400" dirty="0">
                <a:solidFill>
                  <a:schemeClr val="tx1"/>
                </a:solidFill>
                <a:latin typeface="+mj-lt"/>
              </a:rPr>
              <a:t>uses neighborhood </a:t>
            </a:r>
            <a:r>
              <a:rPr lang="en-US" altLang="zh-TW" sz="2400" dirty="0">
                <a:solidFill>
                  <a:srgbClr val="FF0000"/>
                </a:solidFill>
                <a:latin typeface="+mj-lt"/>
              </a:rPr>
              <a:t>spatial coherence</a:t>
            </a:r>
          </a:p>
          <a:p>
            <a:pPr lvl="1"/>
            <a:r>
              <a:rPr lang="en-US" altLang="zh-TW" sz="2400" dirty="0">
                <a:solidFill>
                  <a:schemeClr val="tx1"/>
                </a:solidFill>
                <a:latin typeface="+mj-lt"/>
              </a:rPr>
              <a:t>uses neighborhood </a:t>
            </a:r>
            <a:r>
              <a:rPr lang="en-US" altLang="zh-TW" sz="2400" dirty="0">
                <a:solidFill>
                  <a:srgbClr val="FF0000"/>
                </a:solidFill>
                <a:latin typeface="+mj-lt"/>
              </a:rPr>
              <a:t>pixel value homogeneity</a:t>
            </a:r>
          </a:p>
        </p:txBody>
      </p:sp>
      <p:sp>
        <p:nvSpPr>
          <p:cNvPr id="74756" name="投影片編號版面配置區 1"/>
          <p:cNvSpPr>
            <a:spLocks noGrp="1"/>
          </p:cNvSpPr>
          <p:nvPr>
            <p:ph type="sldNum" sz="quarter" idx="12"/>
          </p:nvPr>
        </p:nvSpPr>
        <p:spPr bwMode="auto">
          <a:xfrm>
            <a:off x="7086600" y="6356350"/>
            <a:ext cx="2057400" cy="365125"/>
          </a:xfrm>
          <a:prstGeom prst="rect">
            <a:avLst/>
          </a:prstGeom>
          <a:noFill/>
          <a:ln>
            <a:miter lim="800000"/>
            <a:headEnd/>
            <a:tailEnd/>
          </a:ln>
        </p:spPr>
        <p:txBody>
          <a:bodyPr/>
          <a:lstStyle/>
          <a:p>
            <a:pPr algn="ctr"/>
            <a:fld id="{A953EA05-B528-4708-B41C-6F135E635101}" type="slidenum">
              <a:rPr lang="en-US" altLang="zh-TW">
                <a:solidFill>
                  <a:schemeClr val="tx1"/>
                </a:solidFill>
                <a:latin typeface="+mj-lt"/>
              </a:rPr>
              <a:pPr algn="ctr"/>
              <a:t>7</a:t>
            </a:fld>
            <a:endParaRPr lang="en-US" altLang="zh-TW" dirty="0">
              <a:solidFill>
                <a:schemeClr val="tx1"/>
              </a:solidFill>
              <a:latin typeface="+mj-lt"/>
            </a:endParaRPr>
          </a:p>
        </p:txBody>
      </p:sp>
      <p:sp>
        <p:nvSpPr>
          <p:cNvPr id="5"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3"/>
          <p:cNvSpPr>
            <a:spLocks noGrp="1" noChangeArrowheads="1"/>
          </p:cNvSpPr>
          <p:nvPr>
            <p:ph idx="1"/>
          </p:nvPr>
        </p:nvSpPr>
        <p:spPr/>
        <p:txBody>
          <a:bodyPr>
            <a:noAutofit/>
          </a:bodyPr>
          <a:lstStyle/>
          <a:p>
            <a:pPr>
              <a:lnSpc>
                <a:spcPct val="100000"/>
              </a:lnSpc>
              <a:spcBef>
                <a:spcPts val="1800"/>
              </a:spcBef>
              <a:spcAft>
                <a:spcPts val="0"/>
              </a:spcAft>
            </a:pPr>
            <a:r>
              <a:rPr lang="en-US" altLang="zh-TW" sz="2400" b="1" dirty="0">
                <a:solidFill>
                  <a:schemeClr val="tx1"/>
                </a:solidFill>
                <a:latin typeface="+mj-lt"/>
                <a:ea typeface="+mj-ea"/>
              </a:rPr>
              <a:t>Generate salt-and-pepper noise:</a:t>
            </a:r>
          </a:p>
          <a:p>
            <a:pPr>
              <a:lnSpc>
                <a:spcPct val="100000"/>
              </a:lnSpc>
              <a:spcBef>
                <a:spcPts val="1800"/>
              </a:spcBef>
              <a:spcAft>
                <a:spcPts val="0"/>
              </a:spcAft>
            </a:pPr>
            <a:r>
              <a:rPr lang="en-US" altLang="zh-TW" sz="2400" i="1" dirty="0">
                <a:solidFill>
                  <a:schemeClr val="tx1"/>
                </a:solidFill>
                <a:latin typeface="+mj-lt"/>
                <a:ea typeface="+mj-ea"/>
              </a:rPr>
              <a:t>I</a:t>
            </a:r>
            <a:r>
              <a:rPr lang="en-US" altLang="zh-TW" sz="2400" dirty="0">
                <a:solidFill>
                  <a:schemeClr val="tx1"/>
                </a:solidFill>
                <a:latin typeface="+mj-lt"/>
                <a:ea typeface="+mj-ea"/>
              </a:rPr>
              <a:t>(</a:t>
            </a:r>
            <a:r>
              <a:rPr lang="en-US" altLang="zh-TW" sz="2400" i="1" dirty="0" err="1">
                <a:solidFill>
                  <a:schemeClr val="tx1"/>
                </a:solidFill>
                <a:latin typeface="+mj-lt"/>
                <a:ea typeface="+mj-ea"/>
              </a:rPr>
              <a:t>nim</a:t>
            </a:r>
            <a:r>
              <a:rPr lang="en-US" altLang="zh-TW" sz="2400" dirty="0">
                <a:solidFill>
                  <a:schemeClr val="tx1"/>
                </a:solidFill>
                <a:latin typeface="+mj-lt"/>
                <a:ea typeface="+mj-ea"/>
              </a:rPr>
              <a:t>, </a:t>
            </a:r>
            <a:r>
              <a:rPr lang="en-US" altLang="zh-TW" sz="2400" i="1" dirty="0" err="1">
                <a:solidFill>
                  <a:schemeClr val="tx1"/>
                </a:solidFill>
                <a:latin typeface="+mj-lt"/>
                <a:ea typeface="+mj-ea"/>
              </a:rPr>
              <a:t>i</a:t>
            </a:r>
            <a:r>
              <a:rPr lang="en-US" altLang="zh-TW" sz="2400" dirty="0">
                <a:solidFill>
                  <a:schemeClr val="tx1"/>
                </a:solidFill>
                <a:latin typeface="+mj-lt"/>
                <a:ea typeface="+mj-ea"/>
              </a:rPr>
              <a:t>, </a:t>
            </a:r>
            <a:r>
              <a:rPr lang="en-US" altLang="zh-TW" sz="2400" i="1" dirty="0">
                <a:solidFill>
                  <a:schemeClr val="tx1"/>
                </a:solidFill>
                <a:latin typeface="+mj-lt"/>
                <a:ea typeface="+mj-ea"/>
              </a:rPr>
              <a:t>j</a:t>
            </a:r>
            <a:r>
              <a:rPr lang="en-US" altLang="zh-TW" sz="2400" dirty="0">
                <a:solidFill>
                  <a:schemeClr val="tx1"/>
                </a:solidFill>
                <a:latin typeface="+mj-lt"/>
                <a:ea typeface="+mj-ea"/>
              </a:rPr>
              <a:t>) = 0   </a:t>
            </a:r>
            <a:r>
              <a:rPr lang="zh-TW" altLang="en-US" sz="2400" dirty="0">
                <a:solidFill>
                  <a:schemeClr val="tx1"/>
                </a:solidFill>
                <a:latin typeface="+mj-lt"/>
                <a:ea typeface="+mj-ea"/>
              </a:rPr>
              <a:t>                </a:t>
            </a:r>
            <a:r>
              <a:rPr lang="en-US" altLang="zh-TW" sz="2400" dirty="0">
                <a:solidFill>
                  <a:schemeClr val="tx1"/>
                </a:solidFill>
                <a:latin typeface="+mj-lt"/>
                <a:ea typeface="+mj-ea"/>
              </a:rPr>
              <a:t>if uniform(0,</a:t>
            </a:r>
            <a:r>
              <a:rPr lang="zh-TW" altLang="en-US" sz="2400" dirty="0">
                <a:solidFill>
                  <a:schemeClr val="tx1"/>
                </a:solidFill>
                <a:latin typeface="+mj-lt"/>
                <a:ea typeface="+mj-ea"/>
              </a:rPr>
              <a:t> </a:t>
            </a:r>
            <a:r>
              <a:rPr lang="en-US" altLang="zh-TW" sz="2400" dirty="0">
                <a:solidFill>
                  <a:schemeClr val="tx1"/>
                </a:solidFill>
                <a:latin typeface="+mj-lt"/>
                <a:ea typeface="+mj-ea"/>
              </a:rPr>
              <a:t>1) &lt; 0.05</a:t>
            </a:r>
          </a:p>
          <a:p>
            <a:pPr>
              <a:lnSpc>
                <a:spcPct val="100000"/>
              </a:lnSpc>
              <a:spcBef>
                <a:spcPts val="1800"/>
              </a:spcBef>
              <a:spcAft>
                <a:spcPts val="0"/>
              </a:spcAft>
            </a:pPr>
            <a:r>
              <a:rPr lang="en-US" altLang="zh-TW" sz="2400" i="1" dirty="0">
                <a:solidFill>
                  <a:schemeClr val="tx1"/>
                </a:solidFill>
                <a:latin typeface="+mj-lt"/>
                <a:ea typeface="+mj-ea"/>
              </a:rPr>
              <a:t>I</a:t>
            </a:r>
            <a:r>
              <a:rPr lang="en-US" altLang="zh-TW" sz="2400" dirty="0">
                <a:solidFill>
                  <a:schemeClr val="tx1"/>
                </a:solidFill>
                <a:latin typeface="+mj-lt"/>
                <a:ea typeface="+mj-ea"/>
              </a:rPr>
              <a:t>(</a:t>
            </a:r>
            <a:r>
              <a:rPr lang="en-US" altLang="zh-TW" sz="2400" i="1" dirty="0" err="1">
                <a:solidFill>
                  <a:schemeClr val="tx1"/>
                </a:solidFill>
                <a:latin typeface="+mj-lt"/>
                <a:ea typeface="+mj-ea"/>
              </a:rPr>
              <a:t>nim</a:t>
            </a:r>
            <a:r>
              <a:rPr lang="en-US" altLang="zh-TW" sz="2400" dirty="0">
                <a:solidFill>
                  <a:schemeClr val="tx1"/>
                </a:solidFill>
                <a:latin typeface="+mj-lt"/>
                <a:ea typeface="+mj-ea"/>
              </a:rPr>
              <a:t>, </a:t>
            </a:r>
            <a:r>
              <a:rPr lang="en-US" altLang="zh-TW" sz="2400" i="1" dirty="0" err="1">
                <a:solidFill>
                  <a:schemeClr val="tx1"/>
                </a:solidFill>
                <a:latin typeface="+mj-lt"/>
                <a:ea typeface="+mj-ea"/>
              </a:rPr>
              <a:t>i</a:t>
            </a:r>
            <a:r>
              <a:rPr lang="en-US" altLang="zh-TW" sz="2400" dirty="0">
                <a:solidFill>
                  <a:schemeClr val="tx1"/>
                </a:solidFill>
                <a:latin typeface="+mj-lt"/>
                <a:ea typeface="+mj-ea"/>
              </a:rPr>
              <a:t>, </a:t>
            </a:r>
            <a:r>
              <a:rPr lang="en-US" altLang="zh-TW" sz="2400" i="1" dirty="0">
                <a:solidFill>
                  <a:schemeClr val="tx1"/>
                </a:solidFill>
                <a:latin typeface="+mj-lt"/>
                <a:ea typeface="+mj-ea"/>
              </a:rPr>
              <a:t>j</a:t>
            </a:r>
            <a:r>
              <a:rPr lang="en-US" altLang="zh-TW" sz="2400" dirty="0">
                <a:solidFill>
                  <a:schemeClr val="tx1"/>
                </a:solidFill>
                <a:latin typeface="+mj-lt"/>
                <a:ea typeface="+mj-ea"/>
              </a:rPr>
              <a:t>) = 255 </a:t>
            </a:r>
            <a:r>
              <a:rPr lang="zh-TW" altLang="en-US" sz="2400" dirty="0">
                <a:solidFill>
                  <a:schemeClr val="tx1"/>
                </a:solidFill>
                <a:latin typeface="+mj-lt"/>
                <a:ea typeface="+mj-ea"/>
              </a:rPr>
              <a:t>              </a:t>
            </a:r>
            <a:r>
              <a:rPr lang="en-US" altLang="zh-TW" sz="2400" dirty="0">
                <a:solidFill>
                  <a:schemeClr val="tx1"/>
                </a:solidFill>
                <a:latin typeface="+mj-lt"/>
                <a:ea typeface="+mj-ea"/>
              </a:rPr>
              <a:t>if uniform(0,</a:t>
            </a:r>
            <a:r>
              <a:rPr lang="zh-TW" altLang="en-US" sz="2400" dirty="0">
                <a:solidFill>
                  <a:schemeClr val="tx1"/>
                </a:solidFill>
                <a:latin typeface="+mj-lt"/>
                <a:ea typeface="+mj-ea"/>
              </a:rPr>
              <a:t> </a:t>
            </a:r>
            <a:r>
              <a:rPr lang="en-US" altLang="zh-TW" sz="2400" dirty="0">
                <a:solidFill>
                  <a:schemeClr val="tx1"/>
                </a:solidFill>
                <a:latin typeface="+mj-lt"/>
                <a:ea typeface="+mj-ea"/>
              </a:rPr>
              <a:t>1) &gt; 1- 0.05</a:t>
            </a:r>
          </a:p>
          <a:p>
            <a:pPr>
              <a:lnSpc>
                <a:spcPct val="100000"/>
              </a:lnSpc>
              <a:spcBef>
                <a:spcPts val="1800"/>
              </a:spcBef>
              <a:spcAft>
                <a:spcPts val="0"/>
              </a:spcAft>
            </a:pPr>
            <a:r>
              <a:rPr lang="en-US" altLang="zh-TW" sz="2400" i="1" dirty="0">
                <a:solidFill>
                  <a:schemeClr val="tx1"/>
                </a:solidFill>
                <a:latin typeface="+mj-lt"/>
                <a:ea typeface="+mj-ea"/>
              </a:rPr>
              <a:t>I</a:t>
            </a:r>
            <a:r>
              <a:rPr lang="en-US" altLang="zh-TW" sz="2400" dirty="0">
                <a:solidFill>
                  <a:schemeClr val="tx1"/>
                </a:solidFill>
                <a:latin typeface="+mj-lt"/>
                <a:ea typeface="+mj-ea"/>
              </a:rPr>
              <a:t>(</a:t>
            </a:r>
            <a:r>
              <a:rPr lang="en-US" altLang="zh-TW" sz="2400" i="1" dirty="0" err="1">
                <a:solidFill>
                  <a:schemeClr val="tx1"/>
                </a:solidFill>
                <a:latin typeface="+mj-lt"/>
                <a:ea typeface="+mj-ea"/>
              </a:rPr>
              <a:t>nim</a:t>
            </a:r>
            <a:r>
              <a:rPr lang="en-US" altLang="zh-TW" sz="2400" dirty="0">
                <a:solidFill>
                  <a:schemeClr val="tx1"/>
                </a:solidFill>
                <a:latin typeface="+mj-lt"/>
                <a:ea typeface="+mj-ea"/>
              </a:rPr>
              <a:t>, </a:t>
            </a:r>
            <a:r>
              <a:rPr lang="en-US" altLang="zh-TW" sz="2400" i="1" dirty="0" err="1">
                <a:solidFill>
                  <a:schemeClr val="tx1"/>
                </a:solidFill>
                <a:latin typeface="+mj-lt"/>
                <a:ea typeface="+mj-ea"/>
              </a:rPr>
              <a:t>i</a:t>
            </a:r>
            <a:r>
              <a:rPr lang="en-US" altLang="zh-TW" sz="2400" dirty="0">
                <a:solidFill>
                  <a:schemeClr val="tx1"/>
                </a:solidFill>
                <a:latin typeface="+mj-lt"/>
                <a:ea typeface="+mj-ea"/>
              </a:rPr>
              <a:t>, </a:t>
            </a:r>
            <a:r>
              <a:rPr lang="en-US" altLang="zh-TW" sz="2400" i="1" dirty="0">
                <a:solidFill>
                  <a:schemeClr val="tx1"/>
                </a:solidFill>
                <a:latin typeface="+mj-lt"/>
                <a:ea typeface="+mj-ea"/>
              </a:rPr>
              <a:t>j</a:t>
            </a:r>
            <a:r>
              <a:rPr lang="en-US" altLang="zh-TW" sz="2400" dirty="0">
                <a:solidFill>
                  <a:schemeClr val="tx1"/>
                </a:solidFill>
                <a:latin typeface="+mj-lt"/>
                <a:ea typeface="+mj-ea"/>
              </a:rPr>
              <a:t>) = </a:t>
            </a:r>
            <a:r>
              <a:rPr lang="en-US" altLang="zh-TW" sz="2400" i="1" dirty="0">
                <a:solidFill>
                  <a:schemeClr val="tx1"/>
                </a:solidFill>
                <a:latin typeface="+mj-lt"/>
                <a:ea typeface="+mj-ea"/>
              </a:rPr>
              <a:t>I</a:t>
            </a:r>
            <a:r>
              <a:rPr lang="en-US" altLang="zh-TW" sz="2400" dirty="0">
                <a:solidFill>
                  <a:schemeClr val="tx1"/>
                </a:solidFill>
                <a:latin typeface="+mj-lt"/>
                <a:ea typeface="+mj-ea"/>
              </a:rPr>
              <a:t>(</a:t>
            </a:r>
            <a:r>
              <a:rPr lang="en-US" altLang="zh-TW" sz="2400" i="1" dirty="0" err="1">
                <a:solidFill>
                  <a:schemeClr val="tx1"/>
                </a:solidFill>
                <a:latin typeface="+mj-lt"/>
                <a:ea typeface="+mj-ea"/>
              </a:rPr>
              <a:t>im</a:t>
            </a:r>
            <a:r>
              <a:rPr lang="en-US" altLang="zh-TW" sz="2400" dirty="0">
                <a:solidFill>
                  <a:schemeClr val="tx1"/>
                </a:solidFill>
                <a:latin typeface="+mj-lt"/>
                <a:ea typeface="+mj-ea"/>
              </a:rPr>
              <a:t>, </a:t>
            </a:r>
            <a:r>
              <a:rPr lang="en-US" altLang="zh-TW" sz="2400" i="1" dirty="0" err="1">
                <a:solidFill>
                  <a:schemeClr val="tx1"/>
                </a:solidFill>
                <a:latin typeface="+mj-lt"/>
                <a:ea typeface="+mj-ea"/>
              </a:rPr>
              <a:t>i</a:t>
            </a:r>
            <a:r>
              <a:rPr lang="en-US" altLang="zh-TW" sz="2400" dirty="0">
                <a:solidFill>
                  <a:schemeClr val="tx1"/>
                </a:solidFill>
                <a:latin typeface="+mj-lt"/>
                <a:ea typeface="+mj-ea"/>
              </a:rPr>
              <a:t>,</a:t>
            </a:r>
            <a:r>
              <a:rPr lang="zh-TW" altLang="en-US" sz="2400" dirty="0">
                <a:solidFill>
                  <a:schemeClr val="tx1"/>
                </a:solidFill>
                <a:latin typeface="+mj-lt"/>
                <a:ea typeface="+mj-ea"/>
              </a:rPr>
              <a:t> </a:t>
            </a:r>
            <a:r>
              <a:rPr lang="en-US" altLang="zh-TW" sz="2400" i="1" dirty="0">
                <a:solidFill>
                  <a:schemeClr val="tx1"/>
                </a:solidFill>
                <a:latin typeface="+mj-lt"/>
                <a:ea typeface="+mj-ea"/>
              </a:rPr>
              <a:t>j</a:t>
            </a:r>
            <a:r>
              <a:rPr lang="en-US" altLang="zh-TW" sz="2400" dirty="0">
                <a:solidFill>
                  <a:schemeClr val="tx1"/>
                </a:solidFill>
                <a:latin typeface="+mj-lt"/>
                <a:ea typeface="+mj-ea"/>
              </a:rPr>
              <a:t>) </a:t>
            </a:r>
            <a:r>
              <a:rPr lang="zh-TW" altLang="en-US" sz="2400" dirty="0">
                <a:solidFill>
                  <a:schemeClr val="tx1"/>
                </a:solidFill>
                <a:latin typeface="+mj-lt"/>
                <a:ea typeface="+mj-ea"/>
              </a:rPr>
              <a:t>      </a:t>
            </a:r>
            <a:r>
              <a:rPr lang="en-US" altLang="zh-TW" sz="2400" dirty="0">
                <a:solidFill>
                  <a:schemeClr val="tx1"/>
                </a:solidFill>
                <a:latin typeface="+mj-lt"/>
                <a:ea typeface="+mj-ea"/>
              </a:rPr>
              <a:t>otherwise</a:t>
            </a:r>
          </a:p>
          <a:p>
            <a:pPr>
              <a:lnSpc>
                <a:spcPct val="100000"/>
              </a:lnSpc>
              <a:spcBef>
                <a:spcPts val="1800"/>
              </a:spcBef>
              <a:spcAft>
                <a:spcPts val="0"/>
              </a:spcAft>
            </a:pPr>
            <a:r>
              <a:rPr lang="en-US" altLang="zh-TW" sz="2400" dirty="0">
                <a:solidFill>
                  <a:schemeClr val="tx1"/>
                </a:solidFill>
                <a:latin typeface="+mj-lt"/>
                <a:ea typeface="+mj-ea"/>
              </a:rPr>
              <a:t>uniform(0,1) : random variable uniformly distributed over [0,1]</a:t>
            </a:r>
            <a:endParaRPr lang="zh-TW" altLang="en-US" sz="2400" dirty="0">
              <a:solidFill>
                <a:schemeClr val="tx1"/>
              </a:solidFill>
              <a:latin typeface="+mj-lt"/>
              <a:ea typeface="+mj-ea"/>
            </a:endParaRPr>
          </a:p>
        </p:txBody>
      </p:sp>
      <p:sp>
        <p:nvSpPr>
          <p:cNvPr id="4" name="標題 3"/>
          <p:cNvSpPr>
            <a:spLocks noGrp="1"/>
          </p:cNvSpPr>
          <p:nvPr>
            <p:ph type="title"/>
          </p:nvPr>
        </p:nvSpPr>
        <p:spPr/>
        <p:txBody>
          <a:bodyPr>
            <a:normAutofit/>
          </a:bodyPr>
          <a:lstStyle/>
          <a:p>
            <a:r>
              <a:rPr lang="en-US" altLang="zh-TW" sz="4000" dirty="0">
                <a:solidFill>
                  <a:schemeClr val="tx1"/>
                </a:solidFill>
              </a:rPr>
              <a:t>7.2.12 Noise-Removal Techniques-Experiments</a:t>
            </a:r>
            <a:endParaRPr lang="zh-TW" altLang="en-US" sz="4000" dirty="0">
              <a:solidFill>
                <a:schemeClr val="tx1"/>
              </a:solidFill>
            </a:endParaRPr>
          </a:p>
        </p:txBody>
      </p:sp>
      <p:sp>
        <p:nvSpPr>
          <p:cNvPr id="11"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70</a:t>
            </a:fld>
            <a:endParaRPr lang="en-US" dirty="0"/>
          </a:p>
        </p:txBody>
      </p:sp>
    </p:spTree>
    <p:extLst>
      <p:ext uri="{BB962C8B-B14F-4D97-AF65-F5344CB8AC3E}">
        <p14:creationId xmlns:p14="http://schemas.microsoft.com/office/powerpoint/2010/main" val="9393966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normAutofit/>
          </a:bodyPr>
          <a:lstStyle/>
          <a:p>
            <a:r>
              <a:rPr lang="en-US" altLang="zh-TW" sz="4000" dirty="0">
                <a:solidFill>
                  <a:schemeClr val="tx1"/>
                </a:solidFill>
              </a:rPr>
              <a:t>Noise Removal Method Recap</a:t>
            </a:r>
            <a:br>
              <a:rPr lang="en-US" altLang="zh-TW" sz="4000" dirty="0">
                <a:solidFill>
                  <a:schemeClr val="tx1"/>
                </a:solidFill>
              </a:rPr>
            </a:br>
            <a:r>
              <a:rPr lang="en-US" altLang="zh-TW" sz="4000" dirty="0">
                <a:solidFill>
                  <a:schemeClr val="tx1"/>
                </a:solidFill>
              </a:rPr>
              <a:t>(10 methods)</a:t>
            </a:r>
            <a:endParaRPr lang="zh-TW" altLang="en-US" sz="4000" dirty="0">
              <a:solidFill>
                <a:schemeClr val="tx1"/>
              </a:solidFill>
            </a:endParaRP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612000" y="1845734"/>
                <a:ext cx="7920000" cy="4391578"/>
              </a:xfrm>
            </p:spPr>
            <p:txBody>
              <a:bodyPr>
                <a:normAutofit/>
              </a:bodyPr>
              <a:lstStyle/>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smtClean="0">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a:solidFill>
                              <a:schemeClr val="tx1"/>
                            </a:solidFill>
                            <a:latin typeface="Cambria Math" panose="02040503050406030204" pitchFamily="18" charset="0"/>
                          </a:rPr>
                          <m:t>𝒐𝒖𝒕𝒍𝒊𝒆𝒓</m:t>
                        </m:r>
                        <m:r>
                          <a:rPr lang="en-US" altLang="zh-TW" b="1" i="1">
                            <a:solidFill>
                              <a:schemeClr val="tx1"/>
                            </a:solidFill>
                            <a:latin typeface="Cambria Math" panose="02040503050406030204" pitchFamily="18" charset="0"/>
                          </a:rPr>
                          <m:t>_</m:t>
                        </m:r>
                        <m:r>
                          <a:rPr lang="en-US" altLang="zh-TW" b="1" i="1">
                            <a:solidFill>
                              <a:schemeClr val="tx1"/>
                            </a:solidFill>
                            <a:latin typeface="Cambria Math" panose="02040503050406030204" pitchFamily="18" charset="0"/>
                          </a:rPr>
                          <m:t>𝒓𝒆𝒎𝒐𝒗𝒂𝒍</m:t>
                        </m:r>
                      </m:sub>
                    </m:sSub>
                  </m:oMath>
                </a14:m>
                <a:r>
                  <a:rPr lang="zh-TW" altLang="en-US" i="1" dirty="0">
                    <a:solidFill>
                      <a:schemeClr val="tx1"/>
                    </a:solidFill>
                    <a:latin typeface="+mj-lt"/>
                  </a:rPr>
                  <a:t> </a:t>
                </a:r>
                <a:r>
                  <a:rPr lang="en-US" altLang="zh-TW" i="1" dirty="0">
                    <a:solidFill>
                      <a:schemeClr val="tx1"/>
                    </a:solidFill>
                    <a:latin typeface="+mj-lt"/>
                  </a:rPr>
                  <a:t>= </a:t>
                </a:r>
                <a14:m>
                  <m:oMath xmlns:m="http://schemas.openxmlformats.org/officeDocument/2006/math">
                    <m:d>
                      <m:dPr>
                        <m:begChr m:val="{"/>
                        <m:endChr m:val=""/>
                        <m:ctrlPr>
                          <a:rPr lang="en-US" altLang="zh-TW" i="1">
                            <a:solidFill>
                              <a:schemeClr val="tx1"/>
                            </a:solidFill>
                            <a:latin typeface="Cambria Math" panose="02040503050406030204" pitchFamily="18" charset="0"/>
                          </a:rPr>
                        </m:ctrlPr>
                      </m:dPr>
                      <m:e>
                        <m:eqArr>
                          <m:eqArrPr>
                            <m:ctrlPr>
                              <a:rPr lang="en-US" altLang="zh-TW" i="1">
                                <a:solidFill>
                                  <a:schemeClr val="tx1"/>
                                </a:solidFill>
                                <a:latin typeface="Cambria Math" panose="02040503050406030204" pitchFamily="18" charset="0"/>
                              </a:rPr>
                            </m:ctrlPr>
                          </m:eqArrPr>
                          <m:e>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    </m:t>
                            </m:r>
                            <m:r>
                              <m:rPr>
                                <m:sty m:val="p"/>
                              </m:rPr>
                              <a:rPr lang="en-US" altLang="zh-TW" i="0">
                                <a:solidFill>
                                  <a:schemeClr val="tx1"/>
                                </a:solidFill>
                                <a:latin typeface="Cambria Math" panose="02040503050406030204" pitchFamily="18" charset="0"/>
                              </a:rPr>
                              <m:t>if</m:t>
                            </m:r>
                            <m:r>
                              <a:rPr lang="zh-TW" altLang="en-US" b="0" i="0" smtClean="0">
                                <a:solidFill>
                                  <a:schemeClr val="tx1"/>
                                </a:solidFill>
                                <a:latin typeface="Cambria Math" panose="02040503050406030204" pitchFamily="18" charset="0"/>
                              </a:rPr>
                              <m:t> </m:t>
                            </m:r>
                            <m:d>
                              <m:dPr>
                                <m:begChr m:val="|"/>
                                <m:endChr m:val="|"/>
                                <m:ctrlPr>
                                  <a:rPr lang="en-US" altLang="zh-TW" i="1">
                                    <a:solidFill>
                                      <a:schemeClr val="tx1"/>
                                    </a:solidFill>
                                    <a:latin typeface="Cambria Math" panose="02040503050406030204" pitchFamily="18" charset="0"/>
                                  </a:rPr>
                                </m:ctrlPr>
                              </m:dPr>
                              <m:e>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zh-TW" altLang="en-US"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e>
                            </m:d>
                            <m:r>
                              <a:rPr lang="en-US" altLang="zh-TW" i="1">
                                <a:solidFill>
                                  <a:schemeClr val="tx1"/>
                                </a:solidFill>
                                <a:latin typeface="Cambria Math" panose="02040503050406030204" pitchFamily="18" charset="0"/>
                              </a:rPr>
                              <m:t>&lt;</m:t>
                            </m:r>
                            <m:r>
                              <a:rPr lang="el-GR" altLang="zh-TW" i="1">
                                <a:solidFill>
                                  <a:schemeClr val="tx1"/>
                                </a:solidFill>
                                <a:latin typeface="Cambria Math" panose="02040503050406030204" pitchFamily="18" charset="0"/>
                              </a:rPr>
                              <m:t>𝜃</m:t>
                            </m:r>
                          </m:e>
                          <m:e>
                            <m:acc>
                              <m:accPr>
                                <m:chr m:val="̂"/>
                                <m:ctrlPr>
                                  <a:rPr lang="zh-TW" altLang="en-US"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r>
                              <a:rPr lang="en-US" altLang="zh-TW" i="1">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𝑜𝑡h𝑒𝑟𝑤𝑖𝑠𝑒</m:t>
                            </m:r>
                            <m:r>
                              <a:rPr lang="en-US" altLang="zh-TW" i="1">
                                <a:solidFill>
                                  <a:schemeClr val="tx1"/>
                                </a:solidFill>
                                <a:latin typeface="Cambria Math" panose="02040503050406030204" pitchFamily="18" charset="0"/>
                              </a:rPr>
                              <m:t>      </m:t>
                            </m:r>
                          </m:e>
                        </m:eqArr>
                      </m:e>
                    </m:d>
                  </m:oMath>
                </a14:m>
                <a:endParaRPr lang="en-US" altLang="zh-TW" i="1" dirty="0">
                  <a:solidFill>
                    <a:schemeClr val="tx1"/>
                  </a:solidFill>
                  <a:latin typeface="+mj-lt"/>
                </a:endParaRPr>
              </a:p>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a:solidFill>
                              <a:schemeClr val="tx1"/>
                            </a:solidFill>
                            <a:latin typeface="Cambria Math" panose="02040503050406030204" pitchFamily="18" charset="0"/>
                          </a:rPr>
                          <m:t>𝒄𝒐𝒏𝒕𝒓𝒂𝒔𝒕</m:t>
                        </m:r>
                        <m:r>
                          <a:rPr lang="en-US" altLang="zh-TW" b="1" i="1">
                            <a:solidFill>
                              <a:schemeClr val="tx1"/>
                            </a:solidFill>
                            <a:latin typeface="Cambria Math" panose="02040503050406030204" pitchFamily="18" charset="0"/>
                          </a:rPr>
                          <m:t>−</m:t>
                        </m:r>
                        <m:r>
                          <a:rPr lang="en-US" altLang="zh-TW" b="1" i="1">
                            <a:solidFill>
                              <a:schemeClr val="tx1"/>
                            </a:solidFill>
                            <a:latin typeface="Cambria Math" panose="02040503050406030204" pitchFamily="18" charset="0"/>
                          </a:rPr>
                          <m:t>𝒅𝒆𝒑𝒆𝒏𝒅𝒆𝒏𝒕</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𝒐𝒖𝒕𝒍𝒊𝒆𝒓</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𝒓𝒆𝒎𝒐𝒗𝒂𝒍</m:t>
                        </m:r>
                      </m:sub>
                    </m:sSub>
                  </m:oMath>
                </a14:m>
                <a:r>
                  <a:rPr lang="zh-TW" altLang="en-US" i="1" dirty="0">
                    <a:solidFill>
                      <a:schemeClr val="tx1"/>
                    </a:solidFill>
                    <a:latin typeface="+mj-lt"/>
                  </a:rPr>
                  <a:t> </a:t>
                </a:r>
                <a:r>
                  <a:rPr lang="en-US" altLang="zh-TW" i="1" dirty="0">
                    <a:solidFill>
                      <a:schemeClr val="tx1"/>
                    </a:solidFill>
                    <a:latin typeface="+mj-lt"/>
                  </a:rPr>
                  <a:t>= </a:t>
                </a:r>
                <a14:m>
                  <m:oMath xmlns:m="http://schemas.openxmlformats.org/officeDocument/2006/math">
                    <m:d>
                      <m:dPr>
                        <m:begChr m:val="{"/>
                        <m:endChr m:val=""/>
                        <m:ctrlPr>
                          <a:rPr lang="en-US" altLang="zh-TW" i="1">
                            <a:solidFill>
                              <a:schemeClr val="tx1"/>
                            </a:solidFill>
                            <a:latin typeface="Cambria Math" panose="02040503050406030204" pitchFamily="18" charset="0"/>
                          </a:rPr>
                        </m:ctrlPr>
                      </m:dPr>
                      <m:e>
                        <m:eqArr>
                          <m:eqArrPr>
                            <m:ctrlPr>
                              <a:rPr lang="en-US" altLang="zh-TW" i="1">
                                <a:solidFill>
                                  <a:schemeClr val="tx1"/>
                                </a:solidFill>
                                <a:latin typeface="Cambria Math" panose="02040503050406030204" pitchFamily="18" charset="0"/>
                              </a:rPr>
                            </m:ctrlPr>
                          </m:eqArrPr>
                          <m:e>
                            <m:r>
                              <a:rPr lang="en-US" altLang="zh-TW" i="1">
                                <a:solidFill>
                                  <a:schemeClr val="tx1"/>
                                </a:solidFill>
                                <a:latin typeface="Cambria Math" panose="02040503050406030204" pitchFamily="18" charset="0"/>
                              </a:rPr>
                              <m:t>𝑦</m:t>
                            </m:r>
                            <m:r>
                              <a:rPr lang="en-US" altLang="zh-TW" b="0" i="1" smtClean="0">
                                <a:solidFill>
                                  <a:schemeClr val="tx1"/>
                                </a:solidFill>
                                <a:latin typeface="Cambria Math" panose="02040503050406030204" pitchFamily="18" charset="0"/>
                              </a:rPr>
                              <m:t>        </m:t>
                            </m:r>
                            <m:r>
                              <m:rPr>
                                <m:sty m:val="p"/>
                              </m:rPr>
                              <a:rPr lang="en-US" altLang="zh-TW" i="0">
                                <a:solidFill>
                                  <a:schemeClr val="tx1"/>
                                </a:solidFill>
                                <a:latin typeface="Cambria Math" panose="02040503050406030204" pitchFamily="18" charset="0"/>
                              </a:rPr>
                              <m:t>if</m:t>
                            </m:r>
                            <m:r>
                              <a:rPr lang="zh-TW" altLang="en-US" b="0" i="0" smtClean="0">
                                <a:solidFill>
                                  <a:schemeClr val="tx1"/>
                                </a:solidFill>
                                <a:latin typeface="Cambria Math" panose="02040503050406030204" pitchFamily="18" charset="0"/>
                              </a:rPr>
                              <m:t> </m:t>
                            </m:r>
                            <m:d>
                              <m:dPr>
                                <m:begChr m:val="|"/>
                                <m:endChr m:val="|"/>
                                <m:ctrlPr>
                                  <a:rPr lang="en-US" altLang="zh-TW" i="1">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num>
                                  <m:den>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𝜎</m:t>
                                        </m:r>
                                      </m:e>
                                    </m:acc>
                                  </m:den>
                                </m:f>
                              </m:e>
                            </m:d>
                            <m:r>
                              <a:rPr lang="en-US" altLang="zh-TW" i="1">
                                <a:solidFill>
                                  <a:schemeClr val="tx1"/>
                                </a:solidFill>
                                <a:latin typeface="Cambria Math" panose="02040503050406030204" pitchFamily="18" charset="0"/>
                              </a:rPr>
                              <m:t>&lt;</m:t>
                            </m:r>
                            <m:r>
                              <a:rPr lang="el-GR" altLang="zh-TW" i="1">
                                <a:solidFill>
                                  <a:schemeClr val="tx1"/>
                                </a:solidFill>
                                <a:latin typeface="Cambria Math" panose="02040503050406030204" pitchFamily="18" charset="0"/>
                              </a:rPr>
                              <m:t>𝜃</m:t>
                            </m:r>
                            <m:r>
                              <a:rPr lang="en-US" altLang="zh-TW" b="0" i="1" smtClean="0">
                                <a:solidFill>
                                  <a:schemeClr val="tx1"/>
                                </a:solidFill>
                                <a:latin typeface="Cambria Math" panose="02040503050406030204" pitchFamily="18" charset="0"/>
                              </a:rPr>
                              <m:t>    </m:t>
                            </m:r>
                          </m:e>
                          <m:e>
                            <m:acc>
                              <m:accPr>
                                <m:chr m:val="̂"/>
                                <m:ctrlPr>
                                  <a:rPr lang="zh-TW" altLang="en-US"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r>
                              <a:rPr lang="en-US" altLang="zh-TW" b="0" i="1" smtClean="0">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𝑜𝑡h𝑒𝑟𝑤𝑖𝑠𝑒</m:t>
                            </m:r>
                            <m:r>
                              <a:rPr lang="en-US" altLang="zh-TW" b="0" i="1" smtClean="0">
                                <a:solidFill>
                                  <a:schemeClr val="tx1"/>
                                </a:solidFill>
                                <a:latin typeface="Cambria Math" panose="02040503050406030204" pitchFamily="18" charset="0"/>
                              </a:rPr>
                              <m:t>    </m:t>
                            </m:r>
                          </m:e>
                        </m:eqArr>
                      </m:e>
                    </m:d>
                  </m:oMath>
                </a14:m>
                <a:endParaRPr lang="en-US" altLang="zh-TW" i="1" dirty="0">
                  <a:solidFill>
                    <a:schemeClr val="tx1"/>
                  </a:solidFill>
                  <a:latin typeface="+mj-lt"/>
                </a:endParaRPr>
              </a:p>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a:solidFill>
                              <a:schemeClr val="tx1"/>
                            </a:solidFill>
                            <a:latin typeface="Cambria Math" panose="02040503050406030204" pitchFamily="18" charset="0"/>
                          </a:rPr>
                          <m:t>𝒔𝒎𝒐𝒐𝒕𝒉</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𝒓𝒆𝒑𝒍𝒂𝒄𝒆𝒎𝒆𝒏𝒕</m:t>
                        </m:r>
                      </m:sub>
                    </m:sSub>
                  </m:oMath>
                </a14:m>
                <a:r>
                  <a:rPr lang="zh-TW" altLang="en-US" i="1" dirty="0">
                    <a:solidFill>
                      <a:schemeClr val="tx1"/>
                    </a:solidFill>
                    <a:latin typeface="+mj-lt"/>
                  </a:rPr>
                  <a:t> </a:t>
                </a:r>
                <a:r>
                  <a:rPr lang="en-US" altLang="zh-TW" i="1" dirty="0">
                    <a:solidFill>
                      <a:schemeClr val="tx1"/>
                    </a:solidFill>
                    <a:latin typeface="+mj-lt"/>
                  </a:rPr>
                  <a:t>= </a:t>
                </a:r>
                <a14:m>
                  <m:oMath xmlns:m="http://schemas.openxmlformats.org/officeDocument/2006/math">
                    <m:f>
                      <m:fPr>
                        <m:ctrlPr>
                          <a:rPr lang="en-US" altLang="zh-TW" i="1">
                            <a:solidFill>
                              <a:schemeClr val="tx1"/>
                            </a:solidFill>
                            <a:latin typeface="Cambria Math" panose="02040503050406030204" pitchFamily="18" charset="0"/>
                          </a:rPr>
                        </m:ctrlPr>
                      </m:fPr>
                      <m:num>
                        <m:d>
                          <m:dPr>
                            <m:begChr m:val="|"/>
                            <m:endChr m:val="|"/>
                            <m:ctrlPr>
                              <a:rPr lang="en-US" altLang="zh-TW" i="1">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num>
                              <m:den>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𝜎</m:t>
                                    </m:r>
                                  </m:e>
                                </m:acc>
                              </m:den>
                            </m:f>
                          </m:e>
                        </m:d>
                      </m:num>
                      <m:den>
                        <m:d>
                          <m:dPr>
                            <m:begChr m:val="|"/>
                            <m:endChr m:val="|"/>
                            <m:ctrlPr>
                              <a:rPr lang="en-US" altLang="zh-TW" i="1">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num>
                              <m:den>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𝜎</m:t>
                                    </m:r>
                                  </m:e>
                                </m:acc>
                              </m:den>
                            </m:f>
                          </m:e>
                        </m:d>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𝐾</m:t>
                        </m:r>
                      </m:den>
                    </m:f>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oMath>
                </a14:m>
                <a:r>
                  <a:rPr lang="zh-TW" altLang="en-US" i="1" dirty="0">
                    <a:solidFill>
                      <a:schemeClr val="tx1"/>
                    </a:solidFill>
                    <a:latin typeface="+mj-lt"/>
                  </a:rPr>
                  <a:t> </a:t>
                </a:r>
                <a:r>
                  <a:rPr lang="en-US" altLang="zh-TW" i="1" dirty="0">
                    <a:solidFill>
                      <a:schemeClr val="tx1"/>
                    </a:solidFill>
                    <a:latin typeface="+mj-lt"/>
                  </a:rPr>
                  <a:t>+  </a:t>
                </a:r>
                <a14:m>
                  <m:oMath xmlns:m="http://schemas.openxmlformats.org/officeDocument/2006/math">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𝐾</m:t>
                        </m:r>
                      </m:num>
                      <m:den>
                        <m:d>
                          <m:dPr>
                            <m:begChr m:val="|"/>
                            <m:endChr m:val="|"/>
                            <m:ctrlPr>
                              <a:rPr lang="en-US" altLang="zh-TW" i="1">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num>
                              <m:den>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𝜎</m:t>
                                    </m:r>
                                  </m:e>
                                </m:acc>
                              </m:den>
                            </m:f>
                          </m:e>
                        </m:d>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𝐾</m:t>
                        </m:r>
                      </m:den>
                    </m:f>
                    <m:r>
                      <a:rPr lang="en-US" altLang="zh-TW" i="1">
                        <a:solidFill>
                          <a:schemeClr val="tx1"/>
                        </a:solidFill>
                        <a:latin typeface="Cambria Math" panose="02040503050406030204" pitchFamily="18" charset="0"/>
                      </a:rPr>
                      <m:t>𝑦</m:t>
                    </m:r>
                  </m:oMath>
                </a14:m>
                <a:endParaRPr lang="zh-TW" altLang="en-US" i="1" dirty="0">
                  <a:solidFill>
                    <a:schemeClr val="tx1"/>
                  </a:solidFill>
                  <a:latin typeface="+mj-lt"/>
                </a:endParaRPr>
              </a:p>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smtClean="0">
                            <a:solidFill>
                              <a:schemeClr val="tx1"/>
                            </a:solidFill>
                            <a:latin typeface="Cambria Math" panose="02040503050406030204" pitchFamily="18" charset="0"/>
                          </a:rPr>
                          <m:t>𝑲</m:t>
                        </m:r>
                        <m:r>
                          <a:rPr lang="en-US" altLang="zh-TW" b="1" i="1" smtClean="0">
                            <a:solidFill>
                              <a:schemeClr val="tx1"/>
                            </a:solidFill>
                            <a:latin typeface="Cambria Math" panose="02040503050406030204" pitchFamily="18" charset="0"/>
                          </a:rPr>
                          <m:t>−</m:t>
                        </m:r>
                        <m:r>
                          <a:rPr lang="en-US" altLang="zh-TW" b="1" i="1" smtClean="0">
                            <a:solidFill>
                              <a:schemeClr val="tx1"/>
                            </a:solidFill>
                            <a:latin typeface="Cambria Math" panose="02040503050406030204" pitchFamily="18" charset="0"/>
                          </a:rPr>
                          <m:t>𝒏𝒆𝒂𝒓𝒆𝒔𝒕𝑵𝒆𝒊𝒈𝒉𝒃𝒐𝒓</m:t>
                        </m:r>
                      </m:sub>
                    </m:sSub>
                  </m:oMath>
                </a14:m>
                <a:r>
                  <a:rPr lang="zh-TW" altLang="en-US" i="1" dirty="0">
                    <a:solidFill>
                      <a:schemeClr val="tx1"/>
                    </a:solidFill>
                    <a:latin typeface="+mj-lt"/>
                  </a:rPr>
                  <a:t> </a:t>
                </a:r>
                <a:r>
                  <a:rPr lang="en-US" altLang="zh-TW" i="1" dirty="0">
                    <a:solidFill>
                      <a:schemeClr val="tx1"/>
                    </a:solidFill>
                    <a:latin typeface="+mj-lt"/>
                  </a:rPr>
                  <a:t>= </a:t>
                </a:r>
                <a:r>
                  <a:rPr lang="en-US" altLang="zh-TW" dirty="0">
                    <a:solidFill>
                      <a:schemeClr val="tx1"/>
                    </a:solidFill>
                    <a:latin typeface="+mj-lt"/>
                  </a:rPr>
                  <a:t>average of </a:t>
                </a:r>
                <a:r>
                  <a:rPr lang="en-US" altLang="zh-TW" i="1" dirty="0">
                    <a:solidFill>
                      <a:schemeClr val="tx1"/>
                    </a:solidFill>
                    <a:latin typeface="+mj-lt"/>
                  </a:rPr>
                  <a:t>K</a:t>
                </a:r>
                <a:r>
                  <a:rPr lang="en-US" altLang="zh-TW" dirty="0">
                    <a:solidFill>
                      <a:schemeClr val="tx1"/>
                    </a:solidFill>
                    <a:latin typeface="+mj-lt"/>
                  </a:rPr>
                  <a:t>-nearest neighbors</a:t>
                </a:r>
              </a:p>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a:solidFill>
                              <a:schemeClr val="tx1"/>
                            </a:solidFill>
                            <a:latin typeface="Cambria Math" panose="02040503050406030204" pitchFamily="18" charset="0"/>
                          </a:rPr>
                          <m:t>𝑮𝒓𝒂𝒅𝒊𝒆𝒏𝒕</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𝑰𝒏𝒗𝒆𝒓𝒔𝒆</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𝑾𝒆𝒊𝒈𝒉𝒕𝒆𝒅</m:t>
                        </m:r>
                      </m:sub>
                    </m:sSub>
                  </m:oMath>
                </a14:m>
                <a:r>
                  <a:rPr lang="en-US" altLang="zh-TW" b="1" i="1" dirty="0">
                    <a:solidFill>
                      <a:schemeClr val="tx1"/>
                    </a:solidFill>
                  </a:rPr>
                  <a:t>(</a:t>
                </a:r>
                <a:r>
                  <a:rPr lang="en-US" altLang="zh-TW" b="1" i="1" dirty="0" err="1">
                    <a:solidFill>
                      <a:schemeClr val="tx1"/>
                    </a:solidFill>
                  </a:rPr>
                  <a:t>r,c</a:t>
                </a:r>
                <a:r>
                  <a:rPr lang="en-US" altLang="zh-TW" b="1" i="1" dirty="0">
                    <a:solidFill>
                      <a:schemeClr val="tx1"/>
                    </a:solidFill>
                  </a:rPr>
                  <a:t>) </a:t>
                </a:r>
                <a:r>
                  <a:rPr lang="en-US" altLang="zh-TW" i="1" dirty="0">
                    <a:solidFill>
                      <a:schemeClr val="tx1"/>
                    </a:solidFill>
                  </a:rPr>
                  <a:t>= </a:t>
                </a:r>
                <a14:m>
                  <m:oMath xmlns:m="http://schemas.openxmlformats.org/officeDocument/2006/math">
                    <m:nary>
                      <m:naryPr>
                        <m:chr m:val="∑"/>
                        <m:supHide m:val="on"/>
                        <m:ctrlPr>
                          <a:rPr lang="en-US" altLang="zh-TW" i="1">
                            <a:solidFill>
                              <a:schemeClr val="tx1"/>
                            </a:solidFill>
                            <a:latin typeface="Cambria Math" panose="02040503050406030204" pitchFamily="18" charset="0"/>
                          </a:rPr>
                        </m:ctrlPr>
                      </m:naryPr>
                      <m:sub>
                        <m:r>
                          <m:rPr>
                            <m:brk m:alnAt="7"/>
                          </m:rPr>
                          <a:rPr lang="en-US" altLang="zh-TW" i="1">
                            <a:solidFill>
                              <a:schemeClr val="tx1"/>
                            </a:solidFill>
                            <a:latin typeface="Cambria Math" panose="02040503050406030204" pitchFamily="18" charset="0"/>
                          </a:rPr>
                          <m:t>(</m:t>
                        </m:r>
                        <m:sSup>
                          <m:sSupPr>
                            <m:ctrlPr>
                              <a:rPr lang="en-US" altLang="zh-TW" i="1">
                                <a:solidFill>
                                  <a:schemeClr val="tx1"/>
                                </a:solidFill>
                                <a:latin typeface="Cambria Math" panose="02040503050406030204" pitchFamily="18" charset="0"/>
                              </a:rPr>
                            </m:ctrlPr>
                          </m:sSupPr>
                          <m:e>
                            <m:r>
                              <a:rPr lang="en-US" altLang="zh-TW" i="1">
                                <a:solidFill>
                                  <a:schemeClr val="tx1"/>
                                </a:solidFill>
                                <a:latin typeface="Cambria Math" panose="02040503050406030204" pitchFamily="18" charset="0"/>
                              </a:rPr>
                              <m:t>𝑟</m:t>
                            </m:r>
                          </m:e>
                          <m:sup>
                            <m:r>
                              <a:rPr lang="en-US" altLang="zh-TW" i="1">
                                <a:solidFill>
                                  <a:schemeClr val="tx1"/>
                                </a:solidFill>
                                <a:latin typeface="Cambria Math" panose="02040503050406030204" pitchFamily="18" charset="0"/>
                              </a:rPr>
                              <m:t>′</m:t>
                            </m:r>
                          </m:sup>
                        </m:sSup>
                        <m:r>
                          <m:rPr>
                            <m:brk m:alnAt="7"/>
                          </m:rPr>
                          <a:rPr lang="en-US" altLang="zh-TW" i="1">
                            <a:solidFill>
                              <a:schemeClr val="tx1"/>
                            </a:solidFill>
                            <a:latin typeface="Cambria Math" panose="02040503050406030204" pitchFamily="18" charset="0"/>
                          </a:rPr>
                          <m:t>,</m:t>
                        </m:r>
                        <m:sSup>
                          <m:sSupPr>
                            <m:ctrlPr>
                              <a:rPr lang="en-US" altLang="zh-TW" i="1">
                                <a:solidFill>
                                  <a:schemeClr val="tx1"/>
                                </a:solidFill>
                                <a:latin typeface="Cambria Math" panose="02040503050406030204" pitchFamily="18" charset="0"/>
                              </a:rPr>
                            </m:ctrlPr>
                          </m:sSupPr>
                          <m:e>
                            <m:r>
                              <a:rPr lang="en-US" altLang="zh-TW" i="1">
                                <a:solidFill>
                                  <a:schemeClr val="tx1"/>
                                </a:solidFill>
                                <a:latin typeface="Cambria Math" panose="02040503050406030204" pitchFamily="18" charset="0"/>
                              </a:rPr>
                              <m:t>𝑐</m:t>
                            </m:r>
                          </m:e>
                          <m:sup>
                            <m:r>
                              <a:rPr lang="en-US" altLang="zh-TW" i="1">
                                <a:solidFill>
                                  <a:schemeClr val="tx1"/>
                                </a:solidFill>
                                <a:latin typeface="Cambria Math" panose="02040503050406030204" pitchFamily="18" charset="0"/>
                              </a:rPr>
                              <m:t>′</m:t>
                            </m:r>
                          </m:sup>
                        </m:sSup>
                        <m:r>
                          <m:rPr>
                            <m:brk m:alnAt="7"/>
                          </m:rP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ea typeface="Cambria Math" panose="02040503050406030204" pitchFamily="18" charset="0"/>
                          </a:rPr>
                          <m:t>∈</m:t>
                        </m:r>
                        <m:r>
                          <a:rPr lang="en-US" altLang="zh-TW" i="1">
                            <a:solidFill>
                              <a:schemeClr val="tx1"/>
                            </a:solidFill>
                            <a:latin typeface="Cambria Math" panose="02040503050406030204" pitchFamily="18" charset="0"/>
                            <a:ea typeface="Cambria Math" panose="02040503050406030204" pitchFamily="18" charset="0"/>
                          </a:rPr>
                          <m:t>𝑊</m:t>
                        </m:r>
                        <m:r>
                          <a:rPr lang="en-US" altLang="zh-TW" i="1">
                            <a:solidFill>
                              <a:schemeClr val="tx1"/>
                            </a:solidFill>
                            <a:latin typeface="Cambria Math" panose="02040503050406030204" pitchFamily="18" charset="0"/>
                            <a:ea typeface="Cambria Math" panose="02040503050406030204" pitchFamily="18" charset="0"/>
                          </a:rPr>
                          <m:t>(</m:t>
                        </m:r>
                        <m:r>
                          <a:rPr lang="en-US" altLang="zh-TW" i="1">
                            <a:solidFill>
                              <a:schemeClr val="tx1"/>
                            </a:solidFill>
                            <a:latin typeface="Cambria Math" panose="02040503050406030204" pitchFamily="18" charset="0"/>
                            <a:ea typeface="Cambria Math" panose="02040503050406030204" pitchFamily="18" charset="0"/>
                          </a:rPr>
                          <m:t>𝑟</m:t>
                        </m:r>
                        <m:r>
                          <a:rPr lang="en-US" altLang="zh-TW" i="1">
                            <a:solidFill>
                              <a:schemeClr val="tx1"/>
                            </a:solidFill>
                            <a:latin typeface="Cambria Math" panose="02040503050406030204" pitchFamily="18" charset="0"/>
                            <a:ea typeface="Cambria Math" panose="02040503050406030204" pitchFamily="18" charset="0"/>
                          </a:rPr>
                          <m:t>,</m:t>
                        </m:r>
                        <m:r>
                          <a:rPr lang="en-US" altLang="zh-TW" i="1">
                            <a:solidFill>
                              <a:schemeClr val="tx1"/>
                            </a:solidFill>
                            <a:latin typeface="Cambria Math" panose="02040503050406030204" pitchFamily="18" charset="0"/>
                            <a:ea typeface="Cambria Math" panose="02040503050406030204" pitchFamily="18" charset="0"/>
                          </a:rPr>
                          <m:t>𝑐</m:t>
                        </m:r>
                        <m:r>
                          <a:rPr lang="en-US" altLang="zh-TW" i="1">
                            <a:solidFill>
                              <a:schemeClr val="tx1"/>
                            </a:solidFill>
                            <a:latin typeface="Cambria Math" panose="02040503050406030204" pitchFamily="18" charset="0"/>
                            <a:ea typeface="Cambria Math" panose="02040503050406030204" pitchFamily="18" charset="0"/>
                          </a:rPr>
                          <m:t>)</m:t>
                        </m:r>
                      </m:sub>
                      <m:sup/>
                      <m:e>
                        <m:r>
                          <a:rPr lang="en-US" altLang="zh-TW" i="1">
                            <a:solidFill>
                              <a:schemeClr val="tx1"/>
                            </a:solidFill>
                            <a:latin typeface="Cambria Math" panose="02040503050406030204" pitchFamily="18" charset="0"/>
                          </a:rPr>
                          <m:t>𝑊</m:t>
                        </m:r>
                        <m:r>
                          <a:rPr lang="en-US" altLang="zh-TW" i="1">
                            <a:solidFill>
                              <a:schemeClr val="tx1"/>
                            </a:solidFill>
                            <a:latin typeface="Cambria Math" panose="02040503050406030204" pitchFamily="18" charset="0"/>
                          </a:rPr>
                          <m:t>(</m:t>
                        </m:r>
                        <m:sSup>
                          <m:sSupPr>
                            <m:ctrlPr>
                              <a:rPr lang="en-US" altLang="zh-TW" i="1">
                                <a:solidFill>
                                  <a:schemeClr val="tx1"/>
                                </a:solidFill>
                                <a:latin typeface="Cambria Math" panose="02040503050406030204" pitchFamily="18" charset="0"/>
                              </a:rPr>
                            </m:ctrlPr>
                          </m:sSupPr>
                          <m:e>
                            <m:r>
                              <a:rPr lang="en-US" altLang="zh-TW" i="1">
                                <a:solidFill>
                                  <a:schemeClr val="tx1"/>
                                </a:solidFill>
                                <a:latin typeface="Cambria Math" panose="02040503050406030204" pitchFamily="18" charset="0"/>
                              </a:rPr>
                              <m:t>𝑟</m:t>
                            </m:r>
                          </m:e>
                          <m:sup>
                            <m:r>
                              <a:rPr lang="en-US" altLang="zh-TW" i="1">
                                <a:solidFill>
                                  <a:schemeClr val="tx1"/>
                                </a:solidFill>
                                <a:latin typeface="Cambria Math" panose="02040503050406030204" pitchFamily="18" charset="0"/>
                              </a:rPr>
                              <m:t>′</m:t>
                            </m:r>
                          </m:sup>
                        </m:sSup>
                        <m:r>
                          <a:rPr lang="en-US" altLang="zh-TW" i="1">
                            <a:solidFill>
                              <a:schemeClr val="tx1"/>
                            </a:solidFill>
                            <a:latin typeface="Cambria Math" panose="02040503050406030204" pitchFamily="18" charset="0"/>
                          </a:rPr>
                          <m:t>,</m:t>
                        </m:r>
                        <m:sSup>
                          <m:sSupPr>
                            <m:ctrlPr>
                              <a:rPr lang="en-US" altLang="zh-TW" i="1">
                                <a:solidFill>
                                  <a:schemeClr val="tx1"/>
                                </a:solidFill>
                                <a:latin typeface="Cambria Math" panose="02040503050406030204" pitchFamily="18" charset="0"/>
                              </a:rPr>
                            </m:ctrlPr>
                          </m:sSupPr>
                          <m:e>
                            <m:r>
                              <a:rPr lang="en-US" altLang="zh-TW" i="1">
                                <a:solidFill>
                                  <a:schemeClr val="tx1"/>
                                </a:solidFill>
                                <a:latin typeface="Cambria Math" panose="02040503050406030204" pitchFamily="18" charset="0"/>
                              </a:rPr>
                              <m:t>𝑐</m:t>
                            </m:r>
                          </m:e>
                          <m:sup>
                            <m:r>
                              <a:rPr lang="en-US" altLang="zh-TW" i="1">
                                <a:solidFill>
                                  <a:schemeClr val="tx1"/>
                                </a:solidFill>
                                <a:latin typeface="Cambria Math" panose="02040503050406030204" pitchFamily="18" charset="0"/>
                              </a:rPr>
                              <m:t>′</m:t>
                            </m:r>
                          </m:sup>
                        </m:sSup>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𝑟</m:t>
                        </m:r>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𝑐</m:t>
                        </m:r>
                        <m:r>
                          <a:rPr lang="en-US" altLang="zh-TW" i="1">
                            <a:solidFill>
                              <a:schemeClr val="tx1"/>
                            </a:solidFill>
                            <a:latin typeface="Cambria Math" panose="02040503050406030204" pitchFamily="18" charset="0"/>
                          </a:rPr>
                          <m:t>)</m:t>
                        </m:r>
                      </m:e>
                    </m:nary>
                  </m:oMath>
                </a14:m>
                <a:r>
                  <a:rPr lang="en-US" altLang="zh-TW" i="1" dirty="0">
                    <a:solidFill>
                      <a:schemeClr val="tx1"/>
                    </a:solidFill>
                    <a:ea typeface="標楷體" panose="03000509000000000000" pitchFamily="65" charset="-120"/>
                  </a:rPr>
                  <a:t> × </a:t>
                </a:r>
                <a:r>
                  <a:rPr lang="en-US" altLang="zh-TW" i="1" dirty="0">
                    <a:solidFill>
                      <a:schemeClr val="tx1"/>
                    </a:solidFill>
                  </a:rPr>
                  <a:t>y(</a:t>
                </a:r>
                <a:r>
                  <a:rPr lang="en-US" altLang="zh-TW" i="1" dirty="0" err="1">
                    <a:solidFill>
                      <a:schemeClr val="tx1"/>
                    </a:solidFill>
                  </a:rPr>
                  <a:t>r’,c</a:t>
                </a:r>
                <a:r>
                  <a:rPr lang="en-US" altLang="zh-TW" i="1" dirty="0">
                    <a:solidFill>
                      <a:schemeClr val="tx1"/>
                    </a:solidFill>
                  </a:rPr>
                  <a:t>’)</a:t>
                </a: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612000" y="1845734"/>
                <a:ext cx="7920000" cy="4391578"/>
              </a:xfrm>
              <a:blipFill>
                <a:blip r:embed="rId3"/>
                <a:stretch>
                  <a:fillRect l="-1763" t="-28818" b="-28530"/>
                </a:stretch>
              </a:blipFill>
            </p:spPr>
            <p:txBody>
              <a:bodyPr/>
              <a:lstStyle/>
              <a:p>
                <a:r>
                  <a:rPr lang="zh-TW" altLang="en-US">
                    <a:noFill/>
                  </a:rPr>
                  <a:t> </a:t>
                </a:r>
              </a:p>
            </p:txBody>
          </p:sp>
        </mc:Fallback>
      </mc:AlternateContent>
      <p:sp>
        <p:nvSpPr>
          <p:cNvPr id="16"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71</a:t>
            </a:fld>
            <a:endParaRPr lang="en-US" dirty="0"/>
          </a:p>
        </p:txBody>
      </p:sp>
    </p:spTree>
    <p:extLst>
      <p:ext uri="{BB962C8B-B14F-4D97-AF65-F5344CB8AC3E}">
        <p14:creationId xmlns:p14="http://schemas.microsoft.com/office/powerpoint/2010/main" val="35814059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12000" y="1845734"/>
                <a:ext cx="7920000" cy="4463586"/>
              </a:xfrm>
            </p:spPr>
            <p:txBody>
              <a:bodyPr>
                <a:normAutofit/>
              </a:bodyPr>
              <a:lstStyle/>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smtClean="0">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𝒎𝒆𝒅𝒊𝒂𝒏</m:t>
                        </m:r>
                      </m:sub>
                    </m:sSub>
                  </m:oMath>
                </a14:m>
                <a:r>
                  <a:rPr lang="en-US" altLang="zh-TW" sz="2400" i="1" dirty="0">
                    <a:solidFill>
                      <a:schemeClr val="tx1"/>
                    </a:solidFill>
                    <a:latin typeface="+mj-lt"/>
                  </a:rPr>
                  <a:t> = </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r>
                          <a:rPr lang="en-US" altLang="zh-TW" sz="2400" i="1">
                            <a:solidFill>
                              <a:schemeClr val="tx1"/>
                            </a:solidFill>
                            <a:latin typeface="Cambria Math" panose="02040503050406030204" pitchFamily="18" charset="0"/>
                          </a:rPr>
                          <m:t>(</m:t>
                        </m:r>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𝑁</m:t>
                            </m:r>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2</m:t>
                            </m:r>
                          </m:den>
                        </m:f>
                        <m:r>
                          <a:rPr lang="en-US" altLang="zh-TW" sz="2400" i="1">
                            <a:solidFill>
                              <a:schemeClr val="tx1"/>
                            </a:solidFill>
                            <a:latin typeface="Cambria Math" panose="02040503050406030204" pitchFamily="18" charset="0"/>
                          </a:rPr>
                          <m:t>)</m:t>
                        </m:r>
                      </m:sub>
                    </m:sSub>
                  </m:oMath>
                </a14:m>
                <a:endParaRPr lang="en-US" altLang="zh-TW" sz="2400" dirty="0">
                  <a:solidFill>
                    <a:schemeClr val="tx1"/>
                  </a:solidFill>
                  <a:latin typeface="+mj-lt"/>
                </a:endParaRPr>
              </a:p>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𝒓𝒖𝒏𝒏𝒊𝒏𝒈</m:t>
                        </m:r>
                        <m:r>
                          <a:rPr lang="en-US" altLang="zh-TW" sz="2400" b="1" i="1" smtClean="0">
                            <a:solidFill>
                              <a:schemeClr val="tx1"/>
                            </a:solidFill>
                            <a:latin typeface="Cambria Math" panose="02040503050406030204" pitchFamily="18" charset="0"/>
                          </a:rPr>
                          <m:t> </m:t>
                        </m:r>
                        <m:r>
                          <a:rPr lang="en-US" altLang="zh-TW" sz="2400" b="1" i="1">
                            <a:solidFill>
                              <a:schemeClr val="tx1"/>
                            </a:solidFill>
                            <a:latin typeface="Cambria Math" panose="02040503050406030204" pitchFamily="18" charset="0"/>
                          </a:rPr>
                          <m:t>𝒎𝒆𝒅𝒊𝒂𝒏</m:t>
                        </m:r>
                      </m:sub>
                    </m:sSub>
                  </m:oMath>
                </a14:m>
                <a:r>
                  <a:rPr lang="en-US" altLang="zh-TW" sz="2400" i="1" dirty="0">
                    <a:solidFill>
                      <a:schemeClr val="tx1"/>
                    </a:solidFill>
                    <a:latin typeface="+mj-lt"/>
                  </a:rPr>
                  <a:t> = </a:t>
                </a:r>
                <a14:m>
                  <m:oMath xmlns:m="http://schemas.openxmlformats.org/officeDocument/2006/math">
                    <m:d>
                      <m:dPr>
                        <m:begChr m:val="{"/>
                        <m:endChr m:val=""/>
                        <m:ctrlPr>
                          <a:rPr lang="en-US" altLang="zh-TW" sz="2400" i="1">
                            <a:solidFill>
                              <a:schemeClr val="tx1"/>
                            </a:solidFill>
                            <a:latin typeface="Cambria Math" panose="02040503050406030204" pitchFamily="18" charset="0"/>
                          </a:rPr>
                        </m:ctrlPr>
                      </m:dPr>
                      <m:e>
                        <m:eqArr>
                          <m:eqArrPr>
                            <m:ctrlPr>
                              <a:rPr lang="en-US" altLang="zh-TW" sz="2400" i="1">
                                <a:solidFill>
                                  <a:schemeClr val="tx1"/>
                                </a:solidFill>
                                <a:latin typeface="Cambria Math" panose="02040503050406030204" pitchFamily="18" charset="0"/>
                              </a:rPr>
                            </m:ctrlPr>
                          </m:eqArrPr>
                          <m:e>
                            <m:r>
                              <a:rPr lang="en-US" altLang="zh-TW" sz="2400" i="1">
                                <a:solidFill>
                                  <a:schemeClr val="tx1"/>
                                </a:solidFill>
                                <a:latin typeface="Cambria Math" panose="02040503050406030204" pitchFamily="18" charset="0"/>
                              </a:rPr>
                              <m:t>𝑦</m:t>
                            </m:r>
                          </m:e>
                          <m:e>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𝑍</m:t>
                                </m:r>
                              </m:e>
                              <m:sub>
                                <m:r>
                                  <a:rPr lang="en-US" altLang="zh-TW" sz="2400" i="1">
                                    <a:solidFill>
                                      <a:schemeClr val="tx1"/>
                                    </a:solidFill>
                                    <a:latin typeface="Cambria Math" panose="02040503050406030204" pitchFamily="18" charset="0"/>
                                  </a:rPr>
                                  <m:t>𝑚𝑒𝑑𝑖𝑎𝑛</m:t>
                                </m:r>
                              </m:sub>
                            </m:sSub>
                            <m:r>
                              <a:rPr lang="en-US" altLang="zh-TW" sz="2400" i="1">
                                <a:solidFill>
                                  <a:schemeClr val="tx1"/>
                                </a:solidFill>
                                <a:latin typeface="Cambria Math" panose="02040503050406030204" pitchFamily="18" charset="0"/>
                              </a:rPr>
                              <m:t> </m:t>
                            </m:r>
                          </m:e>
                        </m:eqArr>
                      </m:e>
                    </m:d>
                  </m:oMath>
                </a14:m>
                <a:endParaRPr lang="en-US" altLang="zh-TW" sz="2400" dirty="0">
                  <a:solidFill>
                    <a:schemeClr val="tx1"/>
                  </a:solidFill>
                  <a:latin typeface="+mj-lt"/>
                </a:endParaRPr>
              </a:p>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𝒕𝒓𝒊𝒎𝒎𝒆𝒅</m:t>
                        </m:r>
                        <m:r>
                          <a:rPr lang="en-US" altLang="zh-TW" sz="2400" b="1" i="1">
                            <a:solidFill>
                              <a:schemeClr val="tx1"/>
                            </a:solidFill>
                            <a:latin typeface="Cambria Math" panose="02040503050406030204" pitchFamily="18" charset="0"/>
                          </a:rPr>
                          <m:t> </m:t>
                        </m:r>
                        <m:r>
                          <a:rPr lang="en-US" altLang="zh-TW" sz="2400" b="1" i="1">
                            <a:solidFill>
                              <a:schemeClr val="tx1"/>
                            </a:solidFill>
                            <a:latin typeface="Cambria Math" panose="02040503050406030204" pitchFamily="18" charset="0"/>
                          </a:rPr>
                          <m:t>𝒎𝒆𝒂𝒏</m:t>
                        </m:r>
                      </m:sub>
                    </m:sSub>
                  </m:oMath>
                </a14:m>
                <a:r>
                  <a:rPr lang="en-US" altLang="zh-TW" sz="2400" i="1" dirty="0">
                    <a:solidFill>
                      <a:schemeClr val="tx1"/>
                    </a:solidFill>
                    <a:latin typeface="+mj-lt"/>
                  </a:rPr>
                  <a:t> = </a:t>
                </a:r>
                <a14:m>
                  <m:oMath xmlns:m="http://schemas.openxmlformats.org/officeDocument/2006/math">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𝑁</m:t>
                        </m:r>
                        <m:r>
                          <a:rPr lang="en-US" altLang="zh-TW" sz="2400" i="1">
                            <a:solidFill>
                              <a:schemeClr val="tx1"/>
                            </a:solidFill>
                            <a:latin typeface="Cambria Math" panose="02040503050406030204" pitchFamily="18" charset="0"/>
                          </a:rPr>
                          <m:t>−2</m:t>
                        </m:r>
                        <m:r>
                          <a:rPr lang="en-US" altLang="zh-TW" sz="2400" i="1">
                            <a:solidFill>
                              <a:schemeClr val="tx1"/>
                            </a:solidFill>
                            <a:latin typeface="Cambria Math" panose="02040503050406030204" pitchFamily="18" charset="0"/>
                          </a:rPr>
                          <m:t>𝑘</m:t>
                        </m:r>
                      </m:den>
                    </m:f>
                    <m:nary>
                      <m:naryPr>
                        <m:chr m:val="∑"/>
                        <m:ctrlPr>
                          <a:rPr lang="en-US" altLang="zh-TW" sz="2400" i="1">
                            <a:solidFill>
                              <a:schemeClr val="tx1"/>
                            </a:solidFill>
                            <a:latin typeface="Cambria Math" panose="02040503050406030204" pitchFamily="18" charset="0"/>
                          </a:rPr>
                        </m:ctrlPr>
                      </m:naryPr>
                      <m:sub>
                        <m:r>
                          <m:rPr>
                            <m:brk m:alnAt="23"/>
                          </m:rPr>
                          <a:rPr lang="en-US" altLang="zh-TW" sz="2400" i="1">
                            <a:solidFill>
                              <a:schemeClr val="tx1"/>
                            </a:solidFill>
                            <a:latin typeface="Cambria Math" panose="02040503050406030204" pitchFamily="18" charset="0"/>
                          </a:rPr>
                          <m:t>𝑛</m:t>
                        </m:r>
                        <m:r>
                          <a:rPr lang="en-US" altLang="zh-TW" sz="2400" i="1">
                            <a:solidFill>
                              <a:schemeClr val="tx1"/>
                            </a:solidFill>
                            <a:latin typeface="Cambria Math" panose="02040503050406030204" pitchFamily="18" charset="0"/>
                          </a:rPr>
                          <m:t>=1+</m:t>
                        </m:r>
                        <m:r>
                          <a:rPr lang="en-US" altLang="zh-TW" sz="2400" i="1">
                            <a:solidFill>
                              <a:schemeClr val="tx1"/>
                            </a:solidFill>
                            <a:latin typeface="Cambria Math" panose="02040503050406030204" pitchFamily="18" charset="0"/>
                          </a:rPr>
                          <m:t>𝑘</m:t>
                        </m:r>
                      </m:sub>
                      <m:sup>
                        <m:r>
                          <a:rPr lang="en-US" altLang="zh-TW" sz="2400" i="1">
                            <a:solidFill>
                              <a:schemeClr val="tx1"/>
                            </a:solidFill>
                            <a:latin typeface="Cambria Math" panose="02040503050406030204" pitchFamily="18" charset="0"/>
                          </a:rPr>
                          <m:t>𝑁</m:t>
                        </m:r>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𝑘</m:t>
                        </m:r>
                      </m:sup>
                      <m:e>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𝑛</m:t>
                            </m:r>
                            <m:r>
                              <a:rPr lang="en-US" altLang="zh-TW" sz="2400" i="1">
                                <a:solidFill>
                                  <a:schemeClr val="tx1"/>
                                </a:solidFill>
                                <a:latin typeface="Cambria Math" panose="02040503050406030204" pitchFamily="18" charset="0"/>
                              </a:rPr>
                              <m:t>)</m:t>
                            </m:r>
                          </m:sub>
                        </m:sSub>
                      </m:e>
                    </m:nary>
                  </m:oMath>
                </a14:m>
                <a:endParaRPr lang="en-US" altLang="zh-TW" sz="2400" dirty="0">
                  <a:solidFill>
                    <a:schemeClr val="tx1"/>
                  </a:solidFill>
                  <a:latin typeface="+mj-lt"/>
                </a:endParaRPr>
              </a:p>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𝒎𝒊𝒅𝒓𝒂𝒏𝒈𝒆</m:t>
                        </m:r>
                      </m:sub>
                    </m:sSub>
                  </m:oMath>
                </a14:m>
                <a:r>
                  <a:rPr lang="en-US" altLang="zh-TW" sz="2400" i="1" dirty="0">
                    <a:solidFill>
                      <a:schemeClr val="tx1"/>
                    </a:solidFill>
                    <a:latin typeface="+mj-lt"/>
                  </a:rPr>
                  <a:t> = </a:t>
                </a:r>
                <a14:m>
                  <m:oMath xmlns:m="http://schemas.openxmlformats.org/officeDocument/2006/math">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2</m:t>
                        </m:r>
                      </m:den>
                    </m:f>
                    <m:d>
                      <m:dPr>
                        <m:begChr m:val="["/>
                        <m:endChr m:val="]"/>
                        <m:ctrlPr>
                          <a:rPr lang="en-US" altLang="zh-TW" sz="2400" i="1">
                            <a:solidFill>
                              <a:schemeClr val="tx1"/>
                            </a:solidFill>
                            <a:latin typeface="Cambria Math" panose="02040503050406030204" pitchFamily="18" charset="0"/>
                          </a:rPr>
                        </m:ctrlPr>
                      </m:dPr>
                      <m:e>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d>
                              <m:dPr>
                                <m:ctrlPr>
                                  <a:rPr lang="en-US" altLang="zh-TW" sz="2400" i="1">
                                    <a:solidFill>
                                      <a:schemeClr val="tx1"/>
                                    </a:solidFill>
                                    <a:latin typeface="Cambria Math" panose="02040503050406030204" pitchFamily="18" charset="0"/>
                                  </a:rPr>
                                </m:ctrlPr>
                              </m:dPr>
                              <m:e>
                                <m:r>
                                  <a:rPr lang="en-US" altLang="zh-TW" sz="2400" i="1">
                                    <a:solidFill>
                                      <a:schemeClr val="tx1"/>
                                    </a:solidFill>
                                    <a:latin typeface="Cambria Math" panose="02040503050406030204" pitchFamily="18" charset="0"/>
                                  </a:rPr>
                                  <m:t>1</m:t>
                                </m:r>
                              </m:e>
                            </m:d>
                          </m:sub>
                        </m:sSub>
                        <m:r>
                          <a:rPr lang="en-US" altLang="zh-TW" sz="2400" i="1">
                            <a:solidFill>
                              <a:schemeClr val="tx1"/>
                            </a:solidFill>
                            <a:latin typeface="Cambria Math" panose="02040503050406030204" pitchFamily="18" charset="0"/>
                          </a:rPr>
                          <m:t>+ </m:t>
                        </m:r>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d>
                              <m:dPr>
                                <m:ctrlPr>
                                  <a:rPr lang="en-US" altLang="zh-TW" sz="2400" i="1">
                                    <a:solidFill>
                                      <a:schemeClr val="tx1"/>
                                    </a:solidFill>
                                    <a:latin typeface="Cambria Math" panose="02040503050406030204" pitchFamily="18" charset="0"/>
                                  </a:rPr>
                                </m:ctrlPr>
                              </m:dPr>
                              <m:e>
                                <m:r>
                                  <a:rPr lang="en-US" altLang="zh-TW" sz="2400" i="1">
                                    <a:solidFill>
                                      <a:schemeClr val="tx1"/>
                                    </a:solidFill>
                                    <a:latin typeface="Cambria Math" panose="02040503050406030204" pitchFamily="18" charset="0"/>
                                  </a:rPr>
                                  <m:t>𝑁</m:t>
                                </m:r>
                              </m:e>
                            </m:d>
                          </m:sub>
                        </m:sSub>
                      </m:e>
                    </m:d>
                  </m:oMath>
                </a14:m>
                <a:endParaRPr lang="en-US" altLang="zh-TW" sz="2400" dirty="0">
                  <a:solidFill>
                    <a:schemeClr val="tx1"/>
                  </a:solidFill>
                  <a:latin typeface="+mj-lt"/>
                </a:endParaRPr>
              </a:p>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𝒔𝒊𝒈𝒎𝒂𝑭𝒊𝒍𝒕𝒆𝒓</m:t>
                        </m:r>
                      </m:sub>
                    </m:sSub>
                  </m:oMath>
                </a14:m>
                <a:r>
                  <a:rPr lang="en-US" altLang="zh-TW" sz="2400" dirty="0">
                    <a:solidFill>
                      <a:schemeClr val="tx1"/>
                    </a:solidFill>
                    <a:latin typeface="+mj-lt"/>
                  </a:rPr>
                  <a:t> = </a:t>
                </a:r>
                <a14:m>
                  <m:oMath xmlns:m="http://schemas.openxmlformats.org/officeDocument/2006/math">
                    <m:acc>
                      <m:accPr>
                        <m:chr m:val="̂"/>
                        <m:ctrlPr>
                          <a:rPr lang="en-US" altLang="zh-TW" sz="2400" i="1">
                            <a:solidFill>
                              <a:schemeClr val="tx1"/>
                            </a:solidFill>
                            <a:latin typeface="Cambria Math" panose="02040503050406030204" pitchFamily="18" charset="0"/>
                          </a:rPr>
                        </m:ctrlPr>
                      </m:accPr>
                      <m:e>
                        <m:r>
                          <a:rPr lang="en-US" altLang="zh-TW" sz="2400" i="1">
                            <a:solidFill>
                              <a:schemeClr val="tx1"/>
                            </a:solidFill>
                            <a:latin typeface="Cambria Math" panose="02040503050406030204" pitchFamily="18" charset="0"/>
                          </a:rPr>
                          <m:t>𝑦</m:t>
                        </m:r>
                      </m:e>
                    </m:acc>
                  </m:oMath>
                </a14:m>
                <a:r>
                  <a:rPr lang="en-US" altLang="zh-TW" sz="2400" i="1" dirty="0">
                    <a:solidFill>
                      <a:schemeClr val="tx1"/>
                    </a:solidFill>
                    <a:latin typeface="+mj-lt"/>
                  </a:rPr>
                  <a:t> = </a:t>
                </a:r>
                <a14:m>
                  <m:oMath xmlns:m="http://schemas.openxmlformats.org/officeDocument/2006/math">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𝑀</m:t>
                        </m:r>
                      </m:den>
                    </m:f>
                    <m:nary>
                      <m:naryPr>
                        <m:chr m:val="∑"/>
                        <m:supHide m:val="on"/>
                        <m:ctrlPr>
                          <a:rPr lang="en-US" altLang="zh-TW" sz="2400" i="1">
                            <a:solidFill>
                              <a:schemeClr val="tx1"/>
                            </a:solidFill>
                            <a:latin typeface="Cambria Math" panose="02040503050406030204" pitchFamily="18" charset="0"/>
                          </a:rPr>
                        </m:ctrlPr>
                      </m:naryPr>
                      <m:sub>
                        <m:r>
                          <m:rPr>
                            <m:brk m:alnAt="7"/>
                          </m:rPr>
                          <a:rPr lang="en-US" altLang="zh-TW" sz="2400" i="1">
                            <a:solidFill>
                              <a:schemeClr val="tx1"/>
                            </a:solidFill>
                            <a:latin typeface="Cambria Math" panose="02040503050406030204" pitchFamily="18" charset="0"/>
                          </a:rPr>
                          <m:t>𝑛</m:t>
                        </m:r>
                        <m:r>
                          <a:rPr lang="en-US" altLang="zh-TW" sz="2400" i="1">
                            <a:solidFill>
                              <a:schemeClr val="tx1"/>
                            </a:solidFill>
                            <a:latin typeface="Cambria Math" panose="02040503050406030204" pitchFamily="18" charset="0"/>
                            <a:ea typeface="Cambria Math" panose="02040503050406030204" pitchFamily="18" charset="0"/>
                          </a:rPr>
                          <m:t>∈</m:t>
                        </m:r>
                        <m:r>
                          <a:rPr lang="en-US" altLang="zh-TW" sz="2400" i="1">
                            <a:solidFill>
                              <a:schemeClr val="tx1"/>
                            </a:solidFill>
                            <a:latin typeface="Cambria Math" panose="02040503050406030204" pitchFamily="18" charset="0"/>
                            <a:ea typeface="Cambria Math" panose="02040503050406030204" pitchFamily="18" charset="0"/>
                          </a:rPr>
                          <m:t>𝑀</m:t>
                        </m:r>
                      </m:sub>
                      <m:sup/>
                      <m:e>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𝑛</m:t>
                            </m:r>
                            <m:r>
                              <a:rPr lang="en-US" altLang="zh-TW" sz="2400" i="1">
                                <a:solidFill>
                                  <a:schemeClr val="tx1"/>
                                </a:solidFill>
                                <a:latin typeface="Cambria Math" panose="02040503050406030204" pitchFamily="18" charset="0"/>
                              </a:rPr>
                              <m:t>)</m:t>
                            </m:r>
                          </m:sub>
                        </m:sSub>
                      </m:e>
                    </m:nary>
                  </m:oMath>
                </a14:m>
                <a:endParaRPr lang="zh-TW" altLang="en-US" dirty="0">
                  <a:solidFill>
                    <a:schemeClr val="tx1"/>
                  </a:solidFill>
                  <a:latin typeface="+mj-lt"/>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12000" y="1845734"/>
                <a:ext cx="7920000" cy="4463586"/>
              </a:xfrm>
              <a:blipFill>
                <a:blip r:embed="rId3"/>
                <a:stretch>
                  <a:fillRect l="-23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777040" y="2708920"/>
                <a:ext cx="2750497" cy="10221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sz="2000" i="0" smtClean="0">
                          <a:solidFill>
                            <a:schemeClr val="tx1"/>
                          </a:solidFill>
                          <a:latin typeface="Cambria Math" panose="02040503050406030204" pitchFamily="18" charset="0"/>
                        </a:rPr>
                        <m:t>if</m:t>
                      </m:r>
                      <m:r>
                        <a:rPr lang="en-US" altLang="zh-TW" sz="2000" i="1" smtClean="0">
                          <a:solidFill>
                            <a:schemeClr val="tx1"/>
                          </a:solidFill>
                          <a:latin typeface="Cambria Math" panose="02040503050406030204" pitchFamily="18" charset="0"/>
                        </a:rPr>
                        <m:t> </m:t>
                      </m:r>
                      <m:d>
                        <m:dPr>
                          <m:begChr m:val="|"/>
                          <m:endChr m:val="|"/>
                          <m:ctrlPr>
                            <a:rPr lang="en-US" altLang="zh-TW" sz="2000" i="1">
                              <a:solidFill>
                                <a:schemeClr val="tx1"/>
                              </a:solidFill>
                              <a:latin typeface="Cambria Math" panose="02040503050406030204" pitchFamily="18" charset="0"/>
                            </a:rPr>
                          </m:ctrlPr>
                        </m:dPr>
                        <m:e>
                          <m:f>
                            <m:fPr>
                              <m:ctrlPr>
                                <a:rPr lang="en-US"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𝑦</m:t>
                              </m:r>
                              <m:r>
                                <a:rPr lang="en-US" altLang="zh-TW" sz="2000" i="1">
                                  <a:solidFill>
                                    <a:schemeClr val="tx1"/>
                                  </a:solidFill>
                                  <a:latin typeface="Cambria Math" panose="02040503050406030204" pitchFamily="18" charset="0"/>
                                </a:rPr>
                                <m:t>−</m:t>
                              </m:r>
                              <m:sSub>
                                <m:sSubPr>
                                  <m:ctrlPr>
                                    <a:rPr lang="en-US"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𝑍</m:t>
                                  </m:r>
                                </m:e>
                                <m:sub>
                                  <m:r>
                                    <a:rPr lang="en-US" altLang="zh-TW" sz="2000" i="1">
                                      <a:solidFill>
                                        <a:schemeClr val="tx1"/>
                                      </a:solidFill>
                                      <a:latin typeface="Cambria Math" panose="02040503050406030204" pitchFamily="18" charset="0"/>
                                    </a:rPr>
                                    <m:t>𝑚𝑒𝑑𝑖𝑎𝑛</m:t>
                                  </m:r>
                                </m:sub>
                              </m:sSub>
                            </m:num>
                            <m:den>
                              <m:r>
                                <a:rPr lang="en-US" altLang="zh-TW" sz="2000" i="1">
                                  <a:solidFill>
                                    <a:schemeClr val="tx1"/>
                                  </a:solidFill>
                                  <a:latin typeface="Cambria Math" panose="02040503050406030204" pitchFamily="18" charset="0"/>
                                </a:rPr>
                                <m:t>𝑄</m:t>
                              </m:r>
                            </m:den>
                          </m:f>
                        </m:e>
                      </m:d>
                      <m:r>
                        <a:rPr lang="en-US" altLang="zh-TW" sz="2000" i="1">
                          <a:solidFill>
                            <a:schemeClr val="tx1"/>
                          </a:solidFill>
                          <a:latin typeface="Cambria Math" panose="02040503050406030204" pitchFamily="18" charset="0"/>
                        </a:rPr>
                        <m:t>&lt;</m:t>
                      </m:r>
                      <m:r>
                        <a:rPr lang="zh-TW" altLang="en-US" sz="2000" i="1">
                          <a:solidFill>
                            <a:schemeClr val="tx1"/>
                          </a:solidFill>
                          <a:latin typeface="Cambria Math" panose="02040503050406030204" pitchFamily="18" charset="0"/>
                        </a:rPr>
                        <m:t>𝜃</m:t>
                      </m:r>
                      <m:r>
                        <a:rPr lang="en-US" altLang="zh-TW" sz="2000" i="1">
                          <a:solidFill>
                            <a:schemeClr val="tx1"/>
                          </a:solidFill>
                          <a:latin typeface="Cambria Math" panose="02040503050406030204" pitchFamily="18" charset="0"/>
                        </a:rPr>
                        <m:t> </m:t>
                      </m:r>
                    </m:oMath>
                  </m:oMathPara>
                </a14:m>
                <a:endParaRPr lang="en-US" altLang="zh-TW" sz="2000" i="1" dirty="0">
                  <a:solidFill>
                    <a:schemeClr val="tx1"/>
                  </a:solidFill>
                  <a:latin typeface="+mj-lt"/>
                </a:endParaRPr>
              </a:p>
              <a:p>
                <a:r>
                  <a:rPr lang="en-US" altLang="zh-TW" sz="2000" i="1" dirty="0">
                    <a:solidFill>
                      <a:schemeClr val="tx1"/>
                    </a:solidFill>
                    <a:latin typeface="+mj-lt"/>
                  </a:rPr>
                  <a:t>  otherwise</a:t>
                </a:r>
              </a:p>
            </p:txBody>
          </p:sp>
        </mc:Choice>
        <mc:Fallback xmlns="">
          <p:sp>
            <p:nvSpPr>
              <p:cNvPr id="14" name="矩形 13"/>
              <p:cNvSpPr>
                <a:spLocks noRot="1" noChangeAspect="1" noMove="1" noResize="1" noEditPoints="1" noAdjustHandles="1" noChangeArrowheads="1" noChangeShapeType="1" noTextEdit="1"/>
              </p:cNvSpPr>
              <p:nvPr/>
            </p:nvSpPr>
            <p:spPr>
              <a:xfrm>
                <a:off x="4777040" y="2708920"/>
                <a:ext cx="2750497" cy="1022139"/>
              </a:xfrm>
              <a:prstGeom prst="rect">
                <a:avLst/>
              </a:prstGeom>
              <a:blipFill>
                <a:blip r:embed="rId4"/>
                <a:stretch>
                  <a:fillRect b="-9877"/>
                </a:stretch>
              </a:blipFill>
            </p:spPr>
            <p:txBody>
              <a:bodyPr/>
              <a:lstStyle/>
              <a:p>
                <a:r>
                  <a:rPr lang="zh-TW" altLang="en-US">
                    <a:noFill/>
                  </a:rPr>
                  <a:t> </a:t>
                </a:r>
              </a:p>
            </p:txBody>
          </p:sp>
        </mc:Fallback>
      </mc:AlternateContent>
      <p:sp>
        <p:nvSpPr>
          <p:cNvPr id="1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72</a:t>
            </a:fld>
            <a:endParaRPr lang="en-US" dirty="0"/>
          </a:p>
        </p:txBody>
      </p:sp>
      <p:sp>
        <p:nvSpPr>
          <p:cNvPr id="8" name="Title 1"/>
          <p:cNvSpPr>
            <a:spLocks noGrp="1"/>
          </p:cNvSpPr>
          <p:nvPr>
            <p:ph type="title"/>
          </p:nvPr>
        </p:nvSpPr>
        <p:spPr>
          <a:xfrm>
            <a:off x="822960" y="286604"/>
            <a:ext cx="7543800" cy="1450757"/>
          </a:xfrm>
        </p:spPr>
        <p:txBody>
          <a:bodyPr>
            <a:normAutofit/>
          </a:bodyPr>
          <a:lstStyle/>
          <a:p>
            <a:r>
              <a:rPr lang="en-US" altLang="zh-TW" sz="4000" dirty="0">
                <a:solidFill>
                  <a:schemeClr val="tx1"/>
                </a:solidFill>
              </a:rPr>
              <a:t>Noise Removal Method Recap</a:t>
            </a:r>
            <a:br>
              <a:rPr lang="en-US" altLang="zh-TW" sz="4000" dirty="0">
                <a:solidFill>
                  <a:schemeClr val="tx1"/>
                </a:solidFill>
              </a:rPr>
            </a:br>
            <a:r>
              <a:rPr lang="en-US" altLang="zh-TW" sz="4000" dirty="0">
                <a:solidFill>
                  <a:schemeClr val="tx1"/>
                </a:solidFill>
              </a:rPr>
              <a:t>(10 methods)</a:t>
            </a:r>
            <a:endParaRPr lang="zh-TW" altLang="en-US" sz="4000" dirty="0">
              <a:solidFill>
                <a:schemeClr val="tx1"/>
              </a:solidFill>
            </a:endParaRPr>
          </a:p>
        </p:txBody>
      </p:sp>
    </p:spTree>
    <p:extLst>
      <p:ext uri="{BB962C8B-B14F-4D97-AF65-F5344CB8AC3E}">
        <p14:creationId xmlns:p14="http://schemas.microsoft.com/office/powerpoint/2010/main" val="37178771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標題 3"/>
              <p:cNvSpPr>
                <a:spLocks noGrp="1"/>
              </p:cNvSpPr>
              <p:nvPr>
                <p:ph type="title"/>
              </p:nvPr>
            </p:nvSpPr>
            <p:spPr/>
            <p:txBody>
              <a:bodyPr>
                <a:noAutofit/>
              </a:bodyPr>
              <a:lstStyle/>
              <a:p>
                <a:pPr>
                  <a:lnSpc>
                    <a:spcPct val="120000"/>
                  </a:lnSpc>
                </a:pPr>
                <a:r>
                  <a:rPr lang="en-US" altLang="zh-TW" sz="4000" b="1" dirty="0">
                    <a:solidFill>
                      <a:schemeClr val="tx1"/>
                    </a:solidFill>
                  </a:rPr>
                  <a:t>default peak noise removal</a:t>
                </a:r>
                <a:br>
                  <a:rPr lang="en-US" altLang="zh-TW" sz="2000" dirty="0">
                    <a:solidFill>
                      <a:schemeClr val="tx1"/>
                    </a:solidFill>
                  </a:rPr>
                </a:b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𝒐𝒖𝒕𝒍𝒊𝒆𝒓</m:t>
                        </m:r>
                        <m:r>
                          <a:rPr lang="en-US" altLang="zh-TW" sz="2400" b="1" i="1">
                            <a:solidFill>
                              <a:schemeClr val="tx1"/>
                            </a:solidFill>
                            <a:latin typeface="Cambria Math" panose="02040503050406030204" pitchFamily="18" charset="0"/>
                          </a:rPr>
                          <m:t>_</m:t>
                        </m:r>
                        <m:r>
                          <a:rPr lang="en-US" altLang="zh-TW" sz="2400" b="1" i="1">
                            <a:solidFill>
                              <a:schemeClr val="tx1"/>
                            </a:solidFill>
                            <a:latin typeface="Cambria Math" panose="02040503050406030204" pitchFamily="18" charset="0"/>
                          </a:rPr>
                          <m:t>𝒓𝒆𝒎𝒐𝒗𝒂𝒍</m:t>
                        </m:r>
                      </m:sub>
                    </m:sSub>
                  </m:oMath>
                </a14:m>
                <a:r>
                  <a:rPr lang="zh-TW" altLang="en-US" sz="2400" i="1" dirty="0">
                    <a:solidFill>
                      <a:schemeClr val="tx1"/>
                    </a:solidFill>
                  </a:rPr>
                  <a:t> </a:t>
                </a:r>
                <a:r>
                  <a:rPr lang="en-US" altLang="zh-TW" sz="2400" i="1" dirty="0">
                    <a:solidFill>
                      <a:schemeClr val="tx1"/>
                    </a:solidFill>
                  </a:rPr>
                  <a:t>= </a:t>
                </a:r>
                <a14:m>
                  <m:oMath xmlns:m="http://schemas.openxmlformats.org/officeDocument/2006/math">
                    <m:d>
                      <m:dPr>
                        <m:begChr m:val="{"/>
                        <m:endChr m:val=""/>
                        <m:ctrlPr>
                          <a:rPr lang="en-US" altLang="zh-TW" sz="2400" i="1">
                            <a:solidFill>
                              <a:schemeClr val="tx1"/>
                            </a:solidFill>
                            <a:latin typeface="Cambria Math" panose="02040503050406030204" pitchFamily="18" charset="0"/>
                          </a:rPr>
                        </m:ctrlPr>
                      </m:dPr>
                      <m:e>
                        <m:eqArr>
                          <m:eqArrPr>
                            <m:ctrlPr>
                              <a:rPr lang="en-US" altLang="zh-TW" sz="2400" i="1">
                                <a:solidFill>
                                  <a:schemeClr val="tx1"/>
                                </a:solidFill>
                                <a:latin typeface="Cambria Math" panose="02040503050406030204" pitchFamily="18" charset="0"/>
                              </a:rPr>
                            </m:ctrlPr>
                          </m:eqArrPr>
                          <m:e>
                            <m:r>
                              <a:rPr lang="en-US" altLang="zh-TW" sz="2400" i="1">
                                <a:solidFill>
                                  <a:schemeClr val="tx1"/>
                                </a:solidFill>
                                <a:latin typeface="Cambria Math" panose="02040503050406030204" pitchFamily="18" charset="0"/>
                              </a:rPr>
                              <m:t>𝑦</m:t>
                            </m:r>
                            <m:r>
                              <a:rPr lang="en-US" altLang="zh-TW" sz="2400" i="1">
                                <a:solidFill>
                                  <a:schemeClr val="tx1"/>
                                </a:solidFill>
                                <a:latin typeface="Cambria Math" panose="02040503050406030204" pitchFamily="18" charset="0"/>
                              </a:rPr>
                              <m:t>    </m:t>
                            </m:r>
                            <m:r>
                              <m:rPr>
                                <m:sty m:val="p"/>
                              </m:rPr>
                              <a:rPr lang="en-US" altLang="zh-TW" sz="2400" i="0">
                                <a:solidFill>
                                  <a:schemeClr val="tx1"/>
                                </a:solidFill>
                                <a:latin typeface="Cambria Math" panose="02040503050406030204" pitchFamily="18" charset="0"/>
                              </a:rPr>
                              <m:t>if</m:t>
                            </m:r>
                            <m:r>
                              <a:rPr lang="zh-TW" altLang="en-US" sz="2400" b="0" i="0" smtClean="0">
                                <a:solidFill>
                                  <a:schemeClr val="tx1"/>
                                </a:solidFill>
                                <a:latin typeface="Cambria Math" panose="02040503050406030204" pitchFamily="18" charset="0"/>
                              </a:rPr>
                              <m:t> </m:t>
                            </m:r>
                            <m:d>
                              <m:dPr>
                                <m:begChr m:val="|"/>
                                <m:endChr m:val="|"/>
                                <m:ctrlPr>
                                  <a:rPr lang="en-US" altLang="zh-TW" sz="2400" i="1">
                                    <a:solidFill>
                                      <a:schemeClr val="tx1"/>
                                    </a:solidFill>
                                    <a:latin typeface="Cambria Math" panose="02040503050406030204" pitchFamily="18" charset="0"/>
                                  </a:rPr>
                                </m:ctrlPr>
                              </m:dPr>
                              <m:e>
                                <m:r>
                                  <a:rPr lang="en-US" altLang="zh-TW" sz="2400" i="1">
                                    <a:solidFill>
                                      <a:schemeClr val="tx1"/>
                                    </a:solidFill>
                                    <a:latin typeface="Cambria Math" panose="02040503050406030204" pitchFamily="18" charset="0"/>
                                  </a:rPr>
                                  <m:t>𝑦</m:t>
                                </m:r>
                                <m:r>
                                  <a:rPr lang="en-US" altLang="zh-TW" sz="2400" i="1">
                                    <a:solidFill>
                                      <a:schemeClr val="tx1"/>
                                    </a:solidFill>
                                    <a:latin typeface="Cambria Math" panose="02040503050406030204" pitchFamily="18" charset="0"/>
                                  </a:rPr>
                                  <m:t>−</m:t>
                                </m:r>
                                <m:acc>
                                  <m:accPr>
                                    <m:chr m:val="̂"/>
                                    <m:ctrlPr>
                                      <a:rPr lang="zh-TW" altLang="en-US" sz="2400" i="1">
                                        <a:solidFill>
                                          <a:schemeClr val="tx1"/>
                                        </a:solidFill>
                                        <a:latin typeface="Cambria Math" panose="02040503050406030204" pitchFamily="18" charset="0"/>
                                      </a:rPr>
                                    </m:ctrlPr>
                                  </m:accPr>
                                  <m:e>
                                    <m:r>
                                      <a:rPr lang="zh-TW" altLang="en-US" sz="2400" i="1">
                                        <a:solidFill>
                                          <a:schemeClr val="tx1"/>
                                        </a:solidFill>
                                        <a:latin typeface="Cambria Math" panose="02040503050406030204" pitchFamily="18" charset="0"/>
                                      </a:rPr>
                                      <m:t>𝜇</m:t>
                                    </m:r>
                                  </m:e>
                                </m:acc>
                              </m:e>
                            </m:d>
                            <m:r>
                              <a:rPr lang="en-US" altLang="zh-TW" sz="2400" i="1">
                                <a:solidFill>
                                  <a:schemeClr val="tx1"/>
                                </a:solidFill>
                                <a:latin typeface="Cambria Math" panose="02040503050406030204" pitchFamily="18" charset="0"/>
                              </a:rPr>
                              <m:t>&lt;</m:t>
                            </m:r>
                            <m:r>
                              <a:rPr lang="el-GR" altLang="zh-TW" sz="2400" i="1">
                                <a:solidFill>
                                  <a:schemeClr val="tx1"/>
                                </a:solidFill>
                                <a:latin typeface="Cambria Math" panose="02040503050406030204" pitchFamily="18" charset="0"/>
                              </a:rPr>
                              <m:t>𝜃</m:t>
                            </m:r>
                          </m:e>
                          <m:e>
                            <m:acc>
                              <m:accPr>
                                <m:chr m:val="̂"/>
                                <m:ctrlPr>
                                  <a:rPr lang="zh-TW" altLang="en-US" sz="2400" i="1">
                                    <a:solidFill>
                                      <a:schemeClr val="tx1"/>
                                    </a:solidFill>
                                    <a:latin typeface="Cambria Math" panose="02040503050406030204" pitchFamily="18" charset="0"/>
                                  </a:rPr>
                                </m:ctrlPr>
                              </m:accPr>
                              <m:e>
                                <m:r>
                                  <a:rPr lang="zh-TW" altLang="en-US" sz="2400" i="1">
                                    <a:solidFill>
                                      <a:schemeClr val="tx1"/>
                                    </a:solidFill>
                                    <a:latin typeface="Cambria Math" panose="02040503050406030204" pitchFamily="18" charset="0"/>
                                  </a:rPr>
                                  <m:t>𝜇</m:t>
                                </m:r>
                              </m:e>
                            </m:acc>
                            <m:r>
                              <a:rPr lang="en-US" altLang="zh-TW" sz="2400" i="1">
                                <a:solidFill>
                                  <a:schemeClr val="tx1"/>
                                </a:solidFill>
                                <a:latin typeface="Cambria Math" panose="02040503050406030204" pitchFamily="18" charset="0"/>
                              </a:rPr>
                              <m:t>    </m:t>
                            </m:r>
                            <m:r>
                              <m:rPr>
                                <m:sty m:val="p"/>
                              </m:rPr>
                              <a:rPr lang="en-US" altLang="zh-TW" sz="2400" i="0">
                                <a:solidFill>
                                  <a:schemeClr val="tx1"/>
                                </a:solidFill>
                                <a:latin typeface="Cambria Math" panose="02040503050406030204" pitchFamily="18" charset="0"/>
                              </a:rPr>
                              <m:t>otherwise</m:t>
                            </m:r>
                            <m:r>
                              <a:rPr lang="en-US" altLang="zh-TW" sz="2400" i="0">
                                <a:solidFill>
                                  <a:schemeClr val="tx1"/>
                                </a:solidFill>
                                <a:latin typeface="Cambria Math" panose="02040503050406030204" pitchFamily="18" charset="0"/>
                              </a:rPr>
                              <m:t>      </m:t>
                            </m:r>
                          </m:e>
                        </m:eqArr>
                      </m:e>
                    </m:d>
                  </m:oMath>
                </a14:m>
                <a:r>
                  <a:rPr lang="zh-TW" altLang="en-US" sz="2400" i="1" dirty="0">
                    <a:solidFill>
                      <a:schemeClr val="tx1"/>
                    </a:solidFill>
                  </a:rPr>
                  <a:t> </a:t>
                </a:r>
                <a:r>
                  <a:rPr lang="en-US" altLang="zh-TW" sz="2400" i="1" dirty="0">
                    <a:solidFill>
                      <a:schemeClr val="tx1"/>
                    </a:solidFill>
                  </a:rPr>
                  <a:t>; 9 </a:t>
                </a:r>
                <a:r>
                  <a:rPr lang="en-US" altLang="zh-TW" sz="2400" i="1" dirty="0">
                    <a:solidFill>
                      <a:schemeClr val="tx1"/>
                    </a:solidFill>
                    <a:ea typeface="標楷體" panose="03000509000000000000" pitchFamily="65" charset="-120"/>
                  </a:rPr>
                  <a:t>× 9, </a:t>
                </a:r>
                <a:r>
                  <a:rPr lang="el-GR" altLang="zh-TW" sz="2400" i="1" dirty="0">
                    <a:solidFill>
                      <a:schemeClr val="tx1"/>
                    </a:solidFill>
                    <a:ea typeface="標楷體" panose="03000509000000000000" pitchFamily="65" charset="-120"/>
                  </a:rPr>
                  <a:t>θ</a:t>
                </a:r>
                <a:r>
                  <a:rPr lang="en-US" altLang="zh-TW" sz="2400" i="1" dirty="0">
                    <a:solidFill>
                      <a:schemeClr val="tx1"/>
                    </a:solidFill>
                    <a:ea typeface="標楷體" panose="03000509000000000000" pitchFamily="65" charset="-120"/>
                  </a:rPr>
                  <a:t> = 0.2</a:t>
                </a:r>
                <a:endParaRPr lang="zh-TW" altLang="en-US" sz="2400" i="1" dirty="0">
                  <a:solidFill>
                    <a:schemeClr val="tx1"/>
                  </a:solidFill>
                </a:endParaRPr>
              </a:p>
            </p:txBody>
          </p:sp>
        </mc:Choice>
        <mc:Fallback xmlns="">
          <p:sp>
            <p:nvSpPr>
              <p:cNvPr id="4" name="標題 3"/>
              <p:cNvSpPr>
                <a:spLocks noGrp="1" noRot="1" noChangeAspect="1" noMove="1" noResize="1" noEditPoints="1" noAdjustHandles="1" noChangeArrowheads="1" noChangeShapeType="1" noTextEdit="1"/>
              </p:cNvSpPr>
              <p:nvPr>
                <p:ph type="title"/>
              </p:nvPr>
            </p:nvSpPr>
            <p:spPr>
              <a:blipFill>
                <a:blip r:embed="rId3"/>
                <a:stretch>
                  <a:fillRect l="-2685" t="-88696" b="-183478"/>
                </a:stretch>
              </a:blipFill>
            </p:spPr>
            <p:txBody>
              <a:bodyPr/>
              <a:lstStyle/>
              <a:p>
                <a:r>
                  <a:rPr lang="zh-TW" altLang="en-US">
                    <a:noFill/>
                  </a:rPr>
                  <a:t> </a:t>
                </a:r>
              </a:p>
            </p:txBody>
          </p:sp>
        </mc:Fallback>
      </mc:AlternateContent>
      <p:pic>
        <p:nvPicPr>
          <p:cNvPr id="14339" name="Picture 4" descr="7"/>
          <p:cNvPicPr>
            <a:picLocks noChangeAspect="1" noChangeArrowheads="1"/>
          </p:cNvPicPr>
          <p:nvPr/>
        </p:nvPicPr>
        <p:blipFill rotWithShape="1">
          <a:blip r:embed="rId4" cstate="print"/>
          <a:srcRect b="11771"/>
          <a:stretch/>
        </p:blipFill>
        <p:spPr bwMode="auto">
          <a:xfrm>
            <a:off x="0" y="1737361"/>
            <a:ext cx="9144000" cy="4355935"/>
          </a:xfrm>
          <a:prstGeom prst="rect">
            <a:avLst/>
          </a:prstGeom>
          <a:noFill/>
          <a:ln w="9525">
            <a:noFill/>
            <a:miter lim="800000"/>
            <a:headEnd/>
            <a:tailEnd/>
          </a:ln>
        </p:spPr>
      </p:pic>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3" name="投影片編號版面配置區 2"/>
          <p:cNvSpPr>
            <a:spLocks noGrp="1"/>
          </p:cNvSpPr>
          <p:nvPr>
            <p:ph type="sldNum" sz="quarter" idx="12"/>
          </p:nvPr>
        </p:nvSpPr>
        <p:spPr/>
        <p:txBody>
          <a:bodyPr/>
          <a:lstStyle/>
          <a:p>
            <a:fld id="{4FAB73BC-B049-4115-A692-8D63A059BFB8}" type="slidenum">
              <a:rPr lang="en-US" smtClean="0"/>
              <a:t>73</a:t>
            </a:fld>
            <a:endParaRPr lang="en-US" dirty="0"/>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頁尾版面配置區 3"/>
          <p:cNvSpPr>
            <a:spLocks noGrp="1"/>
          </p:cNvSpPr>
          <p:nvPr>
            <p:ph type="ftr" sz="quarter" idx="11"/>
          </p:nvPr>
        </p:nvSpPr>
        <p:spPr>
          <a:xfrm>
            <a:off x="0" y="6500813"/>
            <a:ext cx="2895600" cy="457200"/>
          </a:xfrm>
        </p:spPr>
        <p:txBody>
          <a:bodyPr/>
          <a:lstStyle/>
          <a:p>
            <a:pPr>
              <a:defRPr/>
            </a:pPr>
            <a:r>
              <a:rPr lang="pl-PL" altLang="zh-TW">
                <a:effectLst>
                  <a:outerShdw blurRad="38100" dist="38100" dir="2700000" algn="tl">
                    <a:srgbClr val="C0C0C0"/>
                  </a:outerShdw>
                </a:effectLst>
                <a:latin typeface="+mj-lt"/>
              </a:rPr>
              <a:t>DC &amp; CV Lab. CSIE NTU</a:t>
            </a:r>
            <a:endParaRPr lang="en-US" altLang="zh-TW">
              <a:latin typeface="+mj-lt"/>
            </a:endParaRPr>
          </a:p>
        </p:txBody>
      </p:sp>
      <p:pic>
        <p:nvPicPr>
          <p:cNvPr id="124931" name="Picture 8"/>
          <p:cNvPicPr>
            <a:picLocks noChangeAspect="1" noChangeArrowheads="1"/>
          </p:cNvPicPr>
          <p:nvPr/>
        </p:nvPicPr>
        <p:blipFill>
          <a:blip r:embed="rId2" cstate="print"/>
          <a:srcRect/>
          <a:stretch>
            <a:fillRect/>
          </a:stretch>
        </p:blipFill>
        <p:spPr bwMode="auto">
          <a:xfrm>
            <a:off x="0" y="0"/>
            <a:ext cx="9144000" cy="6877050"/>
          </a:xfrm>
          <a:prstGeom prst="rect">
            <a:avLst/>
          </a:prstGeom>
          <a:noFill/>
          <a:ln w="9525">
            <a:noFill/>
            <a:miter lim="800000"/>
            <a:headEnd/>
            <a:tailEnd/>
          </a:ln>
        </p:spPr>
      </p:pic>
      <p:sp>
        <p:nvSpPr>
          <p:cNvPr id="124932" name="Text Box 9"/>
          <p:cNvSpPr txBox="1">
            <a:spLocks noChangeArrowheads="1"/>
          </p:cNvSpPr>
          <p:nvPr/>
        </p:nvSpPr>
        <p:spPr bwMode="auto">
          <a:xfrm>
            <a:off x="-2009" y="0"/>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Uniform</a:t>
            </a:r>
          </a:p>
        </p:txBody>
      </p:sp>
      <p:sp>
        <p:nvSpPr>
          <p:cNvPr id="124933" name="Text Box 10"/>
          <p:cNvSpPr txBox="1">
            <a:spLocks noChangeArrowheads="1"/>
          </p:cNvSpPr>
          <p:nvPr/>
        </p:nvSpPr>
        <p:spPr bwMode="auto">
          <a:xfrm>
            <a:off x="7800" y="3514424"/>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S &amp; P</a:t>
            </a:r>
          </a:p>
        </p:txBody>
      </p:sp>
      <p:sp>
        <p:nvSpPr>
          <p:cNvPr id="124934" name="Text Box 11"/>
          <p:cNvSpPr txBox="1">
            <a:spLocks noChangeArrowheads="1"/>
          </p:cNvSpPr>
          <p:nvPr/>
        </p:nvSpPr>
        <p:spPr bwMode="auto">
          <a:xfrm>
            <a:off x="7704000" y="3514425"/>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Gaussian</a:t>
            </a:r>
          </a:p>
        </p:txBody>
      </p:sp>
      <p:sp>
        <p:nvSpPr>
          <p:cNvPr id="124935" name="Text Box 12"/>
          <p:cNvSpPr txBox="1">
            <a:spLocks noChangeArrowheads="1"/>
          </p:cNvSpPr>
          <p:nvPr/>
        </p:nvSpPr>
        <p:spPr bwMode="auto">
          <a:xfrm>
            <a:off x="4570413" y="1196975"/>
            <a:ext cx="4537075" cy="488950"/>
          </a:xfrm>
          <a:prstGeom prst="rect">
            <a:avLst/>
          </a:prstGeom>
          <a:noFill/>
          <a:ln w="9525" algn="ctr">
            <a:noFill/>
            <a:miter lim="800000"/>
            <a:headEnd/>
            <a:tailEnd/>
          </a:ln>
        </p:spPr>
        <p:txBody>
          <a:bodyPr>
            <a:spAutoFit/>
          </a:bodyPr>
          <a:lstStyle/>
          <a:p>
            <a:pPr algn="ctr">
              <a:spcBef>
                <a:spcPct val="50000"/>
              </a:spcBef>
            </a:pPr>
            <a:r>
              <a:rPr lang="en-US" altLang="zh-TW" sz="2600" dirty="0">
                <a:latin typeface="+mj-lt"/>
              </a:rPr>
              <a:t>outlier removal</a:t>
            </a:r>
          </a:p>
        </p:txBody>
      </p:sp>
      <p:sp>
        <p:nvSpPr>
          <p:cNvPr id="2" name="投影片編號版面配置區 1"/>
          <p:cNvSpPr>
            <a:spLocks noGrp="1"/>
          </p:cNvSpPr>
          <p:nvPr>
            <p:ph type="sldNum" sz="quarter" idx="12"/>
          </p:nvPr>
        </p:nvSpPr>
        <p:spPr/>
        <p:txBody>
          <a:bodyPr/>
          <a:lstStyle/>
          <a:p>
            <a:fld id="{028E3F4F-51B2-42EE-AFA2-40C4572185CC}" type="slidenum">
              <a:rPr lang="en-US" smtClean="0"/>
              <a:t>74</a:t>
            </a:fld>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363" name="Picture 4" descr="7"/>
          <p:cNvPicPr>
            <a:picLocks noChangeAspect="1" noChangeArrowheads="1"/>
          </p:cNvPicPr>
          <p:nvPr/>
        </p:nvPicPr>
        <p:blipFill rotWithShape="1">
          <a:blip r:embed="rId3" cstate="print"/>
          <a:srcRect b="12560"/>
          <a:stretch/>
        </p:blipFill>
        <p:spPr bwMode="auto">
          <a:xfrm>
            <a:off x="0" y="1916113"/>
            <a:ext cx="9144000" cy="4321199"/>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 name="標題 1"/>
              <p:cNvSpPr>
                <a:spLocks noGrp="1"/>
              </p:cNvSpPr>
              <p:nvPr>
                <p:ph type="title"/>
              </p:nvPr>
            </p:nvSpPr>
            <p:spPr/>
            <p:txBody>
              <a:bodyPr>
                <a:normAutofit fontScale="90000"/>
              </a:bodyPr>
              <a:lstStyle/>
              <a:p>
                <a:r>
                  <a:rPr lang="en-US" altLang="zh-TW" sz="4000" b="1" dirty="0">
                    <a:solidFill>
                      <a:schemeClr val="tx1"/>
                    </a:solidFill>
                  </a:rPr>
                  <a:t>default peak noise removal</a:t>
                </a:r>
                <a:br>
                  <a:rPr lang="en-US" altLang="zh-TW" sz="2000" dirty="0">
                    <a:solidFill>
                      <a:schemeClr val="tx1"/>
                    </a:solidFill>
                  </a:rPr>
                </a:br>
                <a14:m>
                  <m:oMath xmlns:m="http://schemas.openxmlformats.org/officeDocument/2006/math">
                    <m:sSub>
                      <m:sSubPr>
                        <m:ctrlPr>
                          <a:rPr lang="en-US" altLang="zh-TW" sz="2000" b="1" i="1">
                            <a:solidFill>
                              <a:schemeClr val="tx1"/>
                            </a:solidFill>
                            <a:latin typeface="Cambria Math" panose="02040503050406030204" pitchFamily="18" charset="0"/>
                          </a:rPr>
                        </m:ctrlPr>
                      </m:sSubPr>
                      <m:e>
                        <m:r>
                          <a:rPr lang="en-US" altLang="zh-TW" sz="2000" b="1" i="1">
                            <a:solidFill>
                              <a:schemeClr val="tx1"/>
                            </a:solidFill>
                            <a:latin typeface="Cambria Math" panose="02040503050406030204" pitchFamily="18" charset="0"/>
                          </a:rPr>
                          <m:t>𝒁</m:t>
                        </m:r>
                      </m:e>
                      <m:sub>
                        <m:r>
                          <a:rPr lang="en-US" altLang="zh-TW" sz="2000" b="1" i="1">
                            <a:solidFill>
                              <a:schemeClr val="tx1"/>
                            </a:solidFill>
                            <a:latin typeface="Cambria Math" panose="02040503050406030204" pitchFamily="18" charset="0"/>
                          </a:rPr>
                          <m:t>𝒄𝒐𝒏𝒕𝒓𝒂𝒔𝒕</m:t>
                        </m:r>
                        <m:r>
                          <a:rPr lang="en-US" altLang="zh-TW" sz="2000" b="1" i="1">
                            <a:solidFill>
                              <a:schemeClr val="tx1"/>
                            </a:solidFill>
                            <a:latin typeface="Cambria Math" panose="02040503050406030204" pitchFamily="18" charset="0"/>
                          </a:rPr>
                          <m:t>−</m:t>
                        </m:r>
                        <m:r>
                          <a:rPr lang="en-US" altLang="zh-TW" sz="2000" b="1" i="1">
                            <a:solidFill>
                              <a:schemeClr val="tx1"/>
                            </a:solidFill>
                            <a:latin typeface="Cambria Math" panose="02040503050406030204" pitchFamily="18" charset="0"/>
                          </a:rPr>
                          <m:t>𝒅𝒆𝒑𝒆𝒏𝒅𝒆𝒏𝒕</m:t>
                        </m:r>
                        <m:r>
                          <a:rPr lang="en-US" altLang="zh-TW" sz="2000" b="1" i="1">
                            <a:solidFill>
                              <a:schemeClr val="tx1"/>
                            </a:solidFill>
                            <a:latin typeface="Cambria Math" panose="02040503050406030204" pitchFamily="18" charset="0"/>
                          </a:rPr>
                          <m:t> </m:t>
                        </m:r>
                        <m:r>
                          <a:rPr lang="en-US" altLang="zh-TW" sz="2000" b="1" i="1">
                            <a:solidFill>
                              <a:schemeClr val="tx1"/>
                            </a:solidFill>
                            <a:latin typeface="Cambria Math" panose="02040503050406030204" pitchFamily="18" charset="0"/>
                          </a:rPr>
                          <m:t>𝒐𝒖𝒕𝒍𝒊𝒆𝒓</m:t>
                        </m:r>
                        <m:r>
                          <a:rPr lang="en-US" altLang="zh-TW" sz="2000" b="1" i="1">
                            <a:solidFill>
                              <a:schemeClr val="tx1"/>
                            </a:solidFill>
                            <a:latin typeface="Cambria Math" panose="02040503050406030204" pitchFamily="18" charset="0"/>
                          </a:rPr>
                          <m:t> </m:t>
                        </m:r>
                        <m:r>
                          <a:rPr lang="en-US" altLang="zh-TW" sz="2000" b="1" i="1">
                            <a:solidFill>
                              <a:schemeClr val="tx1"/>
                            </a:solidFill>
                            <a:latin typeface="Cambria Math" panose="02040503050406030204" pitchFamily="18" charset="0"/>
                          </a:rPr>
                          <m:t>𝒓𝒆𝒎𝒐𝒗𝒂𝒍</m:t>
                        </m:r>
                      </m:sub>
                    </m:sSub>
                  </m:oMath>
                </a14:m>
                <a:r>
                  <a:rPr lang="zh-TW" altLang="en-US" sz="2000" i="1" dirty="0">
                    <a:solidFill>
                      <a:schemeClr val="tx1"/>
                    </a:solidFill>
                  </a:rPr>
                  <a:t> </a:t>
                </a:r>
                <a:r>
                  <a:rPr lang="en-US" altLang="zh-TW" sz="2000" i="1" dirty="0">
                    <a:solidFill>
                      <a:schemeClr val="tx1"/>
                    </a:solidFill>
                  </a:rPr>
                  <a:t>= </a:t>
                </a:r>
                <a14:m>
                  <m:oMath xmlns:m="http://schemas.openxmlformats.org/officeDocument/2006/math">
                    <m:d>
                      <m:dPr>
                        <m:begChr m:val="{"/>
                        <m:endChr m:val=""/>
                        <m:ctrlPr>
                          <a:rPr lang="en-US" altLang="zh-TW" sz="2000" i="1">
                            <a:solidFill>
                              <a:schemeClr val="tx1"/>
                            </a:solidFill>
                            <a:latin typeface="Cambria Math" panose="02040503050406030204" pitchFamily="18" charset="0"/>
                          </a:rPr>
                        </m:ctrlPr>
                      </m:dPr>
                      <m:e>
                        <m:eqArr>
                          <m:eqArrPr>
                            <m:ctrlPr>
                              <a:rPr lang="en-US" altLang="zh-TW" sz="2000" i="1">
                                <a:solidFill>
                                  <a:schemeClr val="tx1"/>
                                </a:solidFill>
                                <a:latin typeface="Cambria Math" panose="02040503050406030204" pitchFamily="18" charset="0"/>
                              </a:rPr>
                            </m:ctrlPr>
                          </m:eqArrPr>
                          <m:e>
                            <m:r>
                              <a:rPr lang="en-US" altLang="zh-TW" sz="2000" i="1">
                                <a:solidFill>
                                  <a:schemeClr val="tx1"/>
                                </a:solidFill>
                                <a:latin typeface="Cambria Math" panose="02040503050406030204" pitchFamily="18" charset="0"/>
                              </a:rPr>
                              <m:t>𝑦</m:t>
                            </m:r>
                            <m:r>
                              <a:rPr lang="en-US" altLang="zh-TW" sz="2000" i="1">
                                <a:solidFill>
                                  <a:schemeClr val="tx1"/>
                                </a:solidFill>
                                <a:latin typeface="Cambria Math" panose="02040503050406030204" pitchFamily="18" charset="0"/>
                              </a:rPr>
                              <m:t>        </m:t>
                            </m:r>
                            <m:r>
                              <m:rPr>
                                <m:sty m:val="p"/>
                              </m:rPr>
                              <a:rPr lang="en-US" altLang="zh-TW" sz="2000" i="0">
                                <a:solidFill>
                                  <a:schemeClr val="tx1"/>
                                </a:solidFill>
                                <a:latin typeface="Cambria Math" panose="02040503050406030204" pitchFamily="18" charset="0"/>
                              </a:rPr>
                              <m:t>if</m:t>
                            </m:r>
                            <m:r>
                              <a:rPr lang="zh-TW" altLang="en-US" sz="2000" b="0" i="1" smtClean="0">
                                <a:solidFill>
                                  <a:schemeClr val="tx1"/>
                                </a:solidFill>
                                <a:latin typeface="Cambria Math" panose="02040503050406030204" pitchFamily="18" charset="0"/>
                              </a:rPr>
                              <m:t> </m:t>
                            </m:r>
                            <m:d>
                              <m:dPr>
                                <m:begChr m:val="|"/>
                                <m:endChr m:val="|"/>
                                <m:ctrlPr>
                                  <a:rPr lang="en-US" altLang="zh-TW" sz="2000" i="1">
                                    <a:solidFill>
                                      <a:schemeClr val="tx1"/>
                                    </a:solidFill>
                                    <a:latin typeface="Cambria Math" panose="02040503050406030204" pitchFamily="18" charset="0"/>
                                  </a:rPr>
                                </m:ctrlPr>
                              </m:dPr>
                              <m:e>
                                <m:f>
                                  <m:fPr>
                                    <m:ctrlPr>
                                      <a:rPr lang="en-US"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𝑦</m:t>
                                    </m:r>
                                    <m:r>
                                      <a:rPr lang="en-US" altLang="zh-TW" sz="2000" i="1">
                                        <a:solidFill>
                                          <a:schemeClr val="tx1"/>
                                        </a:solidFill>
                                        <a:latin typeface="Cambria Math" panose="02040503050406030204" pitchFamily="18" charset="0"/>
                                      </a:rPr>
                                      <m:t>−</m:t>
                                    </m:r>
                                    <m:acc>
                                      <m:accPr>
                                        <m:chr m:val="̂"/>
                                        <m:ctrlPr>
                                          <a:rPr lang="en-US" altLang="zh-TW"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𝜇</m:t>
                                        </m:r>
                                      </m:e>
                                    </m:acc>
                                  </m:num>
                                  <m:den>
                                    <m:acc>
                                      <m:accPr>
                                        <m:chr m:val="̂"/>
                                        <m:ctrlPr>
                                          <a:rPr lang="en-US" altLang="zh-TW"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𝜎</m:t>
                                        </m:r>
                                      </m:e>
                                    </m:acc>
                                  </m:den>
                                </m:f>
                              </m:e>
                            </m:d>
                            <m:r>
                              <a:rPr lang="en-US" altLang="zh-TW" sz="2000" i="1">
                                <a:solidFill>
                                  <a:schemeClr val="tx1"/>
                                </a:solidFill>
                                <a:latin typeface="Cambria Math" panose="02040503050406030204" pitchFamily="18" charset="0"/>
                              </a:rPr>
                              <m:t>&lt;</m:t>
                            </m:r>
                            <m:r>
                              <a:rPr lang="el-GR" altLang="zh-TW" sz="2000" i="1">
                                <a:solidFill>
                                  <a:schemeClr val="tx1"/>
                                </a:solidFill>
                                <a:latin typeface="Cambria Math" panose="02040503050406030204" pitchFamily="18" charset="0"/>
                              </a:rPr>
                              <m:t>𝜃</m:t>
                            </m:r>
                            <m:r>
                              <a:rPr lang="en-US" altLang="zh-TW" sz="2000" i="1">
                                <a:solidFill>
                                  <a:schemeClr val="tx1"/>
                                </a:solidFill>
                                <a:latin typeface="Cambria Math" panose="02040503050406030204" pitchFamily="18" charset="0"/>
                              </a:rPr>
                              <m:t>    </m:t>
                            </m:r>
                          </m:e>
                          <m:e>
                            <m:acc>
                              <m:accPr>
                                <m:chr m:val="̂"/>
                                <m:ctrlPr>
                                  <a:rPr lang="zh-TW" altLang="en-US"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𝜇</m:t>
                                </m:r>
                              </m:e>
                            </m:acc>
                            <m:r>
                              <a:rPr lang="en-US" altLang="zh-TW" sz="2000" i="1">
                                <a:solidFill>
                                  <a:schemeClr val="tx1"/>
                                </a:solidFill>
                                <a:latin typeface="Cambria Math" panose="02040503050406030204" pitchFamily="18" charset="0"/>
                              </a:rPr>
                              <m:t>          </m:t>
                            </m:r>
                            <m:r>
                              <m:rPr>
                                <m:sty m:val="p"/>
                              </m:rPr>
                              <a:rPr lang="en-US" altLang="zh-TW" sz="2000" i="0">
                                <a:solidFill>
                                  <a:schemeClr val="tx1"/>
                                </a:solidFill>
                                <a:latin typeface="Cambria Math" panose="02040503050406030204" pitchFamily="18" charset="0"/>
                              </a:rPr>
                              <m:t>otherwise</m:t>
                            </m:r>
                            <m:r>
                              <a:rPr lang="en-US" altLang="zh-TW" sz="2000" i="0">
                                <a:solidFill>
                                  <a:schemeClr val="tx1"/>
                                </a:solidFill>
                                <a:latin typeface="Cambria Math" panose="02040503050406030204" pitchFamily="18" charset="0"/>
                              </a:rPr>
                              <m:t>    </m:t>
                            </m:r>
                          </m:e>
                        </m:eqArr>
                      </m:e>
                    </m:d>
                  </m:oMath>
                </a14:m>
                <a:r>
                  <a:rPr lang="el-GR" altLang="zh-TW" sz="2000" dirty="0">
                    <a:solidFill>
                      <a:schemeClr val="tx1"/>
                    </a:solidFill>
                  </a:rPr>
                  <a:t>; 9</a:t>
                </a:r>
                <a:r>
                  <a:rPr lang="en-US" altLang="zh-TW" sz="2000" dirty="0">
                    <a:solidFill>
                      <a:schemeClr val="tx1"/>
                    </a:solidFill>
                  </a:rPr>
                  <a:t> </a:t>
                </a:r>
                <a:r>
                  <a:rPr lang="el-GR" altLang="zh-TW" sz="2000" dirty="0">
                    <a:solidFill>
                      <a:schemeClr val="tx1"/>
                    </a:solidFill>
                  </a:rPr>
                  <a:t>×</a:t>
                </a:r>
                <a:r>
                  <a:rPr lang="en-US" altLang="zh-TW" sz="2000" dirty="0">
                    <a:solidFill>
                      <a:schemeClr val="tx1"/>
                    </a:solidFill>
                  </a:rPr>
                  <a:t> </a:t>
                </a:r>
                <a:r>
                  <a:rPr lang="el-GR" altLang="zh-TW" sz="2000" dirty="0">
                    <a:solidFill>
                      <a:schemeClr val="tx1"/>
                    </a:solidFill>
                  </a:rPr>
                  <a:t>9, θ</a:t>
                </a:r>
                <a:r>
                  <a:rPr lang="en-US" altLang="zh-TW" sz="2000" dirty="0">
                    <a:solidFill>
                      <a:schemeClr val="tx1"/>
                    </a:solidFill>
                  </a:rPr>
                  <a:t> </a:t>
                </a:r>
                <a:r>
                  <a:rPr lang="el-GR" altLang="zh-TW" sz="2000" dirty="0">
                    <a:solidFill>
                      <a:schemeClr val="tx1"/>
                    </a:solidFill>
                  </a:rPr>
                  <a:t>=</a:t>
                </a:r>
                <a:r>
                  <a:rPr lang="en-US" altLang="zh-TW" sz="2000" dirty="0">
                    <a:solidFill>
                      <a:schemeClr val="tx1"/>
                    </a:solidFill>
                  </a:rPr>
                  <a:t> </a:t>
                </a:r>
                <a:r>
                  <a:rPr lang="el-GR" altLang="zh-TW" sz="2000" dirty="0">
                    <a:solidFill>
                      <a:schemeClr val="tx1"/>
                    </a:solidFill>
                  </a:rPr>
                  <a:t>0.</a:t>
                </a:r>
                <a:r>
                  <a:rPr lang="en-US" altLang="zh-TW" sz="2000" dirty="0">
                    <a:solidFill>
                      <a:schemeClr val="tx1"/>
                    </a:solidFill>
                  </a:rPr>
                  <a:t>1</a:t>
                </a:r>
                <a:endParaRPr lang="zh-TW" altLang="en-US" sz="2000" dirty="0">
                  <a:solidFill>
                    <a:schemeClr val="tx1"/>
                  </a:solidFill>
                </a:endParaRPr>
              </a:p>
            </p:txBody>
          </p:sp>
        </mc:Choice>
        <mc:Fallback xmlns="">
          <p:sp>
            <p:nvSpPr>
              <p:cNvPr id="2" name="標題 1"/>
              <p:cNvSpPr>
                <a:spLocks noGrp="1" noRot="1" noChangeAspect="1" noMove="1" noResize="1" noEditPoints="1" noAdjustHandles="1" noChangeArrowheads="1" noChangeShapeType="1" noTextEdit="1"/>
              </p:cNvSpPr>
              <p:nvPr>
                <p:ph type="title"/>
              </p:nvPr>
            </p:nvSpPr>
            <p:spPr>
              <a:blipFill>
                <a:blip r:embed="rId4"/>
                <a:stretch>
                  <a:fillRect l="-2349" t="-104348" b="-198261"/>
                </a:stretch>
              </a:blipFill>
            </p:spPr>
            <p:txBody>
              <a:bodyPr/>
              <a:lstStyle/>
              <a:p>
                <a:r>
                  <a:rPr lang="zh-TW" altLang="en-US">
                    <a:noFill/>
                  </a:rPr>
                  <a:t> </a:t>
                </a:r>
              </a:p>
            </p:txBody>
          </p:sp>
        </mc:Fallback>
      </mc:AlternateContent>
      <p:sp>
        <p:nvSpPr>
          <p:cNvPr id="3" name="頁尾版面配置區 2"/>
          <p:cNvSpPr>
            <a:spLocks noGrp="1"/>
          </p:cNvSpPr>
          <p:nvPr>
            <p:ph type="ftr" sz="quarter" idx="11"/>
          </p:nvPr>
        </p:nvSpPr>
        <p:spPr/>
        <p:txBody>
          <a:bodyPr/>
          <a:lstStyle/>
          <a:p>
            <a:pPr>
              <a:defRPr/>
            </a:pPr>
            <a:r>
              <a:rPr lang="pl-PL" altLang="zh-TW"/>
              <a:t>DC &amp; CV Lab. CSIE NTU</a:t>
            </a:r>
            <a:endParaRPr lang="en-US" altLang="zh-TW"/>
          </a:p>
        </p:txBody>
      </p:sp>
      <p:sp>
        <p:nvSpPr>
          <p:cNvPr id="4" name="投影片編號版面配置區 3"/>
          <p:cNvSpPr>
            <a:spLocks noGrp="1"/>
          </p:cNvSpPr>
          <p:nvPr>
            <p:ph type="sldNum" sz="quarter" idx="12"/>
          </p:nvPr>
        </p:nvSpPr>
        <p:spPr/>
        <p:txBody>
          <a:bodyPr/>
          <a:lstStyle/>
          <a:p>
            <a:fld id="{4FAB73BC-B049-4115-A692-8D63A059BFB8}" type="slidenum">
              <a:rPr lang="en-US" smtClean="0"/>
              <a:t>75</a:t>
            </a:fld>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頁尾版面配置區 3"/>
          <p:cNvSpPr>
            <a:spLocks noGrp="1"/>
          </p:cNvSpPr>
          <p:nvPr>
            <p:ph type="ftr" sz="quarter" idx="11"/>
          </p:nvPr>
        </p:nvSpPr>
        <p:spPr>
          <a:xfrm>
            <a:off x="0" y="6500813"/>
            <a:ext cx="2895600" cy="457200"/>
          </a:xfrm>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pic>
        <p:nvPicPr>
          <p:cNvPr id="125955" name="Picture 2"/>
          <p:cNvPicPr>
            <a:picLocks noChangeAspect="1" noChangeArrowheads="1"/>
          </p:cNvPicPr>
          <p:nvPr/>
        </p:nvPicPr>
        <p:blipFill>
          <a:blip r:embed="rId2" cstate="print"/>
          <a:srcRect/>
          <a:stretch>
            <a:fillRect/>
          </a:stretch>
        </p:blipFill>
        <p:spPr bwMode="auto">
          <a:xfrm>
            <a:off x="0" y="0"/>
            <a:ext cx="9144000" cy="6877050"/>
          </a:xfrm>
          <a:prstGeom prst="rect">
            <a:avLst/>
          </a:prstGeom>
          <a:noFill/>
          <a:ln w="9525">
            <a:noFill/>
            <a:miter lim="800000"/>
            <a:headEnd/>
            <a:tailEnd/>
          </a:ln>
        </p:spPr>
      </p:pic>
      <p:sp>
        <p:nvSpPr>
          <p:cNvPr id="125959" name="Text Box 6"/>
          <p:cNvSpPr txBox="1">
            <a:spLocks noChangeArrowheads="1"/>
          </p:cNvSpPr>
          <p:nvPr/>
        </p:nvSpPr>
        <p:spPr bwMode="auto">
          <a:xfrm>
            <a:off x="4572000" y="1125538"/>
            <a:ext cx="4537075" cy="885825"/>
          </a:xfrm>
          <a:prstGeom prst="rect">
            <a:avLst/>
          </a:prstGeom>
          <a:noFill/>
          <a:ln w="9525" algn="ctr">
            <a:noFill/>
            <a:miter lim="800000"/>
            <a:headEnd/>
            <a:tailEnd/>
          </a:ln>
        </p:spPr>
        <p:txBody>
          <a:bodyPr>
            <a:spAutoFit/>
          </a:bodyPr>
          <a:lstStyle/>
          <a:p>
            <a:pPr algn="ctr">
              <a:spcBef>
                <a:spcPct val="50000"/>
              </a:spcBef>
            </a:pPr>
            <a:r>
              <a:rPr lang="en-US" altLang="zh-TW" sz="2600" dirty="0">
                <a:latin typeface="+mj-lt"/>
              </a:rPr>
              <a:t>contrast-dependent outlier removal</a:t>
            </a:r>
          </a:p>
        </p:txBody>
      </p:sp>
      <p:sp>
        <p:nvSpPr>
          <p:cNvPr id="8" name="Text Box 9"/>
          <p:cNvSpPr txBox="1">
            <a:spLocks noChangeArrowheads="1"/>
          </p:cNvSpPr>
          <p:nvPr/>
        </p:nvSpPr>
        <p:spPr bwMode="auto">
          <a:xfrm>
            <a:off x="-2009" y="0"/>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Uniform</a:t>
            </a:r>
          </a:p>
        </p:txBody>
      </p:sp>
      <p:sp>
        <p:nvSpPr>
          <p:cNvPr id="9" name="Text Box 10"/>
          <p:cNvSpPr txBox="1">
            <a:spLocks noChangeArrowheads="1"/>
          </p:cNvSpPr>
          <p:nvPr/>
        </p:nvSpPr>
        <p:spPr bwMode="auto">
          <a:xfrm>
            <a:off x="7800" y="3514424"/>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S &amp; P</a:t>
            </a:r>
          </a:p>
        </p:txBody>
      </p:sp>
      <p:sp>
        <p:nvSpPr>
          <p:cNvPr id="10" name="Text Box 11"/>
          <p:cNvSpPr txBox="1">
            <a:spLocks noChangeArrowheads="1"/>
          </p:cNvSpPr>
          <p:nvPr/>
        </p:nvSpPr>
        <p:spPr bwMode="auto">
          <a:xfrm>
            <a:off x="7704000" y="3514425"/>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Gaussian</a:t>
            </a:r>
          </a:p>
        </p:txBody>
      </p:sp>
      <p:sp>
        <p:nvSpPr>
          <p:cNvPr id="2" name="投影片編號版面配置區 1"/>
          <p:cNvSpPr>
            <a:spLocks noGrp="1"/>
          </p:cNvSpPr>
          <p:nvPr>
            <p:ph type="sldNum" sz="quarter" idx="12"/>
          </p:nvPr>
        </p:nvSpPr>
        <p:spPr/>
        <p:txBody>
          <a:bodyPr/>
          <a:lstStyle/>
          <a:p>
            <a:fld id="{028E3F4F-51B2-42EE-AFA2-40C4572185CC}" type="slidenum">
              <a:rPr lang="en-US" smtClean="0"/>
              <a:t>76</a:t>
            </a:fld>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標題 2"/>
              <p:cNvSpPr>
                <a:spLocks noGrp="1"/>
              </p:cNvSpPr>
              <p:nvPr>
                <p:ph type="title"/>
              </p:nvPr>
            </p:nvSpPr>
            <p:spPr/>
            <p:txBody>
              <a:bodyPr>
                <a:noAutofit/>
              </a:bodyPr>
              <a:lstStyle/>
              <a:p>
                <a:pPr>
                  <a:lnSpc>
                    <a:spcPct val="150000"/>
                  </a:lnSpc>
                </a:pPr>
                <a:r>
                  <a:rPr lang="en-US" altLang="zh-TW" sz="3600" b="1" dirty="0">
                    <a:solidFill>
                      <a:schemeClr val="tx1"/>
                    </a:solidFill>
                  </a:rPr>
                  <a:t>default peak noise removal</a:t>
                </a:r>
                <a:br>
                  <a:rPr lang="en-US" altLang="zh-TW" sz="1800" dirty="0">
                    <a:solidFill>
                      <a:schemeClr val="tx1"/>
                    </a:solidFill>
                  </a:rPr>
                </a:br>
                <a14:m>
                  <m:oMath xmlns:m="http://schemas.openxmlformats.org/officeDocument/2006/math">
                    <m:sSub>
                      <m:sSubPr>
                        <m:ctrlPr>
                          <a:rPr lang="en-US" altLang="zh-TW" sz="2000" b="1" i="1">
                            <a:solidFill>
                              <a:schemeClr val="tx1"/>
                            </a:solidFill>
                            <a:latin typeface="Cambria Math" panose="02040503050406030204" pitchFamily="18" charset="0"/>
                          </a:rPr>
                        </m:ctrlPr>
                      </m:sSubPr>
                      <m:e>
                        <m:r>
                          <a:rPr lang="en-US" altLang="zh-TW" sz="2000" b="1" i="1">
                            <a:solidFill>
                              <a:schemeClr val="tx1"/>
                            </a:solidFill>
                            <a:latin typeface="Cambria Math" panose="02040503050406030204" pitchFamily="18" charset="0"/>
                          </a:rPr>
                          <m:t>𝒁</m:t>
                        </m:r>
                      </m:e>
                      <m:sub>
                        <m:r>
                          <a:rPr lang="en-US" altLang="zh-TW" sz="2000" b="1" i="1">
                            <a:solidFill>
                              <a:schemeClr val="tx1"/>
                            </a:solidFill>
                            <a:latin typeface="Cambria Math" panose="02040503050406030204" pitchFamily="18" charset="0"/>
                          </a:rPr>
                          <m:t>𝒔𝒎𝒐𝒐𝒕𝒉</m:t>
                        </m:r>
                        <m:r>
                          <a:rPr lang="en-US" altLang="zh-TW" sz="2000" b="1" i="1">
                            <a:solidFill>
                              <a:schemeClr val="tx1"/>
                            </a:solidFill>
                            <a:latin typeface="Cambria Math" panose="02040503050406030204" pitchFamily="18" charset="0"/>
                          </a:rPr>
                          <m:t> </m:t>
                        </m:r>
                        <m:r>
                          <a:rPr lang="en-US" altLang="zh-TW" sz="2000" b="1" i="1">
                            <a:solidFill>
                              <a:schemeClr val="tx1"/>
                            </a:solidFill>
                            <a:latin typeface="Cambria Math" panose="02040503050406030204" pitchFamily="18" charset="0"/>
                          </a:rPr>
                          <m:t>𝒓𝒆𝒑𝒍𝒂𝒄𝒆𝒎𝒆𝒏𝒕</m:t>
                        </m:r>
                      </m:sub>
                    </m:sSub>
                  </m:oMath>
                </a14:m>
                <a:r>
                  <a:rPr lang="zh-TW" altLang="en-US" sz="2000" i="1" dirty="0">
                    <a:solidFill>
                      <a:schemeClr val="tx1"/>
                    </a:solidFill>
                  </a:rPr>
                  <a:t> </a:t>
                </a:r>
                <a:r>
                  <a:rPr lang="en-US" altLang="zh-TW" sz="2000" i="1" dirty="0">
                    <a:solidFill>
                      <a:schemeClr val="tx1"/>
                    </a:solidFill>
                  </a:rPr>
                  <a:t>= </a:t>
                </a:r>
                <a14:m>
                  <m:oMath xmlns:m="http://schemas.openxmlformats.org/officeDocument/2006/math">
                    <m:f>
                      <m:fPr>
                        <m:ctrlPr>
                          <a:rPr lang="en-US" altLang="zh-TW" sz="2000" i="1">
                            <a:solidFill>
                              <a:schemeClr val="tx1"/>
                            </a:solidFill>
                            <a:latin typeface="Cambria Math" panose="02040503050406030204" pitchFamily="18" charset="0"/>
                          </a:rPr>
                        </m:ctrlPr>
                      </m:fPr>
                      <m:num>
                        <m:d>
                          <m:dPr>
                            <m:begChr m:val="|"/>
                            <m:endChr m:val="|"/>
                            <m:ctrlPr>
                              <a:rPr lang="en-US" altLang="zh-TW" sz="2000" i="1">
                                <a:solidFill>
                                  <a:schemeClr val="tx1"/>
                                </a:solidFill>
                                <a:latin typeface="Cambria Math" panose="02040503050406030204" pitchFamily="18" charset="0"/>
                              </a:rPr>
                            </m:ctrlPr>
                          </m:dPr>
                          <m:e>
                            <m:f>
                              <m:fPr>
                                <m:ctrlPr>
                                  <a:rPr lang="en-US"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𝑦</m:t>
                                </m:r>
                                <m:r>
                                  <a:rPr lang="en-US" altLang="zh-TW" sz="2000" i="1">
                                    <a:solidFill>
                                      <a:schemeClr val="tx1"/>
                                    </a:solidFill>
                                    <a:latin typeface="Cambria Math" panose="02040503050406030204" pitchFamily="18" charset="0"/>
                                  </a:rPr>
                                  <m:t>−</m:t>
                                </m:r>
                                <m:acc>
                                  <m:accPr>
                                    <m:chr m:val="̂"/>
                                    <m:ctrlPr>
                                      <a:rPr lang="en-US" altLang="zh-TW"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𝜇</m:t>
                                    </m:r>
                                  </m:e>
                                </m:acc>
                              </m:num>
                              <m:den>
                                <m:acc>
                                  <m:accPr>
                                    <m:chr m:val="̂"/>
                                    <m:ctrlPr>
                                      <a:rPr lang="en-US" altLang="zh-TW"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𝜎</m:t>
                                    </m:r>
                                  </m:e>
                                </m:acc>
                              </m:den>
                            </m:f>
                          </m:e>
                        </m:d>
                      </m:num>
                      <m:den>
                        <m:d>
                          <m:dPr>
                            <m:begChr m:val="|"/>
                            <m:endChr m:val="|"/>
                            <m:ctrlPr>
                              <a:rPr lang="en-US" altLang="zh-TW" sz="2000" i="1">
                                <a:solidFill>
                                  <a:schemeClr val="tx1"/>
                                </a:solidFill>
                                <a:latin typeface="Cambria Math" panose="02040503050406030204" pitchFamily="18" charset="0"/>
                              </a:rPr>
                            </m:ctrlPr>
                          </m:dPr>
                          <m:e>
                            <m:f>
                              <m:fPr>
                                <m:ctrlPr>
                                  <a:rPr lang="en-US"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𝑦</m:t>
                                </m:r>
                                <m:r>
                                  <a:rPr lang="en-US" altLang="zh-TW" sz="2000" i="1">
                                    <a:solidFill>
                                      <a:schemeClr val="tx1"/>
                                    </a:solidFill>
                                    <a:latin typeface="Cambria Math" panose="02040503050406030204" pitchFamily="18" charset="0"/>
                                  </a:rPr>
                                  <m:t>−</m:t>
                                </m:r>
                                <m:acc>
                                  <m:accPr>
                                    <m:chr m:val="̂"/>
                                    <m:ctrlPr>
                                      <a:rPr lang="en-US" altLang="zh-TW"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𝜇</m:t>
                                    </m:r>
                                  </m:e>
                                </m:acc>
                              </m:num>
                              <m:den>
                                <m:acc>
                                  <m:accPr>
                                    <m:chr m:val="̂"/>
                                    <m:ctrlPr>
                                      <a:rPr lang="en-US" altLang="zh-TW"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𝜎</m:t>
                                    </m:r>
                                  </m:e>
                                </m:acc>
                              </m:den>
                            </m:f>
                          </m:e>
                        </m:d>
                        <m:r>
                          <a:rPr lang="en-US" altLang="zh-TW" sz="2000" i="1">
                            <a:solidFill>
                              <a:schemeClr val="tx1"/>
                            </a:solidFill>
                            <a:latin typeface="Cambria Math" panose="02040503050406030204" pitchFamily="18" charset="0"/>
                          </a:rPr>
                          <m:t>+</m:t>
                        </m:r>
                        <m:r>
                          <a:rPr lang="en-US" altLang="zh-TW" sz="2000" i="1">
                            <a:solidFill>
                              <a:schemeClr val="tx1"/>
                            </a:solidFill>
                            <a:latin typeface="Cambria Math" panose="02040503050406030204" pitchFamily="18" charset="0"/>
                          </a:rPr>
                          <m:t>𝐾</m:t>
                        </m:r>
                      </m:den>
                    </m:f>
                    <m:acc>
                      <m:accPr>
                        <m:chr m:val="̂"/>
                        <m:ctrlPr>
                          <a:rPr lang="en-US" altLang="zh-TW"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𝜇</m:t>
                        </m:r>
                      </m:e>
                    </m:acc>
                  </m:oMath>
                </a14:m>
                <a:r>
                  <a:rPr lang="zh-TW" altLang="en-US" sz="2000" i="1" dirty="0">
                    <a:solidFill>
                      <a:schemeClr val="tx1"/>
                    </a:solidFill>
                  </a:rPr>
                  <a:t> </a:t>
                </a:r>
                <a:r>
                  <a:rPr lang="en-US" altLang="zh-TW" sz="2000" i="1" dirty="0">
                    <a:solidFill>
                      <a:schemeClr val="tx1"/>
                    </a:solidFill>
                  </a:rPr>
                  <a:t>+  </a:t>
                </a:r>
                <a14:m>
                  <m:oMath xmlns:m="http://schemas.openxmlformats.org/officeDocument/2006/math">
                    <m:f>
                      <m:fPr>
                        <m:ctrlPr>
                          <a:rPr lang="en-US"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𝐾</m:t>
                        </m:r>
                      </m:num>
                      <m:den>
                        <m:d>
                          <m:dPr>
                            <m:begChr m:val="|"/>
                            <m:endChr m:val="|"/>
                            <m:ctrlPr>
                              <a:rPr lang="en-US" altLang="zh-TW" sz="2000" i="1">
                                <a:solidFill>
                                  <a:schemeClr val="tx1"/>
                                </a:solidFill>
                                <a:latin typeface="Cambria Math" panose="02040503050406030204" pitchFamily="18" charset="0"/>
                              </a:rPr>
                            </m:ctrlPr>
                          </m:dPr>
                          <m:e>
                            <m:f>
                              <m:fPr>
                                <m:ctrlPr>
                                  <a:rPr lang="en-US"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𝑦</m:t>
                                </m:r>
                                <m:r>
                                  <a:rPr lang="en-US" altLang="zh-TW" sz="2000" i="1">
                                    <a:solidFill>
                                      <a:schemeClr val="tx1"/>
                                    </a:solidFill>
                                    <a:latin typeface="Cambria Math" panose="02040503050406030204" pitchFamily="18" charset="0"/>
                                  </a:rPr>
                                  <m:t>−</m:t>
                                </m:r>
                                <m:acc>
                                  <m:accPr>
                                    <m:chr m:val="̂"/>
                                    <m:ctrlPr>
                                      <a:rPr lang="en-US" altLang="zh-TW"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𝜇</m:t>
                                    </m:r>
                                  </m:e>
                                </m:acc>
                              </m:num>
                              <m:den>
                                <m:acc>
                                  <m:accPr>
                                    <m:chr m:val="̂"/>
                                    <m:ctrlPr>
                                      <a:rPr lang="en-US" altLang="zh-TW"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𝜎</m:t>
                                    </m:r>
                                  </m:e>
                                </m:acc>
                              </m:den>
                            </m:f>
                          </m:e>
                        </m:d>
                        <m:r>
                          <a:rPr lang="en-US" altLang="zh-TW" sz="2000" i="1">
                            <a:solidFill>
                              <a:schemeClr val="tx1"/>
                            </a:solidFill>
                            <a:latin typeface="Cambria Math" panose="02040503050406030204" pitchFamily="18" charset="0"/>
                          </a:rPr>
                          <m:t>+</m:t>
                        </m:r>
                        <m:r>
                          <a:rPr lang="en-US" altLang="zh-TW" sz="2000" i="1">
                            <a:solidFill>
                              <a:schemeClr val="tx1"/>
                            </a:solidFill>
                            <a:latin typeface="Cambria Math" panose="02040503050406030204" pitchFamily="18" charset="0"/>
                          </a:rPr>
                          <m:t>𝐾</m:t>
                        </m:r>
                      </m:den>
                    </m:f>
                    <m:r>
                      <a:rPr lang="en-US" altLang="zh-TW" sz="2000" i="1">
                        <a:solidFill>
                          <a:schemeClr val="tx1"/>
                        </a:solidFill>
                        <a:latin typeface="Cambria Math" panose="02040503050406030204" pitchFamily="18" charset="0"/>
                      </a:rPr>
                      <m:t>𝑦</m:t>
                    </m:r>
                  </m:oMath>
                </a14:m>
                <a:r>
                  <a:rPr lang="zh-TW" altLang="en-US" sz="2000" i="1" dirty="0">
                    <a:solidFill>
                      <a:schemeClr val="tx1"/>
                    </a:solidFill>
                  </a:rPr>
                  <a:t> </a:t>
                </a:r>
                <a:r>
                  <a:rPr lang="el-GR" altLang="zh-TW" sz="2000" i="1" dirty="0">
                    <a:solidFill>
                      <a:schemeClr val="tx1"/>
                    </a:solidFill>
                  </a:rPr>
                  <a:t>;</a:t>
                </a:r>
                <a:r>
                  <a:rPr lang="en-US" altLang="zh-TW" sz="2000" i="1" dirty="0">
                    <a:solidFill>
                      <a:schemeClr val="tx1"/>
                    </a:solidFill>
                  </a:rPr>
                  <a:t> 9 </a:t>
                </a:r>
                <a:r>
                  <a:rPr lang="en-US" altLang="zh-TW" sz="2000" i="1" dirty="0">
                    <a:solidFill>
                      <a:schemeClr val="tx1"/>
                    </a:solidFill>
                    <a:latin typeface="標楷體" panose="03000509000000000000" pitchFamily="65" charset="-120"/>
                    <a:ea typeface="標楷體" panose="03000509000000000000" pitchFamily="65" charset="-120"/>
                  </a:rPr>
                  <a:t>× </a:t>
                </a:r>
                <a:r>
                  <a:rPr lang="en-US" altLang="zh-TW" sz="2000" i="1" dirty="0">
                    <a:solidFill>
                      <a:schemeClr val="tx1"/>
                    </a:solidFill>
                  </a:rPr>
                  <a:t>9</a:t>
                </a:r>
                <a:r>
                  <a:rPr lang="el-GR" altLang="zh-TW" sz="2000" i="1" dirty="0">
                    <a:solidFill>
                      <a:schemeClr val="tx1"/>
                    </a:solidFill>
                  </a:rPr>
                  <a:t>, θ</a:t>
                </a:r>
                <a:r>
                  <a:rPr lang="en-US" altLang="zh-TW" sz="2000" i="1" dirty="0">
                    <a:solidFill>
                      <a:schemeClr val="tx1"/>
                    </a:solidFill>
                  </a:rPr>
                  <a:t> </a:t>
                </a:r>
                <a:r>
                  <a:rPr lang="el-GR" altLang="zh-TW" sz="2000" i="1" dirty="0">
                    <a:solidFill>
                      <a:schemeClr val="tx1"/>
                    </a:solidFill>
                  </a:rPr>
                  <a:t>=</a:t>
                </a:r>
                <a:r>
                  <a:rPr lang="en-US" altLang="zh-TW" sz="2000" i="1" dirty="0">
                    <a:solidFill>
                      <a:schemeClr val="tx1"/>
                    </a:solidFill>
                  </a:rPr>
                  <a:t> </a:t>
                </a:r>
                <a:r>
                  <a:rPr lang="el-GR" altLang="zh-TW" sz="2000" i="1" dirty="0">
                    <a:solidFill>
                      <a:schemeClr val="tx1"/>
                    </a:solidFill>
                  </a:rPr>
                  <a:t>0.</a:t>
                </a:r>
                <a:r>
                  <a:rPr lang="en-US" altLang="zh-TW" sz="2000" i="1" dirty="0">
                    <a:solidFill>
                      <a:schemeClr val="tx1"/>
                    </a:solidFill>
                  </a:rPr>
                  <a:t>4, K = 0.2</a:t>
                </a:r>
                <a:endParaRPr lang="zh-TW" altLang="en-US" sz="2000" i="1" dirty="0">
                  <a:solidFill>
                    <a:schemeClr val="tx1"/>
                  </a:solidFill>
                </a:endParaRPr>
              </a:p>
            </p:txBody>
          </p:sp>
        </mc:Choice>
        <mc:Fallback xmlns="">
          <p:sp>
            <p:nvSpPr>
              <p:cNvPr id="3" name="標題 2"/>
              <p:cNvSpPr>
                <a:spLocks noGrp="1" noRot="1" noChangeAspect="1" noMove="1" noResize="1" noEditPoints="1" noAdjustHandles="1" noChangeArrowheads="1" noChangeShapeType="1" noTextEdit="1"/>
              </p:cNvSpPr>
              <p:nvPr>
                <p:ph type="title"/>
              </p:nvPr>
            </p:nvSpPr>
            <p:spPr>
              <a:blipFill>
                <a:blip r:embed="rId3"/>
                <a:stretch>
                  <a:fillRect l="-2423" t="-32773"/>
                </a:stretch>
              </a:blipFill>
            </p:spPr>
            <p:txBody>
              <a:bodyPr/>
              <a:lstStyle/>
              <a:p>
                <a:r>
                  <a:rPr lang="zh-TW" altLang="en-US">
                    <a:noFill/>
                  </a:rPr>
                  <a:t> </a:t>
                </a:r>
              </a:p>
            </p:txBody>
          </p:sp>
        </mc:Fallback>
      </mc:AlternateContent>
      <p:pic>
        <p:nvPicPr>
          <p:cNvPr id="16388" name="Picture 13" descr="7"/>
          <p:cNvPicPr>
            <a:picLocks noChangeAspect="1" noChangeArrowheads="1"/>
          </p:cNvPicPr>
          <p:nvPr/>
        </p:nvPicPr>
        <p:blipFill rotWithShape="1">
          <a:blip r:embed="rId4" cstate="print"/>
          <a:srcRect b="17674"/>
          <a:stretch/>
        </p:blipFill>
        <p:spPr bwMode="auto">
          <a:xfrm>
            <a:off x="0" y="1916113"/>
            <a:ext cx="9144000" cy="4033167"/>
          </a:xfrm>
          <a:prstGeom prst="rect">
            <a:avLst/>
          </a:prstGeom>
          <a:noFill/>
          <a:ln w="9525">
            <a:noFill/>
            <a:miter lim="800000"/>
            <a:headEnd/>
            <a:tailEnd/>
          </a:ln>
        </p:spPr>
      </p:pic>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4" name="投影片編號版面配置區 3"/>
          <p:cNvSpPr>
            <a:spLocks noGrp="1"/>
          </p:cNvSpPr>
          <p:nvPr>
            <p:ph type="sldNum" sz="quarter" idx="12"/>
          </p:nvPr>
        </p:nvSpPr>
        <p:spPr/>
        <p:txBody>
          <a:bodyPr/>
          <a:lstStyle/>
          <a:p>
            <a:fld id="{4FAB73BC-B049-4115-A692-8D63A059BFB8}" type="slidenum">
              <a:rPr lang="en-US" smtClean="0"/>
              <a:t>77</a:t>
            </a:fld>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6978" name="Picture 7"/>
          <p:cNvPicPr>
            <a:picLocks noChangeAspect="1" noChangeArrowheads="1"/>
          </p:cNvPicPr>
          <p:nvPr/>
        </p:nvPicPr>
        <p:blipFill>
          <a:blip r:embed="rId2" cstate="print"/>
          <a:srcRect/>
          <a:stretch>
            <a:fillRect/>
          </a:stretch>
        </p:blipFill>
        <p:spPr bwMode="auto">
          <a:xfrm>
            <a:off x="0" y="0"/>
            <a:ext cx="9144000" cy="6877050"/>
          </a:xfrm>
          <a:prstGeom prst="rect">
            <a:avLst/>
          </a:prstGeom>
          <a:noFill/>
          <a:ln w="9525">
            <a:noFill/>
            <a:miter lim="800000"/>
            <a:headEnd/>
            <a:tailEnd/>
          </a:ln>
        </p:spPr>
      </p:pic>
      <p:sp>
        <p:nvSpPr>
          <p:cNvPr id="126982" name="Text Box 15"/>
          <p:cNvSpPr txBox="1">
            <a:spLocks noChangeArrowheads="1"/>
          </p:cNvSpPr>
          <p:nvPr/>
        </p:nvSpPr>
        <p:spPr bwMode="auto">
          <a:xfrm>
            <a:off x="4355977" y="1341438"/>
            <a:ext cx="4788024" cy="492443"/>
          </a:xfrm>
          <a:prstGeom prst="rect">
            <a:avLst/>
          </a:prstGeom>
          <a:noFill/>
          <a:ln w="9525" algn="ctr">
            <a:noFill/>
            <a:miter lim="800000"/>
            <a:headEnd/>
            <a:tailEnd/>
          </a:ln>
        </p:spPr>
        <p:txBody>
          <a:bodyPr wrap="square">
            <a:spAutoFit/>
          </a:bodyPr>
          <a:lstStyle/>
          <a:p>
            <a:pPr algn="ctr">
              <a:spcBef>
                <a:spcPct val="50000"/>
              </a:spcBef>
            </a:pPr>
            <a:r>
              <a:rPr lang="en-US" altLang="zh-TW" sz="2600" dirty="0">
                <a:latin typeface="+mj-lt"/>
              </a:rPr>
              <a:t>smooth replacement</a:t>
            </a:r>
          </a:p>
        </p:txBody>
      </p:sp>
      <p:sp>
        <p:nvSpPr>
          <p:cNvPr id="7" name="Text Box 9"/>
          <p:cNvSpPr txBox="1">
            <a:spLocks noChangeArrowheads="1"/>
          </p:cNvSpPr>
          <p:nvPr/>
        </p:nvSpPr>
        <p:spPr bwMode="auto">
          <a:xfrm>
            <a:off x="-2009" y="0"/>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Uniform</a:t>
            </a:r>
          </a:p>
        </p:txBody>
      </p:sp>
      <p:sp>
        <p:nvSpPr>
          <p:cNvPr id="8" name="Text Box 10"/>
          <p:cNvSpPr txBox="1">
            <a:spLocks noChangeArrowheads="1"/>
          </p:cNvSpPr>
          <p:nvPr/>
        </p:nvSpPr>
        <p:spPr bwMode="auto">
          <a:xfrm>
            <a:off x="7800" y="3514424"/>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S &amp; P</a:t>
            </a:r>
          </a:p>
        </p:txBody>
      </p:sp>
      <p:sp>
        <p:nvSpPr>
          <p:cNvPr id="9" name="Text Box 11"/>
          <p:cNvSpPr txBox="1">
            <a:spLocks noChangeArrowheads="1"/>
          </p:cNvSpPr>
          <p:nvPr/>
        </p:nvSpPr>
        <p:spPr bwMode="auto">
          <a:xfrm>
            <a:off x="7704000" y="3514425"/>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Gaussian</a:t>
            </a:r>
          </a:p>
        </p:txBody>
      </p:sp>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3" name="投影片編號版面配置區 2"/>
          <p:cNvSpPr>
            <a:spLocks noGrp="1"/>
          </p:cNvSpPr>
          <p:nvPr>
            <p:ph type="sldNum" sz="quarter" idx="12"/>
          </p:nvPr>
        </p:nvSpPr>
        <p:spPr/>
        <p:txBody>
          <a:bodyPr/>
          <a:lstStyle/>
          <a:p>
            <a:fld id="{028E3F4F-51B2-42EE-AFA2-40C4572185CC}" type="slidenum">
              <a:rPr lang="en-US" smtClean="0"/>
              <a:t>78</a:t>
            </a:fld>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413" name="Picture 5" descr="7"/>
          <p:cNvPicPr>
            <a:picLocks noChangeAspect="1" noChangeArrowheads="1"/>
          </p:cNvPicPr>
          <p:nvPr/>
        </p:nvPicPr>
        <p:blipFill rotWithShape="1">
          <a:blip r:embed="rId3" cstate="print"/>
          <a:srcRect b="12560"/>
          <a:stretch/>
        </p:blipFill>
        <p:spPr bwMode="auto">
          <a:xfrm>
            <a:off x="0" y="1916113"/>
            <a:ext cx="9144000" cy="4321199"/>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 name="標題 1"/>
              <p:cNvSpPr>
                <a:spLocks noGrp="1"/>
              </p:cNvSpPr>
              <p:nvPr>
                <p:ph type="title"/>
              </p:nvPr>
            </p:nvSpPr>
            <p:spPr>
              <a:xfrm>
                <a:off x="609248" y="187399"/>
                <a:ext cx="7925504" cy="1548721"/>
              </a:xfrm>
            </p:spPr>
            <p:txBody>
              <a:bodyPr>
                <a:normAutofit fontScale="90000"/>
              </a:bodyPr>
              <a:lstStyle/>
              <a:p>
                <a:pPr>
                  <a:lnSpc>
                    <a:spcPct val="120000"/>
                  </a:lnSpc>
                </a:pPr>
                <a:r>
                  <a:rPr lang="en-US" altLang="zh-TW" sz="4000" b="1" dirty="0">
                    <a:solidFill>
                      <a:schemeClr val="tx1"/>
                    </a:solidFill>
                  </a:rPr>
                  <a:t>Order Statistic Neighborhood Operators </a:t>
                </a:r>
                <a14:m>
                  <m:oMath xmlns:m="http://schemas.openxmlformats.org/officeDocument/2006/math">
                    <m:sSub>
                      <m:sSubPr>
                        <m:ctrlPr>
                          <a:rPr lang="en-US" altLang="zh-TW" sz="2000" i="1" smtClean="0">
                            <a:solidFill>
                              <a:schemeClr val="tx1"/>
                            </a:solidFill>
                            <a:latin typeface="Cambria Math" panose="02040503050406030204" pitchFamily="18" charset="0"/>
                          </a:rPr>
                        </m:ctrlPr>
                      </m:sSubPr>
                      <m:e>
                        <m:r>
                          <a:rPr lang="en-US" altLang="zh-TW" sz="2000" b="0" i="1">
                            <a:solidFill>
                              <a:schemeClr val="tx1"/>
                            </a:solidFill>
                            <a:latin typeface="Cambria Math" panose="02040503050406030204" pitchFamily="18" charset="0"/>
                          </a:rPr>
                          <m:t>𝑍</m:t>
                        </m:r>
                      </m:e>
                      <m:sub>
                        <m:r>
                          <a:rPr lang="en-US" altLang="zh-TW" sz="2000" b="0" i="1">
                            <a:solidFill>
                              <a:schemeClr val="tx1"/>
                            </a:solidFill>
                            <a:latin typeface="Cambria Math" panose="02040503050406030204" pitchFamily="18" charset="0"/>
                          </a:rPr>
                          <m:t>𝑟𝑢𝑛𝑛𝑖𝑛𝑔</m:t>
                        </m:r>
                        <m:r>
                          <a:rPr lang="en-US" altLang="zh-TW" sz="2000" b="0" i="1">
                            <a:solidFill>
                              <a:schemeClr val="tx1"/>
                            </a:solidFill>
                            <a:latin typeface="Cambria Math" panose="02040503050406030204" pitchFamily="18" charset="0"/>
                          </a:rPr>
                          <m:t> </m:t>
                        </m:r>
                        <m:r>
                          <a:rPr lang="en-US" altLang="zh-TW" sz="2000" b="0" i="1">
                            <a:solidFill>
                              <a:schemeClr val="tx1"/>
                            </a:solidFill>
                            <a:latin typeface="Cambria Math" panose="02040503050406030204" pitchFamily="18" charset="0"/>
                          </a:rPr>
                          <m:t>𝑚𝑒𝑑𝑖𝑎𝑛</m:t>
                        </m:r>
                      </m:sub>
                    </m:sSub>
                  </m:oMath>
                </a14:m>
                <a:r>
                  <a:rPr lang="en-US" altLang="zh-TW" sz="2000" i="1" dirty="0">
                    <a:solidFill>
                      <a:schemeClr val="tx1"/>
                    </a:solidFill>
                  </a:rPr>
                  <a:t> = </a:t>
                </a:r>
                <a14:m>
                  <m:oMath xmlns:m="http://schemas.openxmlformats.org/officeDocument/2006/math">
                    <m:d>
                      <m:dPr>
                        <m:begChr m:val="{"/>
                        <m:endChr m:val=""/>
                        <m:ctrlPr>
                          <a:rPr lang="en-US" altLang="zh-TW" sz="2000" i="1">
                            <a:solidFill>
                              <a:schemeClr val="tx1"/>
                            </a:solidFill>
                            <a:latin typeface="Cambria Math" panose="02040503050406030204" pitchFamily="18" charset="0"/>
                          </a:rPr>
                        </m:ctrlPr>
                      </m:dPr>
                      <m:e>
                        <m:eqArr>
                          <m:eqArrPr>
                            <m:ctrlPr>
                              <a:rPr lang="en-US" altLang="zh-TW" sz="2000" i="1">
                                <a:solidFill>
                                  <a:schemeClr val="tx1"/>
                                </a:solidFill>
                                <a:latin typeface="Cambria Math" panose="02040503050406030204" pitchFamily="18" charset="0"/>
                              </a:rPr>
                            </m:ctrlPr>
                          </m:eqArrPr>
                          <m:e>
                            <m:r>
                              <a:rPr lang="en-US" altLang="zh-TW" sz="2000" b="0" i="1">
                                <a:solidFill>
                                  <a:schemeClr val="tx1"/>
                                </a:solidFill>
                                <a:latin typeface="Cambria Math" panose="02040503050406030204" pitchFamily="18" charset="0"/>
                              </a:rPr>
                              <m:t>𝑦</m:t>
                            </m:r>
                          </m:e>
                          <m:e>
                            <m:sSub>
                              <m:sSubPr>
                                <m:ctrlPr>
                                  <a:rPr lang="en-US" altLang="zh-TW" sz="2000" i="1">
                                    <a:solidFill>
                                      <a:schemeClr val="tx1"/>
                                    </a:solidFill>
                                    <a:latin typeface="Cambria Math" panose="02040503050406030204" pitchFamily="18" charset="0"/>
                                  </a:rPr>
                                </m:ctrlPr>
                              </m:sSubPr>
                              <m:e>
                                <m:r>
                                  <a:rPr lang="en-US" altLang="zh-TW" sz="2000" b="0" i="1">
                                    <a:solidFill>
                                      <a:schemeClr val="tx1"/>
                                    </a:solidFill>
                                    <a:latin typeface="Cambria Math" panose="02040503050406030204" pitchFamily="18" charset="0"/>
                                  </a:rPr>
                                  <m:t>𝑍</m:t>
                                </m:r>
                              </m:e>
                              <m:sub>
                                <m:r>
                                  <a:rPr lang="en-US" altLang="zh-TW" sz="2000" b="0" i="1">
                                    <a:solidFill>
                                      <a:schemeClr val="tx1"/>
                                    </a:solidFill>
                                    <a:latin typeface="Cambria Math" panose="02040503050406030204" pitchFamily="18" charset="0"/>
                                  </a:rPr>
                                  <m:t>𝑚𝑒𝑑𝑖𝑎𝑛</m:t>
                                </m:r>
                              </m:sub>
                            </m:sSub>
                            <m:r>
                              <a:rPr lang="en-US" altLang="zh-TW" sz="2000" b="0" i="1">
                                <a:solidFill>
                                  <a:schemeClr val="tx1"/>
                                </a:solidFill>
                                <a:latin typeface="Cambria Math" panose="02040503050406030204" pitchFamily="18" charset="0"/>
                              </a:rPr>
                              <m:t> </m:t>
                            </m:r>
                          </m:e>
                        </m:eqArr>
                      </m:e>
                    </m:d>
                  </m:oMath>
                </a14:m>
                <a:r>
                  <a:rPr lang="zh-TW" altLang="en-US" sz="2000" i="1" dirty="0">
                    <a:solidFill>
                      <a:schemeClr val="tx1"/>
                    </a:solidFill>
                  </a:rPr>
                  <a:t>                                        </a:t>
                </a:r>
                <a:r>
                  <a:rPr lang="en-US" altLang="zh-TW" sz="2000" i="1" dirty="0">
                    <a:solidFill>
                      <a:schemeClr val="tx1"/>
                    </a:solidFill>
                  </a:rPr>
                  <a:t>;7 </a:t>
                </a:r>
                <a:r>
                  <a:rPr lang="en-US" altLang="zh-TW" sz="2000" i="1" dirty="0">
                    <a:solidFill>
                      <a:schemeClr val="tx1"/>
                    </a:solidFill>
                    <a:latin typeface="標楷體" panose="03000509000000000000" pitchFamily="65" charset="-120"/>
                    <a:ea typeface="標楷體" panose="03000509000000000000" pitchFamily="65" charset="-120"/>
                  </a:rPr>
                  <a:t>× </a:t>
                </a:r>
                <a:r>
                  <a:rPr lang="en-US" altLang="zh-TW" sz="2000" i="1" dirty="0">
                    <a:solidFill>
                      <a:schemeClr val="tx1"/>
                    </a:solidFill>
                  </a:rPr>
                  <a:t>7, </a:t>
                </a:r>
                <a:r>
                  <a:rPr lang="el-GR" altLang="zh-TW" sz="2000" i="1" dirty="0">
                    <a:solidFill>
                      <a:schemeClr val="tx1"/>
                    </a:solidFill>
                  </a:rPr>
                  <a:t>θ</a:t>
                </a:r>
                <a:r>
                  <a:rPr lang="en-US" altLang="zh-TW" sz="2000" i="1" dirty="0">
                    <a:solidFill>
                      <a:schemeClr val="tx1"/>
                    </a:solidFill>
                  </a:rPr>
                  <a:t> = 0.5</a:t>
                </a:r>
                <a:endParaRPr lang="zh-TW" altLang="en-US" sz="2000" i="1" dirty="0">
                  <a:solidFill>
                    <a:schemeClr val="tx1"/>
                  </a:solidFill>
                </a:endParaRPr>
              </a:p>
            </p:txBody>
          </p:sp>
        </mc:Choice>
        <mc:Fallback xmlns="">
          <p:sp>
            <p:nvSpPr>
              <p:cNvPr id="2" name="標題 1"/>
              <p:cNvSpPr>
                <a:spLocks noGrp="1" noRot="1" noChangeAspect="1" noMove="1" noResize="1" noEditPoints="1" noAdjustHandles="1" noChangeArrowheads="1" noChangeShapeType="1" noTextEdit="1"/>
              </p:cNvSpPr>
              <p:nvPr>
                <p:ph type="title"/>
              </p:nvPr>
            </p:nvSpPr>
            <p:spPr>
              <a:xfrm>
                <a:off x="609248" y="187399"/>
                <a:ext cx="7925504" cy="1548721"/>
              </a:xfrm>
              <a:blipFill>
                <a:blip r:embed="rId4"/>
                <a:stretch>
                  <a:fillRect l="-2385" r="-3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275856" y="940340"/>
                <a:ext cx="2016224" cy="83625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altLang="zh-TW" sz="1600" i="0" smtClean="0">
                          <a:solidFill>
                            <a:schemeClr val="tx1"/>
                          </a:solidFill>
                          <a:latin typeface="Cambria Math" panose="02040503050406030204" pitchFamily="18" charset="0"/>
                        </a:rPr>
                        <m:t>if</m:t>
                      </m:r>
                      <m:r>
                        <a:rPr lang="en-US" altLang="zh-TW" sz="1600" i="1" smtClean="0">
                          <a:solidFill>
                            <a:schemeClr val="tx1"/>
                          </a:solidFill>
                          <a:latin typeface="Cambria Math" panose="02040503050406030204" pitchFamily="18" charset="0"/>
                        </a:rPr>
                        <m:t> </m:t>
                      </m:r>
                      <m:d>
                        <m:dPr>
                          <m:begChr m:val="|"/>
                          <m:endChr m:val="|"/>
                          <m:ctrlPr>
                            <a:rPr lang="en-US" altLang="zh-TW" sz="1600" i="1">
                              <a:solidFill>
                                <a:schemeClr val="tx1"/>
                              </a:solidFill>
                              <a:latin typeface="Cambria Math" panose="02040503050406030204" pitchFamily="18" charset="0"/>
                            </a:rPr>
                          </m:ctrlPr>
                        </m:dPr>
                        <m:e>
                          <m:f>
                            <m:fPr>
                              <m:ctrlPr>
                                <a:rPr lang="en-US" altLang="zh-TW" sz="1600" i="1">
                                  <a:solidFill>
                                    <a:schemeClr val="tx1"/>
                                  </a:solidFill>
                                  <a:latin typeface="Cambria Math" panose="02040503050406030204" pitchFamily="18" charset="0"/>
                                </a:rPr>
                              </m:ctrlPr>
                            </m:fPr>
                            <m:num>
                              <m:r>
                                <a:rPr lang="en-US" altLang="zh-TW" sz="1600" i="1">
                                  <a:solidFill>
                                    <a:schemeClr val="tx1"/>
                                  </a:solidFill>
                                  <a:latin typeface="Cambria Math" panose="02040503050406030204" pitchFamily="18" charset="0"/>
                                </a:rPr>
                                <m:t>𝑦</m:t>
                              </m:r>
                              <m:r>
                                <a:rPr lang="en-US" altLang="zh-TW" sz="1600" i="1">
                                  <a:solidFill>
                                    <a:schemeClr val="tx1"/>
                                  </a:solidFill>
                                  <a:latin typeface="Cambria Math" panose="02040503050406030204" pitchFamily="18" charset="0"/>
                                </a:rPr>
                                <m:t>−</m:t>
                              </m:r>
                              <m:sSub>
                                <m:sSubPr>
                                  <m:ctrlPr>
                                    <a:rPr lang="en-US" altLang="zh-TW" sz="1600" i="1">
                                      <a:solidFill>
                                        <a:schemeClr val="tx1"/>
                                      </a:solidFill>
                                      <a:latin typeface="Cambria Math" panose="02040503050406030204" pitchFamily="18" charset="0"/>
                                    </a:rPr>
                                  </m:ctrlPr>
                                </m:sSubPr>
                                <m:e>
                                  <m:r>
                                    <a:rPr lang="en-US" altLang="zh-TW" sz="1600" i="1">
                                      <a:solidFill>
                                        <a:schemeClr val="tx1"/>
                                      </a:solidFill>
                                      <a:latin typeface="Cambria Math" panose="02040503050406030204" pitchFamily="18" charset="0"/>
                                    </a:rPr>
                                    <m:t>𝑍</m:t>
                                  </m:r>
                                </m:e>
                                <m:sub>
                                  <m:r>
                                    <a:rPr lang="en-US" altLang="zh-TW" sz="1600" i="1">
                                      <a:solidFill>
                                        <a:schemeClr val="tx1"/>
                                      </a:solidFill>
                                      <a:latin typeface="Cambria Math" panose="02040503050406030204" pitchFamily="18" charset="0"/>
                                    </a:rPr>
                                    <m:t>𝑚𝑒𝑑𝑖𝑎𝑛</m:t>
                                  </m:r>
                                </m:sub>
                              </m:sSub>
                            </m:num>
                            <m:den>
                              <m:r>
                                <a:rPr lang="en-US" altLang="zh-TW" sz="1600" i="1">
                                  <a:solidFill>
                                    <a:schemeClr val="tx1"/>
                                  </a:solidFill>
                                  <a:latin typeface="Cambria Math" panose="02040503050406030204" pitchFamily="18" charset="0"/>
                                </a:rPr>
                                <m:t>𝑄</m:t>
                              </m:r>
                            </m:den>
                          </m:f>
                        </m:e>
                      </m:d>
                      <m:r>
                        <a:rPr lang="en-US" altLang="zh-TW" sz="1600" i="1">
                          <a:solidFill>
                            <a:schemeClr val="tx1"/>
                          </a:solidFill>
                          <a:latin typeface="Cambria Math" panose="02040503050406030204" pitchFamily="18" charset="0"/>
                        </a:rPr>
                        <m:t>&lt;</m:t>
                      </m:r>
                      <m:r>
                        <a:rPr lang="zh-TW" altLang="en-US" sz="1600" i="1">
                          <a:solidFill>
                            <a:schemeClr val="tx1"/>
                          </a:solidFill>
                          <a:latin typeface="Cambria Math" panose="02040503050406030204" pitchFamily="18" charset="0"/>
                        </a:rPr>
                        <m:t>𝜃</m:t>
                      </m:r>
                    </m:oMath>
                  </m:oMathPara>
                </a14:m>
                <a:endParaRPr lang="en-US" altLang="zh-TW" sz="1600" i="1" dirty="0">
                  <a:solidFill>
                    <a:schemeClr val="tx1"/>
                  </a:solidFill>
                  <a:latin typeface="+mj-lt"/>
                </a:endParaRPr>
              </a:p>
              <a:p>
                <a:r>
                  <a:rPr lang="en-US" altLang="zh-TW" sz="1600" i="1" dirty="0">
                    <a:solidFill>
                      <a:schemeClr val="tx1"/>
                    </a:solidFill>
                    <a:latin typeface="+mj-lt"/>
                  </a:rPr>
                  <a:t>  </a:t>
                </a:r>
                <a:r>
                  <a:rPr lang="en-US" altLang="zh-TW" sz="1600" dirty="0">
                    <a:solidFill>
                      <a:schemeClr val="tx1"/>
                    </a:solidFill>
                    <a:latin typeface="+mj-lt"/>
                  </a:rPr>
                  <a:t>otherwise</a:t>
                </a:r>
              </a:p>
            </p:txBody>
          </p:sp>
        </mc:Choice>
        <mc:Fallback xmlns="">
          <p:sp>
            <p:nvSpPr>
              <p:cNvPr id="7" name="矩形 6"/>
              <p:cNvSpPr>
                <a:spLocks noRot="1" noChangeAspect="1" noMove="1" noResize="1" noEditPoints="1" noAdjustHandles="1" noChangeArrowheads="1" noChangeShapeType="1" noTextEdit="1"/>
              </p:cNvSpPr>
              <p:nvPr/>
            </p:nvSpPr>
            <p:spPr>
              <a:xfrm>
                <a:off x="3275856" y="940340"/>
                <a:ext cx="2016224" cy="836255"/>
              </a:xfrm>
              <a:prstGeom prst="rect">
                <a:avLst/>
              </a:prstGeom>
              <a:blipFill>
                <a:blip r:embed="rId5"/>
                <a:stretch>
                  <a:fillRect b="-895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6911981" y="961760"/>
                <a:ext cx="2010743" cy="502382"/>
              </a:xfrm>
              <a:prstGeom prst="rect">
                <a:avLst/>
              </a:prstGeom>
            </p:spPr>
            <p:txBody>
              <a:bodyPr wrap="none">
                <a:spAutoFit/>
              </a:bodyPr>
              <a:lstStyle/>
              <a:p>
                <a:r>
                  <a:rPr lang="en-US" altLang="zh-TW" i="1" kern="0" dirty="0">
                    <a:latin typeface="+mj-lt"/>
                  </a:rPr>
                  <a:t>Q = </a:t>
                </a:r>
                <a14:m>
                  <m:oMath xmlns:m="http://schemas.openxmlformats.org/officeDocument/2006/math">
                    <m:sSub>
                      <m:sSubPr>
                        <m:ctrlPr>
                          <a:rPr lang="en-US" altLang="zh-TW" i="1" kern="0">
                            <a:latin typeface="Cambria Math" panose="02040503050406030204" pitchFamily="18" charset="0"/>
                          </a:rPr>
                        </m:ctrlPr>
                      </m:sSubPr>
                      <m:e>
                        <m:r>
                          <a:rPr lang="en-US" altLang="zh-TW" i="1" kern="0">
                            <a:latin typeface="Cambria Math" panose="02040503050406030204" pitchFamily="18" charset="0"/>
                          </a:rPr>
                          <m:t>𝑥</m:t>
                        </m:r>
                      </m:e>
                      <m:sub>
                        <m:r>
                          <a:rPr lang="en-US" altLang="zh-TW" i="1" kern="0">
                            <a:latin typeface="Cambria Math" panose="02040503050406030204" pitchFamily="18" charset="0"/>
                          </a:rPr>
                          <m:t>(</m:t>
                        </m:r>
                        <m:f>
                          <m:fPr>
                            <m:ctrlPr>
                              <a:rPr lang="en-US" altLang="zh-TW" i="1" kern="0">
                                <a:latin typeface="Cambria Math" panose="02040503050406030204" pitchFamily="18" charset="0"/>
                              </a:rPr>
                            </m:ctrlPr>
                          </m:fPr>
                          <m:num>
                            <m:r>
                              <a:rPr lang="en-US" altLang="zh-TW" i="1" kern="0">
                                <a:latin typeface="Cambria Math" panose="02040503050406030204" pitchFamily="18" charset="0"/>
                              </a:rPr>
                              <m:t>3</m:t>
                            </m:r>
                            <m:r>
                              <a:rPr lang="en-US" altLang="zh-TW" i="1" kern="0">
                                <a:latin typeface="Cambria Math" panose="02040503050406030204" pitchFamily="18" charset="0"/>
                              </a:rPr>
                              <m:t>𝑁</m:t>
                            </m:r>
                            <m:r>
                              <a:rPr lang="en-US" altLang="zh-TW" i="1" kern="0">
                                <a:latin typeface="Cambria Math" panose="02040503050406030204" pitchFamily="18" charset="0"/>
                              </a:rPr>
                              <m:t>+2</m:t>
                            </m:r>
                          </m:num>
                          <m:den>
                            <m:r>
                              <a:rPr lang="en-US" altLang="zh-TW" i="1" kern="0">
                                <a:latin typeface="Cambria Math" panose="02040503050406030204" pitchFamily="18" charset="0"/>
                              </a:rPr>
                              <m:t>4</m:t>
                            </m:r>
                          </m:den>
                        </m:f>
                        <m:r>
                          <a:rPr lang="en-US" altLang="zh-TW" i="1" kern="0">
                            <a:latin typeface="Cambria Math" panose="02040503050406030204" pitchFamily="18" charset="0"/>
                          </a:rPr>
                          <m:t>)</m:t>
                        </m:r>
                      </m:sub>
                    </m:sSub>
                  </m:oMath>
                </a14:m>
                <a:r>
                  <a:rPr lang="en-US" altLang="zh-TW" i="1" kern="0" dirty="0">
                    <a:latin typeface="+mj-lt"/>
                  </a:rPr>
                  <a:t> - </a:t>
                </a:r>
                <a14:m>
                  <m:oMath xmlns:m="http://schemas.openxmlformats.org/officeDocument/2006/math">
                    <m:sSub>
                      <m:sSubPr>
                        <m:ctrlPr>
                          <a:rPr lang="en-US" altLang="zh-TW" i="1" kern="0">
                            <a:latin typeface="Cambria Math" panose="02040503050406030204" pitchFamily="18" charset="0"/>
                          </a:rPr>
                        </m:ctrlPr>
                      </m:sSubPr>
                      <m:e>
                        <m:r>
                          <a:rPr lang="en-US" altLang="zh-TW" i="1" kern="0">
                            <a:latin typeface="Cambria Math" panose="02040503050406030204" pitchFamily="18" charset="0"/>
                          </a:rPr>
                          <m:t>𝑥</m:t>
                        </m:r>
                      </m:e>
                      <m:sub>
                        <m:r>
                          <a:rPr lang="en-US" altLang="zh-TW" i="1" kern="0">
                            <a:latin typeface="Cambria Math" panose="02040503050406030204" pitchFamily="18" charset="0"/>
                          </a:rPr>
                          <m:t>(</m:t>
                        </m:r>
                        <m:f>
                          <m:fPr>
                            <m:ctrlPr>
                              <a:rPr lang="en-US" altLang="zh-TW" i="1" kern="0">
                                <a:latin typeface="Cambria Math" panose="02040503050406030204" pitchFamily="18" charset="0"/>
                              </a:rPr>
                            </m:ctrlPr>
                          </m:fPr>
                          <m:num>
                            <m:r>
                              <a:rPr lang="en-US" altLang="zh-TW" i="1" kern="0">
                                <a:latin typeface="Cambria Math" panose="02040503050406030204" pitchFamily="18" charset="0"/>
                              </a:rPr>
                              <m:t>𝑁</m:t>
                            </m:r>
                            <m:r>
                              <a:rPr lang="en-US" altLang="zh-TW" i="1" kern="0">
                                <a:latin typeface="Cambria Math" panose="02040503050406030204" pitchFamily="18" charset="0"/>
                              </a:rPr>
                              <m:t>+2</m:t>
                            </m:r>
                          </m:num>
                          <m:den>
                            <m:r>
                              <a:rPr lang="en-US" altLang="zh-TW" i="1" kern="0">
                                <a:latin typeface="Cambria Math" panose="02040503050406030204" pitchFamily="18" charset="0"/>
                              </a:rPr>
                              <m:t>4</m:t>
                            </m:r>
                          </m:den>
                        </m:f>
                        <m:r>
                          <a:rPr lang="en-US" altLang="zh-TW" i="1" kern="0">
                            <a:latin typeface="Cambria Math" panose="02040503050406030204" pitchFamily="18" charset="0"/>
                          </a:rPr>
                          <m:t>)</m:t>
                        </m:r>
                      </m:sub>
                    </m:sSub>
                  </m:oMath>
                </a14:m>
                <a:endParaRPr lang="zh-TW" altLang="en-US" i="1" dirty="0">
                  <a:latin typeface="+mj-lt"/>
                </a:endParaRPr>
              </a:p>
            </p:txBody>
          </p:sp>
        </mc:Choice>
        <mc:Fallback xmlns="">
          <p:sp>
            <p:nvSpPr>
              <p:cNvPr id="4" name="矩形 3"/>
              <p:cNvSpPr>
                <a:spLocks noRot="1" noChangeAspect="1" noMove="1" noResize="1" noEditPoints="1" noAdjustHandles="1" noChangeArrowheads="1" noChangeShapeType="1" noTextEdit="1"/>
              </p:cNvSpPr>
              <p:nvPr/>
            </p:nvSpPr>
            <p:spPr>
              <a:xfrm>
                <a:off x="6911981" y="961760"/>
                <a:ext cx="2010743" cy="502382"/>
              </a:xfrm>
              <a:prstGeom prst="rect">
                <a:avLst/>
              </a:prstGeom>
              <a:blipFill>
                <a:blip r:embed="rId6"/>
                <a:stretch>
                  <a:fillRect l="-2727" t="-7317" r="-303"/>
                </a:stretch>
              </a:blipFill>
            </p:spPr>
            <p:txBody>
              <a:bodyPr/>
              <a:lstStyle/>
              <a:p>
                <a:r>
                  <a:rPr lang="zh-TW" altLang="en-US">
                    <a:noFill/>
                  </a:rPr>
                  <a:t> </a:t>
                </a:r>
              </a:p>
            </p:txBody>
          </p:sp>
        </mc:Fallback>
      </mc:AlternateContent>
      <p:sp>
        <p:nvSpPr>
          <p:cNvPr id="3" name="頁尾版面配置區 2"/>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p:cNvSpPr>
            <a:spLocks noGrp="1"/>
          </p:cNvSpPr>
          <p:nvPr>
            <p:ph type="sldNum" sz="quarter" idx="12"/>
          </p:nvPr>
        </p:nvSpPr>
        <p:spPr/>
        <p:txBody>
          <a:bodyPr/>
          <a:lstStyle/>
          <a:p>
            <a:fld id="{4FAB73BC-B049-4115-A692-8D63A059BFB8}" type="slidenum">
              <a:rPr lang="en-US" smtClean="0"/>
              <a:t>79</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標題 1"/>
          <p:cNvSpPr>
            <a:spLocks noGrp="1"/>
          </p:cNvSpPr>
          <p:nvPr>
            <p:ph type="title"/>
          </p:nvPr>
        </p:nvSpPr>
        <p:spPr>
          <a:xfrm>
            <a:off x="92940" y="222909"/>
            <a:ext cx="7543800" cy="1450757"/>
          </a:xfrm>
        </p:spPr>
        <p:txBody>
          <a:bodyPr/>
          <a:lstStyle/>
          <a:p>
            <a:r>
              <a:rPr lang="en-US" altLang="zh-TW" b="0" dirty="0">
                <a:solidFill>
                  <a:schemeClr val="tx1"/>
                </a:solidFill>
              </a:rPr>
              <a:t>7.2 Noise Cleaning</a:t>
            </a:r>
            <a:endParaRPr lang="zh-TW" altLang="en-US" b="0" dirty="0">
              <a:solidFill>
                <a:schemeClr val="tx1"/>
              </a:solidFill>
            </a:endParaRPr>
          </a:p>
        </p:txBody>
      </p:sp>
      <p:sp>
        <p:nvSpPr>
          <p:cNvPr id="75779" name="投影片編號版面配置區 2"/>
          <p:cNvSpPr>
            <a:spLocks noGrp="1"/>
          </p:cNvSpPr>
          <p:nvPr>
            <p:ph type="sldNum" sz="quarter" idx="12"/>
          </p:nvPr>
        </p:nvSpPr>
        <p:spPr bwMode="auto">
          <a:prstGeom prst="rect">
            <a:avLst/>
          </a:prstGeom>
          <a:noFill/>
          <a:ln>
            <a:miter lim="800000"/>
            <a:headEnd/>
            <a:tailEnd/>
          </a:ln>
        </p:spPr>
        <p:txBody>
          <a:bodyPr/>
          <a:lstStyle/>
          <a:p>
            <a:pPr algn="ctr"/>
            <a:fld id="{4B2991D8-00B0-4DA3-B255-8EA3672B3290}" type="slidenum">
              <a:rPr lang="en-US" altLang="zh-TW">
                <a:latin typeface="+mj-lt"/>
              </a:rPr>
              <a:pPr algn="ctr"/>
              <a:t>8</a:t>
            </a:fld>
            <a:endParaRPr lang="en-US" altLang="zh-TW">
              <a:latin typeface="+mj-lt"/>
            </a:endParaRPr>
          </a:p>
        </p:txBody>
      </p:sp>
      <p:graphicFrame>
        <p:nvGraphicFramePr>
          <p:cNvPr id="5" name="表格 4"/>
          <p:cNvGraphicFramePr>
            <a:graphicFrameLocks noGrp="1"/>
          </p:cNvGraphicFramePr>
          <p:nvPr>
            <p:extLst>
              <p:ext uri="{D42A27DB-BD31-4B8C-83A1-F6EECF244321}">
                <p14:modId xmlns:p14="http://schemas.microsoft.com/office/powerpoint/2010/main" val="2392890247"/>
              </p:ext>
            </p:extLst>
          </p:nvPr>
        </p:nvGraphicFramePr>
        <p:xfrm>
          <a:off x="83984" y="2322530"/>
          <a:ext cx="4544134" cy="2948091"/>
        </p:xfrm>
        <a:graphic>
          <a:graphicData uri="http://schemas.openxmlformats.org/drawingml/2006/table">
            <a:tbl>
              <a:tblPr firstRow="1" bandRow="1">
                <a:tableStyleId>{5C22544A-7EE6-4342-B048-85BDC9FD1C3A}</a:tableStyleId>
              </a:tblPr>
              <a:tblGrid>
                <a:gridCol w="483106">
                  <a:extLst>
                    <a:ext uri="{9D8B030D-6E8A-4147-A177-3AD203B41FA5}">
                      <a16:colId xmlns:a16="http://schemas.microsoft.com/office/drawing/2014/main" val="20000"/>
                    </a:ext>
                  </a:extLst>
                </a:gridCol>
                <a:gridCol w="1051312">
                  <a:extLst>
                    <a:ext uri="{9D8B030D-6E8A-4147-A177-3AD203B41FA5}">
                      <a16:colId xmlns:a16="http://schemas.microsoft.com/office/drawing/2014/main" val="20001"/>
                    </a:ext>
                  </a:extLst>
                </a:gridCol>
                <a:gridCol w="927630">
                  <a:extLst>
                    <a:ext uri="{9D8B030D-6E8A-4147-A177-3AD203B41FA5}">
                      <a16:colId xmlns:a16="http://schemas.microsoft.com/office/drawing/2014/main" val="20002"/>
                    </a:ext>
                  </a:extLst>
                </a:gridCol>
                <a:gridCol w="989469">
                  <a:extLst>
                    <a:ext uri="{9D8B030D-6E8A-4147-A177-3AD203B41FA5}">
                      <a16:colId xmlns:a16="http://schemas.microsoft.com/office/drawing/2014/main" val="20003"/>
                    </a:ext>
                  </a:extLst>
                </a:gridCol>
                <a:gridCol w="556575">
                  <a:extLst>
                    <a:ext uri="{9D8B030D-6E8A-4147-A177-3AD203B41FA5}">
                      <a16:colId xmlns:a16="http://schemas.microsoft.com/office/drawing/2014/main" val="20004"/>
                    </a:ext>
                  </a:extLst>
                </a:gridCol>
                <a:gridCol w="536042">
                  <a:extLst>
                    <a:ext uri="{9D8B030D-6E8A-4147-A177-3AD203B41FA5}">
                      <a16:colId xmlns:a16="http://schemas.microsoft.com/office/drawing/2014/main" val="20005"/>
                    </a:ext>
                  </a:extLst>
                </a:gridCol>
              </a:tblGrid>
              <a:tr h="312658">
                <a:tc>
                  <a:txBody>
                    <a:bodyPr/>
                    <a:lstStyle/>
                    <a:p>
                      <a:pPr algn="ctr"/>
                      <a:endParaRPr lang="zh-TW" altLang="en-US" sz="1800" dirty="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0"/>
                  </a:ext>
                </a:extLst>
              </a:tr>
              <a:tr h="312658">
                <a:tc>
                  <a:txBody>
                    <a:bodyPr/>
                    <a:lstStyle/>
                    <a:p>
                      <a:pPr algn="ctr"/>
                      <a:endParaRPr lang="zh-TW" altLang="en-US" sz="1800" dirty="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1"/>
                  </a:ext>
                </a:extLst>
              </a:tr>
              <a:tr h="495057">
                <a:tc>
                  <a:txBody>
                    <a:bodyPr/>
                    <a:lstStyle/>
                    <a:p>
                      <a:pPr algn="ctr"/>
                      <a:endParaRPr lang="zh-TW" altLang="en-US" sz="180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f(x-1,y-1)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f(x,y-1)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f(x+1,y-1)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2"/>
                  </a:ext>
                </a:extLst>
              </a:tr>
              <a:tr h="495057">
                <a:tc>
                  <a:txBody>
                    <a:bodyPr/>
                    <a:lstStyle/>
                    <a:p>
                      <a:pPr algn="ctr"/>
                      <a:endParaRPr lang="zh-TW" altLang="en-US" sz="180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f(x-1,y)</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f(</a:t>
                      </a:r>
                      <a:r>
                        <a:rPr lang="en-US" altLang="zh-TW" sz="1600" b="1" i="0" dirty="0" err="1">
                          <a:latin typeface="+mj-lt"/>
                        </a:rPr>
                        <a:t>x,y</a:t>
                      </a:r>
                      <a:r>
                        <a:rPr lang="en-US" altLang="zh-TW" sz="1600" b="1" i="0" dirty="0">
                          <a:latin typeface="+mj-lt"/>
                        </a:rPr>
                        <a:t>)</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f(x+1,y)</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3"/>
                  </a:ext>
                </a:extLst>
              </a:tr>
              <a:tr h="495057">
                <a:tc>
                  <a:txBody>
                    <a:bodyPr/>
                    <a:lstStyle/>
                    <a:p>
                      <a:pPr algn="ctr"/>
                      <a:endParaRPr lang="zh-TW" altLang="en-US" sz="180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f(x-1,y+1)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f(x,y+1)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f(x+1,y+1)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4"/>
                  </a:ext>
                </a:extLst>
              </a:tr>
              <a:tr h="312658">
                <a:tc>
                  <a:txBody>
                    <a:bodyPr/>
                    <a:lstStyle/>
                    <a:p>
                      <a:pPr algn="ctr"/>
                      <a:endParaRPr lang="zh-TW" altLang="en-US" sz="180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5"/>
                  </a:ext>
                </a:extLst>
              </a:tr>
              <a:tr h="312658">
                <a:tc>
                  <a:txBody>
                    <a:bodyPr/>
                    <a:lstStyle/>
                    <a:p>
                      <a:pPr algn="ctr"/>
                      <a:endParaRPr lang="zh-TW" altLang="en-US" sz="180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6"/>
                  </a:ext>
                </a:extLst>
              </a:tr>
            </a:tbl>
          </a:graphicData>
        </a:graphic>
      </p:graphicFrame>
      <p:cxnSp>
        <p:nvCxnSpPr>
          <p:cNvPr id="75835" name="直線單箭頭接點 8"/>
          <p:cNvCxnSpPr>
            <a:cxnSpLocks noChangeShapeType="1"/>
          </p:cNvCxnSpPr>
          <p:nvPr/>
        </p:nvCxnSpPr>
        <p:spPr bwMode="auto">
          <a:xfrm>
            <a:off x="25396" y="2291606"/>
            <a:ext cx="0" cy="3495675"/>
          </a:xfrm>
          <a:prstGeom prst="straightConnector1">
            <a:avLst/>
          </a:prstGeom>
          <a:noFill/>
          <a:ln w="38100" algn="ctr">
            <a:solidFill>
              <a:schemeClr val="tx1"/>
            </a:solidFill>
            <a:round/>
            <a:headEnd/>
            <a:tailEnd type="arrow" w="med" len="med"/>
          </a:ln>
        </p:spPr>
      </p:cxnSp>
      <p:cxnSp>
        <p:nvCxnSpPr>
          <p:cNvPr id="75836" name="直線單箭頭接點 6"/>
          <p:cNvCxnSpPr>
            <a:cxnSpLocks noChangeShapeType="1"/>
          </p:cNvCxnSpPr>
          <p:nvPr/>
        </p:nvCxnSpPr>
        <p:spPr bwMode="auto">
          <a:xfrm>
            <a:off x="25396" y="2282369"/>
            <a:ext cx="4834636" cy="0"/>
          </a:xfrm>
          <a:prstGeom prst="straightConnector1">
            <a:avLst/>
          </a:prstGeom>
          <a:noFill/>
          <a:ln w="38100" algn="ctr">
            <a:solidFill>
              <a:schemeClr val="tx1"/>
            </a:solidFill>
            <a:round/>
            <a:headEnd/>
            <a:tailEnd type="arrow" w="med" len="med"/>
          </a:ln>
        </p:spPr>
      </p:cxnSp>
      <p:graphicFrame>
        <p:nvGraphicFramePr>
          <p:cNvPr id="8" name="內容版面配置區 4"/>
          <p:cNvGraphicFramePr>
            <a:graphicFrameLocks/>
          </p:cNvGraphicFramePr>
          <p:nvPr>
            <p:extLst>
              <p:ext uri="{D42A27DB-BD31-4B8C-83A1-F6EECF244321}">
                <p14:modId xmlns:p14="http://schemas.microsoft.com/office/powerpoint/2010/main" val="2372495086"/>
              </p:ext>
            </p:extLst>
          </p:nvPr>
        </p:nvGraphicFramePr>
        <p:xfrm>
          <a:off x="5594840" y="4060375"/>
          <a:ext cx="2322513" cy="1920876"/>
        </p:xfrm>
        <a:graphic>
          <a:graphicData uri="http://schemas.openxmlformats.org/drawingml/2006/table">
            <a:tbl>
              <a:tblPr firstRow="1" bandRow="1">
                <a:tableStyleId>{93296810-A885-4BE3-A3E7-6D5BEEA58F35}</a:tableStyleId>
              </a:tblPr>
              <a:tblGrid>
                <a:gridCol w="774171">
                  <a:extLst>
                    <a:ext uri="{9D8B030D-6E8A-4147-A177-3AD203B41FA5}">
                      <a16:colId xmlns:a16="http://schemas.microsoft.com/office/drawing/2014/main" val="20000"/>
                    </a:ext>
                  </a:extLst>
                </a:gridCol>
                <a:gridCol w="774171">
                  <a:extLst>
                    <a:ext uri="{9D8B030D-6E8A-4147-A177-3AD203B41FA5}">
                      <a16:colId xmlns:a16="http://schemas.microsoft.com/office/drawing/2014/main" val="20001"/>
                    </a:ext>
                  </a:extLst>
                </a:gridCol>
                <a:gridCol w="774171">
                  <a:extLst>
                    <a:ext uri="{9D8B030D-6E8A-4147-A177-3AD203B41FA5}">
                      <a16:colId xmlns:a16="http://schemas.microsoft.com/office/drawing/2014/main" val="20002"/>
                    </a:ext>
                  </a:extLst>
                </a:gridCol>
              </a:tblGrid>
              <a:tr h="640292">
                <a:tc>
                  <a:txBody>
                    <a:bodyPr/>
                    <a:lstStyle/>
                    <a:p>
                      <a:pPr algn="ctr"/>
                      <a:r>
                        <a:rPr lang="en-US" altLang="zh-TW" sz="1400" b="0" i="1" dirty="0">
                          <a:solidFill>
                            <a:schemeClr val="tx1"/>
                          </a:solidFill>
                        </a:rPr>
                        <a:t>W(-1,-1)</a:t>
                      </a:r>
                      <a:endParaRPr lang="zh-TW" altLang="en-US" sz="1400" b="0" i="1" dirty="0">
                        <a:solidFill>
                          <a:schemeClr val="tx1"/>
                        </a:solidFill>
                      </a:endParaRPr>
                    </a:p>
                  </a:txBody>
                  <a:tcPr marL="68587" marR="68587"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TW" sz="1400" b="0" i="1" dirty="0">
                          <a:solidFill>
                            <a:schemeClr val="tx1"/>
                          </a:solidFill>
                        </a:rPr>
                        <a:t>W(0,-1)</a:t>
                      </a:r>
                      <a:endParaRPr lang="zh-TW" altLang="en-US" sz="1400" b="0" i="1" dirty="0">
                        <a:solidFill>
                          <a:schemeClr val="tx1"/>
                        </a:solidFill>
                      </a:endParaRPr>
                    </a:p>
                  </a:txBody>
                  <a:tcPr marL="68587" marR="68587"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TW" sz="1400" b="0" i="1" dirty="0">
                          <a:solidFill>
                            <a:schemeClr val="tx1"/>
                          </a:solidFill>
                        </a:rPr>
                        <a:t>W(1,-1)</a:t>
                      </a:r>
                      <a:endParaRPr lang="zh-TW" altLang="en-US" sz="1400" b="0" i="1" dirty="0">
                        <a:solidFill>
                          <a:schemeClr val="tx1"/>
                        </a:solidFill>
                      </a:endParaRPr>
                    </a:p>
                  </a:txBody>
                  <a:tcPr marL="68587" marR="68587"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000"/>
                  </a:ext>
                </a:extLst>
              </a:tr>
              <a:tr h="640292">
                <a:tc>
                  <a:txBody>
                    <a:bodyPr/>
                    <a:lstStyle/>
                    <a:p>
                      <a:pPr algn="ctr"/>
                      <a:r>
                        <a:rPr lang="en-US" altLang="zh-TW" sz="1400" b="0" i="1" dirty="0">
                          <a:solidFill>
                            <a:schemeClr val="tx1"/>
                          </a:solidFill>
                        </a:rPr>
                        <a:t>W(-1,0)</a:t>
                      </a:r>
                      <a:endParaRPr lang="zh-TW" altLang="en-US" sz="1400" b="0" i="1" dirty="0">
                        <a:solidFill>
                          <a:schemeClr val="tx1"/>
                        </a:solidFill>
                      </a:endParaRPr>
                    </a:p>
                  </a:txBody>
                  <a:tcPr marL="68587" marR="68587"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TW" sz="1400" b="0" i="1" dirty="0">
                          <a:solidFill>
                            <a:schemeClr val="tx1"/>
                          </a:solidFill>
                        </a:rPr>
                        <a:t>W(0,0)</a:t>
                      </a:r>
                      <a:endParaRPr lang="zh-TW" altLang="en-US" sz="1400" b="0" i="1" dirty="0">
                        <a:solidFill>
                          <a:schemeClr val="tx1"/>
                        </a:solidFill>
                      </a:endParaRPr>
                    </a:p>
                  </a:txBody>
                  <a:tcPr marL="68587" marR="68587"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TW" sz="1400" b="0" i="1" dirty="0">
                          <a:solidFill>
                            <a:schemeClr val="tx1"/>
                          </a:solidFill>
                        </a:rPr>
                        <a:t>W(1,0)</a:t>
                      </a:r>
                      <a:endParaRPr lang="zh-TW" altLang="en-US" sz="1400" b="0" i="1" dirty="0">
                        <a:solidFill>
                          <a:schemeClr val="tx1"/>
                        </a:solidFill>
                      </a:endParaRPr>
                    </a:p>
                  </a:txBody>
                  <a:tcPr marL="68587" marR="68587"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001"/>
                  </a:ext>
                </a:extLst>
              </a:tr>
              <a:tr h="640292">
                <a:tc>
                  <a:txBody>
                    <a:bodyPr/>
                    <a:lstStyle/>
                    <a:p>
                      <a:pPr algn="ctr"/>
                      <a:r>
                        <a:rPr lang="en-US" altLang="zh-TW" sz="1400" b="0" i="1" dirty="0">
                          <a:solidFill>
                            <a:schemeClr val="tx1"/>
                          </a:solidFill>
                        </a:rPr>
                        <a:t>W(-1,1)</a:t>
                      </a:r>
                      <a:endParaRPr lang="zh-TW" altLang="en-US" sz="1400" b="0" i="1" dirty="0">
                        <a:solidFill>
                          <a:schemeClr val="tx1"/>
                        </a:solidFill>
                      </a:endParaRPr>
                    </a:p>
                  </a:txBody>
                  <a:tcPr marL="68587" marR="68587"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TW" sz="1400" b="0" i="1" dirty="0">
                          <a:solidFill>
                            <a:schemeClr val="tx1"/>
                          </a:solidFill>
                        </a:rPr>
                        <a:t>W(0,1)</a:t>
                      </a:r>
                      <a:endParaRPr lang="zh-TW" altLang="en-US" sz="1400" b="0" i="1" dirty="0">
                        <a:solidFill>
                          <a:schemeClr val="tx1"/>
                        </a:solidFill>
                      </a:endParaRPr>
                    </a:p>
                  </a:txBody>
                  <a:tcPr marL="68587" marR="68587"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TW" sz="1400" b="0" i="1" dirty="0">
                          <a:solidFill>
                            <a:schemeClr val="tx1"/>
                          </a:solidFill>
                        </a:rPr>
                        <a:t>W(1,1)</a:t>
                      </a:r>
                      <a:endParaRPr lang="zh-TW" altLang="en-US" sz="1400" b="0" i="1" dirty="0">
                        <a:solidFill>
                          <a:schemeClr val="tx1"/>
                        </a:solidFill>
                      </a:endParaRPr>
                    </a:p>
                  </a:txBody>
                  <a:tcPr marL="68587" marR="68587"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002"/>
                  </a:ext>
                </a:extLst>
              </a:tr>
            </a:tbl>
          </a:graphicData>
        </a:graphic>
      </p:graphicFrame>
      <p:sp>
        <p:nvSpPr>
          <p:cNvPr id="75855" name="文字方塊 13"/>
          <p:cNvSpPr txBox="1">
            <a:spLocks noChangeArrowheads="1"/>
          </p:cNvSpPr>
          <p:nvPr/>
        </p:nvSpPr>
        <p:spPr bwMode="auto">
          <a:xfrm>
            <a:off x="-266965" y="5661248"/>
            <a:ext cx="1249238" cy="461665"/>
          </a:xfrm>
          <a:prstGeom prst="rect">
            <a:avLst/>
          </a:prstGeom>
          <a:noFill/>
          <a:ln w="9525">
            <a:noFill/>
            <a:miter lim="800000"/>
            <a:headEnd/>
            <a:tailEnd/>
          </a:ln>
        </p:spPr>
        <p:txBody>
          <a:bodyPr wrap="square">
            <a:spAutoFit/>
          </a:bodyPr>
          <a:lstStyle/>
          <a:p>
            <a:pPr algn="ctr"/>
            <a:r>
              <a:rPr lang="en-US" altLang="zh-TW" sz="2400" i="1" dirty="0">
                <a:latin typeface="+mj-lt"/>
              </a:rPr>
              <a:t>Y</a:t>
            </a:r>
            <a:r>
              <a:rPr lang="zh-TW" altLang="en-US" sz="2400" dirty="0">
                <a:latin typeface="+mj-lt"/>
              </a:rPr>
              <a:t> </a:t>
            </a:r>
            <a:r>
              <a:rPr lang="en-US" altLang="zh-TW" sz="2400" dirty="0">
                <a:latin typeface="+mj-lt"/>
              </a:rPr>
              <a:t>axis</a:t>
            </a:r>
            <a:endParaRPr lang="zh-TW" altLang="en-US" sz="2400" dirty="0">
              <a:latin typeface="+mj-lt"/>
            </a:endParaRPr>
          </a:p>
        </p:txBody>
      </p:sp>
      <p:sp>
        <p:nvSpPr>
          <p:cNvPr id="75856" name="文字方塊 15"/>
          <p:cNvSpPr txBox="1">
            <a:spLocks noChangeArrowheads="1"/>
          </p:cNvSpPr>
          <p:nvPr/>
        </p:nvSpPr>
        <p:spPr bwMode="auto">
          <a:xfrm>
            <a:off x="-144462" y="1820704"/>
            <a:ext cx="1187450" cy="461665"/>
          </a:xfrm>
          <a:prstGeom prst="rect">
            <a:avLst/>
          </a:prstGeom>
          <a:noFill/>
          <a:ln w="9525">
            <a:noFill/>
            <a:miter lim="800000"/>
            <a:headEnd/>
            <a:tailEnd/>
          </a:ln>
        </p:spPr>
        <p:txBody>
          <a:bodyPr>
            <a:spAutoFit/>
          </a:bodyPr>
          <a:lstStyle/>
          <a:p>
            <a:pPr algn="ctr"/>
            <a:r>
              <a:rPr lang="en-US" altLang="zh-TW" sz="2400" dirty="0">
                <a:solidFill>
                  <a:srgbClr val="336600"/>
                </a:solidFill>
                <a:latin typeface="+mj-lt"/>
              </a:rPr>
              <a:t>Image</a:t>
            </a:r>
            <a:endParaRPr lang="zh-TW" altLang="en-US" sz="2400" dirty="0">
              <a:solidFill>
                <a:srgbClr val="336600"/>
              </a:solidFill>
              <a:latin typeface="+mj-lt"/>
            </a:endParaRPr>
          </a:p>
        </p:txBody>
      </p:sp>
      <p:sp>
        <p:nvSpPr>
          <p:cNvPr id="75857" name="文字方塊 16"/>
          <p:cNvSpPr txBox="1">
            <a:spLocks noChangeArrowheads="1"/>
          </p:cNvSpPr>
          <p:nvPr/>
        </p:nvSpPr>
        <p:spPr bwMode="auto">
          <a:xfrm>
            <a:off x="6207337" y="3598710"/>
            <a:ext cx="1060332" cy="461665"/>
          </a:xfrm>
          <a:prstGeom prst="rect">
            <a:avLst/>
          </a:prstGeom>
          <a:noFill/>
          <a:ln w="9525">
            <a:noFill/>
            <a:miter lim="800000"/>
            <a:headEnd/>
            <a:tailEnd/>
          </a:ln>
        </p:spPr>
        <p:txBody>
          <a:bodyPr wrap="square">
            <a:spAutoFit/>
          </a:bodyPr>
          <a:lstStyle/>
          <a:p>
            <a:pPr algn="ctr"/>
            <a:r>
              <a:rPr lang="en-US" altLang="zh-TW" sz="2400" dirty="0">
                <a:solidFill>
                  <a:srgbClr val="0070C0"/>
                </a:solidFill>
                <a:latin typeface="+mj-lt"/>
              </a:rPr>
              <a:t>Filter</a:t>
            </a:r>
            <a:endParaRPr lang="zh-TW" altLang="en-US" sz="2400" dirty="0">
              <a:solidFill>
                <a:srgbClr val="0070C0"/>
              </a:solidFill>
              <a:latin typeface="+mj-lt"/>
            </a:endParaRPr>
          </a:p>
        </p:txBody>
      </p:sp>
      <p:sp>
        <p:nvSpPr>
          <p:cNvPr id="75859" name="文字方塊 14"/>
          <p:cNvSpPr txBox="1">
            <a:spLocks noChangeArrowheads="1"/>
          </p:cNvSpPr>
          <p:nvPr/>
        </p:nvSpPr>
        <p:spPr bwMode="auto">
          <a:xfrm>
            <a:off x="3851920" y="1750324"/>
            <a:ext cx="1301477" cy="461665"/>
          </a:xfrm>
          <a:prstGeom prst="rect">
            <a:avLst/>
          </a:prstGeom>
          <a:noFill/>
          <a:ln w="9525">
            <a:noFill/>
            <a:miter lim="800000"/>
            <a:headEnd/>
            <a:tailEnd/>
          </a:ln>
        </p:spPr>
        <p:txBody>
          <a:bodyPr wrap="square">
            <a:spAutoFit/>
          </a:bodyPr>
          <a:lstStyle/>
          <a:p>
            <a:pPr algn="ctr"/>
            <a:r>
              <a:rPr lang="en-US" altLang="zh-TW" sz="2400" i="1" dirty="0">
                <a:latin typeface="+mj-lt"/>
              </a:rPr>
              <a:t>X</a:t>
            </a:r>
            <a:r>
              <a:rPr lang="zh-TW" altLang="en-US" sz="2400" dirty="0">
                <a:latin typeface="+mj-lt"/>
              </a:rPr>
              <a:t> </a:t>
            </a:r>
            <a:r>
              <a:rPr lang="en-US" altLang="zh-TW" sz="2400" dirty="0">
                <a:latin typeface="+mj-lt"/>
              </a:rPr>
              <a:t>axis</a:t>
            </a:r>
            <a:endParaRPr lang="zh-TW" altLang="en-US" sz="2400" dirty="0">
              <a:latin typeface="+mj-lt"/>
            </a:endParaRPr>
          </a:p>
        </p:txBody>
      </p:sp>
      <p:sp>
        <p:nvSpPr>
          <p:cNvPr id="14"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graphicFrame>
        <p:nvGraphicFramePr>
          <p:cNvPr id="17" name="表格 16">
            <a:extLst>
              <a:ext uri="{FF2B5EF4-FFF2-40B4-BE49-F238E27FC236}">
                <a16:creationId xmlns:a16="http://schemas.microsoft.com/office/drawing/2014/main" id="{2339C7CC-B9C8-437E-ACF3-1BCE0B6CAA20}"/>
              </a:ext>
            </a:extLst>
          </p:cNvPr>
          <p:cNvGraphicFramePr>
            <a:graphicFrameLocks noGrp="1"/>
          </p:cNvGraphicFramePr>
          <p:nvPr>
            <p:extLst>
              <p:ext uri="{D42A27DB-BD31-4B8C-83A1-F6EECF244321}">
                <p14:modId xmlns:p14="http://schemas.microsoft.com/office/powerpoint/2010/main" val="2968272308"/>
              </p:ext>
            </p:extLst>
          </p:nvPr>
        </p:nvGraphicFramePr>
        <p:xfrm>
          <a:off x="4917621" y="442526"/>
          <a:ext cx="4132213" cy="2727144"/>
        </p:xfrm>
        <a:graphic>
          <a:graphicData uri="http://schemas.openxmlformats.org/drawingml/2006/table">
            <a:tbl>
              <a:tblPr firstRow="1" bandRow="1">
                <a:tableStyleId>{5C22544A-7EE6-4342-B048-85BDC9FD1C3A}</a:tableStyleId>
              </a:tblPr>
              <a:tblGrid>
                <a:gridCol w="439311">
                  <a:extLst>
                    <a:ext uri="{9D8B030D-6E8A-4147-A177-3AD203B41FA5}">
                      <a16:colId xmlns:a16="http://schemas.microsoft.com/office/drawing/2014/main" val="20000"/>
                    </a:ext>
                  </a:extLst>
                </a:gridCol>
                <a:gridCol w="971896">
                  <a:extLst>
                    <a:ext uri="{9D8B030D-6E8A-4147-A177-3AD203B41FA5}">
                      <a16:colId xmlns:a16="http://schemas.microsoft.com/office/drawing/2014/main" val="20001"/>
                    </a:ext>
                  </a:extLst>
                </a:gridCol>
                <a:gridCol w="965058">
                  <a:extLst>
                    <a:ext uri="{9D8B030D-6E8A-4147-A177-3AD203B41FA5}">
                      <a16:colId xmlns:a16="http://schemas.microsoft.com/office/drawing/2014/main" val="20002"/>
                    </a:ext>
                  </a:extLst>
                </a:gridCol>
                <a:gridCol w="1022530">
                  <a:extLst>
                    <a:ext uri="{9D8B030D-6E8A-4147-A177-3AD203B41FA5}">
                      <a16:colId xmlns:a16="http://schemas.microsoft.com/office/drawing/2014/main" val="20003"/>
                    </a:ext>
                  </a:extLst>
                </a:gridCol>
                <a:gridCol w="375082">
                  <a:extLst>
                    <a:ext uri="{9D8B030D-6E8A-4147-A177-3AD203B41FA5}">
                      <a16:colId xmlns:a16="http://schemas.microsoft.com/office/drawing/2014/main" val="20004"/>
                    </a:ext>
                  </a:extLst>
                </a:gridCol>
                <a:gridCol w="358336">
                  <a:extLst>
                    <a:ext uri="{9D8B030D-6E8A-4147-A177-3AD203B41FA5}">
                      <a16:colId xmlns:a16="http://schemas.microsoft.com/office/drawing/2014/main" val="20005"/>
                    </a:ext>
                  </a:extLst>
                </a:gridCol>
              </a:tblGrid>
              <a:tr h="450770">
                <a:tc>
                  <a:txBody>
                    <a:bodyPr/>
                    <a:lstStyle/>
                    <a:p>
                      <a:pPr algn="ctr"/>
                      <a:endParaRPr lang="zh-TW" altLang="en-US" sz="1800" dirty="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0"/>
                  </a:ext>
                </a:extLst>
              </a:tr>
              <a:tr h="307610">
                <a:tc>
                  <a:txBody>
                    <a:bodyPr/>
                    <a:lstStyle/>
                    <a:p>
                      <a:pPr algn="ctr"/>
                      <a:endParaRPr lang="zh-TW" altLang="en-US" sz="1800" dirty="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1"/>
                  </a:ext>
                </a:extLst>
              </a:tr>
              <a:tr h="404148">
                <a:tc>
                  <a:txBody>
                    <a:bodyPr/>
                    <a:lstStyle/>
                    <a:p>
                      <a:pPr algn="ctr"/>
                      <a:endParaRPr lang="zh-TW" altLang="en-US" sz="180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n(x-1,y-1)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n(x,y-1)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n(x+1,y-1)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2"/>
                  </a:ext>
                </a:extLst>
              </a:tr>
              <a:tr h="307610">
                <a:tc>
                  <a:txBody>
                    <a:bodyPr/>
                    <a:lstStyle/>
                    <a:p>
                      <a:pPr algn="ctr"/>
                      <a:endParaRPr lang="zh-TW" altLang="en-US" sz="180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n(x-1,y)</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n(</a:t>
                      </a:r>
                      <a:r>
                        <a:rPr lang="en-US" altLang="zh-TW" sz="1600" b="1" i="0" dirty="0" err="1">
                          <a:latin typeface="+mj-lt"/>
                        </a:rPr>
                        <a:t>x,y</a:t>
                      </a:r>
                      <a:r>
                        <a:rPr lang="en-US" altLang="zh-TW" sz="1600" b="1" i="0" dirty="0">
                          <a:latin typeface="+mj-lt"/>
                        </a:rPr>
                        <a:t>)</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n(x+1,y)</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3"/>
                  </a:ext>
                </a:extLst>
              </a:tr>
              <a:tr h="409306">
                <a:tc>
                  <a:txBody>
                    <a:bodyPr/>
                    <a:lstStyle/>
                    <a:p>
                      <a:pPr algn="ctr"/>
                      <a:endParaRPr lang="zh-TW" altLang="en-US" sz="180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n(x-1,y+1)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n(x,y+1)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n(x+1,y+1)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4"/>
                  </a:ext>
                </a:extLst>
              </a:tr>
              <a:tr h="307610">
                <a:tc>
                  <a:txBody>
                    <a:bodyPr/>
                    <a:lstStyle/>
                    <a:p>
                      <a:pPr algn="ctr"/>
                      <a:endParaRPr lang="zh-TW" altLang="en-US" sz="180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5"/>
                  </a:ext>
                </a:extLst>
              </a:tr>
              <a:tr h="307610">
                <a:tc>
                  <a:txBody>
                    <a:bodyPr/>
                    <a:lstStyle/>
                    <a:p>
                      <a:pPr algn="ctr"/>
                      <a:endParaRPr lang="zh-TW" altLang="en-US" sz="180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6"/>
                  </a:ext>
                </a:extLst>
              </a:tr>
            </a:tbl>
          </a:graphicData>
        </a:graphic>
      </p:graphicFrame>
      <p:sp>
        <p:nvSpPr>
          <p:cNvPr id="18" name="文字方塊 15">
            <a:extLst>
              <a:ext uri="{FF2B5EF4-FFF2-40B4-BE49-F238E27FC236}">
                <a16:creationId xmlns:a16="http://schemas.microsoft.com/office/drawing/2014/main" id="{D6E1CB01-72FF-403A-8EC1-340F1A272B3B}"/>
              </a:ext>
            </a:extLst>
          </p:cNvPr>
          <p:cNvSpPr txBox="1">
            <a:spLocks noChangeArrowheads="1"/>
          </p:cNvSpPr>
          <p:nvPr/>
        </p:nvSpPr>
        <p:spPr bwMode="auto">
          <a:xfrm>
            <a:off x="4716016" y="-7678"/>
            <a:ext cx="1944216" cy="461665"/>
          </a:xfrm>
          <a:prstGeom prst="rect">
            <a:avLst/>
          </a:prstGeom>
          <a:noFill/>
          <a:ln w="9525">
            <a:noFill/>
            <a:miter lim="800000"/>
            <a:headEnd/>
            <a:tailEnd/>
          </a:ln>
        </p:spPr>
        <p:txBody>
          <a:bodyPr wrap="square">
            <a:spAutoFit/>
          </a:bodyPr>
          <a:lstStyle/>
          <a:p>
            <a:pPr algn="ctr"/>
            <a:r>
              <a:rPr lang="en-US" altLang="zh-TW" sz="2400" dirty="0">
                <a:solidFill>
                  <a:srgbClr val="336600"/>
                </a:solidFill>
                <a:latin typeface="+mj-lt"/>
              </a:rPr>
              <a:t>New Image</a:t>
            </a:r>
            <a:endParaRPr lang="zh-TW" altLang="en-US" sz="2400" dirty="0">
              <a:solidFill>
                <a:srgbClr val="336600"/>
              </a:solidFill>
              <a:latin typeface="+mj-lt"/>
            </a:endParaRPr>
          </a:p>
        </p:txBody>
      </p:sp>
      <p:sp>
        <p:nvSpPr>
          <p:cNvPr id="19" name="向右箭號 5">
            <a:extLst>
              <a:ext uri="{FF2B5EF4-FFF2-40B4-BE49-F238E27FC236}">
                <a16:creationId xmlns:a16="http://schemas.microsoft.com/office/drawing/2014/main" id="{B883CE55-3AD5-4F7C-8640-BD98E1C3C476}"/>
              </a:ext>
            </a:extLst>
          </p:cNvPr>
          <p:cNvSpPr/>
          <p:nvPr/>
        </p:nvSpPr>
        <p:spPr>
          <a:xfrm rot="1462828">
            <a:off x="4729348" y="4625835"/>
            <a:ext cx="810080" cy="280869"/>
          </a:xfrm>
          <a:prstGeom prst="rightArrow">
            <a:avLst>
              <a:gd name="adj1" fmla="val 38598"/>
              <a:gd name="adj2" fmla="val 51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向右箭號 5">
            <a:extLst>
              <a:ext uri="{FF2B5EF4-FFF2-40B4-BE49-F238E27FC236}">
                <a16:creationId xmlns:a16="http://schemas.microsoft.com/office/drawing/2014/main" id="{3AE7229D-2A08-45A8-A0AA-3DC13BDDD62E}"/>
              </a:ext>
            </a:extLst>
          </p:cNvPr>
          <p:cNvSpPr/>
          <p:nvPr/>
        </p:nvSpPr>
        <p:spPr>
          <a:xfrm rot="16200000">
            <a:off x="6506671" y="3349571"/>
            <a:ext cx="461665" cy="247922"/>
          </a:xfrm>
          <a:prstGeom prst="rightArrow">
            <a:avLst>
              <a:gd name="adj1" fmla="val 38598"/>
              <a:gd name="adj2" fmla="val 51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0050" name="Picture 7"/>
          <p:cNvPicPr>
            <a:picLocks noChangeAspect="1" noChangeArrowheads="1"/>
          </p:cNvPicPr>
          <p:nvPr/>
        </p:nvPicPr>
        <p:blipFill>
          <a:blip r:embed="rId3" cstate="print"/>
          <a:srcRect/>
          <a:stretch>
            <a:fillRect/>
          </a:stretch>
        </p:blipFill>
        <p:spPr bwMode="auto">
          <a:xfrm>
            <a:off x="0" y="0"/>
            <a:ext cx="9144000" cy="6877050"/>
          </a:xfrm>
          <a:prstGeom prst="rect">
            <a:avLst/>
          </a:prstGeom>
          <a:noFill/>
          <a:ln w="9525">
            <a:noFill/>
            <a:miter lim="800000"/>
            <a:headEnd/>
            <a:tailEnd/>
          </a:ln>
        </p:spPr>
      </p:pic>
      <p:sp>
        <p:nvSpPr>
          <p:cNvPr id="130054" name="Text Box 11"/>
          <p:cNvSpPr txBox="1">
            <a:spLocks noChangeArrowheads="1"/>
          </p:cNvSpPr>
          <p:nvPr/>
        </p:nvSpPr>
        <p:spPr bwMode="auto">
          <a:xfrm>
            <a:off x="4606925" y="1341438"/>
            <a:ext cx="4537075" cy="488950"/>
          </a:xfrm>
          <a:prstGeom prst="rect">
            <a:avLst/>
          </a:prstGeom>
          <a:noFill/>
          <a:ln w="9525" algn="ctr">
            <a:noFill/>
            <a:miter lim="800000"/>
            <a:headEnd/>
            <a:tailEnd/>
          </a:ln>
        </p:spPr>
        <p:txBody>
          <a:bodyPr>
            <a:spAutoFit/>
          </a:bodyPr>
          <a:lstStyle/>
          <a:p>
            <a:pPr algn="ctr">
              <a:spcBef>
                <a:spcPct val="50000"/>
              </a:spcBef>
            </a:pPr>
            <a:r>
              <a:rPr lang="en-US" altLang="zh-TW" sz="2600" dirty="0">
                <a:latin typeface="+mj-lt"/>
              </a:rPr>
              <a:t>running median filter</a:t>
            </a:r>
          </a:p>
        </p:txBody>
      </p:sp>
      <p:sp>
        <p:nvSpPr>
          <p:cNvPr id="7" name="Text Box 9"/>
          <p:cNvSpPr txBox="1">
            <a:spLocks noChangeArrowheads="1"/>
          </p:cNvSpPr>
          <p:nvPr/>
        </p:nvSpPr>
        <p:spPr bwMode="auto">
          <a:xfrm>
            <a:off x="-2009" y="0"/>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Uniform</a:t>
            </a:r>
          </a:p>
        </p:txBody>
      </p:sp>
      <p:sp>
        <p:nvSpPr>
          <p:cNvPr id="8" name="Text Box 10"/>
          <p:cNvSpPr txBox="1">
            <a:spLocks noChangeArrowheads="1"/>
          </p:cNvSpPr>
          <p:nvPr/>
        </p:nvSpPr>
        <p:spPr bwMode="auto">
          <a:xfrm>
            <a:off x="7800" y="3514424"/>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S &amp; P</a:t>
            </a:r>
          </a:p>
        </p:txBody>
      </p:sp>
      <p:sp>
        <p:nvSpPr>
          <p:cNvPr id="9" name="Text Box 11"/>
          <p:cNvSpPr txBox="1">
            <a:spLocks noChangeArrowheads="1"/>
          </p:cNvSpPr>
          <p:nvPr/>
        </p:nvSpPr>
        <p:spPr bwMode="auto">
          <a:xfrm>
            <a:off x="7704000" y="3514425"/>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Gaussian</a:t>
            </a:r>
          </a:p>
        </p:txBody>
      </p:sp>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3" name="投影片編號版面配置區 2"/>
          <p:cNvSpPr>
            <a:spLocks noGrp="1"/>
          </p:cNvSpPr>
          <p:nvPr>
            <p:ph type="sldNum" sz="quarter" idx="12"/>
          </p:nvPr>
        </p:nvSpPr>
        <p:spPr/>
        <p:txBody>
          <a:bodyPr/>
          <a:lstStyle/>
          <a:p>
            <a:fld id="{028E3F4F-51B2-42EE-AFA2-40C4572185CC}" type="slidenum">
              <a:rPr lang="en-US" smtClean="0"/>
              <a:t>80</a:t>
            </a:fld>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436" name="Picture 5" descr="7"/>
          <p:cNvPicPr>
            <a:picLocks noChangeAspect="1" noChangeArrowheads="1"/>
          </p:cNvPicPr>
          <p:nvPr/>
        </p:nvPicPr>
        <p:blipFill>
          <a:blip r:embed="rId3" cstate="print"/>
          <a:srcRect/>
          <a:stretch>
            <a:fillRect/>
          </a:stretch>
        </p:blipFill>
        <p:spPr bwMode="auto">
          <a:xfrm>
            <a:off x="0" y="1916113"/>
            <a:ext cx="9144000" cy="494982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 name="標題 1"/>
              <p:cNvSpPr>
                <a:spLocks noGrp="1"/>
              </p:cNvSpPr>
              <p:nvPr>
                <p:ph type="title"/>
              </p:nvPr>
            </p:nvSpPr>
            <p:spPr>
              <a:xfrm>
                <a:off x="609248" y="286604"/>
                <a:ext cx="7925504" cy="1450757"/>
              </a:xfrm>
            </p:spPr>
            <p:txBody>
              <a:bodyPr>
                <a:normAutofit/>
              </a:bodyPr>
              <a:lstStyle/>
              <a:p>
                <a:pPr>
                  <a:lnSpc>
                    <a:spcPct val="120000"/>
                  </a:lnSpc>
                </a:pPr>
                <a:r>
                  <a:rPr lang="en-US" altLang="zh-TW" sz="3600" b="1" dirty="0">
                    <a:solidFill>
                      <a:schemeClr val="tx1"/>
                    </a:solidFill>
                  </a:rPr>
                  <a:t>Order Statistic Neighborhood Operators </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b="0" i="1">
                            <a:solidFill>
                              <a:schemeClr val="tx1"/>
                            </a:solidFill>
                            <a:latin typeface="Cambria Math" panose="02040503050406030204" pitchFamily="18" charset="0"/>
                          </a:rPr>
                          <m:t>𝑍</m:t>
                        </m:r>
                      </m:e>
                      <m:sub>
                        <m:r>
                          <a:rPr lang="en-US" altLang="zh-TW" sz="2400" b="0" i="1">
                            <a:solidFill>
                              <a:schemeClr val="tx1"/>
                            </a:solidFill>
                            <a:latin typeface="Cambria Math" panose="02040503050406030204" pitchFamily="18" charset="0"/>
                          </a:rPr>
                          <m:t>𝑚𝑖𝑑𝑟𝑎𝑛𝑔𝑒</m:t>
                        </m:r>
                      </m:sub>
                    </m:sSub>
                  </m:oMath>
                </a14:m>
                <a:r>
                  <a:rPr lang="en-US" altLang="zh-TW" sz="2400" i="1" dirty="0">
                    <a:solidFill>
                      <a:schemeClr val="tx1"/>
                    </a:solidFill>
                  </a:rPr>
                  <a:t> = </a:t>
                </a:r>
                <a14:m>
                  <m:oMath xmlns:m="http://schemas.openxmlformats.org/officeDocument/2006/math">
                    <m:f>
                      <m:fPr>
                        <m:ctrlPr>
                          <a:rPr lang="en-US" altLang="zh-TW" sz="2400" i="1">
                            <a:solidFill>
                              <a:schemeClr val="tx1"/>
                            </a:solidFill>
                            <a:latin typeface="Cambria Math" panose="02040503050406030204" pitchFamily="18" charset="0"/>
                          </a:rPr>
                        </m:ctrlPr>
                      </m:fPr>
                      <m:num>
                        <m:r>
                          <a:rPr lang="en-US" altLang="zh-TW" sz="2400" b="0" i="1">
                            <a:solidFill>
                              <a:schemeClr val="tx1"/>
                            </a:solidFill>
                            <a:latin typeface="Cambria Math" panose="02040503050406030204" pitchFamily="18" charset="0"/>
                          </a:rPr>
                          <m:t>1</m:t>
                        </m:r>
                      </m:num>
                      <m:den>
                        <m:r>
                          <a:rPr lang="en-US" altLang="zh-TW" sz="2400" b="0" i="1">
                            <a:solidFill>
                              <a:schemeClr val="tx1"/>
                            </a:solidFill>
                            <a:latin typeface="Cambria Math" panose="02040503050406030204" pitchFamily="18" charset="0"/>
                          </a:rPr>
                          <m:t>2</m:t>
                        </m:r>
                      </m:den>
                    </m:f>
                    <m:d>
                      <m:dPr>
                        <m:begChr m:val="["/>
                        <m:endChr m:val="]"/>
                        <m:ctrlPr>
                          <a:rPr lang="en-US" altLang="zh-TW" sz="2400" i="1">
                            <a:solidFill>
                              <a:schemeClr val="tx1"/>
                            </a:solidFill>
                            <a:latin typeface="Cambria Math" panose="02040503050406030204" pitchFamily="18" charset="0"/>
                          </a:rPr>
                        </m:ctrlPr>
                      </m:dPr>
                      <m:e>
                        <m:sSub>
                          <m:sSubPr>
                            <m:ctrlPr>
                              <a:rPr lang="en-US" altLang="zh-TW" sz="2400" i="1">
                                <a:solidFill>
                                  <a:schemeClr val="tx1"/>
                                </a:solidFill>
                                <a:latin typeface="Cambria Math" panose="02040503050406030204" pitchFamily="18" charset="0"/>
                              </a:rPr>
                            </m:ctrlPr>
                          </m:sSubPr>
                          <m:e>
                            <m:r>
                              <a:rPr lang="en-US" altLang="zh-TW" sz="2400" b="0" i="1">
                                <a:solidFill>
                                  <a:schemeClr val="tx1"/>
                                </a:solidFill>
                                <a:latin typeface="Cambria Math" panose="02040503050406030204" pitchFamily="18" charset="0"/>
                              </a:rPr>
                              <m:t>𝑥</m:t>
                            </m:r>
                          </m:e>
                          <m:sub>
                            <m:d>
                              <m:dPr>
                                <m:ctrlPr>
                                  <a:rPr lang="en-US" altLang="zh-TW" sz="2400" i="1">
                                    <a:solidFill>
                                      <a:schemeClr val="tx1"/>
                                    </a:solidFill>
                                    <a:latin typeface="Cambria Math" panose="02040503050406030204" pitchFamily="18" charset="0"/>
                                  </a:rPr>
                                </m:ctrlPr>
                              </m:dPr>
                              <m:e>
                                <m:r>
                                  <a:rPr lang="en-US" altLang="zh-TW" sz="2400" b="0" i="1">
                                    <a:solidFill>
                                      <a:schemeClr val="tx1"/>
                                    </a:solidFill>
                                    <a:latin typeface="Cambria Math" panose="02040503050406030204" pitchFamily="18" charset="0"/>
                                  </a:rPr>
                                  <m:t>1</m:t>
                                </m:r>
                              </m:e>
                            </m:d>
                          </m:sub>
                        </m:sSub>
                        <m:r>
                          <a:rPr lang="en-US" altLang="zh-TW" sz="2400" b="0" i="1">
                            <a:solidFill>
                              <a:schemeClr val="tx1"/>
                            </a:solidFill>
                            <a:latin typeface="Cambria Math" panose="02040503050406030204" pitchFamily="18" charset="0"/>
                          </a:rPr>
                          <m:t>+ </m:t>
                        </m:r>
                        <m:sSub>
                          <m:sSubPr>
                            <m:ctrlPr>
                              <a:rPr lang="en-US" altLang="zh-TW" sz="2400" i="1">
                                <a:solidFill>
                                  <a:schemeClr val="tx1"/>
                                </a:solidFill>
                                <a:latin typeface="Cambria Math" panose="02040503050406030204" pitchFamily="18" charset="0"/>
                              </a:rPr>
                            </m:ctrlPr>
                          </m:sSubPr>
                          <m:e>
                            <m:r>
                              <a:rPr lang="en-US" altLang="zh-TW" sz="2400" b="0" i="1">
                                <a:solidFill>
                                  <a:schemeClr val="tx1"/>
                                </a:solidFill>
                                <a:latin typeface="Cambria Math" panose="02040503050406030204" pitchFamily="18" charset="0"/>
                              </a:rPr>
                              <m:t>𝑥</m:t>
                            </m:r>
                          </m:e>
                          <m:sub>
                            <m:d>
                              <m:dPr>
                                <m:ctrlPr>
                                  <a:rPr lang="en-US" altLang="zh-TW" sz="2400" i="1">
                                    <a:solidFill>
                                      <a:schemeClr val="tx1"/>
                                    </a:solidFill>
                                    <a:latin typeface="Cambria Math" panose="02040503050406030204" pitchFamily="18" charset="0"/>
                                  </a:rPr>
                                </m:ctrlPr>
                              </m:dPr>
                              <m:e>
                                <m:r>
                                  <a:rPr lang="en-US" altLang="zh-TW" sz="2400" b="0" i="1">
                                    <a:solidFill>
                                      <a:schemeClr val="tx1"/>
                                    </a:solidFill>
                                    <a:latin typeface="Cambria Math" panose="02040503050406030204" pitchFamily="18" charset="0"/>
                                  </a:rPr>
                                  <m:t>𝑁</m:t>
                                </m:r>
                              </m:e>
                            </m:d>
                          </m:sub>
                        </m:sSub>
                      </m:e>
                    </m:d>
                  </m:oMath>
                </a14:m>
                <a:r>
                  <a:rPr lang="zh-TW" altLang="en-US" sz="2400" i="1" dirty="0">
                    <a:solidFill>
                      <a:schemeClr val="tx1"/>
                    </a:solidFill>
                  </a:rPr>
                  <a:t> </a:t>
                </a:r>
                <a:r>
                  <a:rPr lang="en-US" altLang="zh-TW" sz="2400" i="1" dirty="0">
                    <a:solidFill>
                      <a:schemeClr val="tx1"/>
                    </a:solidFill>
                  </a:rPr>
                  <a:t>; 7 </a:t>
                </a:r>
                <a14:m>
                  <m:oMath xmlns:m="http://schemas.openxmlformats.org/officeDocument/2006/math">
                    <m:r>
                      <a:rPr lang="en-US" altLang="zh-TW" sz="2400" b="0" i="1" smtClean="0">
                        <a:solidFill>
                          <a:schemeClr val="tx1"/>
                        </a:solidFill>
                        <a:latin typeface="Cambria Math" panose="02040503050406030204" pitchFamily="18" charset="0"/>
                        <a:ea typeface="Cambria Math" panose="02040503050406030204" pitchFamily="18" charset="0"/>
                      </a:rPr>
                      <m:t>×</m:t>
                    </m:r>
                  </m:oMath>
                </a14:m>
                <a:r>
                  <a:rPr lang="en-US" altLang="zh-TW" sz="2400" i="1" dirty="0">
                    <a:solidFill>
                      <a:schemeClr val="tx1"/>
                    </a:solidFill>
                  </a:rPr>
                  <a:t> 7</a:t>
                </a:r>
                <a:endParaRPr lang="zh-TW" altLang="en-US" sz="2400" i="1" dirty="0">
                  <a:solidFill>
                    <a:schemeClr val="tx1"/>
                  </a:solidFill>
                </a:endParaRPr>
              </a:p>
            </p:txBody>
          </p:sp>
        </mc:Choice>
        <mc:Fallback xmlns="">
          <p:sp>
            <p:nvSpPr>
              <p:cNvPr id="2" name="標題 1"/>
              <p:cNvSpPr>
                <a:spLocks noGrp="1" noRot="1" noChangeAspect="1" noMove="1" noResize="1" noEditPoints="1" noAdjustHandles="1" noChangeArrowheads="1" noChangeShapeType="1" noTextEdit="1"/>
              </p:cNvSpPr>
              <p:nvPr>
                <p:ph type="title"/>
              </p:nvPr>
            </p:nvSpPr>
            <p:spPr>
              <a:xfrm>
                <a:off x="609248" y="286604"/>
                <a:ext cx="7925504" cy="1450757"/>
              </a:xfrm>
              <a:blipFill>
                <a:blip r:embed="rId4"/>
                <a:stretch>
                  <a:fillRect l="-2385" r="-3000" b="-2101"/>
                </a:stretch>
              </a:blipFill>
            </p:spPr>
            <p:txBody>
              <a:bodyPr/>
              <a:lstStyle/>
              <a:p>
                <a:r>
                  <a:rPr lang="zh-TW" altLang="en-US">
                    <a:noFill/>
                  </a:rPr>
                  <a:t> </a:t>
                </a:r>
              </a:p>
            </p:txBody>
          </p:sp>
        </mc:Fallback>
      </mc:AlternateContent>
      <p:sp>
        <p:nvSpPr>
          <p:cNvPr id="3" name="頁尾版面配置區 2"/>
          <p:cNvSpPr>
            <a:spLocks noGrp="1"/>
          </p:cNvSpPr>
          <p:nvPr>
            <p:ph type="ftr" sz="quarter" idx="11"/>
          </p:nvPr>
        </p:nvSpPr>
        <p:spPr/>
        <p:txBody>
          <a:bodyPr/>
          <a:lstStyle/>
          <a:p>
            <a:pPr>
              <a:defRPr/>
            </a:pPr>
            <a:r>
              <a:rPr lang="pl-PL" altLang="zh-TW"/>
              <a:t>DC &amp; CV Lab. CSIE NTU</a:t>
            </a:r>
            <a:endParaRPr lang="en-US" altLang="zh-TW"/>
          </a:p>
        </p:txBody>
      </p:sp>
      <p:sp>
        <p:nvSpPr>
          <p:cNvPr id="4" name="投影片編號版面配置區 3"/>
          <p:cNvSpPr>
            <a:spLocks noGrp="1"/>
          </p:cNvSpPr>
          <p:nvPr>
            <p:ph type="sldNum" sz="quarter" idx="12"/>
          </p:nvPr>
        </p:nvSpPr>
        <p:spPr/>
        <p:txBody>
          <a:bodyPr/>
          <a:lstStyle/>
          <a:p>
            <a:fld id="{4FAB73BC-B049-4115-A692-8D63A059BFB8}" type="slidenum">
              <a:rPr lang="en-US" smtClean="0"/>
              <a:t>81</a:t>
            </a:fld>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1074" name="Picture 7"/>
          <p:cNvPicPr>
            <a:picLocks noChangeAspect="1" noChangeArrowheads="1"/>
          </p:cNvPicPr>
          <p:nvPr/>
        </p:nvPicPr>
        <p:blipFill>
          <a:blip r:embed="rId2" cstate="print"/>
          <a:srcRect/>
          <a:stretch>
            <a:fillRect/>
          </a:stretch>
        </p:blipFill>
        <p:spPr bwMode="auto">
          <a:xfrm>
            <a:off x="0" y="0"/>
            <a:ext cx="9144000" cy="6877050"/>
          </a:xfrm>
          <a:prstGeom prst="rect">
            <a:avLst/>
          </a:prstGeom>
          <a:noFill/>
          <a:ln w="9525">
            <a:noFill/>
            <a:miter lim="800000"/>
            <a:headEnd/>
            <a:tailEnd/>
          </a:ln>
        </p:spPr>
      </p:pic>
      <p:sp>
        <p:nvSpPr>
          <p:cNvPr id="131078" name="Text Box 11"/>
          <p:cNvSpPr txBox="1">
            <a:spLocks noChangeArrowheads="1"/>
          </p:cNvSpPr>
          <p:nvPr/>
        </p:nvSpPr>
        <p:spPr bwMode="auto">
          <a:xfrm>
            <a:off x="4606925" y="1341438"/>
            <a:ext cx="4537075" cy="488950"/>
          </a:xfrm>
          <a:prstGeom prst="rect">
            <a:avLst/>
          </a:prstGeom>
          <a:noFill/>
          <a:ln w="9525" algn="ctr">
            <a:noFill/>
            <a:miter lim="800000"/>
            <a:headEnd/>
            <a:tailEnd/>
          </a:ln>
        </p:spPr>
        <p:txBody>
          <a:bodyPr>
            <a:spAutoFit/>
          </a:bodyPr>
          <a:lstStyle/>
          <a:p>
            <a:pPr algn="ctr">
              <a:spcBef>
                <a:spcPct val="50000"/>
              </a:spcBef>
            </a:pPr>
            <a:r>
              <a:rPr lang="en-US" altLang="en-US" sz="2600" dirty="0">
                <a:latin typeface="+mj-lt"/>
              </a:rPr>
              <a:t>neighborhood midrange </a:t>
            </a:r>
            <a:r>
              <a:rPr lang="en-US" altLang="zh-TW" sz="2600" dirty="0">
                <a:latin typeface="+mj-lt"/>
              </a:rPr>
              <a:t>fi</a:t>
            </a:r>
            <a:r>
              <a:rPr lang="en-US" altLang="en-US" sz="2600" dirty="0">
                <a:latin typeface="+mj-lt"/>
              </a:rPr>
              <a:t>lter</a:t>
            </a:r>
            <a:endParaRPr lang="en-US" altLang="zh-TW" sz="2600" dirty="0">
              <a:latin typeface="+mj-lt"/>
            </a:endParaRPr>
          </a:p>
        </p:txBody>
      </p:sp>
      <p:sp>
        <p:nvSpPr>
          <p:cNvPr id="7" name="Text Box 9"/>
          <p:cNvSpPr txBox="1">
            <a:spLocks noChangeArrowheads="1"/>
          </p:cNvSpPr>
          <p:nvPr/>
        </p:nvSpPr>
        <p:spPr bwMode="auto">
          <a:xfrm>
            <a:off x="-2009" y="0"/>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Uniform</a:t>
            </a:r>
          </a:p>
        </p:txBody>
      </p:sp>
      <p:sp>
        <p:nvSpPr>
          <p:cNvPr id="8" name="Text Box 10"/>
          <p:cNvSpPr txBox="1">
            <a:spLocks noChangeArrowheads="1"/>
          </p:cNvSpPr>
          <p:nvPr/>
        </p:nvSpPr>
        <p:spPr bwMode="auto">
          <a:xfrm>
            <a:off x="7800" y="3514424"/>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S &amp; P</a:t>
            </a:r>
          </a:p>
        </p:txBody>
      </p:sp>
      <p:sp>
        <p:nvSpPr>
          <p:cNvPr id="9" name="Text Box 11"/>
          <p:cNvSpPr txBox="1">
            <a:spLocks noChangeArrowheads="1"/>
          </p:cNvSpPr>
          <p:nvPr/>
        </p:nvSpPr>
        <p:spPr bwMode="auto">
          <a:xfrm>
            <a:off x="7704000" y="3514425"/>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Gaussian</a:t>
            </a:r>
          </a:p>
        </p:txBody>
      </p:sp>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3" name="投影片編號版面配置區 2"/>
          <p:cNvSpPr>
            <a:spLocks noGrp="1"/>
          </p:cNvSpPr>
          <p:nvPr>
            <p:ph type="sldNum" sz="quarter" idx="12"/>
          </p:nvPr>
        </p:nvSpPr>
        <p:spPr/>
        <p:txBody>
          <a:bodyPr/>
          <a:lstStyle/>
          <a:p>
            <a:fld id="{028E3F4F-51B2-42EE-AFA2-40C4572185CC}" type="slidenum">
              <a:rPr lang="en-US" smtClean="0"/>
              <a:t>82</a:t>
            </a:fld>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485" name="Picture 7" descr="7"/>
          <p:cNvPicPr>
            <a:picLocks noChangeAspect="1" noChangeArrowheads="1"/>
          </p:cNvPicPr>
          <p:nvPr/>
        </p:nvPicPr>
        <p:blipFill>
          <a:blip r:embed="rId3" cstate="print"/>
          <a:srcRect/>
          <a:stretch>
            <a:fillRect/>
          </a:stretch>
        </p:blipFill>
        <p:spPr bwMode="auto">
          <a:xfrm>
            <a:off x="0" y="1916113"/>
            <a:ext cx="9144000" cy="4929187"/>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 name="標題 1"/>
              <p:cNvSpPr>
                <a:spLocks noGrp="1"/>
              </p:cNvSpPr>
              <p:nvPr>
                <p:ph type="title"/>
              </p:nvPr>
            </p:nvSpPr>
            <p:spPr>
              <a:xfrm>
                <a:off x="327514" y="286604"/>
                <a:ext cx="8488972" cy="1450757"/>
              </a:xfrm>
            </p:spPr>
            <p:txBody>
              <a:bodyPr>
                <a:normAutofit fontScale="90000"/>
              </a:bodyPr>
              <a:lstStyle/>
              <a:p>
                <a:pPr>
                  <a:lnSpc>
                    <a:spcPct val="120000"/>
                  </a:lnSpc>
                </a:pPr>
                <a:r>
                  <a:rPr lang="en-US" altLang="zh-TW" sz="3600" b="1" dirty="0">
                    <a:solidFill>
                      <a:schemeClr val="tx1"/>
                    </a:solidFill>
                  </a:rPr>
                  <a:t>Order Statistic Neighborhood Operators</a:t>
                </a:r>
                <a:br>
                  <a:rPr lang="en-US" altLang="zh-TW" sz="3600" b="1" dirty="0">
                    <a:solidFill>
                      <a:schemeClr val="tx1"/>
                    </a:solidFill>
                  </a:rPr>
                </a:br>
                <a:r>
                  <a:rPr lang="en-US" altLang="zh-TW" sz="3600" b="1" dirty="0">
                    <a:solidFill>
                      <a:schemeClr val="tx1"/>
                    </a:solidFill>
                  </a:rPr>
                  <a:t> </a:t>
                </a:r>
                <a14:m>
                  <m:oMath xmlns:m="http://schemas.openxmlformats.org/officeDocument/2006/math">
                    <m:acc>
                      <m:accPr>
                        <m:chr m:val="̂"/>
                        <m:ctrlPr>
                          <a:rPr lang="en-US" altLang="zh-TW" sz="2700" i="1">
                            <a:solidFill>
                              <a:schemeClr val="tx1"/>
                            </a:solidFill>
                            <a:latin typeface="Cambria Math" panose="02040503050406030204" pitchFamily="18" charset="0"/>
                          </a:rPr>
                        </m:ctrlPr>
                      </m:accPr>
                      <m:e>
                        <m:r>
                          <a:rPr lang="en-US" altLang="zh-TW" sz="2700" i="1">
                            <a:solidFill>
                              <a:schemeClr val="tx1"/>
                            </a:solidFill>
                            <a:latin typeface="Cambria Math" panose="02040503050406030204" pitchFamily="18" charset="0"/>
                          </a:rPr>
                          <m:t>𝑦</m:t>
                        </m:r>
                      </m:e>
                    </m:acc>
                  </m:oMath>
                </a14:m>
                <a:r>
                  <a:rPr lang="en-US" altLang="zh-TW" sz="2700" i="1" dirty="0">
                    <a:solidFill>
                      <a:schemeClr val="tx1"/>
                    </a:solidFill>
                  </a:rPr>
                  <a:t> = </a:t>
                </a:r>
                <a14:m>
                  <m:oMath xmlns:m="http://schemas.openxmlformats.org/officeDocument/2006/math">
                    <m:f>
                      <m:fPr>
                        <m:ctrlPr>
                          <a:rPr lang="en-US" altLang="zh-TW" sz="2700" i="1">
                            <a:solidFill>
                              <a:schemeClr val="tx1"/>
                            </a:solidFill>
                            <a:latin typeface="Cambria Math" panose="02040503050406030204" pitchFamily="18" charset="0"/>
                          </a:rPr>
                        </m:ctrlPr>
                      </m:fPr>
                      <m:num>
                        <m:r>
                          <a:rPr lang="en-US" altLang="zh-TW" sz="2700" i="1">
                            <a:solidFill>
                              <a:schemeClr val="tx1"/>
                            </a:solidFill>
                            <a:latin typeface="Cambria Math" panose="02040503050406030204" pitchFamily="18" charset="0"/>
                          </a:rPr>
                          <m:t>1</m:t>
                        </m:r>
                      </m:num>
                      <m:den>
                        <m:r>
                          <a:rPr lang="en-US" altLang="zh-TW" sz="2700" i="1">
                            <a:solidFill>
                              <a:schemeClr val="tx1"/>
                            </a:solidFill>
                            <a:latin typeface="Cambria Math" panose="02040503050406030204" pitchFamily="18" charset="0"/>
                          </a:rPr>
                          <m:t>#</m:t>
                        </m:r>
                        <m:r>
                          <a:rPr lang="en-US" altLang="zh-TW" sz="2700" i="1">
                            <a:solidFill>
                              <a:schemeClr val="tx1"/>
                            </a:solidFill>
                            <a:latin typeface="Cambria Math" panose="02040503050406030204" pitchFamily="18" charset="0"/>
                          </a:rPr>
                          <m:t>𝑀</m:t>
                        </m:r>
                      </m:den>
                    </m:f>
                    <m:nary>
                      <m:naryPr>
                        <m:chr m:val="∑"/>
                        <m:supHide m:val="on"/>
                        <m:ctrlPr>
                          <a:rPr lang="en-US" altLang="zh-TW" sz="2700" i="1">
                            <a:solidFill>
                              <a:schemeClr val="tx1"/>
                            </a:solidFill>
                            <a:latin typeface="Cambria Math" panose="02040503050406030204" pitchFamily="18" charset="0"/>
                          </a:rPr>
                        </m:ctrlPr>
                      </m:naryPr>
                      <m:sub>
                        <m:r>
                          <m:rPr>
                            <m:brk m:alnAt="7"/>
                          </m:rPr>
                          <a:rPr lang="en-US" altLang="zh-TW" sz="2700" i="1">
                            <a:solidFill>
                              <a:schemeClr val="tx1"/>
                            </a:solidFill>
                            <a:latin typeface="Cambria Math" panose="02040503050406030204" pitchFamily="18" charset="0"/>
                          </a:rPr>
                          <m:t>𝑛</m:t>
                        </m:r>
                        <m:r>
                          <a:rPr lang="en-US" altLang="zh-TW" sz="2700" i="1">
                            <a:solidFill>
                              <a:schemeClr val="tx1"/>
                            </a:solidFill>
                            <a:latin typeface="Cambria Math" panose="02040503050406030204" pitchFamily="18" charset="0"/>
                            <a:ea typeface="Cambria Math" panose="02040503050406030204" pitchFamily="18" charset="0"/>
                          </a:rPr>
                          <m:t>∈</m:t>
                        </m:r>
                        <m:r>
                          <a:rPr lang="en-US" altLang="zh-TW" sz="2700" i="1">
                            <a:solidFill>
                              <a:schemeClr val="tx1"/>
                            </a:solidFill>
                            <a:latin typeface="Cambria Math" panose="02040503050406030204" pitchFamily="18" charset="0"/>
                            <a:ea typeface="Cambria Math" panose="02040503050406030204" pitchFamily="18" charset="0"/>
                          </a:rPr>
                          <m:t>𝑀</m:t>
                        </m:r>
                      </m:sub>
                      <m:sup/>
                      <m:e>
                        <m:sSub>
                          <m:sSubPr>
                            <m:ctrlPr>
                              <a:rPr lang="en-US" altLang="zh-TW" sz="2700" i="1">
                                <a:solidFill>
                                  <a:schemeClr val="tx1"/>
                                </a:solidFill>
                                <a:latin typeface="Cambria Math" panose="02040503050406030204" pitchFamily="18" charset="0"/>
                              </a:rPr>
                            </m:ctrlPr>
                          </m:sSubPr>
                          <m:e>
                            <m:r>
                              <a:rPr lang="en-US" altLang="zh-TW" sz="2700" i="1">
                                <a:solidFill>
                                  <a:schemeClr val="tx1"/>
                                </a:solidFill>
                                <a:latin typeface="Cambria Math" panose="02040503050406030204" pitchFamily="18" charset="0"/>
                              </a:rPr>
                              <m:t>𝑥</m:t>
                            </m:r>
                          </m:e>
                          <m:sub>
                            <m:r>
                              <a:rPr lang="en-US" altLang="zh-TW" sz="2700" i="1">
                                <a:solidFill>
                                  <a:schemeClr val="tx1"/>
                                </a:solidFill>
                                <a:latin typeface="Cambria Math" panose="02040503050406030204" pitchFamily="18" charset="0"/>
                              </a:rPr>
                              <m:t>𝑛</m:t>
                            </m:r>
                          </m:sub>
                        </m:sSub>
                      </m:e>
                    </m:nary>
                  </m:oMath>
                </a14:m>
                <a:r>
                  <a:rPr lang="en-US" altLang="en-US" sz="2700" dirty="0">
                    <a:solidFill>
                      <a:schemeClr val="tx1"/>
                    </a:solidFill>
                  </a:rPr>
                  <a:t>   where</a:t>
                </a:r>
                <a:r>
                  <a:rPr lang="en-US" altLang="zh-TW" sz="2700" dirty="0">
                    <a:solidFill>
                      <a:schemeClr val="tx1"/>
                    </a:solidFill>
                  </a:rPr>
                  <a:t> </a:t>
                </a:r>
                <a:r>
                  <a:rPr lang="en-US" altLang="zh-TW" sz="2700" i="1" dirty="0">
                    <a:solidFill>
                      <a:schemeClr val="tx1"/>
                    </a:solidFill>
                  </a:rPr>
                  <a:t>M = {n| y-2</a:t>
                </a:r>
                <a14:m>
                  <m:oMath xmlns:m="http://schemas.openxmlformats.org/officeDocument/2006/math">
                    <m:r>
                      <a:rPr lang="zh-TW" altLang="en-US" sz="2700" i="1">
                        <a:solidFill>
                          <a:schemeClr val="tx1"/>
                        </a:solidFill>
                        <a:latin typeface="Cambria Math" panose="02040503050406030204" pitchFamily="18" charset="0"/>
                      </a:rPr>
                      <m:t>𝜎</m:t>
                    </m:r>
                    <m:r>
                      <a:rPr lang="zh-TW" altLang="en-US" sz="2700" i="1">
                        <a:solidFill>
                          <a:schemeClr val="tx1"/>
                        </a:solidFill>
                        <a:latin typeface="Cambria Math" panose="02040503050406030204" pitchFamily="18" charset="0"/>
                      </a:rPr>
                      <m:t>≤</m:t>
                    </m:r>
                    <m:sSub>
                      <m:sSubPr>
                        <m:ctrlPr>
                          <a:rPr lang="en-US" altLang="zh-TW" sz="2700" i="1">
                            <a:solidFill>
                              <a:schemeClr val="tx1"/>
                            </a:solidFill>
                            <a:latin typeface="Cambria Math" panose="02040503050406030204" pitchFamily="18" charset="0"/>
                          </a:rPr>
                        </m:ctrlPr>
                      </m:sSubPr>
                      <m:e>
                        <m:r>
                          <a:rPr lang="en-US" altLang="zh-TW" sz="2700" i="1">
                            <a:solidFill>
                              <a:schemeClr val="tx1"/>
                            </a:solidFill>
                            <a:latin typeface="Cambria Math" panose="02040503050406030204" pitchFamily="18" charset="0"/>
                          </a:rPr>
                          <m:t>𝑥</m:t>
                        </m:r>
                      </m:e>
                      <m:sub>
                        <m:r>
                          <a:rPr lang="en-US" altLang="zh-TW" sz="2700" i="1">
                            <a:solidFill>
                              <a:schemeClr val="tx1"/>
                            </a:solidFill>
                            <a:latin typeface="Cambria Math" panose="02040503050406030204" pitchFamily="18" charset="0"/>
                          </a:rPr>
                          <m:t>𝑛</m:t>
                        </m:r>
                      </m:sub>
                    </m:sSub>
                  </m:oMath>
                </a14:m>
                <a:r>
                  <a:rPr lang="zh-TW" altLang="en-US" sz="2700" i="1" dirty="0">
                    <a:solidFill>
                      <a:schemeClr val="tx1"/>
                    </a:solidFill>
                  </a:rPr>
                  <a:t> </a:t>
                </a:r>
                <a14:m>
                  <m:oMath xmlns:m="http://schemas.openxmlformats.org/officeDocument/2006/math">
                    <m:r>
                      <a:rPr lang="zh-TW" altLang="en-US" sz="2700" i="1">
                        <a:solidFill>
                          <a:schemeClr val="tx1"/>
                        </a:solidFill>
                        <a:latin typeface="Cambria Math" panose="02040503050406030204" pitchFamily="18" charset="0"/>
                      </a:rPr>
                      <m:t>≤</m:t>
                    </m:r>
                  </m:oMath>
                </a14:m>
                <a:r>
                  <a:rPr lang="en-US" altLang="zh-TW" sz="2700" i="1" dirty="0">
                    <a:solidFill>
                      <a:schemeClr val="tx1"/>
                    </a:solidFill>
                  </a:rPr>
                  <a:t> y+2</a:t>
                </a:r>
                <a14:m>
                  <m:oMath xmlns:m="http://schemas.openxmlformats.org/officeDocument/2006/math">
                    <m:r>
                      <a:rPr lang="zh-TW" altLang="en-US" sz="2700" i="1">
                        <a:solidFill>
                          <a:schemeClr val="tx1"/>
                        </a:solidFill>
                        <a:latin typeface="Cambria Math" panose="02040503050406030204" pitchFamily="18" charset="0"/>
                      </a:rPr>
                      <m:t>𝜎</m:t>
                    </m:r>
                  </m:oMath>
                </a14:m>
                <a:r>
                  <a:rPr lang="en-US" altLang="zh-TW" sz="2700" i="1" dirty="0">
                    <a:solidFill>
                      <a:schemeClr val="tx1"/>
                    </a:solidFill>
                  </a:rPr>
                  <a:t>} </a:t>
                </a:r>
                <a:r>
                  <a:rPr lang="en-US" altLang="zh-TW" sz="2700" dirty="0">
                    <a:solidFill>
                      <a:schemeClr val="tx1"/>
                    </a:solidFill>
                  </a:rPr>
                  <a:t>; 9 </a:t>
                </a:r>
                <a14:m>
                  <m:oMath xmlns:m="http://schemas.openxmlformats.org/officeDocument/2006/math">
                    <m:r>
                      <a:rPr lang="en-US" altLang="zh-TW" sz="2700" i="1" smtClean="0">
                        <a:solidFill>
                          <a:schemeClr val="tx1"/>
                        </a:solidFill>
                        <a:latin typeface="Cambria Math" panose="02040503050406030204" pitchFamily="18" charset="0"/>
                        <a:ea typeface="Cambria Math" panose="02040503050406030204" pitchFamily="18" charset="0"/>
                      </a:rPr>
                      <m:t>×</m:t>
                    </m:r>
                  </m:oMath>
                </a14:m>
                <a:r>
                  <a:rPr lang="en-US" altLang="zh-TW" sz="2700" dirty="0">
                    <a:solidFill>
                      <a:schemeClr val="tx1"/>
                    </a:solidFill>
                  </a:rPr>
                  <a:t> 9,</a:t>
                </a:r>
                <a:r>
                  <a:rPr lang="zh-TW" altLang="en-US" sz="2700" dirty="0">
                    <a:solidFill>
                      <a:schemeClr val="tx1"/>
                    </a:solidFill>
                  </a:rPr>
                  <a:t> </a:t>
                </a:r>
                <a14:m>
                  <m:oMath xmlns:m="http://schemas.openxmlformats.org/officeDocument/2006/math">
                    <m:r>
                      <a:rPr lang="zh-TW" altLang="en-US" sz="2700" i="1">
                        <a:solidFill>
                          <a:schemeClr val="tx1"/>
                        </a:solidFill>
                        <a:latin typeface="Cambria Math" panose="02040503050406030204" pitchFamily="18" charset="0"/>
                      </a:rPr>
                      <m:t>𝜎</m:t>
                    </m:r>
                    <m:r>
                      <a:rPr lang="en-US" altLang="zh-TW" sz="2700" b="0" i="1" smtClean="0">
                        <a:solidFill>
                          <a:schemeClr val="tx1"/>
                        </a:solidFill>
                        <a:latin typeface="Cambria Math" panose="02040503050406030204" pitchFamily="18" charset="0"/>
                      </a:rPr>
                      <m:t> </m:t>
                    </m:r>
                  </m:oMath>
                </a14:m>
                <a:r>
                  <a:rPr lang="en-US" altLang="en-US" sz="2700" dirty="0">
                    <a:solidFill>
                      <a:schemeClr val="tx1"/>
                    </a:solidFill>
                  </a:rPr>
                  <a:t>= 0.2</a:t>
                </a:r>
                <a:endParaRPr lang="zh-TW" altLang="en-US" sz="1600" dirty="0">
                  <a:solidFill>
                    <a:schemeClr val="tx1"/>
                  </a:solidFill>
                </a:endParaRPr>
              </a:p>
            </p:txBody>
          </p:sp>
        </mc:Choice>
        <mc:Fallback xmlns="">
          <p:sp>
            <p:nvSpPr>
              <p:cNvPr id="2" name="標題 1"/>
              <p:cNvSpPr>
                <a:spLocks noGrp="1" noRot="1" noChangeAspect="1" noMove="1" noResize="1" noEditPoints="1" noAdjustHandles="1" noChangeArrowheads="1" noChangeShapeType="1" noTextEdit="1"/>
              </p:cNvSpPr>
              <p:nvPr>
                <p:ph type="title"/>
              </p:nvPr>
            </p:nvSpPr>
            <p:spPr>
              <a:xfrm>
                <a:off x="327514" y="286604"/>
                <a:ext cx="8488972" cy="1450757"/>
              </a:xfrm>
              <a:blipFill>
                <a:blip r:embed="rId4"/>
                <a:stretch>
                  <a:fillRect l="-1868" r="-287" b="-2941"/>
                </a:stretch>
              </a:blipFill>
            </p:spPr>
            <p:txBody>
              <a:bodyPr/>
              <a:lstStyle/>
              <a:p>
                <a:r>
                  <a:rPr lang="zh-TW" altLang="en-US">
                    <a:noFill/>
                  </a:rPr>
                  <a:t> </a:t>
                </a:r>
              </a:p>
            </p:txBody>
          </p:sp>
        </mc:Fallback>
      </mc:AlternateContent>
      <p:sp>
        <p:nvSpPr>
          <p:cNvPr id="3" name="頁尾版面配置區 2"/>
          <p:cNvSpPr>
            <a:spLocks noGrp="1"/>
          </p:cNvSpPr>
          <p:nvPr>
            <p:ph type="ftr" sz="quarter" idx="11"/>
          </p:nvPr>
        </p:nvSpPr>
        <p:spPr/>
        <p:txBody>
          <a:bodyPr/>
          <a:lstStyle/>
          <a:p>
            <a:pPr>
              <a:defRPr/>
            </a:pPr>
            <a:r>
              <a:rPr lang="pl-PL" altLang="zh-TW"/>
              <a:t>DC &amp; CV Lab. CSIE NTU</a:t>
            </a:r>
            <a:endParaRPr lang="en-US" altLang="zh-TW"/>
          </a:p>
        </p:txBody>
      </p:sp>
      <p:sp>
        <p:nvSpPr>
          <p:cNvPr id="4" name="投影片編號版面配置區 3"/>
          <p:cNvSpPr>
            <a:spLocks noGrp="1"/>
          </p:cNvSpPr>
          <p:nvPr>
            <p:ph type="sldNum" sz="quarter" idx="12"/>
          </p:nvPr>
        </p:nvSpPr>
        <p:spPr/>
        <p:txBody>
          <a:bodyPr/>
          <a:lstStyle/>
          <a:p>
            <a:fld id="{4FAB73BC-B049-4115-A692-8D63A059BFB8}" type="slidenum">
              <a:rPr lang="en-US" smtClean="0"/>
              <a:t>83</a:t>
            </a:fld>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3122" name="Picture 7"/>
          <p:cNvPicPr>
            <a:picLocks noChangeAspect="1" noChangeArrowheads="1"/>
          </p:cNvPicPr>
          <p:nvPr/>
        </p:nvPicPr>
        <p:blipFill>
          <a:blip r:embed="rId2" cstate="print"/>
          <a:srcRect/>
          <a:stretch>
            <a:fillRect/>
          </a:stretch>
        </p:blipFill>
        <p:spPr bwMode="auto">
          <a:xfrm>
            <a:off x="0" y="0"/>
            <a:ext cx="9144000" cy="6877050"/>
          </a:xfrm>
          <a:prstGeom prst="rect">
            <a:avLst/>
          </a:prstGeom>
          <a:noFill/>
          <a:ln w="9525">
            <a:noFill/>
            <a:miter lim="800000"/>
            <a:headEnd/>
            <a:tailEnd/>
          </a:ln>
        </p:spPr>
      </p:pic>
      <p:sp>
        <p:nvSpPr>
          <p:cNvPr id="133126" name="Text Box 11"/>
          <p:cNvSpPr txBox="1">
            <a:spLocks noChangeArrowheads="1"/>
          </p:cNvSpPr>
          <p:nvPr/>
        </p:nvSpPr>
        <p:spPr bwMode="auto">
          <a:xfrm>
            <a:off x="4606925" y="1341438"/>
            <a:ext cx="4537075" cy="488950"/>
          </a:xfrm>
          <a:prstGeom prst="rect">
            <a:avLst/>
          </a:prstGeom>
          <a:noFill/>
          <a:ln w="9525" algn="ctr">
            <a:noFill/>
            <a:miter lim="800000"/>
            <a:headEnd/>
            <a:tailEnd/>
          </a:ln>
        </p:spPr>
        <p:txBody>
          <a:bodyPr>
            <a:spAutoFit/>
          </a:bodyPr>
          <a:lstStyle/>
          <a:p>
            <a:pPr algn="ctr">
              <a:spcBef>
                <a:spcPct val="50000"/>
              </a:spcBef>
            </a:pPr>
            <a:r>
              <a:rPr lang="en-US" altLang="en-US" sz="2600" dirty="0">
                <a:latin typeface="+mj-lt"/>
              </a:rPr>
              <a:t>sigma </a:t>
            </a:r>
            <a:r>
              <a:rPr lang="en-US" altLang="zh-TW" sz="2600" dirty="0">
                <a:latin typeface="+mj-lt"/>
              </a:rPr>
              <a:t>fi</a:t>
            </a:r>
            <a:r>
              <a:rPr lang="en-US" altLang="en-US" sz="2600" dirty="0">
                <a:latin typeface="+mj-lt"/>
              </a:rPr>
              <a:t>lter</a:t>
            </a:r>
            <a:endParaRPr lang="en-US" altLang="zh-TW" sz="2600" dirty="0">
              <a:latin typeface="+mj-lt"/>
            </a:endParaRPr>
          </a:p>
        </p:txBody>
      </p:sp>
      <p:sp>
        <p:nvSpPr>
          <p:cNvPr id="7" name="Text Box 9"/>
          <p:cNvSpPr txBox="1">
            <a:spLocks noChangeArrowheads="1"/>
          </p:cNvSpPr>
          <p:nvPr/>
        </p:nvSpPr>
        <p:spPr bwMode="auto">
          <a:xfrm>
            <a:off x="-2009" y="0"/>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Uniform</a:t>
            </a:r>
          </a:p>
        </p:txBody>
      </p:sp>
      <p:sp>
        <p:nvSpPr>
          <p:cNvPr id="8" name="Text Box 10"/>
          <p:cNvSpPr txBox="1">
            <a:spLocks noChangeArrowheads="1"/>
          </p:cNvSpPr>
          <p:nvPr/>
        </p:nvSpPr>
        <p:spPr bwMode="auto">
          <a:xfrm>
            <a:off x="7800" y="3514424"/>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S &amp; P</a:t>
            </a:r>
          </a:p>
        </p:txBody>
      </p:sp>
      <p:sp>
        <p:nvSpPr>
          <p:cNvPr id="9" name="Text Box 11"/>
          <p:cNvSpPr txBox="1">
            <a:spLocks noChangeArrowheads="1"/>
          </p:cNvSpPr>
          <p:nvPr/>
        </p:nvSpPr>
        <p:spPr bwMode="auto">
          <a:xfrm>
            <a:off x="7704000" y="3514425"/>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Gaussian</a:t>
            </a:r>
          </a:p>
        </p:txBody>
      </p:sp>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3" name="投影片編號版面配置區 2"/>
          <p:cNvSpPr>
            <a:spLocks noGrp="1"/>
          </p:cNvSpPr>
          <p:nvPr>
            <p:ph type="sldNum" sz="quarter" idx="12"/>
          </p:nvPr>
        </p:nvSpPr>
        <p:spPr/>
        <p:txBody>
          <a:bodyPr/>
          <a:lstStyle/>
          <a:p>
            <a:fld id="{028E3F4F-51B2-42EE-AFA2-40C4572185CC}" type="slidenum">
              <a:rPr lang="en-US" smtClean="0"/>
              <a:t>84</a:t>
            </a:fld>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228" name="Rectangle 388"/>
          <p:cNvSpPr>
            <a:spLocks noGrp="1" noChangeArrowheads="1"/>
          </p:cNvSpPr>
          <p:nvPr>
            <p:ph type="title"/>
          </p:nvPr>
        </p:nvSpPr>
        <p:spPr/>
        <p:txBody>
          <a:bodyPr>
            <a:noAutofit/>
          </a:bodyPr>
          <a:lstStyle/>
          <a:p>
            <a:pPr eaLnBrk="1" hangingPunct="1"/>
            <a:r>
              <a:rPr lang="en-US" altLang="zh-TW" sz="3600" b="0" dirty="0">
                <a:solidFill>
                  <a:schemeClr val="tx1"/>
                </a:solidFill>
              </a:rPr>
              <a:t>7.2.12 Noise-Removal Techniques-Experiments with Lena</a:t>
            </a:r>
          </a:p>
        </p:txBody>
      </p:sp>
      <p:graphicFrame>
        <p:nvGraphicFramePr>
          <p:cNvPr id="484753" name="Group 401"/>
          <p:cNvGraphicFramePr>
            <a:graphicFrameLocks noGrp="1"/>
          </p:cNvGraphicFramePr>
          <p:nvPr>
            <p:ph idx="1"/>
            <p:extLst>
              <p:ext uri="{D42A27DB-BD31-4B8C-83A1-F6EECF244321}">
                <p14:modId xmlns:p14="http://schemas.microsoft.com/office/powerpoint/2010/main" val="411584433"/>
              </p:ext>
            </p:extLst>
          </p:nvPr>
        </p:nvGraphicFramePr>
        <p:xfrm>
          <a:off x="822325" y="2507648"/>
          <a:ext cx="7543800" cy="3200786"/>
        </p:xfrm>
        <a:graphic>
          <a:graphicData uri="http://schemas.openxmlformats.org/drawingml/2006/table">
            <a:tbl>
              <a:tblPr/>
              <a:tblGrid>
                <a:gridCol w="2911193">
                  <a:extLst>
                    <a:ext uri="{9D8B030D-6E8A-4147-A177-3AD203B41FA5}">
                      <a16:colId xmlns:a16="http://schemas.microsoft.com/office/drawing/2014/main" val="20000"/>
                    </a:ext>
                  </a:extLst>
                </a:gridCol>
                <a:gridCol w="1407266">
                  <a:extLst>
                    <a:ext uri="{9D8B030D-6E8A-4147-A177-3AD203B41FA5}">
                      <a16:colId xmlns:a16="http://schemas.microsoft.com/office/drawing/2014/main" val="20001"/>
                    </a:ext>
                  </a:extLst>
                </a:gridCol>
                <a:gridCol w="2023504">
                  <a:extLst>
                    <a:ext uri="{9D8B030D-6E8A-4147-A177-3AD203B41FA5}">
                      <a16:colId xmlns:a16="http://schemas.microsoft.com/office/drawing/2014/main" val="20002"/>
                    </a:ext>
                  </a:extLst>
                </a:gridCol>
                <a:gridCol w="1201837">
                  <a:extLst>
                    <a:ext uri="{9D8B030D-6E8A-4147-A177-3AD203B41FA5}">
                      <a16:colId xmlns:a16="http://schemas.microsoft.com/office/drawing/2014/main" val="20003"/>
                    </a:ext>
                  </a:extLst>
                </a:gridCol>
              </a:tblGrid>
              <a:tr h="487756">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600" b="0" i="0" u="none" strike="noStrike" cap="none" normalizeH="0" baseline="0" dirty="0">
                          <a:ln>
                            <a:noFill/>
                          </a:ln>
                          <a:solidFill>
                            <a:schemeClr val="tx1"/>
                          </a:solidFill>
                          <a:effectLst/>
                          <a:latin typeface="+mj-lt"/>
                          <a:ea typeface="新細明體" pitchFamily="18" charset="-120"/>
                        </a:rPr>
                        <a:t>SNR (dB)</a:t>
                      </a:r>
                      <a:endParaRPr kumimoji="1" lang="zh-TW" altLang="zh-TW" sz="2600" b="0" i="0" u="none" strike="noStrike" cap="none" normalizeH="0" baseline="0" dirty="0">
                        <a:ln>
                          <a:noFill/>
                        </a:ln>
                        <a:solidFill>
                          <a:schemeClr val="tx1"/>
                        </a:solidFill>
                        <a:effectLst/>
                        <a:latin typeface="+mj-lt"/>
                        <a:ea typeface="新細明體" pitchFamily="18" charset="-120"/>
                      </a:endParaRPr>
                    </a:p>
                  </a:txBody>
                  <a:tcPr marL="81877" marR="81877"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400" b="0" i="0" u="none" strike="noStrike" cap="none" normalizeH="0" baseline="0" dirty="0">
                          <a:ln>
                            <a:noFill/>
                          </a:ln>
                          <a:solidFill>
                            <a:srgbClr val="CC0000"/>
                          </a:solidFill>
                          <a:effectLst/>
                          <a:latin typeface="+mj-lt"/>
                          <a:ea typeface="新細明體" pitchFamily="18" charset="-120"/>
                        </a:rPr>
                        <a:t>Uniform↑</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400" b="0" i="0" u="none" strike="noStrike" cap="none" normalizeH="0" baseline="0" dirty="0">
                          <a:ln>
                            <a:noFill/>
                          </a:ln>
                          <a:solidFill>
                            <a:srgbClr val="CC0000"/>
                          </a:solidFill>
                          <a:effectLst/>
                          <a:latin typeface="+mj-lt"/>
                          <a:ea typeface="新細明體" pitchFamily="18" charset="-120"/>
                        </a:rPr>
                        <a:t>Gaussian_30</a:t>
                      </a:r>
                      <a:r>
                        <a:rPr kumimoji="1" lang="en-US" altLang="zh-TW" sz="2400" b="0" i="0" u="none" strike="noStrike" kern="1200" cap="none" normalizeH="0" baseline="0" dirty="0">
                          <a:ln>
                            <a:noFill/>
                          </a:ln>
                          <a:solidFill>
                            <a:srgbClr val="CC0000"/>
                          </a:solidFill>
                          <a:effectLst/>
                          <a:latin typeface="Arial" charset="0"/>
                          <a:ea typeface="新細明體" pitchFamily="18" charset="-120"/>
                          <a:cs typeface="+mn-cs"/>
                        </a:rPr>
                        <a:t>↑</a:t>
                      </a:r>
                      <a:endParaRPr kumimoji="1" lang="en-US" altLang="zh-TW" sz="2400" b="0" i="0" u="none" strike="noStrike" cap="none" normalizeH="0" baseline="0" dirty="0">
                        <a:ln>
                          <a:noFill/>
                        </a:ln>
                        <a:solidFill>
                          <a:srgbClr val="CC0000"/>
                        </a:solidFill>
                        <a:effectLst/>
                        <a:latin typeface="+mj-lt"/>
                        <a:ea typeface="新細明體" pitchFamily="18" charset="-120"/>
                      </a:endParaRP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400" b="0" i="0" u="none" strike="noStrike" cap="none" normalizeH="0" baseline="0" dirty="0">
                          <a:ln>
                            <a:noFill/>
                          </a:ln>
                          <a:solidFill>
                            <a:srgbClr val="CC0000"/>
                          </a:solidFill>
                          <a:effectLst/>
                          <a:latin typeface="+mj-lt"/>
                          <a:ea typeface="新細明體" pitchFamily="18" charset="-120"/>
                        </a:rPr>
                        <a:t>S &amp; P 0.1</a:t>
                      </a:r>
                      <a:r>
                        <a:rPr kumimoji="1" lang="en-US" altLang="zh-TW" sz="2400" b="0" i="0" u="none" strike="noStrike" kern="1200" cap="none" normalizeH="0" baseline="0" dirty="0">
                          <a:ln>
                            <a:noFill/>
                          </a:ln>
                          <a:solidFill>
                            <a:srgbClr val="CC0000"/>
                          </a:solidFill>
                          <a:effectLst/>
                          <a:latin typeface="Arial" charset="0"/>
                          <a:ea typeface="新細明體" pitchFamily="18" charset="-120"/>
                          <a:cs typeface="+mn-cs"/>
                        </a:rPr>
                        <a:t>↑</a:t>
                      </a:r>
                      <a:endParaRPr kumimoji="1" lang="en-US" altLang="zh-TW" sz="2400" b="0" i="0" u="none" strike="noStrike" cap="none" normalizeH="0" baseline="0" dirty="0">
                        <a:ln>
                          <a:noFill/>
                        </a:ln>
                        <a:solidFill>
                          <a:srgbClr val="CC0000"/>
                        </a:solidFill>
                        <a:effectLst/>
                        <a:latin typeface="+mj-lt"/>
                        <a:ea typeface="新細明體" pitchFamily="18" charset="-120"/>
                      </a:endParaRPr>
                    </a:p>
                  </a:txBody>
                  <a:tcPr marL="81877" marR="81877"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02">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1400" b="1" i="0" u="none" strike="noStrike" cap="none" normalizeH="0" baseline="0" dirty="0">
                          <a:ln>
                            <a:noFill/>
                          </a:ln>
                          <a:solidFill>
                            <a:srgbClr val="006600"/>
                          </a:solidFill>
                          <a:effectLst/>
                          <a:latin typeface="+mj-lt"/>
                          <a:ea typeface="新細明體" pitchFamily="18" charset="-120"/>
                        </a:rPr>
                        <a:t>Outlier removal</a:t>
                      </a:r>
                    </a:p>
                  </a:txBody>
                  <a:tcPr marL="81877" marR="81877"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26.407</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25.768</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20.406</a:t>
                      </a:r>
                    </a:p>
                  </a:txBody>
                  <a:tcPr marL="81877" marR="81877"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94958649"/>
                  </a:ext>
                </a:extLst>
              </a:tr>
              <a:tr h="396302">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1400" b="1" i="0" u="none" strike="noStrike" cap="none" normalizeH="0" baseline="0" dirty="0">
                          <a:ln>
                            <a:noFill/>
                          </a:ln>
                          <a:solidFill>
                            <a:srgbClr val="006600"/>
                          </a:solidFill>
                          <a:effectLst/>
                          <a:latin typeface="+mj-lt"/>
                          <a:ea typeface="新細明體" pitchFamily="18" charset="-120"/>
                        </a:rPr>
                        <a:t>Contrast-dependent outlier removal</a:t>
                      </a:r>
                    </a:p>
                  </a:txBody>
                  <a:tcPr marL="81877" marR="81877"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26.408</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25.758</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20.477</a:t>
                      </a:r>
                    </a:p>
                  </a:txBody>
                  <a:tcPr marL="81877" marR="81877"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02">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1400" b="1" i="0" u="none" strike="noStrike" cap="none" normalizeH="0" baseline="0" dirty="0">
                          <a:ln>
                            <a:noFill/>
                          </a:ln>
                          <a:solidFill>
                            <a:srgbClr val="006600"/>
                          </a:solidFill>
                          <a:effectLst/>
                          <a:latin typeface="+mj-lt"/>
                          <a:ea typeface="新細明體" pitchFamily="18" charset="-120"/>
                        </a:rPr>
                        <a:t>Smooth replacement</a:t>
                      </a:r>
                    </a:p>
                  </a:txBody>
                  <a:tcPr marL="81877" marR="81877"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29.344</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rgbClr val="FF0000"/>
                          </a:solidFill>
                          <a:effectLst/>
                          <a:latin typeface="+mj-lt"/>
                          <a:ea typeface="新細明體" pitchFamily="18" charset="-120"/>
                        </a:rPr>
                        <a:t>26.821</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a:ln>
                            <a:noFill/>
                          </a:ln>
                          <a:solidFill>
                            <a:schemeClr val="tx1"/>
                          </a:solidFill>
                          <a:effectLst/>
                          <a:latin typeface="+mj-lt"/>
                          <a:ea typeface="新細明體" pitchFamily="18" charset="-120"/>
                        </a:rPr>
                        <a:t>26.792</a:t>
                      </a:r>
                    </a:p>
                  </a:txBody>
                  <a:tcPr marL="81877" marR="81877"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02">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1400" b="1" i="0" u="none" strike="noStrike" cap="none" normalizeH="0" baseline="0" dirty="0">
                          <a:ln>
                            <a:noFill/>
                          </a:ln>
                          <a:solidFill>
                            <a:srgbClr val="006600"/>
                          </a:solidFill>
                          <a:effectLst/>
                          <a:latin typeface="+mj-lt"/>
                          <a:ea typeface="新細明體" pitchFamily="18" charset="-120"/>
                        </a:rPr>
                        <a:t>Running median filter</a:t>
                      </a:r>
                    </a:p>
                  </a:txBody>
                  <a:tcPr marL="81877" marR="81877"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29.193</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24.517</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rgbClr val="FF0000"/>
                          </a:solidFill>
                          <a:effectLst/>
                          <a:latin typeface="+mj-lt"/>
                          <a:ea typeface="新細明體" pitchFamily="18" charset="-120"/>
                        </a:rPr>
                        <a:t>35.720</a:t>
                      </a:r>
                    </a:p>
                  </a:txBody>
                  <a:tcPr marL="81877" marR="81877"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02">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1400" b="1" i="0" u="none" strike="noStrike" cap="none" normalizeH="0" baseline="0" dirty="0">
                          <a:ln>
                            <a:noFill/>
                          </a:ln>
                          <a:solidFill>
                            <a:srgbClr val="006600"/>
                          </a:solidFill>
                          <a:effectLst/>
                          <a:latin typeface="+mj-lt"/>
                          <a:ea typeface="新細明體" pitchFamily="18" charset="-120"/>
                        </a:rPr>
                        <a:t>Midrange filter</a:t>
                      </a:r>
                    </a:p>
                  </a:txBody>
                  <a:tcPr marL="81877" marR="81877"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22.171</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19.629</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-0.1658</a:t>
                      </a:r>
                    </a:p>
                  </a:txBody>
                  <a:tcPr marL="81877" marR="81877"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02">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1400" b="1" i="0" u="none" strike="noStrike" cap="none" normalizeH="0" baseline="0" dirty="0">
                          <a:ln>
                            <a:noFill/>
                          </a:ln>
                          <a:solidFill>
                            <a:srgbClr val="006600"/>
                          </a:solidFill>
                          <a:effectLst/>
                          <a:latin typeface="+mj-lt"/>
                          <a:ea typeface="新細明體" pitchFamily="18" charset="-120"/>
                        </a:rPr>
                        <a:t>Sigma filter</a:t>
                      </a:r>
                    </a:p>
                  </a:txBody>
                  <a:tcPr marL="81877" marR="81877"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rgbClr val="FF3300"/>
                          </a:solidFill>
                          <a:effectLst/>
                          <a:latin typeface="+mj-lt"/>
                          <a:ea typeface="新細明體" pitchFamily="18" charset="-120"/>
                        </a:rPr>
                        <a:t>34.717</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18.831</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-2.9151</a:t>
                      </a:r>
                    </a:p>
                  </a:txBody>
                  <a:tcPr marL="81877" marR="81877"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85</a:t>
            </a:fld>
            <a:endParaRPr lang="en-US" dirty="0"/>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2"/>
          <p:cNvSpPr>
            <a:spLocks noGrp="1" noChangeArrowheads="1"/>
          </p:cNvSpPr>
          <p:nvPr>
            <p:ph type="title"/>
          </p:nvPr>
        </p:nvSpPr>
        <p:spPr/>
        <p:txBody>
          <a:bodyPr/>
          <a:lstStyle/>
          <a:p>
            <a:pPr eaLnBrk="1" hangingPunct="1"/>
            <a:r>
              <a:rPr lang="en-US" altLang="zh-TW" dirty="0">
                <a:solidFill>
                  <a:schemeClr val="tx1"/>
                </a:solidFill>
              </a:rPr>
              <a:t>Fun Time 8</a:t>
            </a:r>
            <a:endParaRPr lang="zh-TW" altLang="zh-TW" dirty="0">
              <a:solidFill>
                <a:schemeClr val="tx1"/>
              </a:solidFill>
            </a:endParaRPr>
          </a:p>
        </p:txBody>
      </p:sp>
      <p:sp>
        <p:nvSpPr>
          <p:cNvPr id="41988" name="Rectangle 3"/>
          <p:cNvSpPr>
            <a:spLocks noGrp="1" noChangeArrowheads="1"/>
          </p:cNvSpPr>
          <p:nvPr>
            <p:ph idx="1"/>
          </p:nvPr>
        </p:nvSpPr>
        <p:spPr/>
        <p:txBody>
          <a:bodyPr/>
          <a:lstStyle/>
          <a:p>
            <a:pPr marL="0" indent="0" eaLnBrk="1" hangingPunct="1">
              <a:buFont typeface="Wingdings" pitchFamily="2" charset="2"/>
              <a:buNone/>
              <a:defRPr/>
            </a:pPr>
            <a:endParaRPr lang="en-US" altLang="zh-TW" dirty="0"/>
          </a:p>
          <a:p>
            <a:pPr eaLnBrk="1" hangingPunct="1">
              <a:defRPr/>
            </a:pPr>
            <a:endParaRPr lang="en-US" altLang="zh-TW" dirty="0"/>
          </a:p>
        </p:txBody>
      </p:sp>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3" name="投影片編號版面配置區 2"/>
          <p:cNvSpPr>
            <a:spLocks noGrp="1"/>
          </p:cNvSpPr>
          <p:nvPr>
            <p:ph type="sldNum" sz="quarter" idx="12"/>
          </p:nvPr>
        </p:nvSpPr>
        <p:spPr/>
        <p:txBody>
          <a:bodyPr/>
          <a:lstStyle/>
          <a:p>
            <a:fld id="{028E3F4F-51B2-42EE-AFA2-40C4572185CC}" type="slidenum">
              <a:rPr lang="en-US" smtClean="0"/>
              <a:t>86</a:t>
            </a:fld>
            <a:endParaRPr lang="en-US" dirty="0"/>
          </a:p>
        </p:txBody>
      </p:sp>
    </p:spTree>
    <p:extLst>
      <p:ext uri="{BB962C8B-B14F-4D97-AF65-F5344CB8AC3E}">
        <p14:creationId xmlns:p14="http://schemas.microsoft.com/office/powerpoint/2010/main" val="4792195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251521" y="1845734"/>
                <a:ext cx="8640959" cy="4023360"/>
              </a:xfrm>
            </p:spPr>
            <p:txBody>
              <a:bodyPr>
                <a:noAutofit/>
              </a:bodyPr>
              <a:lstStyle/>
              <a:p>
                <a:pPr marL="2514600" indent="-2514600">
                  <a:lnSpc>
                    <a:spcPct val="100000"/>
                  </a:lnSpc>
                  <a:spcBef>
                    <a:spcPts val="0"/>
                  </a:spcBef>
                  <a:spcAft>
                    <a:spcPts val="600"/>
                  </a:spcAft>
                  <a:buNone/>
                </a:pPr>
                <a:r>
                  <a:rPr lang="en-US" altLang="zh-TW" sz="2400" b="1" dirty="0" err="1">
                    <a:solidFill>
                      <a:schemeClr val="tx1"/>
                    </a:solidFill>
                    <a:latin typeface="+mj-lt"/>
                  </a:rPr>
                  <a:t>Unsharp</a:t>
                </a:r>
                <a:r>
                  <a:rPr lang="en-US" altLang="zh-TW" sz="2400" b="1" dirty="0">
                    <a:solidFill>
                      <a:schemeClr val="tx1"/>
                    </a:solidFill>
                    <a:latin typeface="+mj-lt"/>
                  </a:rPr>
                  <a:t> masking: </a:t>
                </a:r>
                <a:r>
                  <a:rPr lang="en-US" altLang="zh-TW" sz="2400" dirty="0">
                    <a:solidFill>
                      <a:schemeClr val="tx1"/>
                    </a:solidFill>
                    <a:latin typeface="+mj-lt"/>
                  </a:rPr>
                  <a:t>subtract fraction of</a:t>
                </a:r>
                <a:r>
                  <a:rPr lang="zh-TW" altLang="en-US" sz="2400" dirty="0">
                    <a:solidFill>
                      <a:schemeClr val="tx1"/>
                    </a:solidFill>
                    <a:latin typeface="+mj-lt"/>
                  </a:rPr>
                  <a:t> </a:t>
                </a:r>
                <a:r>
                  <a:rPr lang="en-US" altLang="zh-TW" sz="2400" dirty="0">
                    <a:solidFill>
                      <a:schemeClr val="tx1"/>
                    </a:solidFill>
                    <a:latin typeface="+mj-lt"/>
                  </a:rPr>
                  <a:t>neighborhood mean and scale result.</a:t>
                </a:r>
              </a:p>
              <a:p>
                <a:pPr marL="0" indent="0" algn="ctr">
                  <a:lnSpc>
                    <a:spcPct val="100000"/>
                  </a:lnSpc>
                  <a:spcBef>
                    <a:spcPts val="0"/>
                  </a:spcBef>
                  <a:spcAft>
                    <a:spcPts val="600"/>
                  </a:spcAft>
                </a:pPr>
                <a14:m>
                  <m:oMath xmlns:m="http://schemas.openxmlformats.org/officeDocument/2006/math">
                    <m:sSub>
                      <m:sSubPr>
                        <m:ctrlPr>
                          <a:rPr lang="en-US" altLang="zh-TW" sz="2400" b="1" i="1" smtClean="0">
                            <a:solidFill>
                              <a:schemeClr val="tx1"/>
                            </a:solidFill>
                            <a:latin typeface="Cambria Math" panose="02040503050406030204" pitchFamily="18" charset="0"/>
                          </a:rPr>
                        </m:ctrlPr>
                      </m:sSubPr>
                      <m:e>
                        <m:r>
                          <a:rPr lang="en-US" altLang="zh-TW" sz="2400" b="1" i="1" smtClean="0">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𝒔𝒉𝒂𝒓𝒑𝒆𝒏𝒆𝒅</m:t>
                        </m:r>
                      </m:sub>
                    </m:sSub>
                  </m:oMath>
                </a14:m>
                <a:r>
                  <a:rPr lang="en-US" altLang="zh-TW" sz="2400" b="1" i="1" dirty="0">
                    <a:solidFill>
                      <a:schemeClr val="tx1"/>
                    </a:solidFill>
                    <a:latin typeface="+mj-lt"/>
                  </a:rPr>
                  <a:t> = s[y - k</a:t>
                </a:r>
                <a14:m>
                  <m:oMath xmlns:m="http://schemas.openxmlformats.org/officeDocument/2006/math">
                    <m:acc>
                      <m:accPr>
                        <m:chr m:val="̂"/>
                        <m:ctrlPr>
                          <a:rPr lang="en-US" altLang="zh-TW" sz="2400" b="1" i="1" smtClean="0">
                            <a:solidFill>
                              <a:schemeClr val="tx1"/>
                            </a:solidFill>
                            <a:latin typeface="Cambria Math" panose="02040503050406030204" pitchFamily="18" charset="0"/>
                          </a:rPr>
                        </m:ctrlPr>
                      </m:accPr>
                      <m:e>
                        <m:r>
                          <a:rPr lang="zh-TW" altLang="en-US" sz="2400" b="1" i="1" smtClean="0">
                            <a:solidFill>
                              <a:schemeClr val="tx1"/>
                            </a:solidFill>
                            <a:latin typeface="Cambria Math" panose="02040503050406030204" pitchFamily="18" charset="0"/>
                          </a:rPr>
                          <m:t>𝝁</m:t>
                        </m:r>
                      </m:e>
                    </m:acc>
                  </m:oMath>
                </a14:m>
                <a:r>
                  <a:rPr lang="en-US" altLang="zh-TW" sz="2400" b="1" i="1" dirty="0">
                    <a:solidFill>
                      <a:schemeClr val="tx1"/>
                    </a:solidFill>
                    <a:latin typeface="+mj-lt"/>
                  </a:rPr>
                  <a:t>]</a:t>
                </a:r>
              </a:p>
              <a:p>
                <a:pPr marL="0" indent="0">
                  <a:lnSpc>
                    <a:spcPct val="100000"/>
                  </a:lnSpc>
                  <a:spcBef>
                    <a:spcPts val="0"/>
                  </a:spcBef>
                  <a:spcAft>
                    <a:spcPts val="600"/>
                  </a:spcAft>
                  <a:buNone/>
                </a:pPr>
                <a:r>
                  <a:rPr lang="en-US" altLang="zh-TW" sz="2400" b="1" i="1" dirty="0">
                    <a:solidFill>
                      <a:schemeClr val="tx1"/>
                    </a:solidFill>
                    <a:latin typeface="+mj-lt"/>
                  </a:rPr>
                  <a:t>s</a:t>
                </a:r>
                <a:r>
                  <a:rPr lang="en-US" altLang="zh-TW" sz="2400" b="1" dirty="0">
                    <a:solidFill>
                      <a:schemeClr val="tx1"/>
                    </a:solidFill>
                    <a:latin typeface="+mj-lt"/>
                  </a:rPr>
                  <a:t>: </a:t>
                </a:r>
                <a:r>
                  <a:rPr lang="en-US" altLang="zh-TW" sz="2400" dirty="0">
                    <a:solidFill>
                      <a:schemeClr val="tx1"/>
                    </a:solidFill>
                    <a:latin typeface="+mj-lt"/>
                  </a:rPr>
                  <a:t>scaling constant</a:t>
                </a:r>
              </a:p>
              <a:p>
                <a:pPr marL="0" indent="0">
                  <a:lnSpc>
                    <a:spcPct val="100000"/>
                  </a:lnSpc>
                  <a:spcBef>
                    <a:spcPts val="0"/>
                  </a:spcBef>
                  <a:spcAft>
                    <a:spcPts val="600"/>
                  </a:spcAft>
                  <a:buNone/>
                </a:pPr>
                <a:r>
                  <a:rPr lang="en-US" altLang="zh-TW" sz="2400" b="1" i="1" dirty="0">
                    <a:solidFill>
                      <a:schemeClr val="tx1"/>
                    </a:solidFill>
                    <a:latin typeface="+mj-lt"/>
                  </a:rPr>
                  <a:t>y</a:t>
                </a:r>
                <a:r>
                  <a:rPr lang="en-US" altLang="zh-TW" sz="2400" b="1" dirty="0">
                    <a:solidFill>
                      <a:schemeClr val="tx1"/>
                    </a:solidFill>
                    <a:latin typeface="+mj-lt"/>
                  </a:rPr>
                  <a:t>: </a:t>
                </a:r>
                <a:r>
                  <a:rPr lang="en-US" altLang="zh-TW" sz="2400" dirty="0">
                    <a:solidFill>
                      <a:schemeClr val="tx1"/>
                    </a:solidFill>
                    <a:latin typeface="+mj-lt"/>
                  </a:rPr>
                  <a:t>center pixel value</a:t>
                </a:r>
              </a:p>
              <a:p>
                <a:pPr marL="0" indent="0">
                  <a:lnSpc>
                    <a:spcPct val="100000"/>
                  </a:lnSpc>
                  <a:spcBef>
                    <a:spcPts val="0"/>
                  </a:spcBef>
                  <a:spcAft>
                    <a:spcPts val="600"/>
                  </a:spcAft>
                  <a:buNone/>
                </a:pPr>
                <a:r>
                  <a:rPr lang="en-US" altLang="zh-TW" sz="2400" b="1" i="1" dirty="0">
                    <a:solidFill>
                      <a:schemeClr val="tx1"/>
                    </a:solidFill>
                    <a:latin typeface="+mj-lt"/>
                  </a:rPr>
                  <a:t>k</a:t>
                </a:r>
                <a:r>
                  <a:rPr lang="en-US" altLang="zh-TW" sz="2400" b="1" dirty="0">
                    <a:solidFill>
                      <a:schemeClr val="tx1"/>
                    </a:solidFill>
                    <a:latin typeface="+mj-lt"/>
                  </a:rPr>
                  <a:t>: </a:t>
                </a:r>
                <a:r>
                  <a:rPr lang="en-US" altLang="zh-TW" sz="2400" dirty="0">
                    <a:solidFill>
                      <a:schemeClr val="tx1"/>
                    </a:solidFill>
                    <a:latin typeface="+mj-lt"/>
                  </a:rPr>
                  <a:t>fraction, reasonable between </a:t>
                </a:r>
                <a14:m>
                  <m:oMath xmlns:m="http://schemas.openxmlformats.org/officeDocument/2006/math">
                    <m:f>
                      <m:fPr>
                        <m:ctrlPr>
                          <a:rPr lang="en-US" altLang="zh-TW" sz="2400" i="1" smtClean="0">
                            <a:solidFill>
                              <a:schemeClr val="tx1"/>
                            </a:solidFill>
                            <a:latin typeface="Cambria Math" panose="02040503050406030204" pitchFamily="18" charset="0"/>
                          </a:rPr>
                        </m:ctrlPr>
                      </m:fPr>
                      <m:num>
                        <m:r>
                          <a:rPr lang="en-US" altLang="zh-TW" sz="2400" b="0" i="1" smtClean="0">
                            <a:solidFill>
                              <a:schemeClr val="tx1"/>
                            </a:solidFill>
                            <a:latin typeface="Cambria Math" panose="02040503050406030204" pitchFamily="18" charset="0"/>
                          </a:rPr>
                          <m:t>1</m:t>
                        </m:r>
                      </m:num>
                      <m:den>
                        <m:r>
                          <a:rPr lang="en-US" altLang="zh-TW" sz="2400" b="0" i="1" smtClean="0">
                            <a:solidFill>
                              <a:schemeClr val="tx1"/>
                            </a:solidFill>
                            <a:latin typeface="Cambria Math" panose="02040503050406030204" pitchFamily="18" charset="0"/>
                          </a:rPr>
                          <m:t>5</m:t>
                        </m:r>
                      </m:den>
                    </m:f>
                  </m:oMath>
                </a14:m>
                <a:r>
                  <a:rPr lang="en-US" altLang="zh-TW" sz="2400" dirty="0">
                    <a:solidFill>
                      <a:schemeClr val="tx1"/>
                    </a:solidFill>
                    <a:latin typeface="+mj-lt"/>
                  </a:rPr>
                  <a:t> and </a:t>
                </a:r>
                <a14:m>
                  <m:oMath xmlns:m="http://schemas.openxmlformats.org/officeDocument/2006/math">
                    <m:f>
                      <m:fPr>
                        <m:ctrlPr>
                          <a:rPr lang="en-US" altLang="zh-TW" sz="2400" i="1" smtClean="0">
                            <a:solidFill>
                              <a:schemeClr val="tx1"/>
                            </a:solidFill>
                            <a:latin typeface="Cambria Math" panose="02040503050406030204" pitchFamily="18" charset="0"/>
                          </a:rPr>
                        </m:ctrlPr>
                      </m:fPr>
                      <m:num>
                        <m:r>
                          <a:rPr lang="en-US" altLang="zh-TW" sz="2400" b="0" i="1" smtClean="0">
                            <a:solidFill>
                              <a:schemeClr val="tx1"/>
                            </a:solidFill>
                            <a:latin typeface="Cambria Math" panose="02040503050406030204" pitchFamily="18" charset="0"/>
                          </a:rPr>
                          <m:t>2</m:t>
                        </m:r>
                      </m:num>
                      <m:den>
                        <m:r>
                          <a:rPr lang="en-US" altLang="zh-TW" sz="2400" b="0" i="1" smtClean="0">
                            <a:solidFill>
                              <a:schemeClr val="tx1"/>
                            </a:solidFill>
                            <a:latin typeface="Cambria Math" panose="02040503050406030204" pitchFamily="18" charset="0"/>
                          </a:rPr>
                          <m:t>3</m:t>
                        </m:r>
                      </m:den>
                    </m:f>
                  </m:oMath>
                </a14:m>
                <a:endParaRPr lang="en-US" altLang="zh-TW" sz="2400" dirty="0">
                  <a:solidFill>
                    <a:schemeClr val="tx1"/>
                  </a:solidFill>
                  <a:latin typeface="+mj-lt"/>
                </a:endParaRPr>
              </a:p>
              <a:p>
                <a:pPr marL="0" indent="0">
                  <a:lnSpc>
                    <a:spcPct val="100000"/>
                  </a:lnSpc>
                  <a:spcBef>
                    <a:spcPts val="0"/>
                  </a:spcBef>
                  <a:spcAft>
                    <a:spcPts val="600"/>
                  </a:spcAft>
                  <a:buNone/>
                </a:pPr>
                <a14:m>
                  <m:oMath xmlns:m="http://schemas.openxmlformats.org/officeDocument/2006/math">
                    <m:acc>
                      <m:accPr>
                        <m:chr m:val="̂"/>
                        <m:ctrlPr>
                          <a:rPr lang="en-US" altLang="zh-TW" sz="2400" b="1" i="1">
                            <a:solidFill>
                              <a:schemeClr val="tx1"/>
                            </a:solidFill>
                            <a:latin typeface="Cambria Math" panose="02040503050406030204" pitchFamily="18" charset="0"/>
                          </a:rPr>
                        </m:ctrlPr>
                      </m:accPr>
                      <m:e>
                        <m:r>
                          <a:rPr lang="zh-TW" altLang="en-US" sz="2400" b="1" i="1">
                            <a:solidFill>
                              <a:schemeClr val="tx1"/>
                            </a:solidFill>
                            <a:latin typeface="Cambria Math" panose="02040503050406030204" pitchFamily="18" charset="0"/>
                          </a:rPr>
                          <m:t>𝝁</m:t>
                        </m:r>
                      </m:e>
                    </m:acc>
                  </m:oMath>
                </a14:m>
                <a:r>
                  <a:rPr lang="en-US" altLang="zh-TW" sz="2400" b="1" i="1" dirty="0">
                    <a:solidFill>
                      <a:schemeClr val="tx1"/>
                    </a:solidFill>
                    <a:latin typeface="+mj-lt"/>
                  </a:rPr>
                  <a:t> = </a:t>
                </a:r>
                <a14:m>
                  <m:oMath xmlns:m="http://schemas.openxmlformats.org/officeDocument/2006/math">
                    <m:f>
                      <m:fPr>
                        <m:ctrlPr>
                          <a:rPr lang="en-US" altLang="zh-TW" sz="2400" b="1" i="1" smtClean="0">
                            <a:solidFill>
                              <a:schemeClr val="tx1"/>
                            </a:solidFill>
                            <a:latin typeface="Cambria Math" panose="02040503050406030204" pitchFamily="18" charset="0"/>
                          </a:rPr>
                        </m:ctrlPr>
                      </m:fPr>
                      <m:num>
                        <m:r>
                          <a:rPr lang="en-US" altLang="zh-TW" sz="2400" b="1" i="1" smtClean="0">
                            <a:solidFill>
                              <a:schemeClr val="tx1"/>
                            </a:solidFill>
                            <a:latin typeface="Cambria Math" panose="02040503050406030204" pitchFamily="18" charset="0"/>
                          </a:rPr>
                          <m:t>𝟏</m:t>
                        </m:r>
                      </m:num>
                      <m:den>
                        <m:r>
                          <a:rPr lang="en-US" altLang="zh-TW" sz="2400" b="1" i="1" smtClean="0">
                            <a:solidFill>
                              <a:schemeClr val="tx1"/>
                            </a:solidFill>
                            <a:latin typeface="Cambria Math" panose="02040503050406030204" pitchFamily="18" charset="0"/>
                          </a:rPr>
                          <m:t>𝑵</m:t>
                        </m:r>
                      </m:den>
                    </m:f>
                    <m:nary>
                      <m:naryPr>
                        <m:chr m:val="∑"/>
                        <m:ctrlPr>
                          <a:rPr lang="en-US" altLang="zh-TW" sz="2400" b="1" i="1" smtClean="0">
                            <a:solidFill>
                              <a:schemeClr val="tx1"/>
                            </a:solidFill>
                            <a:latin typeface="Cambria Math" panose="02040503050406030204" pitchFamily="18" charset="0"/>
                          </a:rPr>
                        </m:ctrlPr>
                      </m:naryPr>
                      <m:sub>
                        <m:r>
                          <m:rPr>
                            <m:brk m:alnAt="23"/>
                          </m:rPr>
                          <a:rPr lang="en-US" altLang="zh-TW" sz="2400" b="1" i="1" smtClean="0">
                            <a:solidFill>
                              <a:schemeClr val="tx1"/>
                            </a:solidFill>
                            <a:latin typeface="Cambria Math" panose="02040503050406030204" pitchFamily="18" charset="0"/>
                          </a:rPr>
                          <m:t>𝒏</m:t>
                        </m:r>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rPr>
                          <m:t>𝟏</m:t>
                        </m:r>
                      </m:sub>
                      <m:sup>
                        <m:r>
                          <a:rPr lang="en-US" altLang="zh-TW" sz="2400" b="1" i="1" smtClean="0">
                            <a:solidFill>
                              <a:schemeClr val="tx1"/>
                            </a:solidFill>
                            <a:latin typeface="Cambria Math" panose="02040503050406030204" pitchFamily="18" charset="0"/>
                          </a:rPr>
                          <m:t>𝑵</m:t>
                        </m:r>
                      </m:sup>
                      <m:e>
                        <m:sSub>
                          <m:sSubPr>
                            <m:ctrlPr>
                              <a:rPr lang="en-US" altLang="zh-TW" sz="2400" b="1" i="1" smtClean="0">
                                <a:solidFill>
                                  <a:schemeClr val="tx1"/>
                                </a:solidFill>
                                <a:latin typeface="Cambria Math" panose="02040503050406030204" pitchFamily="18" charset="0"/>
                              </a:rPr>
                            </m:ctrlPr>
                          </m:sSubPr>
                          <m:e>
                            <m:r>
                              <a:rPr lang="en-US" altLang="zh-TW" sz="2400" b="1" i="1" smtClean="0">
                                <a:solidFill>
                                  <a:schemeClr val="tx1"/>
                                </a:solidFill>
                                <a:latin typeface="Cambria Math" panose="02040503050406030204" pitchFamily="18" charset="0"/>
                              </a:rPr>
                              <m:t>𝒙</m:t>
                            </m:r>
                          </m:e>
                          <m:sub>
                            <m:r>
                              <a:rPr lang="en-US" altLang="zh-TW" sz="2400" b="1" i="1" smtClean="0">
                                <a:solidFill>
                                  <a:schemeClr val="tx1"/>
                                </a:solidFill>
                                <a:latin typeface="Cambria Math" panose="02040503050406030204" pitchFamily="18" charset="0"/>
                              </a:rPr>
                              <m:t>𝒏</m:t>
                            </m:r>
                          </m:sub>
                        </m:sSub>
                      </m:e>
                    </m:nary>
                  </m:oMath>
                </a14:m>
                <a:r>
                  <a:rPr lang="en-US" altLang="zh-TW" sz="2400" dirty="0">
                    <a:solidFill>
                      <a:schemeClr val="tx1"/>
                    </a:solidFill>
                    <a:latin typeface="+mj-lt"/>
                  </a:rPr>
                  <a:t> is neighborhood mean</a:t>
                </a:r>
              </a:p>
              <a:p>
                <a:pPr marL="0" indent="0">
                  <a:lnSpc>
                    <a:spcPct val="100000"/>
                  </a:lnSpc>
                  <a:spcBef>
                    <a:spcPts val="0"/>
                  </a:spcBef>
                  <a:spcAft>
                    <a:spcPts val="600"/>
                  </a:spcAft>
                  <a:buNone/>
                </a:pPr>
                <a:r>
                  <a:rPr lang="en-US" altLang="zh-TW" sz="2400" dirty="0">
                    <a:solidFill>
                      <a:schemeClr val="tx1"/>
                    </a:solidFill>
                    <a:latin typeface="+mj-lt"/>
                  </a:rPr>
                  <a:t>possible to replace neighborhood mean (</a:t>
                </a:r>
                <a14:m>
                  <m:oMath xmlns:m="http://schemas.openxmlformats.org/officeDocument/2006/math">
                    <m:acc>
                      <m:accPr>
                        <m:chr m:val="̂"/>
                        <m:ctrlPr>
                          <a:rPr lang="en-US" altLang="zh-TW" sz="2400" i="1">
                            <a:solidFill>
                              <a:schemeClr val="tx1"/>
                            </a:solidFill>
                            <a:latin typeface="Cambria Math" panose="02040503050406030204" pitchFamily="18" charset="0"/>
                          </a:rPr>
                        </m:ctrlPr>
                      </m:accPr>
                      <m:e>
                        <m:r>
                          <a:rPr lang="zh-TW" altLang="en-US" sz="2400" i="1">
                            <a:solidFill>
                              <a:schemeClr val="tx1"/>
                            </a:solidFill>
                            <a:latin typeface="Cambria Math" panose="02040503050406030204" pitchFamily="18" charset="0"/>
                          </a:rPr>
                          <m:t>𝜇</m:t>
                        </m:r>
                      </m:e>
                    </m:acc>
                  </m:oMath>
                </a14:m>
                <a:r>
                  <a:rPr lang="en-US" altLang="zh-TW" sz="2400" dirty="0">
                    <a:solidFill>
                      <a:schemeClr val="tx1"/>
                    </a:solidFill>
                    <a:latin typeface="+mj-lt"/>
                  </a:rPr>
                  <a:t>) with neighborhood median.</a:t>
                </a: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251521" y="1845734"/>
                <a:ext cx="8640959" cy="4023360"/>
              </a:xfrm>
              <a:blipFill>
                <a:blip r:embed="rId3"/>
                <a:stretch>
                  <a:fillRect l="-2116" t="-1212" r="-3103"/>
                </a:stretch>
              </a:blipFill>
            </p:spPr>
            <p:txBody>
              <a:bodyPr/>
              <a:lstStyle/>
              <a:p>
                <a:r>
                  <a:rPr lang="zh-TW" altLang="en-US">
                    <a:noFill/>
                  </a:rPr>
                  <a:t> </a:t>
                </a:r>
              </a:p>
            </p:txBody>
          </p:sp>
        </mc:Fallback>
      </mc:AlternateContent>
      <p:sp>
        <p:nvSpPr>
          <p:cNvPr id="23558" name="Rectangle 2"/>
          <p:cNvSpPr>
            <a:spLocks noGrp="1" noChangeArrowheads="1"/>
          </p:cNvSpPr>
          <p:nvPr>
            <p:ph type="title"/>
          </p:nvPr>
        </p:nvSpPr>
        <p:spPr/>
        <p:txBody>
          <a:bodyPr/>
          <a:lstStyle/>
          <a:p>
            <a:pPr eaLnBrk="1" hangingPunct="1"/>
            <a:r>
              <a:rPr lang="en-US" altLang="zh-TW" b="0" dirty="0">
                <a:solidFill>
                  <a:schemeClr val="tx1"/>
                </a:solidFill>
              </a:rPr>
              <a:t>7.3 Sharpening</a:t>
            </a:r>
          </a:p>
        </p:txBody>
      </p:sp>
      <p:sp>
        <p:nvSpPr>
          <p:cNvPr id="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87</a:t>
            </a:fld>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196358" y="1845734"/>
                <a:ext cx="8751284" cy="4463586"/>
              </a:xfrm>
            </p:spPr>
            <p:txBody>
              <a:bodyPr>
                <a:normAutofit/>
              </a:bodyPr>
              <a:lstStyle/>
              <a:p>
                <a:pPr marL="3584575" indent="-3136900">
                  <a:lnSpc>
                    <a:spcPct val="100000"/>
                  </a:lnSpc>
                  <a:spcBef>
                    <a:spcPts val="0"/>
                  </a:spcBef>
                  <a:spcAft>
                    <a:spcPts val="2400"/>
                  </a:spcAft>
                  <a:buNone/>
                </a:pPr>
                <a:r>
                  <a:rPr lang="en-US" altLang="zh-TW" sz="2400" b="1" dirty="0">
                    <a:solidFill>
                      <a:schemeClr val="tx1"/>
                    </a:solidFill>
                    <a:latin typeface="+mj-lt"/>
                  </a:rPr>
                  <a:t>Extremum-sharpening: </a:t>
                </a:r>
                <a:r>
                  <a:rPr lang="en-US" altLang="zh-TW" sz="2400" dirty="0">
                    <a:solidFill>
                      <a:schemeClr val="tx1"/>
                    </a:solidFill>
                    <a:latin typeface="+mj-lt"/>
                  </a:rPr>
                  <a:t>Output closer of neighborhood maximum or minimum.</a:t>
                </a:r>
              </a:p>
              <a:p>
                <a:pPr marL="0" indent="0" algn="ctr">
                  <a:lnSpc>
                    <a:spcPct val="100000"/>
                  </a:lnSpc>
                  <a:spcBef>
                    <a:spcPts val="0"/>
                  </a:spcBef>
                  <a:spcAft>
                    <a:spcPts val="2400"/>
                  </a:spcAft>
                  <a:buNone/>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𝒎𝒊𝒏</m:t>
                        </m:r>
                      </m:sub>
                    </m:sSub>
                  </m:oMath>
                </a14:m>
                <a:r>
                  <a:rPr lang="en-US" altLang="zh-TW" sz="2400" b="1" i="1" dirty="0">
                    <a:solidFill>
                      <a:schemeClr val="tx1"/>
                    </a:solidFill>
                    <a:latin typeface="+mj-lt"/>
                  </a:rPr>
                  <a:t> = min</a:t>
                </a:r>
                <a14:m>
                  <m:oMath xmlns:m="http://schemas.openxmlformats.org/officeDocument/2006/math">
                    <m:d>
                      <m:dPr>
                        <m:begChr m:val="{"/>
                        <m:endChr m:val="}"/>
                        <m:ctrlPr>
                          <a:rPr lang="en-US" altLang="zh-TW" sz="2400" b="1" i="1" smtClean="0">
                            <a:solidFill>
                              <a:schemeClr val="tx1"/>
                            </a:solidFill>
                            <a:latin typeface="Cambria Math" panose="02040503050406030204" pitchFamily="18" charset="0"/>
                          </a:rPr>
                        </m:ctrlPr>
                      </m:dPr>
                      <m:e>
                        <m:r>
                          <m:rPr>
                            <m:nor/>
                          </m:rPr>
                          <a:rPr lang="en-US" altLang="zh-TW" sz="2400" b="1" i="1" smtClean="0">
                            <a:solidFill>
                              <a:schemeClr val="tx1"/>
                            </a:solidFill>
                            <a:latin typeface="+mj-lt"/>
                          </a:rPr>
                          <m:t>f</m:t>
                        </m:r>
                        <m:r>
                          <m:rPr>
                            <m:nor/>
                          </m:rPr>
                          <a:rPr lang="en-US" altLang="zh-TW" sz="2400" b="1" i="1" smtClean="0">
                            <a:solidFill>
                              <a:schemeClr val="tx1"/>
                            </a:solidFill>
                            <a:latin typeface="+mj-lt"/>
                          </a:rPr>
                          <m:t>(</m:t>
                        </m:r>
                        <m:r>
                          <m:rPr>
                            <m:nor/>
                          </m:rPr>
                          <a:rPr lang="en-US" altLang="zh-TW" sz="2400" b="1" i="1" smtClean="0">
                            <a:solidFill>
                              <a:schemeClr val="tx1"/>
                            </a:solidFill>
                            <a:latin typeface="+mj-lt"/>
                          </a:rPr>
                          <m:t>r</m:t>
                        </m:r>
                        <m:r>
                          <m:rPr>
                            <m:nor/>
                          </m:rPr>
                          <a:rPr lang="en-US" altLang="zh-TW" sz="2400" b="1" i="1" smtClean="0">
                            <a:solidFill>
                              <a:schemeClr val="tx1"/>
                            </a:solidFill>
                            <a:latin typeface="+mj-lt"/>
                          </a:rPr>
                          <m:t>+</m:t>
                        </m:r>
                        <m:r>
                          <m:rPr>
                            <m:nor/>
                          </m:rPr>
                          <a:rPr lang="en-US" altLang="zh-TW" sz="2400" b="1" i="1" smtClean="0">
                            <a:solidFill>
                              <a:schemeClr val="tx1"/>
                            </a:solidFill>
                            <a:latin typeface="+mj-lt"/>
                          </a:rPr>
                          <m:t>r</m:t>
                        </m:r>
                        <m:r>
                          <m:rPr>
                            <m:nor/>
                          </m:rPr>
                          <a:rPr lang="en-US" altLang="zh-TW" sz="2400" b="1" i="1" smtClean="0">
                            <a:solidFill>
                              <a:schemeClr val="tx1"/>
                            </a:solidFill>
                            <a:latin typeface="+mj-lt"/>
                          </a:rPr>
                          <m:t>′, </m:t>
                        </m:r>
                        <m:r>
                          <m:rPr>
                            <m:nor/>
                          </m:rPr>
                          <a:rPr lang="en-US" altLang="zh-TW" sz="2400" b="1" i="1" smtClean="0">
                            <a:solidFill>
                              <a:schemeClr val="tx1"/>
                            </a:solidFill>
                            <a:latin typeface="+mj-lt"/>
                          </a:rPr>
                          <m:t>c</m:t>
                        </m:r>
                        <m:r>
                          <m:rPr>
                            <m:nor/>
                          </m:rPr>
                          <a:rPr lang="en-US" altLang="zh-TW" sz="2400" b="1" i="1" smtClean="0">
                            <a:solidFill>
                              <a:schemeClr val="tx1"/>
                            </a:solidFill>
                            <a:latin typeface="+mj-lt"/>
                          </a:rPr>
                          <m:t>+</m:t>
                        </m:r>
                        <m:r>
                          <m:rPr>
                            <m:nor/>
                          </m:rPr>
                          <a:rPr lang="en-US" altLang="zh-TW" sz="2400" b="1" i="1" smtClean="0">
                            <a:solidFill>
                              <a:schemeClr val="tx1"/>
                            </a:solidFill>
                            <a:latin typeface="+mj-lt"/>
                          </a:rPr>
                          <m:t>c</m:t>
                        </m:r>
                        <m:r>
                          <m:rPr>
                            <m:nor/>
                          </m:rPr>
                          <a:rPr lang="en-US" altLang="zh-TW" sz="2400" b="1" i="1" smtClean="0">
                            <a:solidFill>
                              <a:schemeClr val="tx1"/>
                            </a:solidFill>
                            <a:latin typeface="+mj-lt"/>
                          </a:rPr>
                          <m:t>′)</m:t>
                        </m:r>
                      </m:e>
                      <m:e>
                        <m:r>
                          <a:rPr lang="en-US" altLang="zh-TW" sz="2400" b="1" i="1" smtClean="0">
                            <a:solidFill>
                              <a:schemeClr val="tx1"/>
                            </a:solidFill>
                            <a:latin typeface="Cambria Math" panose="02040503050406030204" pitchFamily="18" charset="0"/>
                          </a:rPr>
                          <m:t>(</m:t>
                        </m:r>
                        <m:sSup>
                          <m:sSupPr>
                            <m:ctrlPr>
                              <a:rPr lang="en-US" altLang="zh-TW" sz="2400" b="1" i="1" smtClean="0">
                                <a:solidFill>
                                  <a:schemeClr val="tx1"/>
                                </a:solidFill>
                                <a:latin typeface="Cambria Math" panose="02040503050406030204" pitchFamily="18" charset="0"/>
                              </a:rPr>
                            </m:ctrlPr>
                          </m:sSupPr>
                          <m:e>
                            <m:r>
                              <a:rPr lang="en-US" altLang="zh-TW" sz="2400" b="1" i="1" smtClean="0">
                                <a:solidFill>
                                  <a:schemeClr val="tx1"/>
                                </a:solidFill>
                                <a:latin typeface="Cambria Math" panose="02040503050406030204" pitchFamily="18" charset="0"/>
                              </a:rPr>
                              <m:t>𝒓</m:t>
                            </m:r>
                          </m:e>
                          <m:sup>
                            <m:r>
                              <a:rPr lang="en-US" altLang="zh-TW" sz="2400" b="1" i="1" smtClean="0">
                                <a:solidFill>
                                  <a:schemeClr val="tx1"/>
                                </a:solidFill>
                                <a:latin typeface="Cambria Math" panose="02040503050406030204" pitchFamily="18" charset="0"/>
                              </a:rPr>
                              <m:t>′</m:t>
                            </m:r>
                          </m:sup>
                        </m:sSup>
                        <m:r>
                          <a:rPr lang="en-US" altLang="zh-TW" sz="2400" b="1" i="1" smtClean="0">
                            <a:solidFill>
                              <a:schemeClr val="tx1"/>
                            </a:solidFill>
                            <a:latin typeface="Cambria Math" panose="02040503050406030204" pitchFamily="18" charset="0"/>
                          </a:rPr>
                          <m:t>, </m:t>
                        </m:r>
                        <m:r>
                          <a:rPr lang="en-US" altLang="zh-TW" sz="2400" b="1" i="1" smtClean="0">
                            <a:solidFill>
                              <a:schemeClr val="tx1"/>
                            </a:solidFill>
                            <a:latin typeface="Cambria Math" panose="02040503050406030204" pitchFamily="18" charset="0"/>
                          </a:rPr>
                          <m:t>𝒄</m:t>
                        </m:r>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ea typeface="Cambria Math" panose="02040503050406030204" pitchFamily="18" charset="0"/>
                          </a:rPr>
                          <m:t>𝑾</m:t>
                        </m:r>
                      </m:e>
                    </m:d>
                  </m:oMath>
                </a14:m>
                <a:r>
                  <a:rPr lang="en-US" altLang="zh-TW" sz="2400" b="1" i="1" dirty="0">
                    <a:solidFill>
                      <a:schemeClr val="tx1"/>
                    </a:solidFill>
                    <a:latin typeface="+mj-lt"/>
                  </a:rPr>
                  <a:t> = f </a:t>
                </a:r>
                <a14:m>
                  <m:oMath xmlns:m="http://schemas.openxmlformats.org/officeDocument/2006/math">
                    <m:r>
                      <a:rPr lang="en-US" altLang="zh-TW" sz="2400" b="1" i="1" smtClean="0">
                        <a:solidFill>
                          <a:schemeClr val="tx1"/>
                        </a:solidFill>
                        <a:latin typeface="Cambria Math" panose="02040503050406030204" pitchFamily="18" charset="0"/>
                        <a:ea typeface="Cambria Math" panose="02040503050406030204" pitchFamily="18" charset="0"/>
                      </a:rPr>
                      <m:t>⊖</m:t>
                    </m:r>
                  </m:oMath>
                </a14:m>
                <a:r>
                  <a:rPr lang="en-US" altLang="zh-TW" sz="2400" b="1" i="1" dirty="0">
                    <a:solidFill>
                      <a:schemeClr val="tx1"/>
                    </a:solidFill>
                    <a:latin typeface="+mj-lt"/>
                  </a:rPr>
                  <a:t> W</a:t>
                </a:r>
              </a:p>
              <a:p>
                <a:pPr marL="0" indent="0" algn="ctr">
                  <a:lnSpc>
                    <a:spcPct val="100000"/>
                  </a:lnSpc>
                  <a:spcBef>
                    <a:spcPts val="0"/>
                  </a:spcBef>
                  <a:spcAft>
                    <a:spcPts val="2400"/>
                  </a:spcAft>
                  <a:buNone/>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𝒎</m:t>
                        </m:r>
                        <m:r>
                          <a:rPr lang="en-US" altLang="zh-TW" sz="2400" b="1" i="1" smtClean="0">
                            <a:solidFill>
                              <a:schemeClr val="tx1"/>
                            </a:solidFill>
                            <a:latin typeface="Cambria Math" panose="02040503050406030204" pitchFamily="18" charset="0"/>
                          </a:rPr>
                          <m:t>𝒂𝒙</m:t>
                        </m:r>
                      </m:sub>
                    </m:sSub>
                  </m:oMath>
                </a14:m>
                <a:r>
                  <a:rPr lang="en-US" altLang="zh-TW" sz="2400" b="1" i="1" dirty="0">
                    <a:solidFill>
                      <a:schemeClr val="tx1"/>
                    </a:solidFill>
                    <a:latin typeface="+mj-lt"/>
                  </a:rPr>
                  <a:t> = max</a:t>
                </a:r>
                <a14:m>
                  <m:oMath xmlns:m="http://schemas.openxmlformats.org/officeDocument/2006/math">
                    <m:d>
                      <m:dPr>
                        <m:begChr m:val="{"/>
                        <m:endChr m:val="}"/>
                        <m:ctrlPr>
                          <a:rPr lang="en-US" altLang="zh-TW" sz="2400" b="1" i="1">
                            <a:solidFill>
                              <a:schemeClr val="tx1"/>
                            </a:solidFill>
                            <a:latin typeface="Cambria Math" panose="02040503050406030204" pitchFamily="18" charset="0"/>
                          </a:rPr>
                        </m:ctrlPr>
                      </m:dPr>
                      <m:e>
                        <m:r>
                          <m:rPr>
                            <m:nor/>
                          </m:rPr>
                          <a:rPr lang="en-US" altLang="zh-TW" sz="2400" b="1" i="1">
                            <a:solidFill>
                              <a:schemeClr val="tx1"/>
                            </a:solidFill>
                            <a:latin typeface="+mj-lt"/>
                          </a:rPr>
                          <m:t>f</m:t>
                        </m:r>
                        <m:r>
                          <m:rPr>
                            <m:nor/>
                          </m:rPr>
                          <a:rPr lang="en-US" altLang="zh-TW" sz="2400" b="1" i="1">
                            <a:solidFill>
                              <a:schemeClr val="tx1"/>
                            </a:solidFill>
                            <a:latin typeface="+mj-lt"/>
                          </a:rPr>
                          <m:t>(</m:t>
                        </m:r>
                        <m:r>
                          <m:rPr>
                            <m:nor/>
                          </m:rPr>
                          <a:rPr lang="en-US" altLang="zh-TW" sz="2400" b="1" i="1">
                            <a:solidFill>
                              <a:schemeClr val="tx1"/>
                            </a:solidFill>
                            <a:latin typeface="+mj-lt"/>
                          </a:rPr>
                          <m:t>r</m:t>
                        </m:r>
                        <m:r>
                          <m:rPr>
                            <m:nor/>
                          </m:rPr>
                          <a:rPr lang="en-US" altLang="zh-TW" sz="2400" b="1" i="1">
                            <a:solidFill>
                              <a:schemeClr val="tx1"/>
                            </a:solidFill>
                            <a:latin typeface="+mj-lt"/>
                          </a:rPr>
                          <m:t>+</m:t>
                        </m:r>
                        <m:r>
                          <m:rPr>
                            <m:nor/>
                          </m:rPr>
                          <a:rPr lang="en-US" altLang="zh-TW" sz="2400" b="1" i="1">
                            <a:solidFill>
                              <a:schemeClr val="tx1"/>
                            </a:solidFill>
                            <a:latin typeface="+mj-lt"/>
                          </a:rPr>
                          <m:t>r</m:t>
                        </m:r>
                        <m:r>
                          <m:rPr>
                            <m:nor/>
                          </m:rPr>
                          <a:rPr lang="en-US" altLang="zh-TW" sz="2400" b="1" i="1">
                            <a:solidFill>
                              <a:schemeClr val="tx1"/>
                            </a:solidFill>
                            <a:latin typeface="+mj-lt"/>
                          </a:rPr>
                          <m:t>′, </m:t>
                        </m:r>
                        <m:r>
                          <m:rPr>
                            <m:nor/>
                          </m:rPr>
                          <a:rPr lang="en-US" altLang="zh-TW" sz="2400" b="1" i="1">
                            <a:solidFill>
                              <a:schemeClr val="tx1"/>
                            </a:solidFill>
                            <a:latin typeface="+mj-lt"/>
                          </a:rPr>
                          <m:t>c</m:t>
                        </m:r>
                        <m:r>
                          <m:rPr>
                            <m:nor/>
                          </m:rPr>
                          <a:rPr lang="en-US" altLang="zh-TW" sz="2400" b="1" i="1">
                            <a:solidFill>
                              <a:schemeClr val="tx1"/>
                            </a:solidFill>
                            <a:latin typeface="+mj-lt"/>
                          </a:rPr>
                          <m:t>+</m:t>
                        </m:r>
                        <m:r>
                          <m:rPr>
                            <m:nor/>
                          </m:rPr>
                          <a:rPr lang="en-US" altLang="zh-TW" sz="2400" b="1" i="1">
                            <a:solidFill>
                              <a:schemeClr val="tx1"/>
                            </a:solidFill>
                            <a:latin typeface="+mj-lt"/>
                          </a:rPr>
                          <m:t>c</m:t>
                        </m:r>
                        <m:r>
                          <m:rPr>
                            <m:nor/>
                          </m:rPr>
                          <a:rPr lang="en-US" altLang="zh-TW" sz="2400" b="1" i="1">
                            <a:solidFill>
                              <a:schemeClr val="tx1"/>
                            </a:solidFill>
                            <a:latin typeface="+mj-lt"/>
                          </a:rPr>
                          <m:t>′)</m:t>
                        </m:r>
                      </m:e>
                      <m:e>
                        <m:r>
                          <a:rPr lang="en-US" altLang="zh-TW" sz="2400" b="1" i="1">
                            <a:solidFill>
                              <a:schemeClr val="tx1"/>
                            </a:solidFill>
                            <a:latin typeface="Cambria Math" panose="02040503050406030204" pitchFamily="18" charset="0"/>
                          </a:rPr>
                          <m:t>(</m:t>
                        </m:r>
                        <m:sSup>
                          <m:sSupPr>
                            <m:ctrlPr>
                              <a:rPr lang="en-US" altLang="zh-TW" sz="2400" b="1" i="1">
                                <a:solidFill>
                                  <a:schemeClr val="tx1"/>
                                </a:solidFill>
                                <a:latin typeface="Cambria Math" panose="02040503050406030204" pitchFamily="18" charset="0"/>
                              </a:rPr>
                            </m:ctrlPr>
                          </m:sSupPr>
                          <m:e>
                            <m:r>
                              <a:rPr lang="en-US" altLang="zh-TW" sz="2400" b="1" i="1">
                                <a:solidFill>
                                  <a:schemeClr val="tx1"/>
                                </a:solidFill>
                                <a:latin typeface="Cambria Math" panose="02040503050406030204" pitchFamily="18" charset="0"/>
                              </a:rPr>
                              <m:t>𝒓</m:t>
                            </m:r>
                          </m:e>
                          <m:sup>
                            <m:r>
                              <a:rPr lang="en-US" altLang="zh-TW" sz="2400" b="1" i="1">
                                <a:solidFill>
                                  <a:schemeClr val="tx1"/>
                                </a:solidFill>
                                <a:latin typeface="Cambria Math" panose="02040503050406030204" pitchFamily="18" charset="0"/>
                              </a:rPr>
                              <m:t>′</m:t>
                            </m:r>
                          </m:sup>
                        </m:sSup>
                        <m:r>
                          <a:rPr lang="en-US" altLang="zh-TW" sz="2400" b="1" i="1">
                            <a:solidFill>
                              <a:schemeClr val="tx1"/>
                            </a:solidFill>
                            <a:latin typeface="Cambria Math" panose="02040503050406030204" pitchFamily="18" charset="0"/>
                          </a:rPr>
                          <m:t>, </m:t>
                        </m:r>
                        <m:sSup>
                          <m:sSupPr>
                            <m:ctrlPr>
                              <a:rPr lang="en-US" altLang="zh-TW" sz="2400" b="1" i="1">
                                <a:solidFill>
                                  <a:schemeClr val="tx1"/>
                                </a:solidFill>
                                <a:latin typeface="Cambria Math" panose="02040503050406030204" pitchFamily="18" charset="0"/>
                              </a:rPr>
                            </m:ctrlPr>
                          </m:sSupPr>
                          <m:e>
                            <m:r>
                              <a:rPr lang="en-US" altLang="zh-TW" sz="2400" b="1" i="1">
                                <a:solidFill>
                                  <a:schemeClr val="tx1"/>
                                </a:solidFill>
                                <a:latin typeface="Cambria Math" panose="02040503050406030204" pitchFamily="18" charset="0"/>
                              </a:rPr>
                              <m:t>𝒄</m:t>
                            </m:r>
                          </m:e>
                          <m:sup>
                            <m:r>
                              <a:rPr lang="en-US" altLang="zh-TW" sz="2400" b="1" i="1">
                                <a:solidFill>
                                  <a:schemeClr val="tx1"/>
                                </a:solidFill>
                                <a:latin typeface="Cambria Math" panose="02040503050406030204" pitchFamily="18" charset="0"/>
                              </a:rPr>
                              <m:t>′</m:t>
                            </m:r>
                          </m:sup>
                        </m:sSup>
                        <m:r>
                          <a:rPr lang="en-US" altLang="zh-TW" sz="2400" b="1" i="1" smtClean="0">
                            <a:solidFill>
                              <a:schemeClr val="tx1"/>
                            </a:solidFill>
                            <a:latin typeface="Cambria Math" panose="02040503050406030204" pitchFamily="18" charset="0"/>
                          </a:rPr>
                          <m:t>)</m:t>
                        </m:r>
                        <m:r>
                          <a:rPr lang="en-US" altLang="zh-TW" sz="2400" b="1" i="1">
                            <a:solidFill>
                              <a:schemeClr val="tx1"/>
                            </a:solidFill>
                            <a:latin typeface="Cambria Math" panose="02040503050406030204" pitchFamily="18" charset="0"/>
                          </a:rPr>
                          <m:t>∈</m:t>
                        </m:r>
                        <m:r>
                          <a:rPr lang="en-US" altLang="zh-TW" sz="2400" b="1" i="1">
                            <a:solidFill>
                              <a:schemeClr val="tx1"/>
                            </a:solidFill>
                            <a:latin typeface="Cambria Math" panose="02040503050406030204" pitchFamily="18" charset="0"/>
                            <a:ea typeface="Cambria Math" panose="02040503050406030204" pitchFamily="18" charset="0"/>
                          </a:rPr>
                          <m:t>𝑾</m:t>
                        </m:r>
                      </m:e>
                    </m:d>
                  </m:oMath>
                </a14:m>
                <a:r>
                  <a:rPr lang="en-US" altLang="zh-TW" sz="2400" b="1" i="1" dirty="0">
                    <a:solidFill>
                      <a:schemeClr val="tx1"/>
                    </a:solidFill>
                    <a:latin typeface="+mj-lt"/>
                  </a:rPr>
                  <a:t> = f </a:t>
                </a:r>
                <a14:m>
                  <m:oMath xmlns:m="http://schemas.openxmlformats.org/officeDocument/2006/math">
                    <m:r>
                      <a:rPr lang="en-US" altLang="zh-TW" sz="2400" b="1" i="1" smtClean="0">
                        <a:solidFill>
                          <a:schemeClr val="tx1"/>
                        </a:solidFill>
                        <a:latin typeface="Cambria Math" panose="02040503050406030204" pitchFamily="18" charset="0"/>
                        <a:ea typeface="Cambria Math" panose="02040503050406030204" pitchFamily="18" charset="0"/>
                      </a:rPr>
                      <m:t>⊕</m:t>
                    </m:r>
                  </m:oMath>
                </a14:m>
                <a:r>
                  <a:rPr lang="en-US" altLang="zh-TW" sz="2400" b="1" i="1" dirty="0">
                    <a:solidFill>
                      <a:schemeClr val="tx1"/>
                    </a:solidFill>
                    <a:latin typeface="+mj-lt"/>
                  </a:rPr>
                  <a:t> W</a:t>
                </a:r>
              </a:p>
              <a:p>
                <a:pPr marL="0" indent="0" algn="ctr">
                  <a:lnSpc>
                    <a:spcPct val="100000"/>
                  </a:lnSpc>
                  <a:spcBef>
                    <a:spcPts val="0"/>
                  </a:spcBef>
                  <a:spcAft>
                    <a:spcPts val="2400"/>
                  </a:spcAft>
                  <a:buNone/>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𝒆𝒙𝒕𝒓𝒆𝒎𝒖𝒎</m:t>
                        </m:r>
                        <m:r>
                          <a:rPr lang="en-US" altLang="zh-TW" sz="2400" b="1" i="1" smtClean="0">
                            <a:solidFill>
                              <a:schemeClr val="tx1"/>
                            </a:solidFill>
                            <a:latin typeface="Cambria Math" panose="02040503050406030204" pitchFamily="18" charset="0"/>
                          </a:rPr>
                          <m:t> </m:t>
                        </m:r>
                        <m:r>
                          <a:rPr lang="en-US" altLang="zh-TW" sz="2400" b="1" i="1" smtClean="0">
                            <a:solidFill>
                              <a:schemeClr val="tx1"/>
                            </a:solidFill>
                            <a:latin typeface="Cambria Math" panose="02040503050406030204" pitchFamily="18" charset="0"/>
                          </a:rPr>
                          <m:t>𝒔𝒉𝒂𝒓𝒑𝒆𝒏𝒆𝒅</m:t>
                        </m:r>
                      </m:sub>
                    </m:sSub>
                  </m:oMath>
                </a14:m>
                <a:r>
                  <a:rPr lang="en-US" altLang="zh-TW" sz="2400" b="1" i="1" dirty="0">
                    <a:solidFill>
                      <a:schemeClr val="tx1"/>
                    </a:solidFill>
                    <a:latin typeface="+mj-lt"/>
                  </a:rPr>
                  <a:t> = </a:t>
                </a:r>
                <a14:m>
                  <m:oMath xmlns:m="http://schemas.openxmlformats.org/officeDocument/2006/math">
                    <m:d>
                      <m:dPr>
                        <m:begChr m:val="{"/>
                        <m:endChr m:val=""/>
                        <m:ctrlPr>
                          <a:rPr lang="en-US" altLang="zh-TW" sz="2400" b="1" i="1" smtClean="0">
                            <a:solidFill>
                              <a:schemeClr val="tx1"/>
                            </a:solidFill>
                            <a:latin typeface="Cambria Math" panose="02040503050406030204" pitchFamily="18" charset="0"/>
                          </a:rPr>
                        </m:ctrlPr>
                      </m:dPr>
                      <m:e>
                        <m:eqArr>
                          <m:eqArrPr>
                            <m:ctrlPr>
                              <a:rPr lang="en-US" altLang="zh-TW" sz="2400" b="1" i="1" smtClean="0">
                                <a:solidFill>
                                  <a:schemeClr val="tx1"/>
                                </a:solidFill>
                                <a:latin typeface="Cambria Math" panose="02040503050406030204" pitchFamily="18" charset="0"/>
                              </a:rPr>
                            </m:ctrlPr>
                          </m:eqArrPr>
                          <m:e>
                            <m:sSub>
                              <m:sSubPr>
                                <m:ctrlPr>
                                  <a:rPr lang="en-US" altLang="zh-TW" sz="2400" b="1" i="1" smtClean="0">
                                    <a:solidFill>
                                      <a:schemeClr val="tx1"/>
                                    </a:solidFill>
                                    <a:latin typeface="Cambria Math" panose="02040503050406030204" pitchFamily="18" charset="0"/>
                                  </a:rPr>
                                </m:ctrlPr>
                              </m:sSubPr>
                              <m:e>
                                <m:r>
                                  <a:rPr lang="en-US" altLang="zh-TW" sz="2400" b="1" i="1" smtClean="0">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𝒎𝒊𝒏</m:t>
                                </m:r>
                              </m:sub>
                            </m:sSub>
                            <m:r>
                              <a:rPr lang="en-US" altLang="zh-TW" sz="2400" b="1" i="1" smtClean="0">
                                <a:solidFill>
                                  <a:schemeClr val="tx1"/>
                                </a:solidFill>
                                <a:latin typeface="Cambria Math" panose="02040503050406030204" pitchFamily="18" charset="0"/>
                              </a:rPr>
                              <m:t>     </m:t>
                            </m:r>
                            <m:r>
                              <a:rPr lang="en-US" altLang="zh-TW" sz="2400" b="1" i="1" smtClean="0">
                                <a:solidFill>
                                  <a:schemeClr val="tx1"/>
                                </a:solidFill>
                                <a:latin typeface="Cambria Math" panose="02040503050406030204" pitchFamily="18" charset="0"/>
                              </a:rPr>
                              <m:t>𝒊𝒇</m:t>
                            </m:r>
                            <m:r>
                              <a:rPr lang="en-US" altLang="zh-TW" sz="2400" b="1" i="1" smtClean="0">
                                <a:solidFill>
                                  <a:schemeClr val="tx1"/>
                                </a:solidFill>
                                <a:latin typeface="Cambria Math" panose="02040503050406030204" pitchFamily="18" charset="0"/>
                              </a:rPr>
                              <m:t> </m:t>
                            </m:r>
                            <m:r>
                              <a:rPr lang="en-US" altLang="zh-TW" sz="2400" b="1" i="1" smtClean="0">
                                <a:solidFill>
                                  <a:schemeClr val="tx1"/>
                                </a:solidFill>
                                <a:latin typeface="Cambria Math" panose="02040503050406030204" pitchFamily="18" charset="0"/>
                              </a:rPr>
                              <m:t>𝒇</m:t>
                            </m:r>
                            <m:d>
                              <m:dPr>
                                <m:ctrlPr>
                                  <a:rPr lang="en-US" altLang="zh-TW" sz="2400" b="1" i="1" smtClean="0">
                                    <a:solidFill>
                                      <a:schemeClr val="tx1"/>
                                    </a:solidFill>
                                    <a:latin typeface="Cambria Math" panose="02040503050406030204" pitchFamily="18" charset="0"/>
                                  </a:rPr>
                                </m:ctrlPr>
                              </m:dPr>
                              <m:e>
                                <m:r>
                                  <a:rPr lang="en-US" altLang="zh-TW" sz="2400" b="1" i="1" smtClean="0">
                                    <a:solidFill>
                                      <a:schemeClr val="tx1"/>
                                    </a:solidFill>
                                    <a:latin typeface="Cambria Math" panose="02040503050406030204" pitchFamily="18" charset="0"/>
                                  </a:rPr>
                                  <m:t>𝒓</m:t>
                                </m:r>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rPr>
                                  <m:t>𝒄</m:t>
                                </m:r>
                              </m:e>
                            </m:d>
                            <m:r>
                              <a:rPr lang="en-US" altLang="zh-TW" sz="2400" b="1" i="1" smtClean="0">
                                <a:solidFill>
                                  <a:schemeClr val="tx1"/>
                                </a:solidFill>
                                <a:latin typeface="Cambria Math" panose="02040503050406030204" pitchFamily="18" charset="0"/>
                              </a:rPr>
                              <m:t>−</m:t>
                            </m:r>
                            <m:sSub>
                              <m:sSubPr>
                                <m:ctrlPr>
                                  <a:rPr lang="en-US" altLang="zh-TW" sz="2400" b="1" i="1" smtClean="0">
                                    <a:solidFill>
                                      <a:schemeClr val="tx1"/>
                                    </a:solidFill>
                                    <a:latin typeface="Cambria Math" panose="02040503050406030204" pitchFamily="18" charset="0"/>
                                  </a:rPr>
                                </m:ctrlPr>
                              </m:sSubPr>
                              <m:e>
                                <m:r>
                                  <a:rPr lang="en-US" altLang="zh-TW" sz="2400" b="1" i="1" smtClean="0">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𝒎𝒊𝒏</m:t>
                                </m:r>
                              </m:sub>
                            </m:sSub>
                            <m:r>
                              <a:rPr lang="en-US" altLang="zh-TW" sz="2400" b="1" i="1" smtClean="0">
                                <a:solidFill>
                                  <a:schemeClr val="tx1"/>
                                </a:solidFill>
                                <a:latin typeface="Cambria Math" panose="02040503050406030204" pitchFamily="18" charset="0"/>
                              </a:rPr>
                              <m:t>&lt;</m:t>
                            </m:r>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𝒎</m:t>
                                </m:r>
                                <m:r>
                                  <a:rPr lang="en-US" altLang="zh-TW" sz="2400" b="1" i="1" smtClean="0">
                                    <a:solidFill>
                                      <a:schemeClr val="tx1"/>
                                    </a:solidFill>
                                    <a:latin typeface="Cambria Math" panose="02040503050406030204" pitchFamily="18" charset="0"/>
                                  </a:rPr>
                                  <m:t>𝒂𝒙</m:t>
                                </m:r>
                              </m:sub>
                            </m:sSub>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rPr>
                              <m:t>𝒇</m:t>
                            </m:r>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rPr>
                              <m:t>𝒓</m:t>
                            </m:r>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rPr>
                              <m:t>𝒄</m:t>
                            </m:r>
                            <m:r>
                              <a:rPr lang="en-US" altLang="zh-TW" sz="2400" b="1" i="1" smtClean="0">
                                <a:solidFill>
                                  <a:schemeClr val="tx1"/>
                                </a:solidFill>
                                <a:latin typeface="Cambria Math" panose="02040503050406030204" pitchFamily="18" charset="0"/>
                              </a:rPr>
                              <m:t>)</m:t>
                            </m:r>
                          </m:e>
                          <m:e>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𝒎</m:t>
                                </m:r>
                                <m:r>
                                  <a:rPr lang="en-US" altLang="zh-TW" sz="2400" b="1" i="1" smtClean="0">
                                    <a:solidFill>
                                      <a:schemeClr val="tx1"/>
                                    </a:solidFill>
                                    <a:latin typeface="Cambria Math" panose="02040503050406030204" pitchFamily="18" charset="0"/>
                                  </a:rPr>
                                  <m:t>𝒂𝒙</m:t>
                                </m:r>
                              </m:sub>
                            </m:sSub>
                            <m:r>
                              <a:rPr lang="en-US" altLang="zh-TW" sz="2400" b="1" i="1" smtClean="0">
                                <a:solidFill>
                                  <a:schemeClr val="tx1"/>
                                </a:solidFill>
                                <a:latin typeface="Cambria Math" panose="02040503050406030204" pitchFamily="18" charset="0"/>
                              </a:rPr>
                              <m:t>     </m:t>
                            </m:r>
                            <m:r>
                              <a:rPr lang="en-US" altLang="zh-TW" sz="2400" b="1" i="0" smtClean="0">
                                <a:solidFill>
                                  <a:schemeClr val="tx1"/>
                                </a:solidFill>
                                <a:latin typeface="Cambria Math" panose="02040503050406030204" pitchFamily="18" charset="0"/>
                              </a:rPr>
                              <m:t>𝐨𝐭𝐡𝐞𝐫𝐰𝐢𝐬𝐞</m:t>
                            </m:r>
                            <m:r>
                              <a:rPr lang="en-US" altLang="zh-TW" sz="2400" b="1" i="1" smtClean="0">
                                <a:solidFill>
                                  <a:schemeClr val="tx1"/>
                                </a:solidFill>
                                <a:latin typeface="Cambria Math" panose="02040503050406030204" pitchFamily="18" charset="0"/>
                              </a:rPr>
                              <m:t>                                              </m:t>
                            </m:r>
                          </m:e>
                        </m:eqArr>
                      </m:e>
                    </m:d>
                  </m:oMath>
                </a14:m>
                <a:endParaRPr lang="en-US" altLang="zh-TW" sz="2400" b="1" dirty="0">
                  <a:solidFill>
                    <a:schemeClr val="tx1"/>
                  </a:solidFill>
                  <a:latin typeface="+mj-lt"/>
                </a:endParaRPr>
              </a:p>
              <a:p>
                <a:pPr marL="447675" indent="0">
                  <a:lnSpc>
                    <a:spcPct val="100000"/>
                  </a:lnSpc>
                  <a:spcBef>
                    <a:spcPts val="0"/>
                  </a:spcBef>
                  <a:spcAft>
                    <a:spcPts val="2400"/>
                  </a:spcAft>
                  <a:buNone/>
                </a:pPr>
                <a:r>
                  <a:rPr lang="en-US" altLang="zh-TW" sz="2400" b="1" i="1" dirty="0">
                    <a:solidFill>
                      <a:schemeClr val="tx1"/>
                    </a:solidFill>
                    <a:latin typeface="+mj-lt"/>
                  </a:rPr>
                  <a:t>W: </a:t>
                </a:r>
                <a:r>
                  <a:rPr lang="en-US" altLang="zh-TW" sz="2400" dirty="0">
                    <a:solidFill>
                      <a:schemeClr val="tx1"/>
                    </a:solidFill>
                    <a:latin typeface="+mj-lt"/>
                  </a:rPr>
                  <a:t>neighborhood</a:t>
                </a: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196358" y="1845734"/>
                <a:ext cx="8751284" cy="4463586"/>
              </a:xfrm>
              <a:blipFill>
                <a:blip r:embed="rId3"/>
                <a:stretch>
                  <a:fillRect l="-290" t="-1136" r="-1739" b="-33807"/>
                </a:stretch>
              </a:blipFill>
            </p:spPr>
            <p:txBody>
              <a:bodyPr/>
              <a:lstStyle/>
              <a:p>
                <a:r>
                  <a:rPr lang="zh-TW" altLang="en-US">
                    <a:noFill/>
                  </a:rPr>
                  <a:t> </a:t>
                </a:r>
              </a:p>
            </p:txBody>
          </p:sp>
        </mc:Fallback>
      </mc:AlternateContent>
      <p:sp>
        <p:nvSpPr>
          <p:cNvPr id="24581" name="Rectangle 2"/>
          <p:cNvSpPr>
            <a:spLocks noGrp="1" noChangeArrowheads="1"/>
          </p:cNvSpPr>
          <p:nvPr>
            <p:ph type="title"/>
          </p:nvPr>
        </p:nvSpPr>
        <p:spPr/>
        <p:txBody>
          <a:bodyPr/>
          <a:lstStyle/>
          <a:p>
            <a:pPr eaLnBrk="1" hangingPunct="1"/>
            <a:r>
              <a:rPr lang="en-US" altLang="zh-TW" b="0" dirty="0">
                <a:solidFill>
                  <a:schemeClr val="tx1"/>
                </a:solidFill>
              </a:rPr>
              <a:t>7.3.1 Extremum Sharpening</a:t>
            </a:r>
          </a:p>
        </p:txBody>
      </p:sp>
      <p:sp>
        <p:nvSpPr>
          <p:cNvPr id="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88</a:t>
            </a:fld>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2"/>
          <p:cNvSpPr>
            <a:spLocks noGrp="1" noChangeArrowheads="1"/>
          </p:cNvSpPr>
          <p:nvPr>
            <p:ph type="title"/>
          </p:nvPr>
        </p:nvSpPr>
        <p:spPr/>
        <p:txBody>
          <a:bodyPr/>
          <a:lstStyle/>
          <a:p>
            <a:pPr eaLnBrk="1" hangingPunct="1"/>
            <a:r>
              <a:rPr lang="en-US" altLang="zh-TW" b="0" dirty="0">
                <a:solidFill>
                  <a:schemeClr val="tx1"/>
                </a:solidFill>
              </a:rPr>
              <a:t>7.4 Edge Detection</a:t>
            </a:r>
          </a:p>
        </p:txBody>
      </p:sp>
      <p:sp>
        <p:nvSpPr>
          <p:cNvPr id="137220" name="Rectangle 3"/>
          <p:cNvSpPr>
            <a:spLocks noGrp="1" noChangeArrowheads="1"/>
          </p:cNvSpPr>
          <p:nvPr>
            <p:ph idx="1"/>
          </p:nvPr>
        </p:nvSpPr>
        <p:spPr/>
        <p:txBody>
          <a:bodyPr>
            <a:normAutofit/>
          </a:bodyPr>
          <a:lstStyle/>
          <a:p>
            <a:pPr marL="0" indent="0" eaLnBrk="1" hangingPunct="1">
              <a:lnSpc>
                <a:spcPct val="100000"/>
              </a:lnSpc>
              <a:spcBef>
                <a:spcPts val="0"/>
              </a:spcBef>
              <a:spcAft>
                <a:spcPts val="1800"/>
              </a:spcAft>
              <a:buNone/>
            </a:pPr>
            <a:r>
              <a:rPr lang="en-US" altLang="zh-TW" sz="2800" b="1" dirty="0">
                <a:solidFill>
                  <a:schemeClr val="tx1"/>
                </a:solidFill>
                <a:latin typeface="+mj-lt"/>
                <a:ea typeface="+mj-ea"/>
              </a:rPr>
              <a:t>Digital edge (Edge in a digital image):</a:t>
            </a:r>
          </a:p>
          <a:p>
            <a:pPr marL="358775" indent="0">
              <a:lnSpc>
                <a:spcPct val="100000"/>
              </a:lnSpc>
              <a:spcBef>
                <a:spcPts val="0"/>
              </a:spcBef>
              <a:spcAft>
                <a:spcPts val="1800"/>
              </a:spcAft>
              <a:buNone/>
            </a:pPr>
            <a:r>
              <a:rPr lang="en-US" altLang="zh-TW" sz="2800" dirty="0">
                <a:solidFill>
                  <a:schemeClr val="tx1"/>
                </a:solidFill>
                <a:latin typeface="+mj-lt"/>
                <a:ea typeface="+mj-ea"/>
              </a:rPr>
              <a:t>Boundary where brightness values significantly different.</a:t>
            </a:r>
            <a:r>
              <a:rPr lang="zh-TW" altLang="en-US" sz="2800" dirty="0">
                <a:solidFill>
                  <a:schemeClr val="tx1"/>
                </a:solidFill>
                <a:latin typeface="+mj-lt"/>
                <a:ea typeface="+mj-ea"/>
              </a:rPr>
              <a:t> </a:t>
            </a:r>
            <a:r>
              <a:rPr lang="en-US" altLang="zh-TW" sz="2800" dirty="0">
                <a:solidFill>
                  <a:srgbClr val="C00000"/>
                </a:solidFill>
                <a:latin typeface="+mj-lt"/>
                <a:ea typeface="+mj-ea"/>
              </a:rPr>
              <a:t>(</a:t>
            </a:r>
            <a:r>
              <a:rPr lang="zh-TW" altLang="en-US" sz="2800" dirty="0">
                <a:solidFill>
                  <a:srgbClr val="C00000"/>
                </a:solidFill>
                <a:latin typeface="+mj-lt"/>
                <a:ea typeface="+mj-ea"/>
              </a:rPr>
              <a:t>要找出灰階有劇烈變化的邊界</a:t>
            </a:r>
            <a:r>
              <a:rPr lang="en-US" altLang="zh-TW" sz="2800" dirty="0">
                <a:solidFill>
                  <a:srgbClr val="C00000"/>
                </a:solidFill>
                <a:latin typeface="+mj-lt"/>
                <a:ea typeface="+mj-ea"/>
              </a:rPr>
              <a:t>)</a:t>
            </a:r>
            <a:endParaRPr lang="en-US" altLang="zh-TW" sz="2800" dirty="0">
              <a:solidFill>
                <a:schemeClr val="tx1"/>
              </a:solidFill>
              <a:latin typeface="+mj-lt"/>
              <a:ea typeface="+mj-ea"/>
            </a:endParaRPr>
          </a:p>
          <a:p>
            <a:pPr marL="0" indent="0" eaLnBrk="1" hangingPunct="1">
              <a:lnSpc>
                <a:spcPct val="100000"/>
              </a:lnSpc>
              <a:spcBef>
                <a:spcPts val="0"/>
              </a:spcBef>
              <a:spcAft>
                <a:spcPts val="1800"/>
              </a:spcAft>
              <a:buNone/>
            </a:pPr>
            <a:r>
              <a:rPr kumimoji="0" lang="en-US" altLang="zh-TW" sz="2800" b="1" dirty="0">
                <a:solidFill>
                  <a:schemeClr val="tx1"/>
                </a:solidFill>
                <a:latin typeface="+mj-lt"/>
                <a:ea typeface="+mj-ea"/>
              </a:rPr>
              <a:t>Ed</a:t>
            </a:r>
            <a:r>
              <a:rPr lang="en-US" altLang="zh-TW" sz="2800" b="1" dirty="0">
                <a:solidFill>
                  <a:schemeClr val="tx1"/>
                </a:solidFill>
                <a:latin typeface="+mj-lt"/>
                <a:ea typeface="+mj-ea"/>
              </a:rPr>
              <a:t>ge:</a:t>
            </a:r>
          </a:p>
          <a:p>
            <a:pPr marL="358775" indent="0" eaLnBrk="1" hangingPunct="1">
              <a:lnSpc>
                <a:spcPct val="100000"/>
              </a:lnSpc>
              <a:spcBef>
                <a:spcPts val="0"/>
              </a:spcBef>
              <a:spcAft>
                <a:spcPts val="1800"/>
              </a:spcAft>
              <a:buNone/>
            </a:pPr>
            <a:r>
              <a:rPr lang="en-US" altLang="zh-TW" sz="2800" dirty="0">
                <a:solidFill>
                  <a:schemeClr val="tx1"/>
                </a:solidFill>
                <a:latin typeface="+mj-lt"/>
                <a:ea typeface="+mj-ea"/>
              </a:rPr>
              <a:t>Brightness value appears to jump.</a:t>
            </a:r>
          </a:p>
        </p:txBody>
      </p:sp>
      <p:sp>
        <p:nvSpPr>
          <p:cNvPr id="3" name="投影片編號版面配置區 2"/>
          <p:cNvSpPr>
            <a:spLocks noGrp="1"/>
          </p:cNvSpPr>
          <p:nvPr>
            <p:ph type="sldNum" sz="quarter" idx="12"/>
          </p:nvPr>
        </p:nvSpPr>
        <p:spPr/>
        <p:txBody>
          <a:bodyPr/>
          <a:lstStyle/>
          <a:p>
            <a:fld id="{028E3F4F-51B2-42EE-AFA2-40C4572185CC}" type="slidenum">
              <a:rPr lang="en-US" smtClean="0"/>
              <a:t>89</a:t>
            </a:fld>
            <a:endParaRPr lang="en-US" dirty="0"/>
          </a:p>
        </p:txBody>
      </p:sp>
      <p:sp>
        <p:nvSpPr>
          <p:cNvPr id="7"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表格 13">
            <a:extLst>
              <a:ext uri="{FF2B5EF4-FFF2-40B4-BE49-F238E27FC236}">
                <a16:creationId xmlns:a16="http://schemas.microsoft.com/office/drawing/2014/main" id="{24878F0B-2144-456F-AE0F-253A7F42F934}"/>
              </a:ext>
            </a:extLst>
          </p:cNvPr>
          <p:cNvGraphicFramePr>
            <a:graphicFrameLocks noGrp="1"/>
          </p:cNvGraphicFramePr>
          <p:nvPr>
            <p:extLst>
              <p:ext uri="{D42A27DB-BD31-4B8C-83A1-F6EECF244321}">
                <p14:modId xmlns:p14="http://schemas.microsoft.com/office/powerpoint/2010/main" val="1196773870"/>
              </p:ext>
            </p:extLst>
          </p:nvPr>
        </p:nvGraphicFramePr>
        <p:xfrm>
          <a:off x="4139952" y="2708920"/>
          <a:ext cx="2887483" cy="2376264"/>
        </p:xfrm>
        <a:graphic>
          <a:graphicData uri="http://schemas.openxmlformats.org/drawingml/2006/table">
            <a:tbl>
              <a:tblPr firstRow="1" bandRow="1">
                <a:tableStyleId>{5C22544A-7EE6-4342-B048-85BDC9FD1C3A}</a:tableStyleId>
              </a:tblPr>
              <a:tblGrid>
                <a:gridCol w="549997">
                  <a:extLst>
                    <a:ext uri="{9D8B030D-6E8A-4147-A177-3AD203B41FA5}">
                      <a16:colId xmlns:a16="http://schemas.microsoft.com/office/drawing/2014/main" val="20000"/>
                    </a:ext>
                  </a:extLst>
                </a:gridCol>
                <a:gridCol w="618746">
                  <a:extLst>
                    <a:ext uri="{9D8B030D-6E8A-4147-A177-3AD203B41FA5}">
                      <a16:colId xmlns:a16="http://schemas.microsoft.com/office/drawing/2014/main" val="20001"/>
                    </a:ext>
                  </a:extLst>
                </a:gridCol>
                <a:gridCol w="549997">
                  <a:extLst>
                    <a:ext uri="{9D8B030D-6E8A-4147-A177-3AD203B41FA5}">
                      <a16:colId xmlns:a16="http://schemas.microsoft.com/office/drawing/2014/main" val="20002"/>
                    </a:ext>
                  </a:extLst>
                </a:gridCol>
                <a:gridCol w="657524">
                  <a:extLst>
                    <a:ext uri="{9D8B030D-6E8A-4147-A177-3AD203B41FA5}">
                      <a16:colId xmlns:a16="http://schemas.microsoft.com/office/drawing/2014/main" val="1458547560"/>
                    </a:ext>
                  </a:extLst>
                </a:gridCol>
                <a:gridCol w="511219">
                  <a:extLst>
                    <a:ext uri="{9D8B030D-6E8A-4147-A177-3AD203B41FA5}">
                      <a16:colId xmlns:a16="http://schemas.microsoft.com/office/drawing/2014/main" val="1429616202"/>
                    </a:ext>
                  </a:extLst>
                </a:gridCol>
              </a:tblGrid>
              <a:tr h="49760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1</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2000" b="0" kern="1200" dirty="0">
                          <a:ln>
                            <a:noFill/>
                          </a:ln>
                          <a:solidFill>
                            <a:schemeClr val="tx1"/>
                          </a:solidFill>
                          <a:latin typeface="+mj-lt"/>
                          <a:ea typeface="+mn-ea"/>
                          <a:cs typeface="+mn-cs"/>
                        </a:rPr>
                        <a:t>1</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2</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3</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3</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6039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1</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1</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2</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3</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3</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727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4</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4</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5</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6</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6</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727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7</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7</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8</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9</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9</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2962823"/>
                  </a:ext>
                </a:extLst>
              </a:tr>
              <a:tr h="4727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7</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7</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8</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9</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9</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3607541"/>
                  </a:ext>
                </a:extLst>
              </a:tr>
            </a:tbl>
          </a:graphicData>
        </a:graphic>
      </p:graphicFrame>
      <p:sp>
        <p:nvSpPr>
          <p:cNvPr id="2" name="標題 1">
            <a:extLst>
              <a:ext uri="{FF2B5EF4-FFF2-40B4-BE49-F238E27FC236}">
                <a16:creationId xmlns:a16="http://schemas.microsoft.com/office/drawing/2014/main" id="{C1391E2B-6F7C-4BD6-8C28-ED8935D978A5}"/>
              </a:ext>
            </a:extLst>
          </p:cNvPr>
          <p:cNvSpPr>
            <a:spLocks noGrp="1"/>
          </p:cNvSpPr>
          <p:nvPr>
            <p:ph type="title"/>
          </p:nvPr>
        </p:nvSpPr>
        <p:spPr/>
        <p:txBody>
          <a:bodyPr/>
          <a:lstStyle/>
          <a:p>
            <a:r>
              <a:rPr lang="en-US" altLang="zh-TW" dirty="0">
                <a:solidFill>
                  <a:schemeClr val="tx1"/>
                </a:solidFill>
              </a:rPr>
              <a:t>7.2 Noise Cleaning</a:t>
            </a:r>
            <a:endParaRPr lang="zh-TW" altLang="en-US" dirty="0"/>
          </a:p>
        </p:txBody>
      </p:sp>
      <p:sp>
        <p:nvSpPr>
          <p:cNvPr id="3" name="內容版面配置區 2">
            <a:extLst>
              <a:ext uri="{FF2B5EF4-FFF2-40B4-BE49-F238E27FC236}">
                <a16:creationId xmlns:a16="http://schemas.microsoft.com/office/drawing/2014/main" id="{44EF3BE8-78A8-4DD9-A447-56198E884F01}"/>
              </a:ext>
            </a:extLst>
          </p:cNvPr>
          <p:cNvSpPr>
            <a:spLocks noGrp="1"/>
          </p:cNvSpPr>
          <p:nvPr>
            <p:ph idx="1"/>
          </p:nvPr>
        </p:nvSpPr>
        <p:spPr/>
        <p:txBody>
          <a:bodyPr/>
          <a:lstStyle/>
          <a:p>
            <a:r>
              <a:rPr lang="en-US" altLang="zh-TW" dirty="0"/>
              <a:t> </a:t>
            </a:r>
            <a:endParaRPr lang="zh-TW" altLang="en-US" dirty="0"/>
          </a:p>
        </p:txBody>
      </p:sp>
      <p:sp>
        <p:nvSpPr>
          <p:cNvPr id="4" name="頁尾版面配置區 3">
            <a:extLst>
              <a:ext uri="{FF2B5EF4-FFF2-40B4-BE49-F238E27FC236}">
                <a16:creationId xmlns:a16="http://schemas.microsoft.com/office/drawing/2014/main" id="{90704F16-FBFE-461C-997C-997C4CB03815}"/>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783F7332-0465-4430-9AF9-EBE3E0A0A61E}"/>
              </a:ext>
            </a:extLst>
          </p:cNvPr>
          <p:cNvSpPr>
            <a:spLocks noGrp="1"/>
          </p:cNvSpPr>
          <p:nvPr>
            <p:ph type="sldNum" sz="quarter" idx="12"/>
          </p:nvPr>
        </p:nvSpPr>
        <p:spPr/>
        <p:txBody>
          <a:bodyPr/>
          <a:lstStyle/>
          <a:p>
            <a:fld id="{028E3F4F-51B2-42EE-AFA2-40C4572185CC}" type="slidenum">
              <a:rPr lang="en-US" smtClean="0"/>
              <a:t>9</a:t>
            </a:fld>
            <a:endParaRPr lang="en-US" dirty="0"/>
          </a:p>
        </p:txBody>
      </p:sp>
      <p:graphicFrame>
        <p:nvGraphicFramePr>
          <p:cNvPr id="6" name="表格 5">
            <a:extLst>
              <a:ext uri="{FF2B5EF4-FFF2-40B4-BE49-F238E27FC236}">
                <a16:creationId xmlns:a16="http://schemas.microsoft.com/office/drawing/2014/main" id="{4A7083BC-0A0E-430A-B0AE-B65808DE8B5F}"/>
              </a:ext>
            </a:extLst>
          </p:cNvPr>
          <p:cNvGraphicFramePr>
            <a:graphicFrameLocks noGrp="1"/>
          </p:cNvGraphicFramePr>
          <p:nvPr>
            <p:extLst>
              <p:ext uri="{D42A27DB-BD31-4B8C-83A1-F6EECF244321}">
                <p14:modId xmlns:p14="http://schemas.microsoft.com/office/powerpoint/2010/main" val="4080825110"/>
              </p:ext>
            </p:extLst>
          </p:nvPr>
        </p:nvGraphicFramePr>
        <p:xfrm>
          <a:off x="971600" y="3047354"/>
          <a:ext cx="1620000" cy="1620120"/>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0000"/>
                    </a:ext>
                  </a:extLst>
                </a:gridCol>
                <a:gridCol w="540000">
                  <a:extLst>
                    <a:ext uri="{9D8B030D-6E8A-4147-A177-3AD203B41FA5}">
                      <a16:colId xmlns:a16="http://schemas.microsoft.com/office/drawing/2014/main" val="20001"/>
                    </a:ext>
                  </a:extLst>
                </a:gridCol>
                <a:gridCol w="540000">
                  <a:extLst>
                    <a:ext uri="{9D8B030D-6E8A-4147-A177-3AD203B41FA5}">
                      <a16:colId xmlns:a16="http://schemas.microsoft.com/office/drawing/2014/main" val="20002"/>
                    </a:ext>
                  </a:extLst>
                </a:gridCol>
              </a:tblGrid>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1</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2000" b="0" kern="1200" dirty="0">
                          <a:ln>
                            <a:noFill/>
                          </a:ln>
                          <a:solidFill>
                            <a:srgbClr val="FF0000"/>
                          </a:solidFill>
                          <a:latin typeface="+mj-lt"/>
                          <a:ea typeface="+mn-ea"/>
                          <a:cs typeface="+mn-cs"/>
                        </a:rPr>
                        <a:t>2</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3</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5401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4</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5</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6</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7</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8</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9</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358794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2"/>
          <p:cNvSpPr>
            <a:spLocks noGrp="1" noChangeArrowheads="1"/>
          </p:cNvSpPr>
          <p:nvPr>
            <p:ph type="title"/>
          </p:nvPr>
        </p:nvSpPr>
        <p:spPr/>
        <p:txBody>
          <a:bodyPr/>
          <a:lstStyle/>
          <a:p>
            <a:pPr eaLnBrk="1" hangingPunct="1"/>
            <a:endParaRPr lang="zh-TW" altLang="zh-TW"/>
          </a:p>
        </p:txBody>
      </p:sp>
      <p:sp>
        <p:nvSpPr>
          <p:cNvPr id="4" name="頁尾版面配置區 3"/>
          <p:cNvSpPr>
            <a:spLocks noGrp="1"/>
          </p:cNvSpPr>
          <p:nvPr>
            <p:ph type="ftr" sz="quarter" idx="11"/>
          </p:nvPr>
        </p:nvSpPr>
        <p:spPr>
          <a:xfrm>
            <a:off x="0" y="6500813"/>
            <a:ext cx="2895600" cy="457200"/>
          </a:xfrm>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pic>
        <p:nvPicPr>
          <p:cNvPr id="138244" name="Picture 4" descr="3"/>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2" name="投影片編號版面配置區 1"/>
          <p:cNvSpPr>
            <a:spLocks noGrp="1"/>
          </p:cNvSpPr>
          <p:nvPr>
            <p:ph type="sldNum" sz="quarter" idx="12"/>
          </p:nvPr>
        </p:nvSpPr>
        <p:spPr/>
        <p:txBody>
          <a:bodyPr/>
          <a:lstStyle/>
          <a:p>
            <a:fld id="{028E3F4F-51B2-42EE-AFA2-40C4572185CC}" type="slidenum">
              <a:rPr lang="en-US" smtClean="0"/>
              <a:t>90</a:t>
            </a:fld>
            <a:endParaRPr lang="en-US" dirty="0"/>
          </a:p>
        </p:txBody>
      </p:sp>
      <p:cxnSp>
        <p:nvCxnSpPr>
          <p:cNvPr id="5" name="直線接點 4"/>
          <p:cNvCxnSpPr/>
          <p:nvPr/>
        </p:nvCxnSpPr>
        <p:spPr>
          <a:xfrm>
            <a:off x="5652120" y="5085184"/>
            <a:ext cx="3491880" cy="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323528" y="5301208"/>
            <a:ext cx="7560000" cy="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3"/>
          <p:cNvSpPr>
            <a:spLocks noGrp="1"/>
          </p:cNvSpPr>
          <p:nvPr>
            <p:ph type="ftr" sz="quarter" idx="11"/>
          </p:nvPr>
        </p:nvSpPr>
        <p:spPr>
          <a:xfrm>
            <a:off x="0" y="6500813"/>
            <a:ext cx="2895600" cy="457200"/>
          </a:xfrm>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pic>
        <p:nvPicPr>
          <p:cNvPr id="139267" name="Picture 4" descr="3"/>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2" name="投影片編號版面配置區 1"/>
          <p:cNvSpPr>
            <a:spLocks noGrp="1"/>
          </p:cNvSpPr>
          <p:nvPr>
            <p:ph type="sldNum" sz="quarter" idx="12"/>
          </p:nvPr>
        </p:nvSpPr>
        <p:spPr/>
        <p:txBody>
          <a:bodyPr/>
          <a:lstStyle/>
          <a:p>
            <a:fld id="{028E3F4F-51B2-42EE-AFA2-40C4572185CC}" type="slidenum">
              <a:rPr lang="en-US" smtClean="0"/>
              <a:t>91</a:t>
            </a:fld>
            <a:endParaRPr lang="en-US" dirty="0"/>
          </a:p>
        </p:txBody>
      </p:sp>
      <p:cxnSp>
        <p:nvCxnSpPr>
          <p:cNvPr id="5" name="直線接點 4"/>
          <p:cNvCxnSpPr/>
          <p:nvPr/>
        </p:nvCxnSpPr>
        <p:spPr>
          <a:xfrm>
            <a:off x="1259632" y="4797152"/>
            <a:ext cx="7776864" cy="72008"/>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0" y="5085184"/>
            <a:ext cx="9036496" cy="72008"/>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0" y="5445237"/>
            <a:ext cx="756000" cy="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971600" y="5445237"/>
            <a:ext cx="8028008" cy="0"/>
          </a:xfrm>
          <a:prstGeom prst="line">
            <a:avLst/>
          </a:prstGeom>
          <a:ln w="38100">
            <a:solidFill>
              <a:srgbClr val="006600"/>
            </a:solidFill>
          </a:ln>
        </p:spPr>
        <p:style>
          <a:lnRef idx="1">
            <a:schemeClr val="accent2"/>
          </a:lnRef>
          <a:fillRef idx="0">
            <a:schemeClr val="accent2"/>
          </a:fillRef>
          <a:effectRef idx="0">
            <a:schemeClr val="accent2"/>
          </a:effectRef>
          <a:fontRef idx="minor">
            <a:schemeClr val="tx1"/>
          </a:fontRef>
        </p:style>
      </p:cxnSp>
      <p:cxnSp>
        <p:nvCxnSpPr>
          <p:cNvPr id="16" name="直線接點 15"/>
          <p:cNvCxnSpPr/>
          <p:nvPr/>
        </p:nvCxnSpPr>
        <p:spPr>
          <a:xfrm>
            <a:off x="0" y="5733256"/>
            <a:ext cx="8532000" cy="0"/>
          </a:xfrm>
          <a:prstGeom prst="line">
            <a:avLst/>
          </a:prstGeom>
          <a:ln w="38100">
            <a:solidFill>
              <a:srgbClr val="000099"/>
            </a:solidFill>
          </a:ln>
        </p:spPr>
        <p:style>
          <a:lnRef idx="1">
            <a:schemeClr val="accent2"/>
          </a:lnRef>
          <a:fillRef idx="0">
            <a:schemeClr val="accent2"/>
          </a:fillRef>
          <a:effectRef idx="0">
            <a:schemeClr val="accent2"/>
          </a:effectRef>
          <a:fontRef idx="minor">
            <a:schemeClr val="tx1"/>
          </a:fontRef>
        </p:style>
      </p:cxnSp>
      <p:cxnSp>
        <p:nvCxnSpPr>
          <p:cNvPr id="17" name="直線接點 16"/>
          <p:cNvCxnSpPr/>
          <p:nvPr/>
        </p:nvCxnSpPr>
        <p:spPr>
          <a:xfrm>
            <a:off x="0" y="6021288"/>
            <a:ext cx="6768000" cy="0"/>
          </a:xfrm>
          <a:prstGeom prst="line">
            <a:avLst/>
          </a:prstGeom>
          <a:ln w="38100">
            <a:solidFill>
              <a:srgbClr val="7030A0"/>
            </a:solidFill>
          </a:ln>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264582" y="1862082"/>
                <a:ext cx="8614837" cy="4023360"/>
              </a:xfrm>
            </p:spPr>
            <p:txBody>
              <a:bodyPr>
                <a:normAutofit/>
              </a:bodyPr>
              <a:lstStyle/>
              <a:p>
                <a:pPr marL="0" indent="0">
                  <a:lnSpc>
                    <a:spcPct val="100000"/>
                  </a:lnSpc>
                  <a:spcBef>
                    <a:spcPts val="0"/>
                  </a:spcBef>
                  <a:spcAft>
                    <a:spcPts val="1800"/>
                  </a:spcAft>
                  <a:buNone/>
                </a:pPr>
                <a:r>
                  <a:rPr lang="en-US" altLang="zh-TW" sz="2400" b="1" dirty="0">
                    <a:solidFill>
                      <a:schemeClr val="tx1"/>
                    </a:solidFill>
                    <a:latin typeface="+mj-lt"/>
                  </a:rPr>
                  <a:t>Roberts operators: </a:t>
                </a:r>
                <a:r>
                  <a:rPr lang="en-US" altLang="zh-TW" sz="2400" dirty="0">
                    <a:solidFill>
                      <a:schemeClr val="tx1"/>
                    </a:solidFill>
                    <a:latin typeface="+mj-lt"/>
                  </a:rPr>
                  <a:t>two 2</a:t>
                </a:r>
                <a:r>
                  <a:rPr lang="en-US" altLang="zh-TW" sz="2400" dirty="0">
                    <a:solidFill>
                      <a:schemeClr val="tx1"/>
                    </a:solidFill>
                    <a:latin typeface="+mj-lt"/>
                    <a:ea typeface="標楷體" panose="03000509000000000000" pitchFamily="65" charset="-120"/>
                  </a:rPr>
                  <a:t>×</a:t>
                </a:r>
                <a:r>
                  <a:rPr lang="en-US" altLang="zh-TW" sz="2400" dirty="0">
                    <a:solidFill>
                      <a:schemeClr val="tx1"/>
                    </a:solidFill>
                    <a:latin typeface="+mj-lt"/>
                  </a:rPr>
                  <a:t>2 masks to calculate gradient</a:t>
                </a:r>
              </a:p>
              <a:p>
                <a:pPr marL="0" indent="0">
                  <a:lnSpc>
                    <a:spcPct val="100000"/>
                  </a:lnSpc>
                  <a:spcBef>
                    <a:spcPts val="0"/>
                  </a:spcBef>
                  <a:spcAft>
                    <a:spcPts val="1800"/>
                  </a:spcAft>
                  <a:buNone/>
                </a:pPr>
                <a:r>
                  <a:rPr lang="en-US" altLang="zh-TW" sz="2400" b="1" i="1" dirty="0">
                    <a:solidFill>
                      <a:schemeClr val="tx1"/>
                    </a:solidFill>
                    <a:latin typeface="+mj-lt"/>
                  </a:rPr>
                  <a:t>f’(x) =  </a:t>
                </a:r>
                <a14:m>
                  <m:oMath xmlns:m="http://schemas.openxmlformats.org/officeDocument/2006/math">
                    <m:func>
                      <m:funcPr>
                        <m:ctrlPr>
                          <a:rPr lang="en-US" altLang="zh-TW" sz="2400" b="1" i="1" smtClean="0">
                            <a:solidFill>
                              <a:schemeClr val="tx1"/>
                            </a:solidFill>
                            <a:latin typeface="Cambria Math" panose="02040503050406030204" pitchFamily="18" charset="0"/>
                          </a:rPr>
                        </m:ctrlPr>
                      </m:funcPr>
                      <m:fName>
                        <m:limLow>
                          <m:limLowPr>
                            <m:ctrlPr>
                              <a:rPr lang="en-US" altLang="zh-TW" sz="2400" b="1" i="1" smtClean="0">
                                <a:solidFill>
                                  <a:schemeClr val="tx1"/>
                                </a:solidFill>
                                <a:latin typeface="Cambria Math" panose="02040503050406030204" pitchFamily="18" charset="0"/>
                              </a:rPr>
                            </m:ctrlPr>
                          </m:limLowPr>
                          <m:e>
                            <m:r>
                              <a:rPr lang="en-US" altLang="zh-TW" sz="2400" b="1" i="1" smtClean="0">
                                <a:solidFill>
                                  <a:schemeClr val="tx1"/>
                                </a:solidFill>
                                <a:latin typeface="Cambria Math" panose="02040503050406030204" pitchFamily="18" charset="0"/>
                              </a:rPr>
                              <m:t>𝒍𝒊𝒎</m:t>
                            </m:r>
                          </m:e>
                          <m:lim>
                            <m:r>
                              <a:rPr lang="en-US" altLang="zh-TW" sz="2400" b="1" i="1" smtClean="0">
                                <a:solidFill>
                                  <a:schemeClr val="tx1"/>
                                </a:solidFill>
                                <a:latin typeface="Cambria Math" panose="02040503050406030204" pitchFamily="18" charset="0"/>
                                <a:ea typeface="Cambria Math" panose="02040503050406030204" pitchFamily="18" charset="0"/>
                              </a:rPr>
                              <m:t>∆</m:t>
                            </m:r>
                            <m:r>
                              <a:rPr lang="en-US" altLang="zh-TW" sz="2400" b="1" i="1" smtClean="0">
                                <a:solidFill>
                                  <a:schemeClr val="tx1"/>
                                </a:solidFill>
                                <a:latin typeface="Cambria Math" panose="02040503050406030204" pitchFamily="18" charset="0"/>
                                <a:ea typeface="Cambria Math" panose="02040503050406030204" pitchFamily="18" charset="0"/>
                              </a:rPr>
                              <m:t>𝒙</m:t>
                            </m:r>
                            <m:r>
                              <a:rPr lang="en-US" altLang="zh-TW" sz="2400" b="1" i="1" smtClean="0">
                                <a:solidFill>
                                  <a:schemeClr val="tx1"/>
                                </a:solidFill>
                                <a:latin typeface="Cambria Math" panose="02040503050406030204" pitchFamily="18" charset="0"/>
                                <a:ea typeface="Cambria Math" panose="02040503050406030204" pitchFamily="18" charset="0"/>
                              </a:rPr>
                              <m:t>→</m:t>
                            </m:r>
                            <m:r>
                              <a:rPr lang="en-US" altLang="zh-TW" sz="2400" b="1" i="1" smtClean="0">
                                <a:solidFill>
                                  <a:schemeClr val="tx1"/>
                                </a:solidFill>
                                <a:latin typeface="Cambria Math" panose="02040503050406030204" pitchFamily="18" charset="0"/>
                                <a:ea typeface="Cambria Math" panose="02040503050406030204" pitchFamily="18" charset="0"/>
                              </a:rPr>
                              <m:t>𝟎</m:t>
                            </m:r>
                          </m:lim>
                        </m:limLow>
                      </m:fName>
                      <m:e>
                        <m:f>
                          <m:fPr>
                            <m:ctrlPr>
                              <a:rPr lang="en-US" altLang="zh-TW" sz="2400" b="1" i="1" smtClean="0">
                                <a:solidFill>
                                  <a:schemeClr val="tx1"/>
                                </a:solidFill>
                                <a:latin typeface="Cambria Math" panose="02040503050406030204" pitchFamily="18" charset="0"/>
                              </a:rPr>
                            </m:ctrlPr>
                          </m:fPr>
                          <m:num>
                            <m:r>
                              <a:rPr lang="en-US" altLang="zh-TW" sz="2400" b="1" i="1" smtClean="0">
                                <a:solidFill>
                                  <a:schemeClr val="tx1"/>
                                </a:solidFill>
                                <a:latin typeface="Cambria Math" panose="02040503050406030204" pitchFamily="18" charset="0"/>
                              </a:rPr>
                              <m:t>𝒇</m:t>
                            </m:r>
                            <m:d>
                              <m:dPr>
                                <m:ctrlPr>
                                  <a:rPr lang="en-US" altLang="zh-TW" sz="2400" b="1" i="1" smtClean="0">
                                    <a:solidFill>
                                      <a:schemeClr val="tx1"/>
                                    </a:solidFill>
                                    <a:latin typeface="Cambria Math" panose="02040503050406030204" pitchFamily="18" charset="0"/>
                                  </a:rPr>
                                </m:ctrlPr>
                              </m:dPr>
                              <m:e>
                                <m:r>
                                  <a:rPr lang="en-US" altLang="zh-TW" sz="2400" b="1" i="1" smtClean="0">
                                    <a:solidFill>
                                      <a:schemeClr val="tx1"/>
                                    </a:solidFill>
                                    <a:latin typeface="Cambria Math" panose="02040503050406030204" pitchFamily="18" charset="0"/>
                                  </a:rPr>
                                  <m:t>𝒙</m:t>
                                </m:r>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ea typeface="Cambria Math" panose="02040503050406030204" pitchFamily="18" charset="0"/>
                                  </a:rPr>
                                  <m:t>𝒙</m:t>
                                </m:r>
                              </m:e>
                            </m:d>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rPr>
                              <m:t>𝒇</m:t>
                            </m:r>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rPr>
                              <m:t>𝒙</m:t>
                            </m:r>
                            <m:r>
                              <a:rPr lang="en-US" altLang="zh-TW" sz="2400" b="1" i="1" smtClean="0">
                                <a:solidFill>
                                  <a:schemeClr val="tx1"/>
                                </a:solidFill>
                                <a:latin typeface="Cambria Math" panose="02040503050406030204" pitchFamily="18" charset="0"/>
                              </a:rPr>
                              <m:t>)</m:t>
                            </m:r>
                          </m:num>
                          <m:den>
                            <m:r>
                              <a:rPr lang="en-US" altLang="zh-TW" sz="2400" b="1" i="1" smtClean="0">
                                <a:solidFill>
                                  <a:schemeClr val="tx1"/>
                                </a:solidFill>
                                <a:latin typeface="Cambria Math" panose="02040503050406030204" pitchFamily="18" charset="0"/>
                                <a:ea typeface="Cambria Math" panose="02040503050406030204" pitchFamily="18" charset="0"/>
                              </a:rPr>
                              <m:t>∆</m:t>
                            </m:r>
                            <m:r>
                              <a:rPr lang="en-US" altLang="zh-TW" sz="2400" b="1" i="1" smtClean="0">
                                <a:solidFill>
                                  <a:schemeClr val="tx1"/>
                                </a:solidFill>
                                <a:latin typeface="Cambria Math" panose="02040503050406030204" pitchFamily="18" charset="0"/>
                                <a:ea typeface="Cambria Math" panose="02040503050406030204" pitchFamily="18" charset="0"/>
                              </a:rPr>
                              <m:t>𝒙</m:t>
                            </m:r>
                          </m:den>
                        </m:f>
                      </m:e>
                    </m:func>
                  </m:oMath>
                </a14:m>
                <a:endParaRPr lang="en-US" altLang="zh-TW" sz="2400" b="1" i="1" dirty="0">
                  <a:solidFill>
                    <a:schemeClr val="tx1"/>
                  </a:solidFill>
                  <a:latin typeface="+mj-lt"/>
                </a:endParaRPr>
              </a:p>
              <a:p>
                <a:pPr marL="0" indent="0">
                  <a:lnSpc>
                    <a:spcPct val="100000"/>
                  </a:lnSpc>
                  <a:spcBef>
                    <a:spcPts val="0"/>
                  </a:spcBef>
                  <a:spcAft>
                    <a:spcPts val="1800"/>
                  </a:spcAft>
                  <a:buNone/>
                </a:pPr>
                <a:r>
                  <a:rPr lang="en-US" altLang="zh-TW" sz="2400" b="1" i="1" dirty="0">
                    <a:solidFill>
                      <a:schemeClr val="tx1"/>
                    </a:solidFill>
                    <a:latin typeface="+mj-lt"/>
                  </a:rPr>
                  <a:t>f’(x) </a:t>
                </a:r>
                <a:r>
                  <a:rPr lang="en-US" altLang="zh-TW" sz="2400" b="1" i="1" dirty="0">
                    <a:solidFill>
                      <a:schemeClr val="tx1"/>
                    </a:solidFill>
                    <a:latin typeface="+mj-lt"/>
                    <a:cs typeface="Times New Roman" panose="02020603050405020304" pitchFamily="18" charset="0"/>
                  </a:rPr>
                  <a:t>≈ f(x+1) – f(x)</a:t>
                </a:r>
                <a:endParaRPr lang="en-US" altLang="zh-TW" sz="2400" b="1" i="1" dirty="0">
                  <a:solidFill>
                    <a:schemeClr val="tx1"/>
                  </a:solidFill>
                  <a:latin typeface="+mj-lt"/>
                </a:endParaRPr>
              </a:p>
              <a:p>
                <a:pPr marL="0" indent="0">
                  <a:lnSpc>
                    <a:spcPct val="100000"/>
                  </a:lnSpc>
                  <a:spcBef>
                    <a:spcPts val="0"/>
                  </a:spcBef>
                  <a:spcAft>
                    <a:spcPts val="1800"/>
                  </a:spcAft>
                  <a:buNone/>
                </a:pPr>
                <a:r>
                  <a:rPr lang="en-US" altLang="zh-TW" sz="2400" b="1" dirty="0">
                    <a:solidFill>
                      <a:schemeClr val="tx1"/>
                    </a:solidFill>
                    <a:latin typeface="+mj-lt"/>
                  </a:rPr>
                  <a:t>gradient magnitude: </a:t>
                </a:r>
                <a14:m>
                  <m:oMath xmlns:m="http://schemas.openxmlformats.org/officeDocument/2006/math">
                    <m:rad>
                      <m:radPr>
                        <m:degHide m:val="on"/>
                        <m:ctrlPr>
                          <a:rPr lang="en-US" altLang="zh-TW" sz="2400" b="1" i="1" smtClean="0">
                            <a:solidFill>
                              <a:schemeClr val="tx1"/>
                            </a:solidFill>
                            <a:latin typeface="Cambria Math" panose="02040503050406030204" pitchFamily="18" charset="0"/>
                          </a:rPr>
                        </m:ctrlPr>
                      </m:radPr>
                      <m:deg/>
                      <m:e>
                        <m:sSubSup>
                          <m:sSubSupPr>
                            <m:ctrlPr>
                              <a:rPr lang="en-US" altLang="zh-TW" sz="2400" b="1" i="1" smtClean="0">
                                <a:solidFill>
                                  <a:schemeClr val="tx1"/>
                                </a:solidFill>
                                <a:latin typeface="Cambria Math" panose="02040503050406030204" pitchFamily="18" charset="0"/>
                              </a:rPr>
                            </m:ctrlPr>
                          </m:sSubSupPr>
                          <m:e>
                            <m:r>
                              <a:rPr lang="en-US" altLang="zh-TW" sz="2400" b="1" i="1" smtClean="0">
                                <a:solidFill>
                                  <a:schemeClr val="tx1"/>
                                </a:solidFill>
                                <a:latin typeface="Cambria Math" panose="02040503050406030204" pitchFamily="18" charset="0"/>
                              </a:rPr>
                              <m:t>𝒓</m:t>
                            </m:r>
                          </m:e>
                          <m:sub>
                            <m:r>
                              <a:rPr lang="en-US" altLang="zh-TW" sz="2400" b="1" i="1" smtClean="0">
                                <a:solidFill>
                                  <a:schemeClr val="tx1"/>
                                </a:solidFill>
                                <a:latin typeface="Cambria Math" panose="02040503050406030204" pitchFamily="18" charset="0"/>
                              </a:rPr>
                              <m:t>𝟏</m:t>
                            </m:r>
                          </m:sub>
                          <m:sup>
                            <m:r>
                              <a:rPr lang="en-US" altLang="zh-TW" sz="2400" b="1" i="1" smtClean="0">
                                <a:solidFill>
                                  <a:schemeClr val="tx1"/>
                                </a:solidFill>
                                <a:latin typeface="Cambria Math" panose="02040503050406030204" pitchFamily="18" charset="0"/>
                              </a:rPr>
                              <m:t>𝟐</m:t>
                            </m:r>
                          </m:sup>
                        </m:sSubSup>
                        <m:r>
                          <a:rPr lang="en-US" altLang="zh-TW" sz="2400" b="1" i="1" smtClean="0">
                            <a:solidFill>
                              <a:schemeClr val="tx1"/>
                            </a:solidFill>
                            <a:latin typeface="Cambria Math" panose="02040503050406030204" pitchFamily="18" charset="0"/>
                          </a:rPr>
                          <m:t>+</m:t>
                        </m:r>
                        <m:sSubSup>
                          <m:sSubSupPr>
                            <m:ctrlPr>
                              <a:rPr lang="en-US" altLang="zh-TW" sz="2400" b="1" i="1" smtClean="0">
                                <a:solidFill>
                                  <a:schemeClr val="tx1"/>
                                </a:solidFill>
                                <a:latin typeface="Cambria Math" panose="02040503050406030204" pitchFamily="18" charset="0"/>
                              </a:rPr>
                            </m:ctrlPr>
                          </m:sSubSupPr>
                          <m:e>
                            <m:r>
                              <a:rPr lang="en-US" altLang="zh-TW" sz="2400" b="1" i="1" smtClean="0">
                                <a:solidFill>
                                  <a:schemeClr val="tx1"/>
                                </a:solidFill>
                                <a:latin typeface="Cambria Math" panose="02040503050406030204" pitchFamily="18" charset="0"/>
                              </a:rPr>
                              <m:t>𝒓</m:t>
                            </m:r>
                          </m:e>
                          <m:sub>
                            <m:r>
                              <a:rPr lang="en-US" altLang="zh-TW" sz="2400" b="1" i="1" smtClean="0">
                                <a:solidFill>
                                  <a:schemeClr val="tx1"/>
                                </a:solidFill>
                                <a:latin typeface="Cambria Math" panose="02040503050406030204" pitchFamily="18" charset="0"/>
                              </a:rPr>
                              <m:t>𝟐</m:t>
                            </m:r>
                          </m:sub>
                          <m:sup>
                            <m:r>
                              <a:rPr lang="en-US" altLang="zh-TW" sz="2400" b="1" i="1" smtClean="0">
                                <a:solidFill>
                                  <a:schemeClr val="tx1"/>
                                </a:solidFill>
                                <a:latin typeface="Cambria Math" panose="02040503050406030204" pitchFamily="18" charset="0"/>
                              </a:rPr>
                              <m:t>𝟐</m:t>
                            </m:r>
                          </m:sup>
                        </m:sSubSup>
                        <m:r>
                          <a:rPr lang="en-US" altLang="zh-TW" sz="2400" b="1" i="1" smtClean="0">
                            <a:solidFill>
                              <a:schemeClr val="tx1"/>
                            </a:solidFill>
                            <a:latin typeface="Cambria Math" panose="02040503050406030204" pitchFamily="18" charset="0"/>
                          </a:rPr>
                          <m:t> </m:t>
                        </m:r>
                      </m:e>
                    </m:rad>
                  </m:oMath>
                </a14:m>
                <a:endParaRPr lang="en-US" altLang="zh-TW" sz="2400" b="1" i="1" dirty="0">
                  <a:solidFill>
                    <a:schemeClr val="tx1"/>
                  </a:solidFill>
                  <a:latin typeface="+mj-lt"/>
                </a:endParaRPr>
              </a:p>
              <a:p>
                <a:pPr marL="0" indent="0">
                  <a:lnSpc>
                    <a:spcPct val="100000"/>
                  </a:lnSpc>
                  <a:spcBef>
                    <a:spcPts val="0"/>
                  </a:spcBef>
                  <a:spcAft>
                    <a:spcPts val="1800"/>
                  </a:spcAft>
                  <a:buNone/>
                </a:pPr>
                <a:r>
                  <a:rPr lang="en-US" altLang="zh-TW" sz="2400" dirty="0">
                    <a:solidFill>
                      <a:schemeClr val="tx1"/>
                    </a:solidFill>
                    <a:latin typeface="+mj-lt"/>
                  </a:rPr>
                  <a:t>Where </a:t>
                </a:r>
                <a14:m>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𝑟</m:t>
                        </m:r>
                      </m:e>
                      <m:sub>
                        <m:r>
                          <a:rPr lang="en-US" altLang="zh-TW" sz="2400" b="0" i="1" smtClean="0">
                            <a:solidFill>
                              <a:schemeClr val="tx1"/>
                            </a:solidFill>
                            <a:latin typeface="Cambria Math" panose="02040503050406030204" pitchFamily="18" charset="0"/>
                          </a:rPr>
                          <m:t>1</m:t>
                        </m:r>
                      </m:sub>
                    </m:sSub>
                  </m:oMath>
                </a14:m>
                <a:r>
                  <a:rPr lang="en-US" altLang="zh-TW" sz="2400" dirty="0">
                    <a:solidFill>
                      <a:schemeClr val="tx1"/>
                    </a:solidFill>
                    <a:latin typeface="+mj-lt"/>
                  </a:rPr>
                  <a:t>, </a:t>
                </a:r>
                <a14:m>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𝑟</m:t>
                        </m:r>
                      </m:e>
                      <m:sub>
                        <m:r>
                          <a:rPr lang="en-US" altLang="zh-TW" sz="2400" b="0" i="1" smtClean="0">
                            <a:solidFill>
                              <a:schemeClr val="tx1"/>
                            </a:solidFill>
                            <a:latin typeface="Cambria Math" panose="02040503050406030204" pitchFamily="18" charset="0"/>
                          </a:rPr>
                          <m:t>2</m:t>
                        </m:r>
                      </m:sub>
                    </m:sSub>
                  </m:oMath>
                </a14:m>
                <a:r>
                  <a:rPr lang="en-US" altLang="zh-TW" sz="2400" dirty="0">
                    <a:solidFill>
                      <a:schemeClr val="tx1"/>
                    </a:solidFill>
                    <a:latin typeface="+mj-lt"/>
                  </a:rPr>
                  <a:t> are values from first, second masks respectively.</a:t>
                </a:r>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264582" y="1862082"/>
                <a:ext cx="8614837" cy="4023360"/>
              </a:xfrm>
              <a:blipFill>
                <a:blip r:embed="rId3"/>
                <a:stretch>
                  <a:fillRect l="-2122" t="-1212"/>
                </a:stretch>
              </a:blipFill>
            </p:spPr>
            <p:txBody>
              <a:bodyPr/>
              <a:lstStyle/>
              <a:p>
                <a:r>
                  <a:rPr lang="zh-TW" altLang="en-US">
                    <a:noFill/>
                  </a:rPr>
                  <a:t> </a:t>
                </a:r>
              </a:p>
            </p:txBody>
          </p:sp>
        </mc:Fallback>
      </mc:AlternateContent>
      <p:sp>
        <p:nvSpPr>
          <p:cNvPr id="25605"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7.4.1 Gradient Edge Detectors (HW)</a:t>
            </a:r>
          </a:p>
        </p:txBody>
      </p:sp>
      <p:sp>
        <p:nvSpPr>
          <p:cNvPr id="25609" name="AutoShape 10">
            <a:hlinkClick r:id="rId4" action="ppaction://hlinksldjump" highlightClick="1"/>
          </p:cNvPr>
          <p:cNvSpPr>
            <a:spLocks noChangeArrowheads="1"/>
          </p:cNvSpPr>
          <p:nvPr/>
        </p:nvSpPr>
        <p:spPr bwMode="auto">
          <a:xfrm>
            <a:off x="8185346" y="161883"/>
            <a:ext cx="792163" cy="360363"/>
          </a:xfrm>
          <a:prstGeom prst="actionButtonForwardNext">
            <a:avLst/>
          </a:prstGeom>
          <a:solidFill>
            <a:schemeClr val="folHlink"/>
          </a:solidFill>
          <a:ln w="9525">
            <a:noFill/>
            <a:miter lim="800000"/>
            <a:headEnd/>
            <a:tailEnd/>
          </a:ln>
        </p:spPr>
        <p:txBody>
          <a:bodyPr wrap="none" anchor="ctr"/>
          <a:lstStyle/>
          <a:p>
            <a:pPr algn="ctr"/>
            <a:endParaRPr lang="zh-TW" altLang="en-US" dirty="0"/>
          </a:p>
        </p:txBody>
      </p:sp>
      <p:grpSp>
        <p:nvGrpSpPr>
          <p:cNvPr id="6" name="群組 5"/>
          <p:cNvGrpSpPr/>
          <p:nvPr/>
        </p:nvGrpSpPr>
        <p:grpSpPr>
          <a:xfrm>
            <a:off x="4392238" y="2492896"/>
            <a:ext cx="4585271" cy="1450197"/>
            <a:chOff x="4211960" y="2649338"/>
            <a:chExt cx="4585271" cy="1450197"/>
          </a:xfrm>
        </p:grpSpPr>
        <p:pic>
          <p:nvPicPr>
            <p:cNvPr id="25607" name="Picture 4" descr="7"/>
            <p:cNvPicPr>
              <a:picLocks noChangeAspect="1" noChangeArrowheads="1"/>
            </p:cNvPicPr>
            <p:nvPr/>
          </p:nvPicPr>
          <p:blipFill>
            <a:blip r:embed="rId5" cstate="print"/>
            <a:srcRect/>
            <a:stretch>
              <a:fillRect/>
            </a:stretch>
          </p:blipFill>
          <p:spPr bwMode="auto">
            <a:xfrm>
              <a:off x="4211960" y="2649338"/>
              <a:ext cx="4585271" cy="1450197"/>
            </a:xfrm>
            <a:prstGeom prst="rect">
              <a:avLst/>
            </a:prstGeom>
            <a:noFill/>
            <a:ln w="9525">
              <a:noFill/>
              <a:miter lim="800000"/>
              <a:headEnd/>
              <a:tailEnd/>
            </a:ln>
          </p:spPr>
        </p:pic>
        <p:cxnSp>
          <p:nvCxnSpPr>
            <p:cNvPr id="25613" name="直線單箭頭接點 24"/>
            <p:cNvCxnSpPr>
              <a:cxnSpLocks noChangeShapeType="1"/>
            </p:cNvCxnSpPr>
            <p:nvPr/>
          </p:nvCxnSpPr>
          <p:spPr bwMode="auto">
            <a:xfrm>
              <a:off x="4572372" y="2852936"/>
              <a:ext cx="647700" cy="649288"/>
            </a:xfrm>
            <a:prstGeom prst="straightConnector1">
              <a:avLst/>
            </a:prstGeom>
            <a:noFill/>
            <a:ln w="38100" algn="ctr">
              <a:solidFill>
                <a:srgbClr val="FF3300"/>
              </a:solidFill>
              <a:round/>
              <a:headEnd/>
              <a:tailEnd type="arrow" w="med" len="med"/>
            </a:ln>
          </p:spPr>
        </p:cxnSp>
        <p:cxnSp>
          <p:nvCxnSpPr>
            <p:cNvPr id="25614" name="直線單箭頭接點 25"/>
            <p:cNvCxnSpPr>
              <a:cxnSpLocks noChangeShapeType="1"/>
            </p:cNvCxnSpPr>
            <p:nvPr/>
          </p:nvCxnSpPr>
          <p:spPr bwMode="auto">
            <a:xfrm flipH="1">
              <a:off x="7836535" y="2852936"/>
              <a:ext cx="530225" cy="649288"/>
            </a:xfrm>
            <a:prstGeom prst="straightConnector1">
              <a:avLst/>
            </a:prstGeom>
            <a:noFill/>
            <a:ln w="38100" algn="ctr">
              <a:solidFill>
                <a:srgbClr val="FF3300"/>
              </a:solidFill>
              <a:round/>
              <a:headEnd/>
              <a:tailEnd type="arrow" w="med" len="med"/>
            </a:ln>
          </p:spPr>
        </p:cxnSp>
      </p:grpSp>
      <p:sp>
        <p:nvSpPr>
          <p:cNvPr id="7" name="文字方塊 6"/>
          <p:cNvSpPr txBox="1"/>
          <p:nvPr/>
        </p:nvSpPr>
        <p:spPr>
          <a:xfrm>
            <a:off x="6381742" y="2530450"/>
            <a:ext cx="638530" cy="369332"/>
          </a:xfrm>
          <a:prstGeom prst="rect">
            <a:avLst/>
          </a:prstGeom>
          <a:noFill/>
        </p:spPr>
        <p:txBody>
          <a:bodyPr wrap="square" rtlCol="0">
            <a:spAutoFit/>
          </a:bodyPr>
          <a:lstStyle/>
          <a:p>
            <a:pPr algn="ctr"/>
            <a:r>
              <a:rPr lang="en-US" altLang="zh-TW" i="1" dirty="0">
                <a:latin typeface="+mj-lt"/>
              </a:rPr>
              <a:t>f(x)</a:t>
            </a:r>
            <a:endParaRPr lang="zh-TW" altLang="en-US" i="1" dirty="0">
              <a:latin typeface="+mj-lt"/>
            </a:endParaRPr>
          </a:p>
        </p:txBody>
      </p:sp>
      <p:sp>
        <p:nvSpPr>
          <p:cNvPr id="20" name="文字方塊 19"/>
          <p:cNvSpPr txBox="1"/>
          <p:nvPr/>
        </p:nvSpPr>
        <p:spPr>
          <a:xfrm>
            <a:off x="6317950" y="2823489"/>
            <a:ext cx="766113" cy="369332"/>
          </a:xfrm>
          <a:prstGeom prst="rect">
            <a:avLst/>
          </a:prstGeom>
          <a:noFill/>
        </p:spPr>
        <p:txBody>
          <a:bodyPr wrap="square" rtlCol="0">
            <a:spAutoFit/>
          </a:bodyPr>
          <a:lstStyle/>
          <a:p>
            <a:pPr algn="ctr"/>
            <a:r>
              <a:rPr lang="en-US" altLang="zh-TW" i="1" dirty="0">
                <a:latin typeface="+mj-lt"/>
              </a:rPr>
              <a:t>f(x+1)</a:t>
            </a:r>
            <a:endParaRPr lang="zh-TW" altLang="en-US" i="1" dirty="0">
              <a:latin typeface="+mj-lt"/>
            </a:endParaRPr>
          </a:p>
        </p:txBody>
      </p:sp>
      <p:sp>
        <p:nvSpPr>
          <p:cNvPr id="12"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92</a:t>
            </a:fld>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2"/>
          <p:cNvSpPr>
            <a:spLocks noGrp="1" noChangeArrowheads="1"/>
          </p:cNvSpPr>
          <p:nvPr>
            <p:ph type="title"/>
          </p:nvPr>
        </p:nvSpPr>
        <p:spPr/>
        <p:txBody>
          <a:bodyPr>
            <a:normAutofit/>
          </a:bodyPr>
          <a:lstStyle/>
          <a:p>
            <a:pPr eaLnBrk="1" hangingPunct="1"/>
            <a:r>
              <a:rPr lang="en-US" altLang="zh-TW" sz="3600" b="0" dirty="0">
                <a:solidFill>
                  <a:schemeClr val="tx1"/>
                </a:solidFill>
              </a:rPr>
              <a:t>Roberts operators</a:t>
            </a:r>
            <a:r>
              <a:rPr lang="zh-TW" altLang="en-US" sz="3600" b="0" dirty="0">
                <a:solidFill>
                  <a:schemeClr val="tx1"/>
                </a:solidFill>
              </a:rPr>
              <a:t> </a:t>
            </a:r>
            <a:r>
              <a:rPr lang="en-US" altLang="en-US" sz="3600" b="0" dirty="0">
                <a:solidFill>
                  <a:schemeClr val="tx1"/>
                </a:solidFill>
              </a:rPr>
              <a:t>with threshold = 30</a:t>
            </a:r>
            <a:endParaRPr lang="en-US" altLang="zh-TW" sz="5400" b="0" dirty="0">
              <a:solidFill>
                <a:schemeClr val="tx1"/>
              </a:solidFill>
            </a:endParaRPr>
          </a:p>
        </p:txBody>
      </p:sp>
      <p:pic>
        <p:nvPicPr>
          <p:cNvPr id="165892" name="Picture 4" descr="robert(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93</a:t>
            </a:fld>
            <a:endParaRPr lang="en-US" dirty="0"/>
          </a:p>
        </p:txBody>
      </p:sp>
    </p:spTree>
    <p:extLst>
      <p:ext uri="{BB962C8B-B14F-4D97-AF65-F5344CB8AC3E}">
        <p14:creationId xmlns:p14="http://schemas.microsoft.com/office/powerpoint/2010/main" val="30870002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421975" y="1845733"/>
                <a:ext cx="8300050" cy="4614053"/>
              </a:xfrm>
            </p:spPr>
            <p:txBody>
              <a:bodyPr>
                <a:normAutofit/>
              </a:bodyPr>
              <a:lstStyle/>
              <a:p>
                <a:pPr marL="0" indent="0">
                  <a:lnSpc>
                    <a:spcPct val="100000"/>
                  </a:lnSpc>
                  <a:spcBef>
                    <a:spcPts val="0"/>
                  </a:spcBef>
                  <a:spcAft>
                    <a:spcPts val="600"/>
                  </a:spcAft>
                  <a:buClr>
                    <a:schemeClr val="tx2"/>
                  </a:buClr>
                  <a:buSzPct val="70000"/>
                  <a:buNone/>
                </a:pPr>
                <a:r>
                  <a:rPr lang="en-US" altLang="en-US" sz="2400" b="1" dirty="0">
                    <a:solidFill>
                      <a:schemeClr val="tx1"/>
                    </a:solidFill>
                    <a:latin typeface="+mj-lt"/>
                  </a:rPr>
                  <a:t>Prewitt edge detector</a:t>
                </a:r>
                <a:r>
                  <a:rPr lang="en-US" altLang="zh-TW" sz="2400" b="1" dirty="0">
                    <a:solidFill>
                      <a:schemeClr val="tx1"/>
                    </a:solidFill>
                    <a:latin typeface="+mj-lt"/>
                  </a:rPr>
                  <a:t>:</a:t>
                </a:r>
                <a:r>
                  <a:rPr lang="en-US" altLang="en-US" sz="2400" b="1" dirty="0">
                    <a:solidFill>
                      <a:schemeClr val="tx1"/>
                    </a:solidFill>
                    <a:latin typeface="+mj-lt"/>
                  </a:rPr>
                  <a:t> </a:t>
                </a:r>
                <a:r>
                  <a:rPr lang="en-US" altLang="en-US" sz="2400" dirty="0">
                    <a:solidFill>
                      <a:schemeClr val="tx1"/>
                    </a:solidFill>
                    <a:latin typeface="+mj-lt"/>
                  </a:rPr>
                  <a:t>two </a:t>
                </a:r>
                <a:r>
                  <a:rPr lang="en-US" altLang="zh-TW" sz="2400" dirty="0">
                    <a:solidFill>
                      <a:schemeClr val="tx1"/>
                    </a:solidFill>
                    <a:latin typeface="+mj-lt"/>
                  </a:rPr>
                  <a:t>3</a:t>
                </a:r>
                <a:r>
                  <a:rPr lang="en-US" altLang="zh-TW" sz="2400" dirty="0">
                    <a:solidFill>
                      <a:schemeClr val="tx1"/>
                    </a:solidFill>
                    <a:latin typeface="+mj-lt"/>
                    <a:ea typeface="標楷體" panose="03000509000000000000" pitchFamily="65" charset="-120"/>
                  </a:rPr>
                  <a:t>×</a:t>
                </a:r>
                <a:r>
                  <a:rPr lang="en-US" altLang="zh-TW" sz="2400" dirty="0">
                    <a:solidFill>
                      <a:schemeClr val="tx1"/>
                    </a:solidFill>
                    <a:latin typeface="+mj-lt"/>
                  </a:rPr>
                  <a:t>3 </a:t>
                </a:r>
                <a:r>
                  <a:rPr lang="en-US" altLang="en-US" sz="2400" dirty="0">
                    <a:solidFill>
                      <a:schemeClr val="tx1"/>
                    </a:solidFill>
                    <a:latin typeface="+mj-lt"/>
                  </a:rPr>
                  <a:t>masks in row, column directions.</a:t>
                </a: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r>
                  <a:rPr lang="en-US" altLang="zh-TW" sz="2400" dirty="0">
                    <a:solidFill>
                      <a:schemeClr val="tx1"/>
                    </a:solidFill>
                    <a:latin typeface="+mj-lt"/>
                  </a:rPr>
                  <a:t>Gradient magnitude: </a:t>
                </a:r>
                <a:r>
                  <a:rPr lang="en-US" altLang="zh-TW" sz="2400" i="1" dirty="0">
                    <a:solidFill>
                      <a:schemeClr val="tx1"/>
                    </a:solidFill>
                    <a:latin typeface="+mj-lt"/>
                  </a:rPr>
                  <a:t>g = </a:t>
                </a:r>
                <a14:m>
                  <m:oMath xmlns:m="http://schemas.openxmlformats.org/officeDocument/2006/math">
                    <m:rad>
                      <m:radPr>
                        <m:degHide m:val="on"/>
                        <m:ctrlPr>
                          <a:rPr lang="en-US" altLang="zh-TW" sz="2400" i="1" smtClean="0">
                            <a:solidFill>
                              <a:schemeClr val="tx1"/>
                            </a:solidFill>
                            <a:latin typeface="Cambria Math" panose="02040503050406030204" pitchFamily="18" charset="0"/>
                          </a:rPr>
                        </m:ctrlPr>
                      </m:radPr>
                      <m:deg/>
                      <m:e>
                        <m:sSubSup>
                          <m:sSubSupPr>
                            <m:ctrlPr>
                              <a:rPr lang="en-US" altLang="zh-TW" sz="2400" i="1" smtClean="0">
                                <a:solidFill>
                                  <a:schemeClr val="tx1"/>
                                </a:solidFill>
                                <a:latin typeface="Cambria Math" panose="02040503050406030204" pitchFamily="18" charset="0"/>
                              </a:rPr>
                            </m:ctrlPr>
                          </m:sSubSupPr>
                          <m:e>
                            <m:r>
                              <a:rPr lang="en-US" altLang="zh-TW" sz="2400" b="0" i="1" smtClean="0">
                                <a:solidFill>
                                  <a:schemeClr val="tx1"/>
                                </a:solidFill>
                                <a:latin typeface="Cambria Math" panose="02040503050406030204" pitchFamily="18" charset="0"/>
                              </a:rPr>
                              <m:t>𝑝</m:t>
                            </m:r>
                          </m:e>
                          <m:sub>
                            <m:r>
                              <a:rPr lang="en-US" altLang="zh-TW" sz="2400" b="0" i="1" smtClean="0">
                                <a:solidFill>
                                  <a:schemeClr val="tx1"/>
                                </a:solidFill>
                                <a:latin typeface="Cambria Math" panose="02040503050406030204" pitchFamily="18" charset="0"/>
                              </a:rPr>
                              <m:t>1</m:t>
                            </m:r>
                          </m:sub>
                          <m:sup>
                            <m:r>
                              <a:rPr lang="en-US" altLang="zh-TW" sz="2400" b="0" i="1" smtClean="0">
                                <a:solidFill>
                                  <a:schemeClr val="tx1"/>
                                </a:solidFill>
                                <a:latin typeface="Cambria Math" panose="02040503050406030204" pitchFamily="18" charset="0"/>
                              </a:rPr>
                              <m:t>2</m:t>
                            </m:r>
                          </m:sup>
                        </m:sSubSup>
                        <m:r>
                          <a:rPr lang="en-US" altLang="zh-TW" sz="2400" b="0" i="1" smtClean="0">
                            <a:solidFill>
                              <a:schemeClr val="tx1"/>
                            </a:solidFill>
                            <a:latin typeface="Cambria Math" panose="02040503050406030204" pitchFamily="18" charset="0"/>
                          </a:rPr>
                          <m:t>+</m:t>
                        </m:r>
                        <m:sSubSup>
                          <m:sSubSupPr>
                            <m:ctrlPr>
                              <a:rPr lang="en-US" altLang="zh-TW" sz="2400" b="0" i="1" smtClean="0">
                                <a:solidFill>
                                  <a:schemeClr val="tx1"/>
                                </a:solidFill>
                                <a:latin typeface="Cambria Math" panose="02040503050406030204" pitchFamily="18" charset="0"/>
                              </a:rPr>
                            </m:ctrlPr>
                          </m:sSubSupPr>
                          <m:e>
                            <m:r>
                              <a:rPr lang="en-US" altLang="zh-TW" sz="2400" b="0" i="1" smtClean="0">
                                <a:solidFill>
                                  <a:schemeClr val="tx1"/>
                                </a:solidFill>
                                <a:latin typeface="Cambria Math" panose="02040503050406030204" pitchFamily="18" charset="0"/>
                              </a:rPr>
                              <m:t>𝑝</m:t>
                            </m:r>
                          </m:e>
                          <m:sub>
                            <m:r>
                              <a:rPr lang="en-US" altLang="zh-TW" sz="2400" b="0" i="1" smtClean="0">
                                <a:solidFill>
                                  <a:schemeClr val="tx1"/>
                                </a:solidFill>
                                <a:latin typeface="Cambria Math" panose="02040503050406030204" pitchFamily="18" charset="0"/>
                              </a:rPr>
                              <m:t>2</m:t>
                            </m:r>
                          </m:sub>
                          <m:sup>
                            <m:r>
                              <a:rPr lang="en-US" altLang="zh-TW" sz="2400" b="0" i="1" smtClean="0">
                                <a:solidFill>
                                  <a:schemeClr val="tx1"/>
                                </a:solidFill>
                                <a:latin typeface="Cambria Math" panose="02040503050406030204" pitchFamily="18" charset="0"/>
                              </a:rPr>
                              <m:t>2</m:t>
                            </m:r>
                          </m:sup>
                        </m:sSubSup>
                      </m:e>
                    </m:rad>
                  </m:oMath>
                </a14:m>
                <a:endParaRPr lang="en-US" altLang="zh-TW" sz="2400" i="1" dirty="0">
                  <a:solidFill>
                    <a:schemeClr val="tx1"/>
                  </a:solidFill>
                  <a:latin typeface="+mj-lt"/>
                </a:endParaRPr>
              </a:p>
              <a:p>
                <a:pPr marL="0" indent="0">
                  <a:lnSpc>
                    <a:spcPct val="100000"/>
                  </a:lnSpc>
                  <a:spcBef>
                    <a:spcPts val="0"/>
                  </a:spcBef>
                  <a:spcAft>
                    <a:spcPts val="600"/>
                  </a:spcAft>
                  <a:buClr>
                    <a:schemeClr val="tx2"/>
                  </a:buClr>
                  <a:buSzPct val="70000"/>
                  <a:buNone/>
                </a:pPr>
                <a:r>
                  <a:rPr lang="en-US" altLang="zh-TW" sz="2400" dirty="0">
                    <a:solidFill>
                      <a:schemeClr val="tx1"/>
                    </a:solidFill>
                    <a:latin typeface="+mj-lt"/>
                  </a:rPr>
                  <a:t>Gradient direction: </a:t>
                </a:r>
                <a:r>
                  <a:rPr lang="el-GR" altLang="zh-TW" sz="2400" i="1" dirty="0">
                    <a:solidFill>
                      <a:schemeClr val="tx1"/>
                    </a:solidFill>
                    <a:latin typeface="+mj-lt"/>
                  </a:rPr>
                  <a:t>θ</a:t>
                </a:r>
                <a:r>
                  <a:rPr lang="en-US" altLang="zh-TW" sz="2400" i="1" dirty="0">
                    <a:solidFill>
                      <a:schemeClr val="tx1"/>
                    </a:solidFill>
                    <a:latin typeface="+mj-lt"/>
                  </a:rPr>
                  <a:t> = </a:t>
                </a:r>
                <a:r>
                  <a:rPr lang="en-US" altLang="zh-TW" sz="2400" i="1" dirty="0" err="1">
                    <a:solidFill>
                      <a:schemeClr val="tx1"/>
                    </a:solidFill>
                    <a:latin typeface="+mj-lt"/>
                  </a:rPr>
                  <a:t>arctan</a:t>
                </a:r>
                <a:r>
                  <a:rPr lang="en-US" altLang="zh-TW" sz="2400" i="1" dirty="0">
                    <a:solidFill>
                      <a:schemeClr val="tx1"/>
                    </a:solidFill>
                    <a:latin typeface="+mj-lt"/>
                  </a:rPr>
                  <a:t>(</a:t>
                </a:r>
                <a14:m>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𝑝</m:t>
                        </m:r>
                      </m:e>
                      <m:sub>
                        <m:r>
                          <a:rPr lang="en-US" altLang="zh-TW" sz="2400" b="0" i="1" smtClean="0">
                            <a:solidFill>
                              <a:schemeClr val="tx1"/>
                            </a:solidFill>
                            <a:latin typeface="Cambria Math" panose="02040503050406030204" pitchFamily="18" charset="0"/>
                          </a:rPr>
                          <m:t>1</m:t>
                        </m:r>
                      </m:sub>
                    </m:sSub>
                  </m:oMath>
                </a14:m>
                <a:r>
                  <a:rPr lang="en-US" altLang="zh-TW" sz="2400" i="1" dirty="0">
                    <a:solidFill>
                      <a:schemeClr val="tx1"/>
                    </a:solidFill>
                    <a:latin typeface="+mj-lt"/>
                  </a:rPr>
                  <a:t>/</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𝑝</m:t>
                        </m:r>
                      </m:e>
                      <m:sub>
                        <m:r>
                          <a:rPr lang="en-US" altLang="zh-TW" sz="2400" b="0" i="1" smtClean="0">
                            <a:solidFill>
                              <a:schemeClr val="tx1"/>
                            </a:solidFill>
                            <a:latin typeface="Cambria Math" panose="02040503050406030204" pitchFamily="18" charset="0"/>
                          </a:rPr>
                          <m:t>2</m:t>
                        </m:r>
                      </m:sub>
                    </m:sSub>
                  </m:oMath>
                </a14:m>
                <a:r>
                  <a:rPr lang="en-US" altLang="zh-TW" sz="2400" i="1" dirty="0">
                    <a:solidFill>
                      <a:schemeClr val="tx1"/>
                    </a:solidFill>
                    <a:latin typeface="+mj-lt"/>
                  </a:rPr>
                  <a:t>)</a:t>
                </a:r>
                <a:r>
                  <a:rPr lang="en-US" altLang="zh-TW" sz="2400" dirty="0">
                    <a:solidFill>
                      <a:schemeClr val="tx1"/>
                    </a:solidFill>
                    <a:latin typeface="+mj-lt"/>
                  </a:rPr>
                  <a:t> clockwise w.r.t. column axis</a:t>
                </a:r>
              </a:p>
              <a:p>
                <a:pPr marL="0" indent="0">
                  <a:lnSpc>
                    <a:spcPct val="100000"/>
                  </a:lnSpc>
                  <a:spcBef>
                    <a:spcPts val="0"/>
                  </a:spcBef>
                  <a:spcAft>
                    <a:spcPts val="600"/>
                  </a:spcAft>
                  <a:buClr>
                    <a:schemeClr val="tx2"/>
                  </a:buClr>
                  <a:buSzPct val="70000"/>
                  <a:buNone/>
                </a:pPr>
                <a:r>
                  <a:rPr lang="en-US" altLang="zh-TW" sz="2400" dirty="0">
                    <a:solidFill>
                      <a:schemeClr val="tx1"/>
                    </a:solidFill>
                    <a:latin typeface="+mj-lt"/>
                  </a:rPr>
                  <a:t>Where </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𝑝</m:t>
                        </m:r>
                      </m:e>
                      <m:sub>
                        <m:r>
                          <a:rPr lang="en-US" altLang="zh-TW" sz="2400" i="1">
                            <a:solidFill>
                              <a:schemeClr val="tx1"/>
                            </a:solidFill>
                            <a:latin typeface="Cambria Math" panose="02040503050406030204" pitchFamily="18" charset="0"/>
                          </a:rPr>
                          <m:t>1</m:t>
                        </m:r>
                      </m:sub>
                    </m:sSub>
                  </m:oMath>
                </a14:m>
                <a:r>
                  <a:rPr lang="en-US" altLang="zh-TW" sz="2400" dirty="0">
                    <a:solidFill>
                      <a:schemeClr val="tx1"/>
                    </a:solidFill>
                  </a:rPr>
                  <a:t>, </a:t>
                </a:r>
                <a14:m>
                  <m:oMath xmlns:m="http://schemas.openxmlformats.org/officeDocument/2006/math">
                    <m:r>
                      <a:rPr lang="en-US" altLang="zh-TW" sz="2400" b="0" i="0" smtClean="0">
                        <a:solidFill>
                          <a:schemeClr val="tx1"/>
                        </a:solidFill>
                        <a:latin typeface="Cambria Math" panose="02040503050406030204" pitchFamily="18" charset="0"/>
                      </a:rPr>
                      <m:t> </m:t>
                    </m:r>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𝑝</m:t>
                        </m:r>
                      </m:e>
                      <m:sub>
                        <m:r>
                          <a:rPr lang="en-US" altLang="zh-TW" sz="2400" i="1">
                            <a:solidFill>
                              <a:schemeClr val="tx1"/>
                            </a:solidFill>
                            <a:latin typeface="Cambria Math" panose="02040503050406030204" pitchFamily="18" charset="0"/>
                          </a:rPr>
                          <m:t>2</m:t>
                        </m:r>
                      </m:sub>
                    </m:sSub>
                  </m:oMath>
                </a14:m>
                <a:r>
                  <a:rPr lang="en-US" altLang="zh-TW" sz="2400" dirty="0">
                    <a:solidFill>
                      <a:schemeClr val="tx1"/>
                    </a:solidFill>
                    <a:latin typeface="+mj-lt"/>
                  </a:rPr>
                  <a:t> are values from first, second masks respectively.</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421975" y="1845733"/>
                <a:ext cx="8300050" cy="4614053"/>
              </a:xfrm>
              <a:blipFill>
                <a:blip r:embed="rId4"/>
                <a:stretch>
                  <a:fillRect l="-2294" t="-1099" b="-824"/>
                </a:stretch>
              </a:blipFill>
            </p:spPr>
            <p:txBody>
              <a:bodyPr/>
              <a:lstStyle/>
              <a:p>
                <a:r>
                  <a:rPr lang="zh-TW" altLang="en-US">
                    <a:noFill/>
                  </a:rPr>
                  <a:t> </a:t>
                </a:r>
              </a:p>
            </p:txBody>
          </p:sp>
        </mc:Fallback>
      </mc:AlternateContent>
      <p:sp>
        <p:nvSpPr>
          <p:cNvPr id="27655"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7.4.1 Gradient Edge Detectors (HW)</a:t>
            </a:r>
          </a:p>
        </p:txBody>
      </p:sp>
      <p:pic>
        <p:nvPicPr>
          <p:cNvPr id="27656" name="Picture 7" descr="7"/>
          <p:cNvPicPr>
            <a:picLocks noChangeAspect="1" noChangeArrowheads="1"/>
          </p:cNvPicPr>
          <p:nvPr/>
        </p:nvPicPr>
        <p:blipFill>
          <a:blip r:embed="rId5" cstate="print"/>
          <a:srcRect/>
          <a:stretch>
            <a:fillRect/>
          </a:stretch>
        </p:blipFill>
        <p:spPr bwMode="auto">
          <a:xfrm>
            <a:off x="2960987" y="2454126"/>
            <a:ext cx="5761038" cy="2559050"/>
          </a:xfrm>
          <a:prstGeom prst="rect">
            <a:avLst/>
          </a:prstGeom>
          <a:noFill/>
          <a:ln w="9525">
            <a:noFill/>
            <a:miter lim="800000"/>
            <a:headEnd/>
            <a:tailEnd/>
          </a:ln>
        </p:spPr>
      </p:pic>
      <p:sp>
        <p:nvSpPr>
          <p:cNvPr id="27658" name="Rectangle 11"/>
          <p:cNvSpPr>
            <a:spLocks noChangeArrowheads="1"/>
          </p:cNvSpPr>
          <p:nvPr/>
        </p:nvSpPr>
        <p:spPr bwMode="auto">
          <a:xfrm>
            <a:off x="1187624" y="5550693"/>
            <a:ext cx="8280400" cy="1152525"/>
          </a:xfrm>
          <a:prstGeom prst="rect">
            <a:avLst/>
          </a:prstGeom>
          <a:noFill/>
          <a:ln w="9525">
            <a:noFill/>
            <a:miter lim="800000"/>
            <a:headEnd/>
            <a:tailEnd/>
          </a:ln>
        </p:spPr>
        <p:txBody>
          <a:bodyPr/>
          <a:lstStyle/>
          <a:p>
            <a:pPr marL="342900" indent="-342900">
              <a:lnSpc>
                <a:spcPct val="90000"/>
              </a:lnSpc>
              <a:spcBef>
                <a:spcPct val="20000"/>
              </a:spcBef>
              <a:buClr>
                <a:schemeClr val="tx2"/>
              </a:buClr>
              <a:buSzPct val="70000"/>
              <a:buFont typeface="Wingdings" pitchFamily="2" charset="2"/>
              <a:buChar char="l"/>
            </a:pPr>
            <a:endParaRPr lang="en-US" altLang="zh-TW" sz="2000" dirty="0"/>
          </a:p>
        </p:txBody>
      </p:sp>
      <p:grpSp>
        <p:nvGrpSpPr>
          <p:cNvPr id="4" name="群組 3"/>
          <p:cNvGrpSpPr/>
          <p:nvPr/>
        </p:nvGrpSpPr>
        <p:grpSpPr>
          <a:xfrm>
            <a:off x="-292733" y="2259660"/>
            <a:ext cx="2627313" cy="2849563"/>
            <a:chOff x="-3636912" y="836712"/>
            <a:chExt cx="2627313" cy="2849563"/>
          </a:xfrm>
        </p:grpSpPr>
        <p:sp>
          <p:nvSpPr>
            <p:cNvPr id="276519" name="AutoShape 39"/>
            <p:cNvSpPr>
              <a:spLocks noChangeArrowheads="1"/>
            </p:cNvSpPr>
            <p:nvPr/>
          </p:nvSpPr>
          <p:spPr bwMode="auto">
            <a:xfrm>
              <a:off x="-3448276" y="1574574"/>
              <a:ext cx="707317" cy="1646312"/>
            </a:xfrm>
            <a:prstGeom prst="downArrow">
              <a:avLst>
                <a:gd name="adj1" fmla="val 46506"/>
                <a:gd name="adj2" fmla="val 43520"/>
              </a:avLst>
            </a:prstGeom>
            <a:solidFill>
              <a:srgbClr val="008000"/>
            </a:solidFill>
            <a:ln w="9525" algn="ctr">
              <a:solidFill>
                <a:schemeClr val="tx1"/>
              </a:solidFill>
              <a:miter lim="800000"/>
              <a:headEnd/>
              <a:tailEnd/>
            </a:ln>
          </p:spPr>
          <p:txBody>
            <a:bodyPr wrap="none" anchor="ctr"/>
            <a:lstStyle/>
            <a:p>
              <a:pPr algn="ctr"/>
              <a:r>
                <a:rPr lang="en-US" altLang="zh-TW" dirty="0">
                  <a:solidFill>
                    <a:schemeClr val="bg1"/>
                  </a:solidFill>
                  <a:latin typeface="+mj-lt"/>
                </a:rPr>
                <a:t>P1</a:t>
              </a:r>
            </a:p>
          </p:txBody>
        </p:sp>
        <p:sp>
          <p:nvSpPr>
            <p:cNvPr id="276520" name="AutoShape 40"/>
            <p:cNvSpPr>
              <a:spLocks noChangeArrowheads="1"/>
            </p:cNvSpPr>
            <p:nvPr/>
          </p:nvSpPr>
          <p:spPr bwMode="auto">
            <a:xfrm>
              <a:off x="-3082077" y="1387109"/>
              <a:ext cx="986242" cy="544941"/>
            </a:xfrm>
            <a:prstGeom prst="rightArrow">
              <a:avLst>
                <a:gd name="adj1" fmla="val 50000"/>
                <a:gd name="adj2" fmla="val 50331"/>
              </a:avLst>
            </a:prstGeom>
            <a:solidFill>
              <a:schemeClr val="tx2"/>
            </a:solidFill>
            <a:ln w="9525" algn="ctr">
              <a:solidFill>
                <a:schemeClr val="tx1"/>
              </a:solidFill>
              <a:miter lim="800000"/>
              <a:headEnd/>
              <a:tailEnd/>
            </a:ln>
          </p:spPr>
          <p:txBody>
            <a:bodyPr wrap="none" anchor="ctr"/>
            <a:lstStyle/>
            <a:p>
              <a:pPr algn="ctr"/>
              <a:r>
                <a:rPr lang="en-US" altLang="zh-TW" dirty="0">
                  <a:solidFill>
                    <a:schemeClr val="bg1"/>
                  </a:solidFill>
                  <a:latin typeface="+mj-lt"/>
                </a:rPr>
                <a:t>P2</a:t>
              </a:r>
            </a:p>
          </p:txBody>
        </p:sp>
        <p:grpSp>
          <p:nvGrpSpPr>
            <p:cNvPr id="2" name="Group 41"/>
            <p:cNvGrpSpPr>
              <a:grpSpLocks/>
            </p:cNvGrpSpPr>
            <p:nvPr/>
          </p:nvGrpSpPr>
          <p:grpSpPr bwMode="auto">
            <a:xfrm>
              <a:off x="-3636912" y="836712"/>
              <a:ext cx="2627313" cy="2849563"/>
              <a:chOff x="0" y="1480"/>
              <a:chExt cx="1610" cy="1814"/>
            </a:xfrm>
          </p:grpSpPr>
          <p:sp>
            <p:nvSpPr>
              <p:cNvPr id="27664" name="Line 42"/>
              <p:cNvSpPr>
                <a:spLocks noChangeShapeType="1"/>
              </p:cNvSpPr>
              <p:nvPr/>
            </p:nvSpPr>
            <p:spPr bwMode="auto">
              <a:xfrm>
                <a:off x="0" y="3022"/>
                <a:ext cx="1156" cy="0"/>
              </a:xfrm>
              <a:prstGeom prst="line">
                <a:avLst/>
              </a:prstGeom>
              <a:noFill/>
              <a:ln w="9525">
                <a:solidFill>
                  <a:schemeClr val="tx1"/>
                </a:solidFill>
                <a:round/>
                <a:headEnd/>
                <a:tailEnd type="triangle" w="med" len="med"/>
              </a:ln>
            </p:spPr>
            <p:txBody>
              <a:bodyPr wrap="none" anchor="ctr"/>
              <a:lstStyle/>
              <a:p>
                <a:endParaRPr lang="zh-TW" altLang="en-US">
                  <a:latin typeface="+mj-lt"/>
                </a:endParaRPr>
              </a:p>
            </p:txBody>
          </p:sp>
          <p:sp>
            <p:nvSpPr>
              <p:cNvPr id="27665" name="Line 43"/>
              <p:cNvSpPr>
                <a:spLocks noChangeShapeType="1"/>
              </p:cNvSpPr>
              <p:nvPr/>
            </p:nvSpPr>
            <p:spPr bwMode="auto">
              <a:xfrm flipV="1">
                <a:off x="340" y="1570"/>
                <a:ext cx="0" cy="1724"/>
              </a:xfrm>
              <a:prstGeom prst="line">
                <a:avLst/>
              </a:prstGeom>
              <a:noFill/>
              <a:ln w="9525">
                <a:solidFill>
                  <a:schemeClr val="tx1"/>
                </a:solidFill>
                <a:round/>
                <a:headEnd/>
                <a:tailEnd type="triangle" w="med" len="med"/>
              </a:ln>
            </p:spPr>
            <p:txBody>
              <a:bodyPr wrap="none" anchor="ctr"/>
              <a:lstStyle/>
              <a:p>
                <a:endParaRPr lang="zh-TW" altLang="en-US">
                  <a:latin typeface="+mj-lt"/>
                </a:endParaRPr>
              </a:p>
            </p:txBody>
          </p:sp>
          <p:sp>
            <p:nvSpPr>
              <p:cNvPr id="27666" name="Line 44"/>
              <p:cNvSpPr>
                <a:spLocks noChangeShapeType="1"/>
              </p:cNvSpPr>
              <p:nvPr/>
            </p:nvSpPr>
            <p:spPr bwMode="auto">
              <a:xfrm flipV="1">
                <a:off x="340" y="1752"/>
                <a:ext cx="771" cy="1270"/>
              </a:xfrm>
              <a:prstGeom prst="line">
                <a:avLst/>
              </a:prstGeom>
              <a:noFill/>
              <a:ln w="9525">
                <a:solidFill>
                  <a:schemeClr val="tx1"/>
                </a:solidFill>
                <a:round/>
                <a:headEnd/>
                <a:tailEnd type="triangle" w="med" len="med"/>
              </a:ln>
            </p:spPr>
            <p:txBody>
              <a:bodyPr wrap="none" anchor="ctr"/>
              <a:lstStyle/>
              <a:p>
                <a:endParaRPr lang="zh-TW" altLang="en-US">
                  <a:latin typeface="+mj-lt"/>
                </a:endParaRPr>
              </a:p>
            </p:txBody>
          </p:sp>
          <p:grpSp>
            <p:nvGrpSpPr>
              <p:cNvPr id="27667" name="Group 45"/>
              <p:cNvGrpSpPr>
                <a:grpSpLocks/>
              </p:cNvGrpSpPr>
              <p:nvPr/>
            </p:nvGrpSpPr>
            <p:grpSpPr bwMode="auto">
              <a:xfrm>
                <a:off x="318" y="1480"/>
                <a:ext cx="1292" cy="1004"/>
                <a:chOff x="318" y="1480"/>
                <a:chExt cx="1292" cy="1004"/>
              </a:xfrm>
            </p:grpSpPr>
            <p:sp>
              <p:nvSpPr>
                <p:cNvPr id="27668" name="Arc 46"/>
                <p:cNvSpPr>
                  <a:spLocks/>
                </p:cNvSpPr>
                <p:nvPr/>
              </p:nvSpPr>
              <p:spPr bwMode="auto">
                <a:xfrm rot="372596">
                  <a:off x="318" y="2016"/>
                  <a:ext cx="414" cy="468"/>
                </a:xfrm>
                <a:custGeom>
                  <a:avLst/>
                  <a:gdLst>
                    <a:gd name="T0" fmla="*/ 0 w 20406"/>
                    <a:gd name="T1" fmla="*/ 0 h 21600"/>
                    <a:gd name="T2" fmla="*/ 0 w 20406"/>
                    <a:gd name="T3" fmla="*/ 0 h 21600"/>
                    <a:gd name="T4" fmla="*/ 0 w 20406"/>
                    <a:gd name="T5" fmla="*/ 0 h 21600"/>
                    <a:gd name="T6" fmla="*/ 0 60000 65536"/>
                    <a:gd name="T7" fmla="*/ 0 60000 65536"/>
                    <a:gd name="T8" fmla="*/ 0 60000 65536"/>
                    <a:gd name="T9" fmla="*/ 0 w 20406"/>
                    <a:gd name="T10" fmla="*/ 0 h 21600"/>
                    <a:gd name="T11" fmla="*/ 20406 w 20406"/>
                    <a:gd name="T12" fmla="*/ 21600 h 21600"/>
                  </a:gdLst>
                  <a:ahLst/>
                  <a:cxnLst>
                    <a:cxn ang="T6">
                      <a:pos x="T0" y="T1"/>
                    </a:cxn>
                    <a:cxn ang="T7">
                      <a:pos x="T2" y="T3"/>
                    </a:cxn>
                    <a:cxn ang="T8">
                      <a:pos x="T4" y="T5"/>
                    </a:cxn>
                  </a:cxnLst>
                  <a:rect l="T9" t="T10" r="T11" b="T12"/>
                  <a:pathLst>
                    <a:path w="20406" h="21600" fill="none" extrusionOk="0">
                      <a:moveTo>
                        <a:pt x="-1" y="0"/>
                      </a:moveTo>
                      <a:cubicBezTo>
                        <a:pt x="9199" y="0"/>
                        <a:pt x="17390" y="5827"/>
                        <a:pt x="20406" y="14518"/>
                      </a:cubicBezTo>
                    </a:path>
                    <a:path w="20406" h="21600" stroke="0" extrusionOk="0">
                      <a:moveTo>
                        <a:pt x="-1" y="0"/>
                      </a:moveTo>
                      <a:cubicBezTo>
                        <a:pt x="9199" y="0"/>
                        <a:pt x="17390" y="5827"/>
                        <a:pt x="20406" y="14518"/>
                      </a:cubicBezTo>
                      <a:lnTo>
                        <a:pt x="0" y="21600"/>
                      </a:lnTo>
                      <a:lnTo>
                        <a:pt x="-1" y="0"/>
                      </a:lnTo>
                      <a:close/>
                    </a:path>
                  </a:pathLst>
                </a:custGeom>
                <a:noFill/>
                <a:ln w="9525">
                  <a:solidFill>
                    <a:srgbClr val="FF0000"/>
                  </a:solidFill>
                  <a:round/>
                  <a:headEnd/>
                  <a:tailEnd/>
                </a:ln>
              </p:spPr>
              <p:txBody>
                <a:bodyPr wrap="none" anchor="ctr"/>
                <a:lstStyle/>
                <a:p>
                  <a:endParaRPr lang="zh-TW" altLang="en-US">
                    <a:latin typeface="+mj-lt"/>
                  </a:endParaRPr>
                </a:p>
              </p:txBody>
            </p:sp>
            <p:graphicFrame>
              <p:nvGraphicFramePr>
                <p:cNvPr id="27653" name="Object 47"/>
                <p:cNvGraphicFramePr>
                  <a:graphicFrameLocks noChangeAspect="1"/>
                </p:cNvGraphicFramePr>
                <p:nvPr>
                  <p:extLst>
                    <p:ext uri="{D42A27DB-BD31-4B8C-83A1-F6EECF244321}">
                      <p14:modId xmlns:p14="http://schemas.microsoft.com/office/powerpoint/2010/main" val="1154837665"/>
                    </p:ext>
                  </p:extLst>
                </p:nvPr>
              </p:nvGraphicFramePr>
              <p:xfrm>
                <a:off x="476" y="1480"/>
                <a:ext cx="1134" cy="217"/>
              </p:xfrm>
              <a:graphic>
                <a:graphicData uri="http://schemas.openxmlformats.org/presentationml/2006/ole">
                  <mc:AlternateContent xmlns:mc="http://schemas.openxmlformats.org/markup-compatibility/2006">
                    <mc:Choice xmlns:v="urn:schemas-microsoft-com:vml" Requires="v">
                      <p:oleObj spid="_x0000_s1031" name="方程式" r:id="rId6" imgW="1130040" imgH="215640" progId="Equation.3">
                        <p:embed/>
                      </p:oleObj>
                    </mc:Choice>
                    <mc:Fallback>
                      <p:oleObj name="方程式" r:id="rId6" imgW="1130040" imgH="215640" progId="Equation.3">
                        <p:embed/>
                        <p:pic>
                          <p:nvPicPr>
                            <p:cNvPr id="27653" name="Object 47"/>
                            <p:cNvPicPr>
                              <a:picLocks noChangeAspect="1" noChangeArrowheads="1"/>
                            </p:cNvPicPr>
                            <p:nvPr/>
                          </p:nvPicPr>
                          <p:blipFill>
                            <a:blip r:embed="rId7"/>
                            <a:srcRect/>
                            <a:stretch>
                              <a:fillRect/>
                            </a:stretch>
                          </p:blipFill>
                          <p:spPr bwMode="auto">
                            <a:xfrm>
                              <a:off x="476" y="1480"/>
                              <a:ext cx="1134" cy="2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cxnSp>
        <p:nvCxnSpPr>
          <p:cNvPr id="27663" name="直線單箭頭接點 19"/>
          <p:cNvCxnSpPr>
            <a:cxnSpLocks noChangeShapeType="1"/>
          </p:cNvCxnSpPr>
          <p:nvPr/>
        </p:nvCxnSpPr>
        <p:spPr bwMode="auto">
          <a:xfrm>
            <a:off x="6588448" y="2420888"/>
            <a:ext cx="2016000" cy="0"/>
          </a:xfrm>
          <a:prstGeom prst="straightConnector1">
            <a:avLst/>
          </a:prstGeom>
          <a:noFill/>
          <a:ln w="38100" algn="ctr">
            <a:solidFill>
              <a:srgbClr val="FF3300"/>
            </a:solidFill>
            <a:round/>
            <a:headEnd/>
            <a:tailEnd type="arrow" w="med" len="med"/>
          </a:ln>
        </p:spPr>
      </p:cxnSp>
      <p:cxnSp>
        <p:nvCxnSpPr>
          <p:cNvPr id="22" name="直線單箭頭接點 19"/>
          <p:cNvCxnSpPr>
            <a:cxnSpLocks noChangeShapeType="1"/>
          </p:cNvCxnSpPr>
          <p:nvPr/>
        </p:nvCxnSpPr>
        <p:spPr bwMode="auto">
          <a:xfrm rot="5400000">
            <a:off x="2242385" y="3249056"/>
            <a:ext cx="1368000" cy="0"/>
          </a:xfrm>
          <a:prstGeom prst="straightConnector1">
            <a:avLst/>
          </a:prstGeom>
          <a:noFill/>
          <a:ln w="38100" algn="ctr">
            <a:solidFill>
              <a:srgbClr val="FF3300"/>
            </a:solidFill>
            <a:round/>
            <a:headEnd/>
            <a:tailEnd type="arrow" w="med" len="med"/>
          </a:ln>
        </p:spPr>
      </p:cxnSp>
      <p:sp>
        <p:nvSpPr>
          <p:cNvPr id="20"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5" name="投影片編號版面配置區 4"/>
          <p:cNvSpPr>
            <a:spLocks noGrp="1"/>
          </p:cNvSpPr>
          <p:nvPr>
            <p:ph type="sldNum" sz="quarter" idx="12"/>
          </p:nvPr>
        </p:nvSpPr>
        <p:spPr/>
        <p:txBody>
          <a:bodyPr/>
          <a:lstStyle/>
          <a:p>
            <a:fld id="{028E3F4F-51B2-42EE-AFA2-40C4572185CC}" type="slidenum">
              <a:rPr lang="en-US" smtClean="0"/>
              <a:t>94</a:t>
            </a:fld>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2"/>
          <p:cNvSpPr>
            <a:spLocks noGrp="1" noChangeArrowheads="1"/>
          </p:cNvSpPr>
          <p:nvPr>
            <p:ph type="title"/>
          </p:nvPr>
        </p:nvSpPr>
        <p:spPr/>
        <p:txBody>
          <a:bodyPr>
            <a:normAutofit/>
          </a:bodyPr>
          <a:lstStyle/>
          <a:p>
            <a:pPr eaLnBrk="1" hangingPunct="1"/>
            <a:br>
              <a:rPr lang="en-US" altLang="en-US" sz="3600" b="0" dirty="0">
                <a:solidFill>
                  <a:schemeClr val="tx1"/>
                </a:solidFill>
              </a:rPr>
            </a:br>
            <a:r>
              <a:rPr lang="en-US" altLang="en-US" sz="3600" b="0" dirty="0">
                <a:solidFill>
                  <a:schemeClr val="tx1"/>
                </a:solidFill>
              </a:rPr>
              <a:t>Prewitt edge detector</a:t>
            </a:r>
            <a:r>
              <a:rPr lang="zh-TW" altLang="en-US" sz="3600" b="0" dirty="0">
                <a:solidFill>
                  <a:schemeClr val="tx1"/>
                </a:solidFill>
              </a:rPr>
              <a:t> </a:t>
            </a:r>
            <a:r>
              <a:rPr lang="en-US" altLang="en-US" sz="3600" b="0" dirty="0">
                <a:solidFill>
                  <a:schemeClr val="tx1"/>
                </a:solidFill>
              </a:rPr>
              <a:t>with threshold = </a:t>
            </a:r>
            <a:r>
              <a:rPr lang="en-US" altLang="en-US" sz="3600" dirty="0">
                <a:solidFill>
                  <a:srgbClr val="FF0000"/>
                </a:solidFill>
              </a:rPr>
              <a:t>90</a:t>
            </a:r>
            <a:endParaRPr lang="en-US" altLang="zh-TW" sz="3600" b="0" dirty="0">
              <a:solidFill>
                <a:srgbClr val="FF0000"/>
              </a:solidFill>
            </a:endParaRPr>
          </a:p>
        </p:txBody>
      </p:sp>
      <p:pic>
        <p:nvPicPr>
          <p:cNvPr id="172036" name="Picture 4" descr="prewitt(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95</a:t>
            </a:fld>
            <a:endParaRPr lang="en-US" dirty="0"/>
          </a:p>
        </p:txBody>
      </p:sp>
    </p:spTree>
    <p:extLst>
      <p:ext uri="{BB962C8B-B14F-4D97-AF65-F5344CB8AC3E}">
        <p14:creationId xmlns:p14="http://schemas.microsoft.com/office/powerpoint/2010/main" val="11175126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442373" y="1845734"/>
                <a:ext cx="8259255" cy="4679610"/>
              </a:xfrm>
            </p:spPr>
            <p:txBody>
              <a:bodyPr>
                <a:noAutofit/>
              </a:bodyPr>
              <a:lstStyle/>
              <a:p>
                <a:pPr marL="0" indent="0">
                  <a:lnSpc>
                    <a:spcPct val="100000"/>
                  </a:lnSpc>
                  <a:spcBef>
                    <a:spcPts val="0"/>
                  </a:spcBef>
                  <a:spcAft>
                    <a:spcPts val="600"/>
                  </a:spcAft>
                  <a:buNone/>
                </a:pPr>
                <a:r>
                  <a:rPr lang="en-US" altLang="en-US" sz="2400" b="1" dirty="0">
                    <a:solidFill>
                      <a:schemeClr val="tx1"/>
                    </a:solidFill>
                    <a:latin typeface="+mj-lt"/>
                  </a:rPr>
                  <a:t>Sobel edge detector</a:t>
                </a:r>
                <a:r>
                  <a:rPr lang="en-US" altLang="zh-TW" sz="2400" b="1" dirty="0">
                    <a:solidFill>
                      <a:schemeClr val="tx1"/>
                    </a:solidFill>
                    <a:latin typeface="+mj-lt"/>
                  </a:rPr>
                  <a:t>:</a:t>
                </a:r>
                <a:r>
                  <a:rPr lang="en-US" altLang="en-US" sz="2400" b="1" dirty="0">
                    <a:solidFill>
                      <a:schemeClr val="tx1"/>
                    </a:solidFill>
                    <a:latin typeface="+mj-lt"/>
                  </a:rPr>
                  <a:t> </a:t>
                </a:r>
                <a:r>
                  <a:rPr lang="en-US" altLang="en-US" sz="2400" dirty="0">
                    <a:solidFill>
                      <a:schemeClr val="tx1"/>
                    </a:solidFill>
                    <a:latin typeface="+mj-lt"/>
                  </a:rPr>
                  <a:t>two </a:t>
                </a:r>
                <a:r>
                  <a:rPr lang="en-US" altLang="zh-TW" sz="2400" dirty="0">
                    <a:solidFill>
                      <a:schemeClr val="tx1"/>
                    </a:solidFill>
                    <a:latin typeface="+mj-lt"/>
                  </a:rPr>
                  <a:t>3</a:t>
                </a:r>
                <a:r>
                  <a:rPr lang="en-US" altLang="zh-TW" sz="2400" dirty="0">
                    <a:solidFill>
                      <a:schemeClr val="tx1"/>
                    </a:solidFill>
                    <a:latin typeface="+mj-lt"/>
                    <a:ea typeface="標楷體" panose="03000509000000000000" pitchFamily="65" charset="-120"/>
                  </a:rPr>
                  <a:t>×</a:t>
                </a:r>
                <a:r>
                  <a:rPr lang="en-US" altLang="zh-TW" sz="2400" dirty="0">
                    <a:solidFill>
                      <a:schemeClr val="tx1"/>
                    </a:solidFill>
                    <a:latin typeface="+mj-lt"/>
                  </a:rPr>
                  <a:t>3 </a:t>
                </a:r>
                <a:r>
                  <a:rPr lang="en-US" altLang="en-US" sz="2400" dirty="0">
                    <a:solidFill>
                      <a:schemeClr val="tx1"/>
                    </a:solidFill>
                    <a:latin typeface="+mj-lt"/>
                  </a:rPr>
                  <a:t>masks in row, column directions.</a:t>
                </a:r>
              </a:p>
              <a:p>
                <a:pPr marL="0" indent="0">
                  <a:lnSpc>
                    <a:spcPct val="100000"/>
                  </a:lnSpc>
                  <a:spcBef>
                    <a:spcPts val="0"/>
                  </a:spcBef>
                  <a:spcAft>
                    <a:spcPts val="600"/>
                  </a:spcAft>
                  <a:buNone/>
                </a:pPr>
                <a:endParaRPr lang="en-US" altLang="en-US" sz="2400" dirty="0">
                  <a:solidFill>
                    <a:schemeClr val="tx1"/>
                  </a:solidFill>
                  <a:latin typeface="+mj-lt"/>
                </a:endParaRPr>
              </a:p>
              <a:p>
                <a:pPr marL="0" indent="0">
                  <a:lnSpc>
                    <a:spcPct val="100000"/>
                  </a:lnSpc>
                  <a:spcBef>
                    <a:spcPts val="0"/>
                  </a:spcBef>
                  <a:spcAft>
                    <a:spcPts val="600"/>
                  </a:spcAft>
                  <a:buNone/>
                </a:pPr>
                <a:endParaRPr lang="en-US" altLang="en-US" sz="2400" dirty="0">
                  <a:solidFill>
                    <a:schemeClr val="tx1"/>
                  </a:solidFill>
                  <a:latin typeface="+mj-lt"/>
                </a:endParaRPr>
              </a:p>
              <a:p>
                <a:pPr marL="0" indent="0">
                  <a:lnSpc>
                    <a:spcPct val="100000"/>
                  </a:lnSpc>
                  <a:spcBef>
                    <a:spcPts val="0"/>
                  </a:spcBef>
                  <a:spcAft>
                    <a:spcPts val="600"/>
                  </a:spcAft>
                  <a:buNone/>
                </a:pPr>
                <a:endParaRPr lang="en-US" altLang="en-US" sz="2400" dirty="0">
                  <a:solidFill>
                    <a:schemeClr val="tx1"/>
                  </a:solidFill>
                  <a:latin typeface="+mj-lt"/>
                </a:endParaRPr>
              </a:p>
              <a:p>
                <a:pPr marL="0" indent="0">
                  <a:lnSpc>
                    <a:spcPct val="100000"/>
                  </a:lnSpc>
                  <a:spcBef>
                    <a:spcPts val="0"/>
                  </a:spcBef>
                  <a:spcAft>
                    <a:spcPts val="600"/>
                  </a:spcAft>
                  <a:buNone/>
                </a:pPr>
                <a:endParaRPr lang="en-US" altLang="en-US" sz="2400" dirty="0">
                  <a:solidFill>
                    <a:schemeClr val="tx1"/>
                  </a:solidFill>
                  <a:latin typeface="+mj-lt"/>
                </a:endParaRPr>
              </a:p>
              <a:p>
                <a:pPr marL="0" indent="0">
                  <a:lnSpc>
                    <a:spcPct val="100000"/>
                  </a:lnSpc>
                  <a:spcBef>
                    <a:spcPts val="0"/>
                  </a:spcBef>
                  <a:spcAft>
                    <a:spcPts val="600"/>
                  </a:spcAft>
                  <a:buNone/>
                </a:pPr>
                <a:endParaRPr lang="en-US" altLang="en-US" sz="2400" dirty="0">
                  <a:solidFill>
                    <a:schemeClr val="tx1"/>
                  </a:solidFill>
                  <a:latin typeface="+mj-lt"/>
                </a:endParaRPr>
              </a:p>
              <a:p>
                <a:pPr marL="0" indent="0">
                  <a:lnSpc>
                    <a:spcPct val="100000"/>
                  </a:lnSpc>
                  <a:spcBef>
                    <a:spcPts val="0"/>
                  </a:spcBef>
                  <a:spcAft>
                    <a:spcPts val="600"/>
                  </a:spcAft>
                  <a:buClr>
                    <a:schemeClr val="tx2"/>
                  </a:buClr>
                  <a:buSzPct val="70000"/>
                  <a:buNone/>
                </a:pPr>
                <a:r>
                  <a:rPr lang="en-US" altLang="zh-TW" sz="2400" dirty="0">
                    <a:solidFill>
                      <a:schemeClr val="tx1"/>
                    </a:solidFill>
                    <a:latin typeface="+mj-lt"/>
                  </a:rPr>
                  <a:t>Gradient magnitude: </a:t>
                </a:r>
                <a:r>
                  <a:rPr lang="en-US" altLang="zh-TW" sz="2400" i="1" dirty="0">
                    <a:solidFill>
                      <a:schemeClr val="tx1"/>
                    </a:solidFill>
                    <a:latin typeface="+mj-lt"/>
                  </a:rPr>
                  <a:t>g = </a:t>
                </a:r>
                <a14:m>
                  <m:oMath xmlns:m="http://schemas.openxmlformats.org/officeDocument/2006/math">
                    <m:rad>
                      <m:radPr>
                        <m:degHide m:val="on"/>
                        <m:ctrlPr>
                          <a:rPr lang="en-US" altLang="zh-TW" sz="2400" i="1">
                            <a:solidFill>
                              <a:schemeClr val="tx1"/>
                            </a:solidFill>
                            <a:latin typeface="Cambria Math" panose="02040503050406030204" pitchFamily="18" charset="0"/>
                          </a:rPr>
                        </m:ctrlPr>
                      </m:radPr>
                      <m:deg/>
                      <m:e>
                        <m:sSubSup>
                          <m:sSubSupPr>
                            <m:ctrlPr>
                              <a:rPr lang="en-US" altLang="zh-TW" sz="2400" i="1">
                                <a:solidFill>
                                  <a:schemeClr val="tx1"/>
                                </a:solidFill>
                                <a:latin typeface="Cambria Math" panose="02040503050406030204" pitchFamily="18" charset="0"/>
                              </a:rPr>
                            </m:ctrlPr>
                          </m:sSubSupPr>
                          <m:e>
                            <m:r>
                              <a:rPr lang="en-US" altLang="zh-TW" sz="2400" b="0" i="1" smtClean="0">
                                <a:solidFill>
                                  <a:schemeClr val="tx1"/>
                                </a:solidFill>
                                <a:latin typeface="Cambria Math" panose="02040503050406030204" pitchFamily="18" charset="0"/>
                              </a:rPr>
                              <m:t>𝑠</m:t>
                            </m:r>
                          </m:e>
                          <m:sub>
                            <m:r>
                              <a:rPr lang="en-US" altLang="zh-TW" sz="2400" i="1">
                                <a:solidFill>
                                  <a:schemeClr val="tx1"/>
                                </a:solidFill>
                                <a:latin typeface="Cambria Math" panose="02040503050406030204" pitchFamily="18" charset="0"/>
                              </a:rPr>
                              <m:t>1</m:t>
                            </m:r>
                          </m:sub>
                          <m:sup>
                            <m:r>
                              <a:rPr lang="en-US" altLang="zh-TW" sz="2400" i="1">
                                <a:solidFill>
                                  <a:schemeClr val="tx1"/>
                                </a:solidFill>
                                <a:latin typeface="Cambria Math" panose="02040503050406030204" pitchFamily="18" charset="0"/>
                              </a:rPr>
                              <m:t>2</m:t>
                            </m:r>
                          </m:sup>
                        </m:sSubSup>
                        <m:r>
                          <a:rPr lang="en-US" altLang="zh-TW" sz="2400" i="1">
                            <a:solidFill>
                              <a:schemeClr val="tx1"/>
                            </a:solidFill>
                            <a:latin typeface="Cambria Math" panose="02040503050406030204" pitchFamily="18" charset="0"/>
                          </a:rPr>
                          <m:t>+</m:t>
                        </m:r>
                        <m:sSubSup>
                          <m:sSubSupPr>
                            <m:ctrlPr>
                              <a:rPr lang="en-US" altLang="zh-TW" sz="2400" i="1">
                                <a:solidFill>
                                  <a:schemeClr val="tx1"/>
                                </a:solidFill>
                                <a:latin typeface="Cambria Math" panose="02040503050406030204" pitchFamily="18" charset="0"/>
                              </a:rPr>
                            </m:ctrlPr>
                          </m:sSubSupPr>
                          <m:e>
                            <m:r>
                              <a:rPr lang="en-US" altLang="zh-TW" sz="2400" b="0" i="1" smtClean="0">
                                <a:solidFill>
                                  <a:schemeClr val="tx1"/>
                                </a:solidFill>
                                <a:latin typeface="Cambria Math" panose="02040503050406030204" pitchFamily="18" charset="0"/>
                              </a:rPr>
                              <m:t>𝑠</m:t>
                            </m:r>
                          </m:e>
                          <m:sub>
                            <m:r>
                              <a:rPr lang="en-US" altLang="zh-TW" sz="2400" i="1">
                                <a:solidFill>
                                  <a:schemeClr val="tx1"/>
                                </a:solidFill>
                                <a:latin typeface="Cambria Math" panose="02040503050406030204" pitchFamily="18" charset="0"/>
                              </a:rPr>
                              <m:t>2</m:t>
                            </m:r>
                          </m:sub>
                          <m:sup>
                            <m:r>
                              <a:rPr lang="en-US" altLang="zh-TW" sz="2400" i="1">
                                <a:solidFill>
                                  <a:schemeClr val="tx1"/>
                                </a:solidFill>
                                <a:latin typeface="Cambria Math" panose="02040503050406030204" pitchFamily="18" charset="0"/>
                              </a:rPr>
                              <m:t>2</m:t>
                            </m:r>
                          </m:sup>
                        </m:sSubSup>
                      </m:e>
                    </m:rad>
                  </m:oMath>
                </a14:m>
                <a:endParaRPr lang="en-US" altLang="zh-TW" sz="2400" i="1" dirty="0">
                  <a:solidFill>
                    <a:schemeClr val="tx1"/>
                  </a:solidFill>
                  <a:latin typeface="+mj-lt"/>
                </a:endParaRPr>
              </a:p>
              <a:p>
                <a:pPr marL="0" indent="0">
                  <a:lnSpc>
                    <a:spcPct val="100000"/>
                  </a:lnSpc>
                  <a:spcBef>
                    <a:spcPts val="0"/>
                  </a:spcBef>
                  <a:spcAft>
                    <a:spcPts val="600"/>
                  </a:spcAft>
                  <a:buClr>
                    <a:schemeClr val="tx2"/>
                  </a:buClr>
                  <a:buSzPct val="70000"/>
                  <a:buNone/>
                </a:pPr>
                <a:r>
                  <a:rPr lang="en-US" altLang="zh-TW" sz="2400" dirty="0">
                    <a:solidFill>
                      <a:schemeClr val="tx1"/>
                    </a:solidFill>
                    <a:latin typeface="+mj-lt"/>
                  </a:rPr>
                  <a:t>Gradient direction: </a:t>
                </a:r>
                <a:r>
                  <a:rPr lang="el-GR" altLang="zh-TW" sz="2400" i="1" dirty="0">
                    <a:solidFill>
                      <a:schemeClr val="tx1"/>
                    </a:solidFill>
                    <a:latin typeface="+mj-lt"/>
                  </a:rPr>
                  <a:t>θ</a:t>
                </a:r>
                <a:r>
                  <a:rPr lang="en-US" altLang="zh-TW" sz="2400" i="1" dirty="0">
                    <a:solidFill>
                      <a:schemeClr val="tx1"/>
                    </a:solidFill>
                    <a:latin typeface="+mj-lt"/>
                  </a:rPr>
                  <a:t> = </a:t>
                </a:r>
                <a:r>
                  <a:rPr lang="en-US" altLang="zh-TW" sz="2400" i="1" dirty="0" err="1">
                    <a:solidFill>
                      <a:schemeClr val="tx1"/>
                    </a:solidFill>
                    <a:latin typeface="+mj-lt"/>
                  </a:rPr>
                  <a:t>arctan</a:t>
                </a:r>
                <a:r>
                  <a:rPr lang="en-US" altLang="zh-TW" sz="2400" i="1" dirty="0">
                    <a:solidFill>
                      <a:schemeClr val="tx1"/>
                    </a:solidFill>
                    <a:latin typeface="+mj-lt"/>
                  </a:rPr>
                  <a:t>(</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𝑠</m:t>
                        </m:r>
                      </m:e>
                      <m:sub>
                        <m:r>
                          <a:rPr lang="en-US" altLang="zh-TW" sz="2400" i="1">
                            <a:solidFill>
                              <a:schemeClr val="tx1"/>
                            </a:solidFill>
                            <a:latin typeface="Cambria Math" panose="02040503050406030204" pitchFamily="18" charset="0"/>
                          </a:rPr>
                          <m:t>1</m:t>
                        </m:r>
                      </m:sub>
                    </m:sSub>
                  </m:oMath>
                </a14:m>
                <a:r>
                  <a:rPr lang="en-US" altLang="zh-TW" sz="2400" i="1" dirty="0">
                    <a:solidFill>
                      <a:schemeClr val="tx1"/>
                    </a:solidFill>
                    <a:latin typeface="+mj-lt"/>
                  </a:rPr>
                  <a:t>/</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𝑠</m:t>
                        </m:r>
                      </m:e>
                      <m:sub>
                        <m:r>
                          <a:rPr lang="en-US" altLang="zh-TW" sz="2400" i="1">
                            <a:solidFill>
                              <a:schemeClr val="tx1"/>
                            </a:solidFill>
                            <a:latin typeface="Cambria Math" panose="02040503050406030204" pitchFamily="18" charset="0"/>
                          </a:rPr>
                          <m:t>2</m:t>
                        </m:r>
                      </m:sub>
                    </m:sSub>
                  </m:oMath>
                </a14:m>
                <a:r>
                  <a:rPr lang="en-US" altLang="zh-TW" sz="2400" i="1" dirty="0">
                    <a:solidFill>
                      <a:schemeClr val="tx1"/>
                    </a:solidFill>
                    <a:latin typeface="+mj-lt"/>
                  </a:rPr>
                  <a:t>) </a:t>
                </a:r>
                <a:r>
                  <a:rPr lang="en-US" altLang="zh-TW" sz="2400" dirty="0">
                    <a:solidFill>
                      <a:schemeClr val="tx1"/>
                    </a:solidFill>
                    <a:latin typeface="+mj-lt"/>
                  </a:rPr>
                  <a:t>clockwise w.r.t. column axis</a:t>
                </a:r>
              </a:p>
              <a:p>
                <a:pPr marL="0" indent="0">
                  <a:lnSpc>
                    <a:spcPct val="100000"/>
                  </a:lnSpc>
                  <a:spcBef>
                    <a:spcPts val="0"/>
                  </a:spcBef>
                  <a:spcAft>
                    <a:spcPts val="600"/>
                  </a:spcAft>
                  <a:buClr>
                    <a:schemeClr val="tx2"/>
                  </a:buClr>
                  <a:buSzPct val="70000"/>
                  <a:buNone/>
                </a:pPr>
                <a:r>
                  <a:rPr lang="en-US" altLang="zh-TW" sz="2400" dirty="0">
                    <a:solidFill>
                      <a:schemeClr val="tx1"/>
                    </a:solidFill>
                    <a:latin typeface="+mj-lt"/>
                  </a:rPr>
                  <a:t>Where </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𝑠</m:t>
                        </m:r>
                      </m:e>
                      <m:sub>
                        <m:r>
                          <a:rPr lang="en-US" altLang="zh-TW" sz="2400" i="1">
                            <a:solidFill>
                              <a:schemeClr val="tx1"/>
                            </a:solidFill>
                            <a:latin typeface="Cambria Math" panose="02040503050406030204" pitchFamily="18" charset="0"/>
                          </a:rPr>
                          <m:t>1</m:t>
                        </m:r>
                      </m:sub>
                    </m:sSub>
                  </m:oMath>
                </a14:m>
                <a:r>
                  <a:rPr lang="en-US" altLang="zh-TW" sz="2400" dirty="0">
                    <a:solidFill>
                      <a:schemeClr val="tx1"/>
                    </a:solidFill>
                    <a:latin typeface="+mj-lt"/>
                  </a:rPr>
                  <a:t>, </a:t>
                </a:r>
                <a14:m>
                  <m:oMath xmlns:m="http://schemas.openxmlformats.org/officeDocument/2006/math">
                    <m:r>
                      <a:rPr lang="en-US" altLang="zh-TW" sz="2400">
                        <a:solidFill>
                          <a:schemeClr val="tx1"/>
                        </a:solidFill>
                        <a:latin typeface="Cambria Math" panose="02040503050406030204" pitchFamily="18" charset="0"/>
                      </a:rPr>
                      <m:t> </m:t>
                    </m:r>
                    <m:sSub>
                      <m:sSubPr>
                        <m:ctrlPr>
                          <a:rPr lang="en-US" altLang="zh-TW" sz="2400" i="1">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𝑠</m:t>
                        </m:r>
                      </m:e>
                      <m:sub>
                        <m:r>
                          <a:rPr lang="en-US" altLang="zh-TW" sz="2400" i="1">
                            <a:solidFill>
                              <a:schemeClr val="tx1"/>
                            </a:solidFill>
                            <a:latin typeface="Cambria Math" panose="02040503050406030204" pitchFamily="18" charset="0"/>
                          </a:rPr>
                          <m:t>2</m:t>
                        </m:r>
                      </m:sub>
                    </m:sSub>
                  </m:oMath>
                </a14:m>
                <a:r>
                  <a:rPr lang="en-US" altLang="zh-TW" sz="2400" dirty="0">
                    <a:solidFill>
                      <a:schemeClr val="tx1"/>
                    </a:solidFill>
                    <a:latin typeface="+mj-lt"/>
                  </a:rPr>
                  <a:t> are values from first, second masks respectively.</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442373" y="1845734"/>
                <a:ext cx="8259255" cy="4679610"/>
              </a:xfrm>
              <a:blipFill>
                <a:blip r:embed="rId3"/>
                <a:stretch>
                  <a:fillRect l="-2308" t="-1084"/>
                </a:stretch>
              </a:blipFill>
            </p:spPr>
            <p:txBody>
              <a:bodyPr/>
              <a:lstStyle/>
              <a:p>
                <a:r>
                  <a:rPr lang="zh-TW" altLang="en-US">
                    <a:noFill/>
                  </a:rPr>
                  <a:t> </a:t>
                </a:r>
              </a:p>
            </p:txBody>
          </p:sp>
        </mc:Fallback>
      </mc:AlternateContent>
      <p:sp>
        <p:nvSpPr>
          <p:cNvPr id="28678"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7.4.1 Gradient Edge Detectors(HW)</a:t>
            </a:r>
          </a:p>
        </p:txBody>
      </p:sp>
      <p:pic>
        <p:nvPicPr>
          <p:cNvPr id="28681" name="Picture 10" descr="7"/>
          <p:cNvPicPr>
            <a:picLocks noChangeAspect="1" noChangeArrowheads="1"/>
          </p:cNvPicPr>
          <p:nvPr/>
        </p:nvPicPr>
        <p:blipFill>
          <a:blip r:embed="rId4" cstate="print"/>
          <a:srcRect/>
          <a:stretch>
            <a:fillRect/>
          </a:stretch>
        </p:blipFill>
        <p:spPr bwMode="auto">
          <a:xfrm>
            <a:off x="2183850" y="2419045"/>
            <a:ext cx="4776300" cy="2160000"/>
          </a:xfrm>
          <a:prstGeom prst="rect">
            <a:avLst/>
          </a:prstGeom>
          <a:noFill/>
          <a:ln w="9525">
            <a:noFill/>
            <a:miter lim="800000"/>
            <a:headEnd/>
            <a:tailEnd/>
          </a:ln>
        </p:spPr>
      </p:pic>
      <p:cxnSp>
        <p:nvCxnSpPr>
          <p:cNvPr id="28682" name="直線單箭頭接點 9"/>
          <p:cNvCxnSpPr>
            <a:cxnSpLocks noChangeShapeType="1"/>
          </p:cNvCxnSpPr>
          <p:nvPr/>
        </p:nvCxnSpPr>
        <p:spPr bwMode="auto">
          <a:xfrm>
            <a:off x="2123728" y="2492896"/>
            <a:ext cx="0" cy="1152000"/>
          </a:xfrm>
          <a:prstGeom prst="straightConnector1">
            <a:avLst/>
          </a:prstGeom>
          <a:noFill/>
          <a:ln w="38100" algn="ctr">
            <a:solidFill>
              <a:srgbClr val="FF3300"/>
            </a:solidFill>
            <a:round/>
            <a:headEnd/>
            <a:tailEnd type="arrow" w="med" len="med"/>
          </a:ln>
        </p:spPr>
      </p:cxnSp>
      <p:cxnSp>
        <p:nvCxnSpPr>
          <p:cNvPr id="28683" name="直線單箭頭接點 10"/>
          <p:cNvCxnSpPr>
            <a:cxnSpLocks noChangeShapeType="1"/>
          </p:cNvCxnSpPr>
          <p:nvPr/>
        </p:nvCxnSpPr>
        <p:spPr bwMode="auto">
          <a:xfrm>
            <a:off x="5220072" y="2419045"/>
            <a:ext cx="1656000" cy="0"/>
          </a:xfrm>
          <a:prstGeom prst="straightConnector1">
            <a:avLst/>
          </a:prstGeom>
          <a:noFill/>
          <a:ln w="38100" algn="ctr">
            <a:solidFill>
              <a:srgbClr val="FF3300"/>
            </a:solidFill>
            <a:round/>
            <a:headEnd/>
            <a:tailEnd type="arrow" w="med" len="med"/>
          </a:ln>
        </p:spPr>
      </p:cxnSp>
      <p:sp>
        <p:nvSpPr>
          <p:cNvPr id="10"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4" name="投影片編號版面配置區 3"/>
          <p:cNvSpPr>
            <a:spLocks noGrp="1"/>
          </p:cNvSpPr>
          <p:nvPr>
            <p:ph type="sldNum" sz="quarter" idx="12"/>
          </p:nvPr>
        </p:nvSpPr>
        <p:spPr/>
        <p:txBody>
          <a:bodyPr/>
          <a:lstStyle/>
          <a:p>
            <a:fld id="{028E3F4F-51B2-42EE-AFA2-40C4572185CC}" type="slidenum">
              <a:rPr lang="en-US" smtClean="0"/>
              <a:t>96</a:t>
            </a:fld>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4174878" y="2132856"/>
            <a:ext cx="5293666" cy="2215991"/>
          </a:xfrm>
          <a:prstGeom prst="rect">
            <a:avLst/>
          </a:prstGeom>
          <a:noFill/>
        </p:spPr>
        <p:txBody>
          <a:bodyPr wrap="square" rtlCol="0" anchor="ctr">
            <a:spAutoFit/>
          </a:bodyPr>
          <a:lstStyle/>
          <a:p>
            <a:pPr algn="ctr"/>
            <a:r>
              <a:rPr lang="en-US" altLang="zh-TW" sz="13800" dirty="0"/>
              <a:t>[       ]</a:t>
            </a:r>
            <a:endParaRPr lang="zh-TW" altLang="en-US" sz="1400" dirty="0"/>
          </a:p>
        </p:txBody>
      </p:sp>
      <p:sp>
        <p:nvSpPr>
          <p:cNvPr id="178179" name="Rectangle 5"/>
          <p:cNvSpPr>
            <a:spLocks noGrp="1" noChangeArrowheads="1"/>
          </p:cNvSpPr>
          <p:nvPr>
            <p:ph type="title"/>
          </p:nvPr>
        </p:nvSpPr>
        <p:spPr/>
        <p:txBody>
          <a:bodyPr/>
          <a:lstStyle/>
          <a:p>
            <a:r>
              <a:rPr lang="en-US" altLang="zh-TW" b="0" dirty="0">
                <a:solidFill>
                  <a:schemeClr val="tx1"/>
                </a:solidFill>
              </a:rPr>
              <a:t>Gradient Edge Detectors</a:t>
            </a:r>
          </a:p>
        </p:txBody>
      </p:sp>
      <p:graphicFrame>
        <p:nvGraphicFramePr>
          <p:cNvPr id="28" name="Object 5"/>
          <p:cNvGraphicFramePr>
            <a:graphicFrameLocks noGrp="1" noChangeAspect="1"/>
          </p:cNvGraphicFramePr>
          <p:nvPr>
            <p:ph idx="4294967295"/>
            <p:extLst>
              <p:ext uri="{D42A27DB-BD31-4B8C-83A1-F6EECF244321}">
                <p14:modId xmlns:p14="http://schemas.microsoft.com/office/powerpoint/2010/main" val="4121079279"/>
              </p:ext>
            </p:extLst>
          </p:nvPr>
        </p:nvGraphicFramePr>
        <p:xfrm>
          <a:off x="183495" y="4420838"/>
          <a:ext cx="4013200" cy="1439862"/>
        </p:xfrm>
        <a:graphic>
          <a:graphicData uri="http://schemas.openxmlformats.org/presentationml/2006/ole">
            <mc:AlternateContent xmlns:mc="http://schemas.openxmlformats.org/markup-compatibility/2006">
              <mc:Choice xmlns:v="urn:schemas-microsoft-com:vml" Requires="v">
                <p:oleObj spid="_x0000_s2060" name="方程式" r:id="rId4" imgW="1981080" imgH="711000" progId="Equation.3">
                  <p:embed/>
                </p:oleObj>
              </mc:Choice>
              <mc:Fallback>
                <p:oleObj name="方程式" r:id="rId4" imgW="1981080" imgH="711000" progId="Equation.3">
                  <p:embed/>
                  <p:pic>
                    <p:nvPicPr>
                      <p:cNvPr id="28" name="Object 5"/>
                      <p:cNvPicPr>
                        <a:picLocks noGrp="1" noChangeAspect="1" noChangeArrowheads="1"/>
                      </p:cNvPicPr>
                      <p:nvPr/>
                    </p:nvPicPr>
                    <p:blipFill>
                      <a:blip r:embed="rId5"/>
                      <a:srcRect/>
                      <a:stretch>
                        <a:fillRect/>
                      </a:stretch>
                    </p:blipFill>
                    <p:spPr bwMode="auto">
                      <a:xfrm>
                        <a:off x="183495" y="4420838"/>
                        <a:ext cx="4013200" cy="1439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0" name="Object 4"/>
          <p:cNvGraphicFramePr>
            <a:graphicFrameLocks noGrp="1" noChangeAspect="1"/>
          </p:cNvGraphicFramePr>
          <p:nvPr>
            <p:ph sz="quarter" idx="4294967295"/>
            <p:extLst>
              <p:ext uri="{D42A27DB-BD31-4B8C-83A1-F6EECF244321}">
                <p14:modId xmlns:p14="http://schemas.microsoft.com/office/powerpoint/2010/main" val="1969675303"/>
              </p:ext>
            </p:extLst>
          </p:nvPr>
        </p:nvGraphicFramePr>
        <p:xfrm>
          <a:off x="178942" y="2591637"/>
          <a:ext cx="3805238" cy="1441450"/>
        </p:xfrm>
        <a:graphic>
          <a:graphicData uri="http://schemas.openxmlformats.org/presentationml/2006/ole">
            <mc:AlternateContent xmlns:mc="http://schemas.openxmlformats.org/markup-compatibility/2006">
              <mc:Choice xmlns:v="urn:schemas-microsoft-com:vml" Requires="v">
                <p:oleObj spid="_x0000_s2061" name="方程式" r:id="rId6" imgW="1879560" imgH="711000" progId="Equation.3">
                  <p:embed/>
                </p:oleObj>
              </mc:Choice>
              <mc:Fallback>
                <p:oleObj name="方程式" r:id="rId6" imgW="1879560" imgH="711000" progId="Equation.3">
                  <p:embed/>
                  <p:pic>
                    <p:nvPicPr>
                      <p:cNvPr id="178180" name="Object 4"/>
                      <p:cNvPicPr>
                        <a:picLocks noGrp="1" noChangeAspect="1" noChangeArrowheads="1"/>
                      </p:cNvPicPr>
                      <p:nvPr/>
                    </p:nvPicPr>
                    <p:blipFill>
                      <a:blip r:embed="rId7"/>
                      <a:srcRect/>
                      <a:stretch>
                        <a:fillRect/>
                      </a:stretch>
                    </p:blipFill>
                    <p:spPr bwMode="auto">
                      <a:xfrm>
                        <a:off x="178942" y="2591637"/>
                        <a:ext cx="3805238" cy="1441450"/>
                      </a:xfrm>
                      <a:prstGeom prst="rect">
                        <a:avLst/>
                      </a:prstGeom>
                      <a:noFill/>
                    </p:spPr>
                  </p:pic>
                </p:oleObj>
              </mc:Fallback>
            </mc:AlternateContent>
          </a:graphicData>
        </a:graphic>
      </p:graphicFrame>
      <p:sp>
        <p:nvSpPr>
          <p:cNvPr id="20" name="文字方塊 19"/>
          <p:cNvSpPr txBox="1"/>
          <p:nvPr/>
        </p:nvSpPr>
        <p:spPr>
          <a:xfrm>
            <a:off x="5207791" y="2573586"/>
            <a:ext cx="396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0"/>
                <a:solidFill>
                  <a:schemeClr val="tx1"/>
                </a:solidFill>
                <a:effectLst>
                  <a:outerShdw blurRad="38100" dist="19050" dir="2700000" algn="tl" rotWithShape="0">
                    <a:schemeClr val="dk1">
                      <a:alpha val="40000"/>
                    </a:schemeClr>
                  </a:outerShdw>
                </a:effectLst>
              </a:rPr>
              <a:t>-1</a:t>
            </a:r>
            <a:endParaRPr lang="zh-TW" altLang="en-US" dirty="0">
              <a:ln w="0"/>
              <a:solidFill>
                <a:schemeClr val="tx1"/>
              </a:solidFill>
              <a:effectLst>
                <a:outerShdw blurRad="38100" dist="19050" dir="2700000" algn="tl" rotWithShape="0">
                  <a:schemeClr val="dk1">
                    <a:alpha val="40000"/>
                  </a:schemeClr>
                </a:outerShdw>
              </a:effectLst>
            </a:endParaRPr>
          </a:p>
        </p:txBody>
      </p:sp>
      <p:sp>
        <p:nvSpPr>
          <p:cNvPr id="21" name="文字方塊 20"/>
          <p:cNvSpPr txBox="1"/>
          <p:nvPr/>
        </p:nvSpPr>
        <p:spPr>
          <a:xfrm>
            <a:off x="5207791" y="3246615"/>
            <a:ext cx="396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0"/>
                <a:solidFill>
                  <a:schemeClr val="tx1"/>
                </a:solidFill>
                <a:effectLst>
                  <a:outerShdw blurRad="38100" dist="19050" dir="2700000" algn="tl" rotWithShape="0">
                    <a:schemeClr val="dk1">
                      <a:alpha val="40000"/>
                    </a:schemeClr>
                  </a:outerShdw>
                </a:effectLst>
              </a:rPr>
              <a:t>-1</a:t>
            </a:r>
            <a:endParaRPr lang="zh-TW" altLang="en-US" dirty="0">
              <a:ln w="0"/>
              <a:solidFill>
                <a:schemeClr val="tx1"/>
              </a:solidFill>
              <a:effectLst>
                <a:outerShdw blurRad="38100" dist="19050" dir="2700000" algn="tl" rotWithShape="0">
                  <a:schemeClr val="dk1">
                    <a:alpha val="40000"/>
                  </a:schemeClr>
                </a:outerShdw>
              </a:effectLst>
            </a:endParaRPr>
          </a:p>
        </p:txBody>
      </p:sp>
      <p:sp>
        <p:nvSpPr>
          <p:cNvPr id="22" name="文字方塊 21"/>
          <p:cNvSpPr txBox="1"/>
          <p:nvPr/>
        </p:nvSpPr>
        <p:spPr>
          <a:xfrm>
            <a:off x="6425126" y="2571196"/>
            <a:ext cx="396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0"/>
                <a:solidFill>
                  <a:schemeClr val="tx1"/>
                </a:solidFill>
                <a:effectLst>
                  <a:outerShdw blurRad="38100" dist="19050" dir="2700000" algn="tl" rotWithShape="0">
                    <a:schemeClr val="dk1">
                      <a:alpha val="40000"/>
                    </a:schemeClr>
                  </a:outerShdw>
                </a:effectLst>
              </a:rPr>
              <a:t>1</a:t>
            </a:r>
            <a:endParaRPr lang="zh-TW" altLang="en-US" dirty="0">
              <a:ln w="0"/>
              <a:solidFill>
                <a:schemeClr val="tx1"/>
              </a:solidFill>
              <a:effectLst>
                <a:outerShdw blurRad="38100" dist="19050" dir="2700000" algn="tl" rotWithShape="0">
                  <a:schemeClr val="dk1">
                    <a:alpha val="40000"/>
                  </a:schemeClr>
                </a:outerShdw>
              </a:effectLst>
            </a:endParaRPr>
          </a:p>
        </p:txBody>
      </p:sp>
      <p:sp>
        <p:nvSpPr>
          <p:cNvPr id="23" name="文字方塊 22"/>
          <p:cNvSpPr txBox="1"/>
          <p:nvPr/>
        </p:nvSpPr>
        <p:spPr>
          <a:xfrm>
            <a:off x="6425126" y="3246615"/>
            <a:ext cx="396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0"/>
                <a:solidFill>
                  <a:schemeClr val="tx1"/>
                </a:solidFill>
                <a:effectLst>
                  <a:outerShdw blurRad="38100" dist="19050" dir="2700000" algn="tl" rotWithShape="0">
                    <a:schemeClr val="dk1">
                      <a:alpha val="40000"/>
                    </a:schemeClr>
                  </a:outerShdw>
                </a:effectLst>
              </a:rPr>
              <a:t>1</a:t>
            </a:r>
            <a:endParaRPr lang="zh-TW" altLang="en-US" dirty="0">
              <a:ln w="0"/>
              <a:solidFill>
                <a:schemeClr val="tx1"/>
              </a:solidFill>
              <a:effectLst>
                <a:outerShdw blurRad="38100" dist="19050" dir="2700000" algn="tl" rotWithShape="0">
                  <a:schemeClr val="dk1">
                    <a:alpha val="40000"/>
                  </a:schemeClr>
                </a:outerShdw>
              </a:effectLst>
            </a:endParaRPr>
          </a:p>
        </p:txBody>
      </p:sp>
      <p:sp>
        <p:nvSpPr>
          <p:cNvPr id="17" name="文字方塊 16"/>
          <p:cNvSpPr txBox="1"/>
          <p:nvPr/>
        </p:nvSpPr>
        <p:spPr>
          <a:xfrm>
            <a:off x="6769020" y="3076977"/>
            <a:ext cx="396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a:t>
            </a:r>
            <a:endParaRPr lang="zh-TW" alt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 name="文字方塊 2"/>
          <p:cNvSpPr txBox="1"/>
          <p:nvPr/>
        </p:nvSpPr>
        <p:spPr>
          <a:xfrm>
            <a:off x="4087098" y="2959569"/>
            <a:ext cx="792088" cy="707886"/>
          </a:xfrm>
          <a:prstGeom prst="rect">
            <a:avLst/>
          </a:prstGeom>
          <a:noFill/>
        </p:spPr>
        <p:txBody>
          <a:bodyPr wrap="square" rtlCol="0">
            <a:spAutoFit/>
          </a:bodyPr>
          <a:lstStyle/>
          <a:p>
            <a:pPr algn="ctr"/>
            <a:r>
              <a:rPr lang="en-US" altLang="zh-TW" sz="4000" dirty="0"/>
              <a:t>=</a:t>
            </a:r>
            <a:endParaRPr lang="zh-TW" altLang="en-US" sz="4000" dirty="0"/>
          </a:p>
        </p:txBody>
      </p:sp>
      <p:sp>
        <p:nvSpPr>
          <p:cNvPr id="7" name="文字方塊 6"/>
          <p:cNvSpPr txBox="1"/>
          <p:nvPr/>
        </p:nvSpPr>
        <p:spPr>
          <a:xfrm>
            <a:off x="6766798" y="2419038"/>
            <a:ext cx="396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a:t>
            </a:r>
            <a:endParaRPr lang="zh-TW" alt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8" name="文字方塊 17"/>
          <p:cNvSpPr txBox="1"/>
          <p:nvPr/>
        </p:nvSpPr>
        <p:spPr>
          <a:xfrm>
            <a:off x="7919294" y="2566840"/>
            <a:ext cx="396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a:t>
            </a:r>
            <a:endParaRPr lang="zh-TW" alt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9" name="文字方塊 18"/>
          <p:cNvSpPr txBox="1"/>
          <p:nvPr/>
        </p:nvSpPr>
        <p:spPr>
          <a:xfrm>
            <a:off x="7919294" y="3232353"/>
            <a:ext cx="396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a:t>
            </a:r>
            <a:endParaRPr lang="zh-TW" alt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2" name="文字方塊 11"/>
          <p:cNvSpPr txBox="1"/>
          <p:nvPr/>
        </p:nvSpPr>
        <p:spPr>
          <a:xfrm>
            <a:off x="5207791" y="3914058"/>
            <a:ext cx="432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0"/>
                <a:solidFill>
                  <a:schemeClr val="accent1"/>
                </a:solidFill>
              </a:rPr>
              <a:t>-1</a:t>
            </a:r>
            <a:endParaRPr lang="zh-TW" altLang="en-US" dirty="0">
              <a:ln w="0"/>
              <a:solidFill>
                <a:schemeClr val="accent1"/>
              </a:solidFill>
            </a:endParaRPr>
          </a:p>
        </p:txBody>
      </p:sp>
      <p:sp>
        <p:nvSpPr>
          <p:cNvPr id="10" name="文字方塊 9"/>
          <p:cNvSpPr txBox="1"/>
          <p:nvPr/>
        </p:nvSpPr>
        <p:spPr>
          <a:xfrm>
            <a:off x="5543078" y="3409214"/>
            <a:ext cx="432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0"/>
                <a:solidFill>
                  <a:schemeClr val="accent1"/>
                </a:solidFill>
              </a:rPr>
              <a:t>-1</a:t>
            </a:r>
            <a:endParaRPr lang="zh-TW" altLang="en-US" dirty="0">
              <a:ln w="0"/>
              <a:solidFill>
                <a:schemeClr val="accent1"/>
              </a:solidFill>
            </a:endParaRPr>
          </a:p>
        </p:txBody>
      </p:sp>
      <p:sp>
        <p:nvSpPr>
          <p:cNvPr id="24" name="文字方塊 23"/>
          <p:cNvSpPr txBox="1"/>
          <p:nvPr/>
        </p:nvSpPr>
        <p:spPr>
          <a:xfrm>
            <a:off x="6407126" y="3914058"/>
            <a:ext cx="432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0"/>
                <a:solidFill>
                  <a:schemeClr val="accent1"/>
                </a:solidFill>
              </a:rPr>
              <a:t>+1</a:t>
            </a:r>
            <a:endParaRPr lang="zh-TW" altLang="en-US" dirty="0">
              <a:ln w="0"/>
              <a:solidFill>
                <a:schemeClr val="accent1"/>
              </a:solidFill>
            </a:endParaRPr>
          </a:p>
        </p:txBody>
      </p:sp>
      <p:sp>
        <p:nvSpPr>
          <p:cNvPr id="25" name="文字方塊 24"/>
          <p:cNvSpPr txBox="1"/>
          <p:nvPr/>
        </p:nvSpPr>
        <p:spPr>
          <a:xfrm>
            <a:off x="6864410" y="3409214"/>
            <a:ext cx="432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0"/>
                <a:solidFill>
                  <a:schemeClr val="accent1"/>
                </a:solidFill>
              </a:rPr>
              <a:t>+1</a:t>
            </a:r>
            <a:endParaRPr lang="zh-TW" altLang="en-US" dirty="0">
              <a:ln w="0"/>
              <a:solidFill>
                <a:schemeClr val="accent1"/>
              </a:solidFill>
            </a:endParaRPr>
          </a:p>
        </p:txBody>
      </p:sp>
      <p:sp>
        <p:nvSpPr>
          <p:cNvPr id="14" name="文字方塊 13"/>
          <p:cNvSpPr txBox="1"/>
          <p:nvPr/>
        </p:nvSpPr>
        <p:spPr>
          <a:xfrm>
            <a:off x="7932931" y="3917557"/>
            <a:ext cx="432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22225">
                  <a:solidFill>
                    <a:schemeClr val="accent2"/>
                  </a:solidFill>
                  <a:prstDash val="solid"/>
                </a:ln>
                <a:solidFill>
                  <a:schemeClr val="accent2">
                    <a:lumMod val="40000"/>
                    <a:lumOff val="60000"/>
                  </a:schemeClr>
                </a:solidFill>
              </a:rPr>
              <a:t>+1</a:t>
            </a:r>
            <a:endParaRPr lang="zh-TW" altLang="en-US" dirty="0">
              <a:ln w="22225">
                <a:solidFill>
                  <a:schemeClr val="accent2"/>
                </a:solidFill>
                <a:prstDash val="solid"/>
              </a:ln>
              <a:solidFill>
                <a:schemeClr val="accent2">
                  <a:lumMod val="40000"/>
                  <a:lumOff val="60000"/>
                </a:schemeClr>
              </a:solidFill>
            </a:endParaRPr>
          </a:p>
        </p:txBody>
      </p:sp>
      <p:sp>
        <p:nvSpPr>
          <p:cNvPr id="16" name="文字方塊 15"/>
          <p:cNvSpPr txBox="1"/>
          <p:nvPr/>
        </p:nvSpPr>
        <p:spPr>
          <a:xfrm>
            <a:off x="8218218" y="3127681"/>
            <a:ext cx="432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22225">
                  <a:solidFill>
                    <a:schemeClr val="accent2"/>
                  </a:solidFill>
                  <a:prstDash val="solid"/>
                </a:ln>
                <a:solidFill>
                  <a:schemeClr val="accent2">
                    <a:lumMod val="40000"/>
                    <a:lumOff val="60000"/>
                  </a:schemeClr>
                </a:solidFill>
              </a:rPr>
              <a:t>+1</a:t>
            </a:r>
            <a:endParaRPr lang="zh-TW" altLang="en-US" dirty="0">
              <a:ln w="22225">
                <a:solidFill>
                  <a:schemeClr val="accent2"/>
                </a:solidFill>
                <a:prstDash val="solid"/>
              </a:ln>
              <a:solidFill>
                <a:schemeClr val="accent2">
                  <a:lumMod val="40000"/>
                  <a:lumOff val="60000"/>
                </a:schemeClr>
              </a:solidFill>
            </a:endParaRPr>
          </a:p>
        </p:txBody>
      </p:sp>
      <p:sp>
        <p:nvSpPr>
          <p:cNvPr id="26" name="文字方塊 25"/>
          <p:cNvSpPr txBox="1"/>
          <p:nvPr/>
        </p:nvSpPr>
        <p:spPr>
          <a:xfrm>
            <a:off x="6766798" y="4055594"/>
            <a:ext cx="432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22225">
                  <a:solidFill>
                    <a:schemeClr val="accent2"/>
                  </a:solidFill>
                  <a:prstDash val="solid"/>
                </a:ln>
                <a:solidFill>
                  <a:schemeClr val="accent2">
                    <a:lumMod val="40000"/>
                    <a:lumOff val="60000"/>
                  </a:schemeClr>
                </a:solidFill>
              </a:rPr>
              <a:t>-1</a:t>
            </a:r>
            <a:endParaRPr lang="zh-TW" altLang="en-US" dirty="0">
              <a:ln w="22225">
                <a:solidFill>
                  <a:schemeClr val="accent2"/>
                </a:solidFill>
                <a:prstDash val="solid"/>
              </a:ln>
              <a:solidFill>
                <a:schemeClr val="accent2">
                  <a:lumMod val="40000"/>
                  <a:lumOff val="60000"/>
                </a:schemeClr>
              </a:solidFill>
            </a:endParaRPr>
          </a:p>
        </p:txBody>
      </p:sp>
      <p:sp>
        <p:nvSpPr>
          <p:cNvPr id="27" name="文字方塊 26"/>
          <p:cNvSpPr txBox="1"/>
          <p:nvPr/>
        </p:nvSpPr>
        <p:spPr>
          <a:xfrm>
            <a:off x="7109767" y="3127681"/>
            <a:ext cx="432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22225">
                  <a:solidFill>
                    <a:schemeClr val="accent2"/>
                  </a:solidFill>
                  <a:prstDash val="solid"/>
                </a:ln>
                <a:solidFill>
                  <a:schemeClr val="accent2">
                    <a:lumMod val="40000"/>
                    <a:lumOff val="60000"/>
                  </a:schemeClr>
                </a:solidFill>
              </a:rPr>
              <a:t>-1</a:t>
            </a:r>
            <a:endParaRPr lang="zh-TW" altLang="en-US" dirty="0">
              <a:ln w="22225">
                <a:solidFill>
                  <a:schemeClr val="accent2"/>
                </a:solidFill>
                <a:prstDash val="solid"/>
              </a:ln>
              <a:solidFill>
                <a:schemeClr val="accent2">
                  <a:lumMod val="40000"/>
                  <a:lumOff val="60000"/>
                </a:schemeClr>
              </a:solidFill>
            </a:endParaRPr>
          </a:p>
        </p:txBody>
      </p:sp>
      <p:sp>
        <p:nvSpPr>
          <p:cNvPr id="6" name="矩形 5"/>
          <p:cNvSpPr/>
          <p:nvPr/>
        </p:nvSpPr>
        <p:spPr>
          <a:xfrm>
            <a:off x="606139" y="1809157"/>
            <a:ext cx="7931723" cy="461665"/>
          </a:xfrm>
          <a:prstGeom prst="rect">
            <a:avLst/>
          </a:prstGeom>
        </p:spPr>
        <p:txBody>
          <a:bodyPr wrap="square">
            <a:spAutoFit/>
          </a:bodyPr>
          <a:lstStyle/>
          <a:p>
            <a:pPr>
              <a:spcBef>
                <a:spcPct val="20000"/>
              </a:spcBef>
              <a:buClr>
                <a:schemeClr val="tx2"/>
              </a:buClr>
              <a:buSzPct val="70000"/>
            </a:pPr>
            <a:r>
              <a:rPr lang="en-US" altLang="en-US" sz="2400" b="1" dirty="0">
                <a:latin typeface="+mj-lt"/>
              </a:rPr>
              <a:t>Sobel edge detector</a:t>
            </a:r>
            <a:r>
              <a:rPr lang="en-US" altLang="zh-TW" sz="2400" b="1" dirty="0">
                <a:latin typeface="+mj-lt"/>
              </a:rPr>
              <a:t>:</a:t>
            </a:r>
            <a:r>
              <a:rPr lang="en-US" altLang="en-US" sz="2400" b="1" dirty="0">
                <a:latin typeface="+mj-lt"/>
              </a:rPr>
              <a:t> </a:t>
            </a:r>
            <a:r>
              <a:rPr lang="en-US" altLang="zh-TW" sz="2400" dirty="0">
                <a:latin typeface="+mj-lt"/>
              </a:rPr>
              <a:t>2</a:t>
            </a:r>
            <a:r>
              <a:rPr lang="en-US" altLang="zh-TW" sz="2400" dirty="0">
                <a:latin typeface="標楷體" panose="03000509000000000000" pitchFamily="65" charset="-120"/>
                <a:ea typeface="標楷體" panose="03000509000000000000" pitchFamily="65" charset="-120"/>
              </a:rPr>
              <a:t>×</a:t>
            </a:r>
            <a:r>
              <a:rPr lang="en-US" altLang="zh-TW" sz="2400" dirty="0">
                <a:latin typeface="+mj-lt"/>
              </a:rPr>
              <a:t>2 </a:t>
            </a:r>
            <a:r>
              <a:rPr lang="en-US" altLang="en-US" sz="2400" dirty="0">
                <a:latin typeface="+mj-lt"/>
              </a:rPr>
              <a:t>smoothing followed by</a:t>
            </a:r>
            <a:r>
              <a:rPr lang="en-US" altLang="zh-TW" sz="2400" dirty="0">
                <a:latin typeface="+mj-lt"/>
              </a:rPr>
              <a:t> 2</a:t>
            </a:r>
            <a:r>
              <a:rPr lang="en-US" altLang="zh-TW" sz="2400" dirty="0">
                <a:latin typeface="標楷體" panose="03000509000000000000" pitchFamily="65" charset="-120"/>
                <a:ea typeface="標楷體" panose="03000509000000000000" pitchFamily="65" charset="-120"/>
              </a:rPr>
              <a:t>×</a:t>
            </a:r>
            <a:r>
              <a:rPr lang="en-US" altLang="zh-TW" sz="2400" dirty="0">
                <a:latin typeface="+mj-lt"/>
              </a:rPr>
              <a:t>2 </a:t>
            </a:r>
            <a:r>
              <a:rPr lang="en-US" altLang="en-US" sz="2400" dirty="0">
                <a:latin typeface="+mj-lt"/>
              </a:rPr>
              <a:t>gradient</a:t>
            </a:r>
          </a:p>
        </p:txBody>
      </p:sp>
      <p:sp>
        <p:nvSpPr>
          <p:cNvPr id="29"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5" name="投影片編號版面配置區 4"/>
          <p:cNvSpPr>
            <a:spLocks noGrp="1"/>
          </p:cNvSpPr>
          <p:nvPr>
            <p:ph type="sldNum" sz="quarter" idx="12"/>
          </p:nvPr>
        </p:nvSpPr>
        <p:spPr/>
        <p:txBody>
          <a:bodyPr/>
          <a:lstStyle/>
          <a:p>
            <a:fld id="{4FAB73BC-B049-4115-A692-8D63A059BFB8}" type="slidenum">
              <a:rPr lang="en-US" smtClean="0"/>
              <a:t>97</a:t>
            </a:fld>
            <a:endParaRPr lang="en-US" dirty="0"/>
          </a:p>
        </p:txBody>
      </p:sp>
    </p:spTree>
    <p:extLst>
      <p:ext uri="{BB962C8B-B14F-4D97-AF65-F5344CB8AC3E}">
        <p14:creationId xmlns:p14="http://schemas.microsoft.com/office/powerpoint/2010/main" val="71372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p:cTn id="49" dur="500" fill="hold"/>
                                        <p:tgtEl>
                                          <p:spTgt spid="27"/>
                                        </p:tgtEl>
                                        <p:attrNameLst>
                                          <p:attrName>ppt_w</p:attrName>
                                        </p:attrNameLst>
                                      </p:cBhvr>
                                      <p:tavLst>
                                        <p:tav tm="0">
                                          <p:val>
                                            <p:fltVal val="0"/>
                                          </p:val>
                                        </p:tav>
                                        <p:tav tm="100000">
                                          <p:val>
                                            <p:strVal val="#ppt_w"/>
                                          </p:val>
                                        </p:tav>
                                      </p:tavLst>
                                    </p:anim>
                                    <p:anim calcmode="lin" valueType="num">
                                      <p:cBhvr>
                                        <p:cTn id="50" dur="500" fill="hold"/>
                                        <p:tgtEl>
                                          <p:spTgt spid="27"/>
                                        </p:tgtEl>
                                        <p:attrNameLst>
                                          <p:attrName>ppt_h</p:attrName>
                                        </p:attrNameLst>
                                      </p:cBhvr>
                                      <p:tavLst>
                                        <p:tav tm="0">
                                          <p:val>
                                            <p:fltVal val="0"/>
                                          </p:val>
                                        </p:tav>
                                        <p:tav tm="100000">
                                          <p:val>
                                            <p:strVal val="#ppt_h"/>
                                          </p:val>
                                        </p:tav>
                                      </p:tavLst>
                                    </p:anim>
                                    <p:animEffect transition="in" filter="fade">
                                      <p:cBhvr>
                                        <p:cTn id="51" dur="500"/>
                                        <p:tgtEl>
                                          <p:spTgt spid="27"/>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500" fill="hold"/>
                                        <p:tgtEl>
                                          <p:spTgt spid="26"/>
                                        </p:tgtEl>
                                        <p:attrNameLst>
                                          <p:attrName>ppt_w</p:attrName>
                                        </p:attrNameLst>
                                      </p:cBhvr>
                                      <p:tavLst>
                                        <p:tav tm="0">
                                          <p:val>
                                            <p:fltVal val="0"/>
                                          </p:val>
                                        </p:tav>
                                        <p:tav tm="100000">
                                          <p:val>
                                            <p:strVal val="#ppt_w"/>
                                          </p:val>
                                        </p:tav>
                                      </p:tavLst>
                                    </p:anim>
                                    <p:anim calcmode="lin" valueType="num">
                                      <p:cBhvr>
                                        <p:cTn id="55" dur="500" fill="hold"/>
                                        <p:tgtEl>
                                          <p:spTgt spid="26"/>
                                        </p:tgtEl>
                                        <p:attrNameLst>
                                          <p:attrName>ppt_h</p:attrName>
                                        </p:attrNameLst>
                                      </p:cBhvr>
                                      <p:tavLst>
                                        <p:tav tm="0">
                                          <p:val>
                                            <p:fltVal val="0"/>
                                          </p:val>
                                        </p:tav>
                                        <p:tav tm="100000">
                                          <p:val>
                                            <p:strVal val="#ppt_h"/>
                                          </p:val>
                                        </p:tav>
                                      </p:tavLst>
                                    </p:anim>
                                    <p:animEffect transition="in" filter="fade">
                                      <p:cBhvr>
                                        <p:cTn id="56" dur="500"/>
                                        <p:tgtEl>
                                          <p:spTgt spid="26"/>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p:cTn id="59" dur="500" fill="hold"/>
                                        <p:tgtEl>
                                          <p:spTgt spid="16"/>
                                        </p:tgtEl>
                                        <p:attrNameLst>
                                          <p:attrName>ppt_w</p:attrName>
                                        </p:attrNameLst>
                                      </p:cBhvr>
                                      <p:tavLst>
                                        <p:tav tm="0">
                                          <p:val>
                                            <p:fltVal val="0"/>
                                          </p:val>
                                        </p:tav>
                                        <p:tav tm="100000">
                                          <p:val>
                                            <p:strVal val="#ppt_w"/>
                                          </p:val>
                                        </p:tav>
                                      </p:tavLst>
                                    </p:anim>
                                    <p:anim calcmode="lin" valueType="num">
                                      <p:cBhvr>
                                        <p:cTn id="60" dur="500" fill="hold"/>
                                        <p:tgtEl>
                                          <p:spTgt spid="16"/>
                                        </p:tgtEl>
                                        <p:attrNameLst>
                                          <p:attrName>ppt_h</p:attrName>
                                        </p:attrNameLst>
                                      </p:cBhvr>
                                      <p:tavLst>
                                        <p:tav tm="0">
                                          <p:val>
                                            <p:fltVal val="0"/>
                                          </p:val>
                                        </p:tav>
                                        <p:tav tm="100000">
                                          <p:val>
                                            <p:strVal val="#ppt_h"/>
                                          </p:val>
                                        </p:tav>
                                      </p:tavLst>
                                    </p:anim>
                                    <p:animEffect transition="in" filter="fade">
                                      <p:cBhvr>
                                        <p:cTn id="61" dur="500"/>
                                        <p:tgtEl>
                                          <p:spTgt spid="16"/>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 calcmode="lin" valueType="num">
                                      <p:cBhvr>
                                        <p:cTn id="64" dur="500" fill="hold"/>
                                        <p:tgtEl>
                                          <p:spTgt spid="14"/>
                                        </p:tgtEl>
                                        <p:attrNameLst>
                                          <p:attrName>ppt_w</p:attrName>
                                        </p:attrNameLst>
                                      </p:cBhvr>
                                      <p:tavLst>
                                        <p:tav tm="0">
                                          <p:val>
                                            <p:fltVal val="0"/>
                                          </p:val>
                                        </p:tav>
                                        <p:tav tm="100000">
                                          <p:val>
                                            <p:strVal val="#ppt_w"/>
                                          </p:val>
                                        </p:tav>
                                      </p:tavLst>
                                    </p:anim>
                                    <p:anim calcmode="lin" valueType="num">
                                      <p:cBhvr>
                                        <p:cTn id="65" dur="500" fill="hold"/>
                                        <p:tgtEl>
                                          <p:spTgt spid="14"/>
                                        </p:tgtEl>
                                        <p:attrNameLst>
                                          <p:attrName>ppt_h</p:attrName>
                                        </p:attrNameLst>
                                      </p:cBhvr>
                                      <p:tavLst>
                                        <p:tav tm="0">
                                          <p:val>
                                            <p:fltVal val="0"/>
                                          </p:val>
                                        </p:tav>
                                        <p:tav tm="100000">
                                          <p:val>
                                            <p:strVal val="#ppt_h"/>
                                          </p:val>
                                        </p:tav>
                                      </p:tavLst>
                                    </p:anim>
                                    <p:animEffect transition="in" filter="fade">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17" grpId="0" animBg="1"/>
      <p:bldP spid="7" grpId="0" animBg="1"/>
      <p:bldP spid="18" grpId="0" animBg="1"/>
      <p:bldP spid="19" grpId="0" animBg="1"/>
      <p:bldP spid="12" grpId="0" animBg="1"/>
      <p:bldP spid="10" grpId="0" animBg="1"/>
      <p:bldP spid="24" grpId="0" animBg="1"/>
      <p:bldP spid="25" grpId="0" animBg="1"/>
      <p:bldP spid="14" grpId="0" animBg="1"/>
      <p:bldP spid="16" grpId="0" animBg="1"/>
      <p:bldP spid="26" grpId="0" animBg="1"/>
      <p:bldP spid="2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2"/>
          <p:cNvSpPr>
            <a:spLocks noGrp="1" noChangeArrowheads="1"/>
          </p:cNvSpPr>
          <p:nvPr>
            <p:ph type="title"/>
          </p:nvPr>
        </p:nvSpPr>
        <p:spPr/>
        <p:txBody>
          <a:bodyPr>
            <a:normAutofit/>
          </a:bodyPr>
          <a:lstStyle/>
          <a:p>
            <a:pPr eaLnBrk="1" hangingPunct="1"/>
            <a:r>
              <a:rPr lang="en-US" altLang="en-US" sz="3600" b="0" dirty="0" err="1">
                <a:solidFill>
                  <a:schemeClr val="tx1"/>
                </a:solidFill>
              </a:rPr>
              <a:t>Sobel</a:t>
            </a:r>
            <a:r>
              <a:rPr lang="en-US" altLang="en-US" sz="3600" b="0" dirty="0">
                <a:solidFill>
                  <a:schemeClr val="tx1"/>
                </a:solidFill>
              </a:rPr>
              <a:t> edge detector</a:t>
            </a:r>
            <a:r>
              <a:rPr lang="zh-TW" altLang="en-US" sz="3600" b="0" dirty="0">
                <a:solidFill>
                  <a:schemeClr val="tx1"/>
                </a:solidFill>
              </a:rPr>
              <a:t> </a:t>
            </a:r>
            <a:r>
              <a:rPr lang="en-US" altLang="en-US" sz="3600" b="0" dirty="0">
                <a:solidFill>
                  <a:schemeClr val="tx1"/>
                </a:solidFill>
              </a:rPr>
              <a:t>with threshold = </a:t>
            </a:r>
            <a:r>
              <a:rPr lang="en-US" altLang="en-US" sz="3600" b="0" dirty="0">
                <a:solidFill>
                  <a:srgbClr val="FF0000"/>
                </a:solidFill>
              </a:rPr>
              <a:t>120</a:t>
            </a:r>
            <a:endParaRPr lang="en-US" altLang="zh-TW" sz="5400" b="0" dirty="0">
              <a:solidFill>
                <a:srgbClr val="FF0000"/>
              </a:solidFill>
            </a:endParaRPr>
          </a:p>
        </p:txBody>
      </p:sp>
      <p:pic>
        <p:nvPicPr>
          <p:cNvPr id="1802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56401"/>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29" name="Picture 5" descr="sobel(3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56401"/>
            <a:ext cx="4572001"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98</a:t>
            </a:fld>
            <a:endParaRPr lang="en-US" dirty="0"/>
          </a:p>
        </p:txBody>
      </p:sp>
    </p:spTree>
    <p:extLst>
      <p:ext uri="{BB962C8B-B14F-4D97-AF65-F5344CB8AC3E}">
        <p14:creationId xmlns:p14="http://schemas.microsoft.com/office/powerpoint/2010/main" val="28629318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7.4.1 Gradient Edge Detectors (HW)</a:t>
            </a:r>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179512" y="1845734"/>
                <a:ext cx="8712967" cy="4751618"/>
              </a:xfrm>
            </p:spPr>
            <p:txBody>
              <a:bodyPr>
                <a:noAutofit/>
              </a:bodyPr>
              <a:lstStyle/>
              <a:p>
                <a:pPr marL="3856038" indent="-3856038">
                  <a:lnSpc>
                    <a:spcPct val="110000"/>
                  </a:lnSpc>
                  <a:spcBef>
                    <a:spcPts val="0"/>
                  </a:spcBef>
                  <a:spcAft>
                    <a:spcPts val="600"/>
                  </a:spcAft>
                  <a:buClr>
                    <a:schemeClr val="tx2"/>
                  </a:buClr>
                  <a:buSzPct val="70000"/>
                  <a:buNone/>
                </a:pPr>
                <a:r>
                  <a:rPr lang="en-US" altLang="en-US" sz="2400" b="1" dirty="0">
                    <a:solidFill>
                      <a:schemeClr val="tx1"/>
                    </a:solidFill>
                  </a:rPr>
                  <a:t>Frei and Chen edge detector</a:t>
                </a:r>
                <a:r>
                  <a:rPr lang="en-US" altLang="zh-TW" sz="2400" b="1" dirty="0">
                    <a:solidFill>
                      <a:schemeClr val="tx1"/>
                    </a:solidFill>
                  </a:rPr>
                  <a:t>:</a:t>
                </a:r>
                <a:r>
                  <a:rPr lang="en-US" altLang="en-US" sz="2400" b="1" dirty="0">
                    <a:solidFill>
                      <a:schemeClr val="tx1"/>
                    </a:solidFill>
                  </a:rPr>
                  <a:t> </a:t>
                </a:r>
                <a:r>
                  <a:rPr lang="en-US" altLang="en-US" sz="2400" dirty="0">
                    <a:solidFill>
                      <a:schemeClr val="tx1"/>
                    </a:solidFill>
                  </a:rPr>
                  <a:t>two in a set of nine orthogonal masks </a:t>
                </a:r>
                <a:r>
                  <a:rPr lang="en-US" altLang="zh-TW" sz="2400" dirty="0">
                    <a:solidFill>
                      <a:schemeClr val="tx1"/>
                    </a:solidFill>
                  </a:rPr>
                  <a:t>(3</a:t>
                </a:r>
                <a:r>
                  <a:rPr lang="en-US" altLang="zh-TW" sz="2400" dirty="0">
                    <a:solidFill>
                      <a:schemeClr val="tx1"/>
                    </a:solidFill>
                    <a:latin typeface="標楷體" panose="03000509000000000000" pitchFamily="65" charset="-120"/>
                    <a:ea typeface="標楷體" panose="03000509000000000000" pitchFamily="65" charset="-120"/>
                  </a:rPr>
                  <a:t>×</a:t>
                </a:r>
                <a:r>
                  <a:rPr lang="en-US" altLang="zh-TW" sz="2400" dirty="0">
                    <a:solidFill>
                      <a:schemeClr val="tx1"/>
                    </a:solidFill>
                  </a:rPr>
                  <a:t>3).</a:t>
                </a:r>
              </a:p>
              <a:p>
                <a:pPr marL="0" indent="0">
                  <a:lnSpc>
                    <a:spcPct val="110000"/>
                  </a:lnSpc>
                  <a:spcBef>
                    <a:spcPts val="0"/>
                  </a:spcBef>
                  <a:spcAft>
                    <a:spcPts val="600"/>
                  </a:spcAft>
                  <a:buClr>
                    <a:schemeClr val="tx2"/>
                  </a:buClr>
                  <a:buSzPct val="70000"/>
                  <a:buNone/>
                </a:pPr>
                <a:endParaRPr lang="en-US" altLang="zh-TW" sz="2400" dirty="0">
                  <a:solidFill>
                    <a:schemeClr val="tx1"/>
                  </a:solidFill>
                </a:endParaRPr>
              </a:p>
              <a:p>
                <a:pPr marL="0" indent="0">
                  <a:lnSpc>
                    <a:spcPct val="110000"/>
                  </a:lnSpc>
                  <a:spcBef>
                    <a:spcPts val="0"/>
                  </a:spcBef>
                  <a:spcAft>
                    <a:spcPts val="600"/>
                  </a:spcAft>
                  <a:buClr>
                    <a:schemeClr val="tx2"/>
                  </a:buClr>
                  <a:buSzPct val="70000"/>
                  <a:buNone/>
                </a:pPr>
                <a:endParaRPr lang="en-US" altLang="zh-TW" sz="2400" dirty="0">
                  <a:solidFill>
                    <a:schemeClr val="tx1"/>
                  </a:solidFill>
                </a:endParaRPr>
              </a:p>
              <a:p>
                <a:pPr marL="0" indent="0">
                  <a:lnSpc>
                    <a:spcPct val="110000"/>
                  </a:lnSpc>
                  <a:spcBef>
                    <a:spcPts val="0"/>
                  </a:spcBef>
                  <a:spcAft>
                    <a:spcPts val="600"/>
                  </a:spcAft>
                  <a:buClr>
                    <a:schemeClr val="tx2"/>
                  </a:buClr>
                  <a:buSzPct val="70000"/>
                  <a:buNone/>
                </a:pPr>
                <a:endParaRPr lang="en-US" altLang="zh-TW" sz="2400" dirty="0">
                  <a:solidFill>
                    <a:schemeClr val="tx1"/>
                  </a:solidFill>
                </a:endParaRPr>
              </a:p>
              <a:p>
                <a:pPr marL="0" indent="0">
                  <a:lnSpc>
                    <a:spcPct val="110000"/>
                  </a:lnSpc>
                  <a:spcBef>
                    <a:spcPts val="0"/>
                  </a:spcBef>
                  <a:spcAft>
                    <a:spcPts val="600"/>
                  </a:spcAft>
                  <a:buClr>
                    <a:schemeClr val="tx2"/>
                  </a:buClr>
                  <a:buSzPct val="70000"/>
                  <a:buNone/>
                </a:pPr>
                <a:endParaRPr lang="en-US" altLang="zh-TW" sz="2400" dirty="0">
                  <a:solidFill>
                    <a:schemeClr val="tx1"/>
                  </a:solidFill>
                </a:endParaRPr>
              </a:p>
              <a:p>
                <a:pPr marL="0" indent="0">
                  <a:lnSpc>
                    <a:spcPct val="110000"/>
                  </a:lnSpc>
                  <a:spcBef>
                    <a:spcPts val="0"/>
                  </a:spcBef>
                  <a:spcAft>
                    <a:spcPts val="600"/>
                  </a:spcAft>
                  <a:buClr>
                    <a:schemeClr val="tx2"/>
                  </a:buClr>
                  <a:buSzPct val="70000"/>
                  <a:buNone/>
                </a:pPr>
                <a:r>
                  <a:rPr lang="en-US" altLang="zh-TW" sz="2400" dirty="0">
                    <a:solidFill>
                      <a:schemeClr val="tx1"/>
                    </a:solidFill>
                  </a:rPr>
                  <a:t>Gradient magnitude: </a:t>
                </a:r>
                <a:r>
                  <a:rPr lang="en-US" altLang="zh-TW" sz="2400" i="1" dirty="0">
                    <a:solidFill>
                      <a:schemeClr val="tx1"/>
                    </a:solidFill>
                  </a:rPr>
                  <a:t>g = </a:t>
                </a:r>
                <a14:m>
                  <m:oMath xmlns:m="http://schemas.openxmlformats.org/officeDocument/2006/math">
                    <m:rad>
                      <m:radPr>
                        <m:degHide m:val="on"/>
                        <m:ctrlPr>
                          <a:rPr lang="en-US" altLang="zh-TW" sz="2400" i="1">
                            <a:solidFill>
                              <a:schemeClr val="tx1"/>
                            </a:solidFill>
                            <a:latin typeface="Cambria Math" panose="02040503050406030204" pitchFamily="18" charset="0"/>
                          </a:rPr>
                        </m:ctrlPr>
                      </m:radPr>
                      <m:deg/>
                      <m:e>
                        <m:sSubSup>
                          <m:sSubSupPr>
                            <m:ctrlPr>
                              <a:rPr lang="en-US" altLang="zh-TW" sz="2400" i="1">
                                <a:solidFill>
                                  <a:schemeClr val="tx1"/>
                                </a:solidFill>
                                <a:latin typeface="Cambria Math" panose="02040503050406030204" pitchFamily="18" charset="0"/>
                              </a:rPr>
                            </m:ctrlPr>
                          </m:sSubSupPr>
                          <m:e>
                            <m:r>
                              <a:rPr lang="en-US" altLang="zh-TW" sz="2400" b="0" i="1" smtClean="0">
                                <a:solidFill>
                                  <a:schemeClr val="tx1"/>
                                </a:solidFill>
                                <a:latin typeface="Cambria Math" panose="02040503050406030204" pitchFamily="18" charset="0"/>
                              </a:rPr>
                              <m:t>𝑓</m:t>
                            </m:r>
                          </m:e>
                          <m:sub>
                            <m:r>
                              <a:rPr lang="en-US" altLang="zh-TW" sz="2400" i="1">
                                <a:solidFill>
                                  <a:schemeClr val="tx1"/>
                                </a:solidFill>
                                <a:latin typeface="Cambria Math" panose="02040503050406030204" pitchFamily="18" charset="0"/>
                              </a:rPr>
                              <m:t>1</m:t>
                            </m:r>
                          </m:sub>
                          <m:sup>
                            <m:r>
                              <a:rPr lang="en-US" altLang="zh-TW" sz="2400" i="1">
                                <a:solidFill>
                                  <a:schemeClr val="tx1"/>
                                </a:solidFill>
                                <a:latin typeface="Cambria Math" panose="02040503050406030204" pitchFamily="18" charset="0"/>
                              </a:rPr>
                              <m:t>2</m:t>
                            </m:r>
                          </m:sup>
                        </m:sSubSup>
                        <m:r>
                          <a:rPr lang="en-US" altLang="zh-TW" sz="2400" i="1">
                            <a:solidFill>
                              <a:schemeClr val="tx1"/>
                            </a:solidFill>
                            <a:latin typeface="Cambria Math" panose="02040503050406030204" pitchFamily="18" charset="0"/>
                          </a:rPr>
                          <m:t>+</m:t>
                        </m:r>
                        <m:sSubSup>
                          <m:sSubSupPr>
                            <m:ctrlPr>
                              <a:rPr lang="en-US" altLang="zh-TW" sz="2400" i="1">
                                <a:solidFill>
                                  <a:schemeClr val="tx1"/>
                                </a:solidFill>
                                <a:latin typeface="Cambria Math" panose="02040503050406030204" pitchFamily="18" charset="0"/>
                              </a:rPr>
                            </m:ctrlPr>
                          </m:sSubSupPr>
                          <m:e>
                            <m:r>
                              <a:rPr lang="en-US" altLang="zh-TW" sz="2400" b="0" i="1" smtClean="0">
                                <a:solidFill>
                                  <a:schemeClr val="tx1"/>
                                </a:solidFill>
                                <a:latin typeface="Cambria Math" panose="02040503050406030204" pitchFamily="18" charset="0"/>
                              </a:rPr>
                              <m:t>𝑓</m:t>
                            </m:r>
                          </m:e>
                          <m:sub>
                            <m:r>
                              <a:rPr lang="en-US" altLang="zh-TW" sz="2400" i="1">
                                <a:solidFill>
                                  <a:schemeClr val="tx1"/>
                                </a:solidFill>
                                <a:latin typeface="Cambria Math" panose="02040503050406030204" pitchFamily="18" charset="0"/>
                              </a:rPr>
                              <m:t>2</m:t>
                            </m:r>
                          </m:sub>
                          <m:sup>
                            <m:r>
                              <a:rPr lang="en-US" altLang="zh-TW" sz="2400" i="1">
                                <a:solidFill>
                                  <a:schemeClr val="tx1"/>
                                </a:solidFill>
                                <a:latin typeface="Cambria Math" panose="02040503050406030204" pitchFamily="18" charset="0"/>
                              </a:rPr>
                              <m:t>2</m:t>
                            </m:r>
                          </m:sup>
                        </m:sSubSup>
                      </m:e>
                    </m:rad>
                  </m:oMath>
                </a14:m>
                <a:endParaRPr lang="en-US" altLang="zh-TW" sz="2400" i="1" dirty="0">
                  <a:solidFill>
                    <a:schemeClr val="tx1"/>
                  </a:solidFill>
                </a:endParaRPr>
              </a:p>
              <a:p>
                <a:pPr marL="0" indent="0">
                  <a:lnSpc>
                    <a:spcPct val="110000"/>
                  </a:lnSpc>
                  <a:spcBef>
                    <a:spcPts val="0"/>
                  </a:spcBef>
                  <a:spcAft>
                    <a:spcPts val="600"/>
                  </a:spcAft>
                  <a:buClr>
                    <a:schemeClr val="tx2"/>
                  </a:buClr>
                  <a:buSzPct val="70000"/>
                  <a:buNone/>
                </a:pPr>
                <a:r>
                  <a:rPr lang="en-US" altLang="zh-TW" sz="2400" dirty="0">
                    <a:solidFill>
                      <a:schemeClr val="tx1"/>
                    </a:solidFill>
                  </a:rPr>
                  <a:t>Gradient direction: </a:t>
                </a:r>
                <a:r>
                  <a:rPr lang="el-GR" altLang="zh-TW" sz="2400" i="1" dirty="0">
                    <a:solidFill>
                      <a:schemeClr val="tx1"/>
                    </a:solidFill>
                  </a:rPr>
                  <a:t>θ</a:t>
                </a:r>
                <a:r>
                  <a:rPr lang="en-US" altLang="zh-TW" sz="2400" i="1" dirty="0">
                    <a:solidFill>
                      <a:schemeClr val="tx1"/>
                    </a:solidFill>
                  </a:rPr>
                  <a:t> = </a:t>
                </a:r>
                <a:r>
                  <a:rPr lang="en-US" altLang="zh-TW" sz="2400" i="1" dirty="0" err="1">
                    <a:solidFill>
                      <a:schemeClr val="tx1"/>
                    </a:solidFill>
                  </a:rPr>
                  <a:t>arctan</a:t>
                </a:r>
                <a:r>
                  <a:rPr lang="en-US" altLang="zh-TW" sz="2400" i="1" dirty="0">
                    <a:solidFill>
                      <a:schemeClr val="tx1"/>
                    </a:solidFill>
                  </a:rPr>
                  <a:t>(</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𝑓</m:t>
                        </m:r>
                      </m:e>
                      <m:sub>
                        <m:r>
                          <a:rPr lang="en-US" altLang="zh-TW" sz="2400" i="1">
                            <a:solidFill>
                              <a:schemeClr val="tx1"/>
                            </a:solidFill>
                            <a:latin typeface="Cambria Math" panose="02040503050406030204" pitchFamily="18" charset="0"/>
                          </a:rPr>
                          <m:t>1</m:t>
                        </m:r>
                      </m:sub>
                    </m:sSub>
                  </m:oMath>
                </a14:m>
                <a:r>
                  <a:rPr lang="en-US" altLang="zh-TW" sz="2400" i="1" dirty="0">
                    <a:solidFill>
                      <a:schemeClr val="tx1"/>
                    </a:solidFill>
                  </a:rPr>
                  <a:t>/</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𝑓</m:t>
                        </m:r>
                      </m:e>
                      <m:sub>
                        <m:r>
                          <a:rPr lang="en-US" altLang="zh-TW" sz="2400" i="1">
                            <a:solidFill>
                              <a:schemeClr val="tx1"/>
                            </a:solidFill>
                            <a:latin typeface="Cambria Math" panose="02040503050406030204" pitchFamily="18" charset="0"/>
                          </a:rPr>
                          <m:t>2</m:t>
                        </m:r>
                      </m:sub>
                    </m:sSub>
                  </m:oMath>
                </a14:m>
                <a:r>
                  <a:rPr lang="en-US" altLang="zh-TW" sz="2400" i="1" dirty="0">
                    <a:solidFill>
                      <a:schemeClr val="tx1"/>
                    </a:solidFill>
                  </a:rPr>
                  <a:t>) </a:t>
                </a:r>
                <a:r>
                  <a:rPr lang="en-US" altLang="zh-TW" sz="2400" dirty="0">
                    <a:solidFill>
                      <a:schemeClr val="tx1"/>
                    </a:solidFill>
                  </a:rPr>
                  <a:t>clockwise w.r.t. column axis</a:t>
                </a:r>
              </a:p>
              <a:p>
                <a:pPr marL="0" indent="0">
                  <a:lnSpc>
                    <a:spcPct val="110000"/>
                  </a:lnSpc>
                  <a:spcBef>
                    <a:spcPts val="0"/>
                  </a:spcBef>
                  <a:spcAft>
                    <a:spcPts val="600"/>
                  </a:spcAft>
                  <a:buClr>
                    <a:schemeClr val="tx2"/>
                  </a:buClr>
                  <a:buSzPct val="70000"/>
                  <a:buNone/>
                </a:pPr>
                <a:r>
                  <a:rPr lang="en-US" altLang="zh-TW" sz="2400" dirty="0">
                    <a:solidFill>
                      <a:schemeClr val="tx1"/>
                    </a:solidFill>
                  </a:rPr>
                  <a:t>Where </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𝑓</m:t>
                        </m:r>
                      </m:e>
                      <m:sub>
                        <m:r>
                          <a:rPr lang="en-US" altLang="zh-TW" sz="2400" i="1">
                            <a:solidFill>
                              <a:schemeClr val="tx1"/>
                            </a:solidFill>
                            <a:latin typeface="Cambria Math" panose="02040503050406030204" pitchFamily="18" charset="0"/>
                          </a:rPr>
                          <m:t>1</m:t>
                        </m:r>
                      </m:sub>
                    </m:sSub>
                  </m:oMath>
                </a14:m>
                <a:r>
                  <a:rPr lang="en-US" altLang="zh-TW" sz="2400" dirty="0">
                    <a:solidFill>
                      <a:schemeClr val="tx1"/>
                    </a:solidFill>
                  </a:rPr>
                  <a:t>, </a:t>
                </a:r>
                <a14:m>
                  <m:oMath xmlns:m="http://schemas.openxmlformats.org/officeDocument/2006/math">
                    <m:r>
                      <a:rPr lang="en-US" altLang="zh-TW" sz="2400">
                        <a:solidFill>
                          <a:schemeClr val="tx1"/>
                        </a:solidFill>
                        <a:latin typeface="Cambria Math" panose="02040503050406030204" pitchFamily="18" charset="0"/>
                      </a:rPr>
                      <m:t> </m:t>
                    </m:r>
                    <m:sSub>
                      <m:sSubPr>
                        <m:ctrlPr>
                          <a:rPr lang="en-US" altLang="zh-TW" sz="2400" i="1">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𝑓</m:t>
                        </m:r>
                      </m:e>
                      <m:sub>
                        <m:r>
                          <a:rPr lang="en-US" altLang="zh-TW" sz="2400" i="1">
                            <a:solidFill>
                              <a:schemeClr val="tx1"/>
                            </a:solidFill>
                            <a:latin typeface="Cambria Math" panose="02040503050406030204" pitchFamily="18" charset="0"/>
                          </a:rPr>
                          <m:t>2</m:t>
                        </m:r>
                      </m:sub>
                    </m:sSub>
                  </m:oMath>
                </a14:m>
                <a:r>
                  <a:rPr lang="en-US" altLang="zh-TW" sz="2400" dirty="0">
                    <a:solidFill>
                      <a:schemeClr val="tx1"/>
                    </a:solidFill>
                  </a:rPr>
                  <a:t>are values from first, second masks respectively.</a:t>
                </a:r>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179512" y="1845734"/>
                <a:ext cx="8712967" cy="4751618"/>
              </a:xfrm>
              <a:blipFill>
                <a:blip r:embed="rId3"/>
                <a:stretch>
                  <a:fillRect l="-2098" t="-770"/>
                </a:stretch>
              </a:blipFill>
            </p:spPr>
            <p:txBody>
              <a:bodyPr/>
              <a:lstStyle/>
              <a:p>
                <a:r>
                  <a:rPr lang="zh-TW" altLang="en-US">
                    <a:noFill/>
                  </a:rPr>
                  <a:t> </a:t>
                </a:r>
              </a:p>
            </p:txBody>
          </p:sp>
        </mc:Fallback>
      </mc:AlternateContent>
      <p:pic>
        <p:nvPicPr>
          <p:cNvPr id="31753" name="Picture 9" descr="7"/>
          <p:cNvPicPr>
            <a:picLocks noChangeAspect="1" noChangeArrowheads="1"/>
          </p:cNvPicPr>
          <p:nvPr/>
        </p:nvPicPr>
        <p:blipFill>
          <a:blip r:embed="rId4" cstate="print"/>
          <a:srcRect/>
          <a:stretch>
            <a:fillRect/>
          </a:stretch>
        </p:blipFill>
        <p:spPr bwMode="auto">
          <a:xfrm>
            <a:off x="2662563" y="2925144"/>
            <a:ext cx="3818875" cy="1800000"/>
          </a:xfrm>
          <a:prstGeom prst="rect">
            <a:avLst/>
          </a:prstGeom>
          <a:noFill/>
          <a:ln w="9525">
            <a:noFill/>
            <a:miter lim="800000"/>
            <a:headEnd/>
            <a:tailEnd/>
          </a:ln>
        </p:spPr>
      </p:pic>
      <p:cxnSp>
        <p:nvCxnSpPr>
          <p:cNvPr id="10" name="直線單箭頭接點 9"/>
          <p:cNvCxnSpPr/>
          <p:nvPr/>
        </p:nvCxnSpPr>
        <p:spPr bwMode="auto">
          <a:xfrm>
            <a:off x="2627286" y="2925144"/>
            <a:ext cx="0" cy="972000"/>
          </a:xfrm>
          <a:prstGeom prst="straightConnector1">
            <a:avLst/>
          </a:prstGeom>
          <a:solidFill>
            <a:schemeClr val="folHlink">
              <a:alpha val="0"/>
            </a:schemeClr>
          </a:solidFill>
          <a:ln w="381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線單箭頭接點 10"/>
          <p:cNvCxnSpPr/>
          <p:nvPr/>
        </p:nvCxnSpPr>
        <p:spPr bwMode="auto">
          <a:xfrm>
            <a:off x="4788024" y="2918263"/>
            <a:ext cx="1620000" cy="0"/>
          </a:xfrm>
          <a:prstGeom prst="straightConnector1">
            <a:avLst/>
          </a:prstGeom>
          <a:solidFill>
            <a:schemeClr val="folHlink">
              <a:alpha val="0"/>
            </a:schemeClr>
          </a:solidFill>
          <a:ln w="381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99</a:t>
            </a:fld>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3"/>
</p:tagLst>
</file>

<file path=ppt/tags/tag2.xml><?xml version="1.0" encoding="utf-8"?>
<p:tagLst xmlns:a="http://schemas.openxmlformats.org/drawingml/2006/main" xmlns:r="http://schemas.openxmlformats.org/officeDocument/2006/relationships" xmlns:p="http://schemas.openxmlformats.org/presentationml/2006/main">
  <p:tag name="TIMING" val="|0.9"/>
</p:tagLst>
</file>

<file path=ppt/tags/tag3.xml><?xml version="1.0" encoding="utf-8"?>
<p:tagLst xmlns:a="http://schemas.openxmlformats.org/drawingml/2006/main" xmlns:r="http://schemas.openxmlformats.org/officeDocument/2006/relationships" xmlns:p="http://schemas.openxmlformats.org/presentationml/2006/main">
  <p:tag name="TIMING" val="|2.3"/>
</p:tagLst>
</file>

<file path=ppt/tags/tag4.xml><?xml version="1.0" encoding="utf-8"?>
<p:tagLst xmlns:a="http://schemas.openxmlformats.org/drawingml/2006/main" xmlns:r="http://schemas.openxmlformats.org/officeDocument/2006/relationships" xmlns:p="http://schemas.openxmlformats.org/presentationml/2006/main">
  <p:tag name="TIMING" val="|2.3"/>
</p:tagLst>
</file>

<file path=ppt/tags/tag5.xml><?xml version="1.0" encoding="utf-8"?>
<p:tagLst xmlns:a="http://schemas.openxmlformats.org/drawingml/2006/main" xmlns:r="http://schemas.openxmlformats.org/officeDocument/2006/relationships" xmlns:p="http://schemas.openxmlformats.org/presentationml/2006/main">
  <p:tag name="TIMING" val="|2.3"/>
</p:tagLst>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folHlink">
            <a:alpha val="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folHlink">
            <a:alpha val="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回顧">
  <a:themeElements>
    <a:clrScheme name="回顧">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標準">
      <a:majorFont>
        <a:latin typeface="Times New Roman"/>
        <a:ea typeface="標楷體"/>
        <a:cs typeface=""/>
      </a:majorFont>
      <a:minorFont>
        <a:latin typeface="Times New Roman"/>
        <a:ea typeface="標楷體"/>
        <a:cs typeface=""/>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56100</TotalTime>
  <Words>24254</Words>
  <Application>Microsoft Office PowerPoint</Application>
  <PresentationFormat>如螢幕大小 (4:3)</PresentationFormat>
  <Paragraphs>4293</Paragraphs>
  <Slides>220</Slides>
  <Notes>137</Notes>
  <HiddenSlides>2</HiddenSlides>
  <MMClips>0</MMClips>
  <ScaleCrop>false</ScaleCrop>
  <HeadingPairs>
    <vt:vector size="8" baseType="variant">
      <vt:variant>
        <vt:lpstr>使用字型</vt:lpstr>
      </vt:variant>
      <vt:variant>
        <vt:i4>14</vt:i4>
      </vt:variant>
      <vt:variant>
        <vt:lpstr>佈景主題</vt:lpstr>
      </vt:variant>
      <vt:variant>
        <vt:i4>2</vt:i4>
      </vt:variant>
      <vt:variant>
        <vt:lpstr>內嵌 OLE 伺服程式</vt:lpstr>
      </vt:variant>
      <vt:variant>
        <vt:i4>1</vt:i4>
      </vt:variant>
      <vt:variant>
        <vt:lpstr>投影片標題</vt:lpstr>
      </vt:variant>
      <vt:variant>
        <vt:i4>220</vt:i4>
      </vt:variant>
    </vt:vector>
  </HeadingPairs>
  <TitlesOfParts>
    <vt:vector size="237" baseType="lpstr">
      <vt:lpstr>Arial Unicode MS</vt:lpstr>
      <vt:lpstr>charter</vt:lpstr>
      <vt:lpstr>charter</vt:lpstr>
      <vt:lpstr>Google Sans</vt:lpstr>
      <vt:lpstr>Söhne</vt:lpstr>
      <vt:lpstr>source-serif-pro</vt:lpstr>
      <vt:lpstr>標楷體</vt:lpstr>
      <vt:lpstr>Arial</vt:lpstr>
      <vt:lpstr>Calibri</vt:lpstr>
      <vt:lpstr>Cambria Math</vt:lpstr>
      <vt:lpstr>Comic Sans MS</vt:lpstr>
      <vt:lpstr>Symbol</vt:lpstr>
      <vt:lpstr>Times New Roman</vt:lpstr>
      <vt:lpstr>Wingdings</vt:lpstr>
      <vt:lpstr>Network</vt:lpstr>
      <vt:lpstr>回顧</vt:lpstr>
      <vt:lpstr>方程式</vt:lpstr>
      <vt:lpstr>Computer and Robot Vision I</vt:lpstr>
      <vt:lpstr>Outline</vt:lpstr>
      <vt:lpstr>7.1 Introduction</vt:lpstr>
      <vt:lpstr>7.1 Introduction</vt:lpstr>
      <vt:lpstr>7-2 Noise Cleaning  - Table of Contents </vt:lpstr>
      <vt:lpstr>Fun Time 1</vt:lpstr>
      <vt:lpstr>7.2 Noise Cleaning</vt:lpstr>
      <vt:lpstr>7.2 Noise Cleaning</vt:lpstr>
      <vt:lpstr>7.2 Noise Cleaning</vt:lpstr>
      <vt:lpstr>7.2 Noise Cleaning -box filter</vt:lpstr>
      <vt:lpstr>7.2 Noise Cleaning  -box filter: separable</vt:lpstr>
      <vt:lpstr>7.2 Noise Cleaning  -box filter: recursive implementation</vt:lpstr>
      <vt:lpstr>7.2 Noise Cleaning  -box filter: recursive implementation</vt:lpstr>
      <vt:lpstr>Fun Time 2</vt:lpstr>
      <vt:lpstr>7.2 Noise Cleaning  -Gaussian filter: linear smoother</vt:lpstr>
      <vt:lpstr>7.2 Noise Cleaning  -Gaussian filter: linear smoother</vt:lpstr>
      <vt:lpstr>7.2 Noise Cleaning  -Gaussian filter: linear smoother</vt:lpstr>
      <vt:lpstr>7.2 Noise Cleaning  -Gaussian filter: linear smoother</vt:lpstr>
      <vt:lpstr>7.2 Noise Cleaning  -Gaussian filter: linear smoother</vt:lpstr>
      <vt:lpstr>7.2 Noise Cleaning  -Gaussian filter: linear smoother</vt:lpstr>
      <vt:lpstr>7.2 Noise Cleaning  -Gaussian filter: linear smoother</vt:lpstr>
      <vt:lpstr>7.2 Noise Cleaning</vt:lpstr>
      <vt:lpstr>Defocusing images &amp; edges blurred </vt:lpstr>
      <vt:lpstr>Fun Time 3</vt:lpstr>
      <vt:lpstr>7.2.1 A Statistical Framework for Noise Removal</vt:lpstr>
      <vt:lpstr>7.2.1 A Statistical Framework for Noise Removal</vt:lpstr>
      <vt:lpstr>7.2.1 A Statistical Framework for Noise Removal</vt:lpstr>
      <vt:lpstr>7.2.1 A Statistical Framework for Noise Removal</vt:lpstr>
      <vt:lpstr>7.2.1 A Statistical Framework for Noise Removal</vt:lpstr>
      <vt:lpstr>7.2.1 A Statistical Framework for Noise Removal</vt:lpstr>
      <vt:lpstr>7.2.3 Outlier or Peak Noise</vt:lpstr>
      <vt:lpstr>7.2.3 Outlier or Peak Noise</vt:lpstr>
      <vt:lpstr>7.2.3 Outlier or Peak Noise</vt:lpstr>
      <vt:lpstr>7.2.3 Outlier or Peak Noise</vt:lpstr>
      <vt:lpstr>7-2-3 Outlier or Peak Noise</vt:lpstr>
      <vt:lpstr>7.2.3 Outlier or Peak Noise</vt:lpstr>
      <vt:lpstr>7.2.3 Outlier or Peak Noise</vt:lpstr>
      <vt:lpstr>7.2.4 K-Nearest Neighbor</vt:lpstr>
      <vt:lpstr>Fun Time 4</vt:lpstr>
      <vt:lpstr>7.2.5 Gradient Inverse Weighted</vt:lpstr>
      <vt:lpstr>7.2.5 Gradient Inverse Weighted</vt:lpstr>
      <vt:lpstr>Noise Removal Method Recap (5 methods)</vt:lpstr>
      <vt:lpstr>7.2.6 Order Statistic Neighborhood Operators</vt:lpstr>
      <vt:lpstr>7.2.6 Order Statistic Neighborhood Operators</vt:lpstr>
      <vt:lpstr>7.2.6 Order Statistic Neighborhood Operators-Median Operator</vt:lpstr>
      <vt:lpstr>PowerPoint 簡報</vt:lpstr>
      <vt:lpstr>7.2.6 Order Statistic Neighborhood Operators -Median Operator</vt:lpstr>
      <vt:lpstr>PowerPoint 簡報</vt:lpstr>
      <vt:lpstr>Fun Time 5</vt:lpstr>
      <vt:lpstr>7.2.6 Order Statistic Neighborhood Operators - Running Median Filter</vt:lpstr>
      <vt:lpstr>7.2.6 Order Statistic Neighborhood Operators</vt:lpstr>
      <vt:lpstr>7.2.6 Order Statistic Neighborhood Operators</vt:lpstr>
      <vt:lpstr>7.2.8 Hysteresis Smoothing</vt:lpstr>
      <vt:lpstr>7.2.8 Hysteresis Smoothing</vt:lpstr>
      <vt:lpstr>7.2.8 Hysteresis Smoothing</vt:lpstr>
      <vt:lpstr>7.2.8 Hysteresis Smoothing</vt:lpstr>
      <vt:lpstr>7.2.9 Sigma Filter</vt:lpstr>
      <vt:lpstr>Noise Removal Method Recap (5 methods)</vt:lpstr>
      <vt:lpstr>Fun Time 6</vt:lpstr>
      <vt:lpstr>7.2.10 Selected-Neighborhood Averaging</vt:lpstr>
      <vt:lpstr>7.2.11 Minimum Mean Square Noise Smoothing</vt:lpstr>
      <vt:lpstr>7.2.11 Minimum Mean Square Noise Smoothing</vt:lpstr>
      <vt:lpstr>7.2.12 Noise-Removal Techniques-Experiments</vt:lpstr>
      <vt:lpstr>7.2.12 Noise-Removal Techniques-Experiments</vt:lpstr>
      <vt:lpstr>7.2.12 Noise-Removal Techniques-Experiments</vt:lpstr>
      <vt:lpstr>Image Quality Benchmark</vt:lpstr>
      <vt:lpstr>Noise-removal Techniques-experiments</vt:lpstr>
      <vt:lpstr>Fun Time 7</vt:lpstr>
      <vt:lpstr>7.2.12 Noise-Removal Techniques-Experiments (課本定義)</vt:lpstr>
      <vt:lpstr>7.2.12 Noise-Removal Techniques-Experiments</vt:lpstr>
      <vt:lpstr>Noise Removal Method Recap (10 methods)</vt:lpstr>
      <vt:lpstr>Noise Removal Method Recap (10 methods)</vt:lpstr>
      <vt:lpstr>default peak noise removal Z_(outlier_removal) = {█(y    if |y-μ ̂ |&lt;θ@μ ̂     otherwise      )┤ ; 9 × 9, θ = 0.2</vt:lpstr>
      <vt:lpstr>PowerPoint 簡報</vt:lpstr>
      <vt:lpstr>default peak noise removal Z_(contrast-dependent outlier removal) = {█(y        if |(y-μ ̂)/σ ̂ |&lt;θ    @μ ̂           otherwise    )┤; 9 × 9, θ = 0.1</vt:lpstr>
      <vt:lpstr>PowerPoint 簡報</vt:lpstr>
      <vt:lpstr>default peak noise removal Z_(smooth replacement) = |(y-μ ̂)/σ ̂ |/(|(y-μ ̂)/σ ̂ |+K) μ ̂ +  K/(|(y-μ ̂)/σ ̂ |+K) y ; 9 × 9, θ = 0.4, K = 0.2</vt:lpstr>
      <vt:lpstr>PowerPoint 簡報</vt:lpstr>
      <vt:lpstr>Order Statistic Neighborhood Operators Z_(running median) = {█(y@Z_median  )┤                                        ;7 × 7, θ = 0.5</vt:lpstr>
      <vt:lpstr>PowerPoint 簡報</vt:lpstr>
      <vt:lpstr>Order Statistic Neighborhood Operators Z_midrange = 1/2 [x_((1) )+ x_((N) ) ] ; 7 × 7</vt:lpstr>
      <vt:lpstr>PowerPoint 簡報</vt:lpstr>
      <vt:lpstr>Order Statistic Neighborhood Operators  y ̂ = 1/(#M) ∑_(n∈M)▒x_n    where M = {n| y-2σ≤x_n ≤ y+2σ} ; 9 × 9, σ = 0.2</vt:lpstr>
      <vt:lpstr>PowerPoint 簡報</vt:lpstr>
      <vt:lpstr>7.2.12 Noise-Removal Techniques-Experiments with Lena</vt:lpstr>
      <vt:lpstr>Fun Time 8</vt:lpstr>
      <vt:lpstr>7.3 Sharpening</vt:lpstr>
      <vt:lpstr>7.3.1 Extremum Sharpening</vt:lpstr>
      <vt:lpstr>7.4 Edge Detection</vt:lpstr>
      <vt:lpstr>PowerPoint 簡報</vt:lpstr>
      <vt:lpstr>PowerPoint 簡報</vt:lpstr>
      <vt:lpstr>7.4.1 Gradient Edge Detectors (HW)</vt:lpstr>
      <vt:lpstr>Roberts operators with threshold = 30</vt:lpstr>
      <vt:lpstr>7.4.1 Gradient Edge Detectors (HW)</vt:lpstr>
      <vt:lpstr> Prewitt edge detector with threshold = 90</vt:lpstr>
      <vt:lpstr>7.4.1 Gradient Edge Detectors(HW)</vt:lpstr>
      <vt:lpstr>Gradient Edge Detectors</vt:lpstr>
      <vt:lpstr>Sobel edge detector with threshold = 120</vt:lpstr>
      <vt:lpstr>7.4.1 Gradient Edge Detectors (HW)</vt:lpstr>
      <vt:lpstr>Frei and Chen edge detector with threshold = 103</vt:lpstr>
      <vt:lpstr>Fun Time 9</vt:lpstr>
      <vt:lpstr>7.4.1 Gradient Edge Detectors (HW)</vt:lpstr>
      <vt:lpstr>Kirsch edge detector with threshold = 500</vt:lpstr>
      <vt:lpstr>7.4.1 Gradient Edge Detectors (HW)</vt:lpstr>
      <vt:lpstr>Robinson edge detector with threshold = 123</vt:lpstr>
      <vt:lpstr>7.4.1 Gradient Edge Detectors (HW)</vt:lpstr>
      <vt:lpstr>Nevatia and Babu with threshold = 32100</vt:lpstr>
      <vt:lpstr>關於作業問題  期限 繳交內容 信噪比 還有前面幾頁圖片問題 40頁 50頁 更正</vt:lpstr>
      <vt:lpstr>7.4.1 Gradient Edge Detectors</vt:lpstr>
      <vt:lpstr>PowerPoint 簡報</vt:lpstr>
      <vt:lpstr>PowerPoint 簡報</vt:lpstr>
      <vt:lpstr>7.4.1 Gradient Edge Detectors</vt:lpstr>
      <vt:lpstr>Fun Time 10</vt:lpstr>
      <vt:lpstr>7.4.1 Gradient Edge Detectors</vt:lpstr>
      <vt:lpstr>7.4.2 Zero-Crossing Edge Detectors</vt:lpstr>
      <vt:lpstr>7.4.2 Zero-Crossing Edge Detectors</vt:lpstr>
      <vt:lpstr>7.4.2 Zero-Crossing Edge Detectors(HW)</vt:lpstr>
      <vt:lpstr>7.4.2 Zero-Crossing Edge Detectors</vt:lpstr>
      <vt:lpstr>7.4.2 Zero-Crossing Edge Detectors</vt:lpstr>
      <vt:lpstr>Zero-Crossing Edge Detectors</vt:lpstr>
      <vt:lpstr>Zero-Crossing Edge Detectors</vt:lpstr>
      <vt:lpstr>7.4.2 Zero-Crossing Edge Detectors</vt:lpstr>
      <vt:lpstr>Zero-Crossing Edge Detectors</vt:lpstr>
      <vt:lpstr>Fun Time 11</vt:lpstr>
      <vt:lpstr>Laplacian of the Gaussian kernel</vt:lpstr>
      <vt:lpstr> Review</vt:lpstr>
      <vt:lpstr>PowerPoint 簡報</vt:lpstr>
      <vt:lpstr>PowerPoint 簡報</vt:lpstr>
      <vt:lpstr>7.4.2 Zero-Crossing Edge Detectors</vt:lpstr>
      <vt:lpstr>PowerPoint 簡報</vt:lpstr>
      <vt:lpstr>PowerPoint 簡報</vt:lpstr>
      <vt:lpstr>PowerPoint 簡報</vt:lpstr>
      <vt:lpstr>Fun Time 12</vt:lpstr>
      <vt:lpstr>7.4.2 Zero-Crossing Edge Detectors</vt:lpstr>
      <vt:lpstr>7.4.3 Edge Operator Performance</vt:lpstr>
      <vt:lpstr>7.5 Line Detection</vt:lpstr>
      <vt:lpstr>7.5 Line Detection</vt:lpstr>
      <vt:lpstr>PowerPoint 簡報</vt:lpstr>
      <vt:lpstr>Project due  Nov. 14, 2023</vt:lpstr>
      <vt:lpstr>Project due Nov. 14, 2023</vt:lpstr>
      <vt:lpstr>Project Assignment Related</vt:lpstr>
      <vt:lpstr>Project due Nov. 14, 2023</vt:lpstr>
      <vt:lpstr>Project due Nov. 14, 2023</vt:lpstr>
      <vt:lpstr>Project due Nov. 14, 2023</vt:lpstr>
      <vt:lpstr>Project due Nov. 14, 2023</vt:lpstr>
      <vt:lpstr>PowerPoint 簡報</vt:lpstr>
      <vt:lpstr>Project due Nov. 14, 2023</vt:lpstr>
      <vt:lpstr>Project due Nov. 14, 2023</vt:lpstr>
      <vt:lpstr>PowerPoint 簡報</vt:lpstr>
      <vt:lpstr>Project due Nov. 14, 2023</vt:lpstr>
      <vt:lpstr>Project due Nov. 14, 2023</vt:lpstr>
      <vt:lpstr>Project due Nov. 28, 2023</vt:lpstr>
      <vt:lpstr>PowerPoint 簡報</vt:lpstr>
      <vt:lpstr>PowerPoint 簡報</vt:lpstr>
      <vt:lpstr>PowerPoint 簡報</vt:lpstr>
      <vt:lpstr>PowerPoint 簡報</vt:lpstr>
      <vt:lpstr>PowerPoint 簡報</vt:lpstr>
      <vt:lpstr>PowerPoint 簡報</vt:lpstr>
      <vt:lpstr>PowerPoint 簡報</vt:lpstr>
      <vt:lpstr>PowerPoint 簡報</vt:lpstr>
      <vt:lpstr>Nov. 28, 2023</vt:lpstr>
      <vt:lpstr>Project due Nov. 28, 2023</vt:lpstr>
      <vt:lpstr>Project due Nov. 28, 2023</vt:lpstr>
      <vt:lpstr>Project due Nov. 28, 2023</vt:lpstr>
      <vt:lpstr>Project due Nov. 28, 2023</vt:lpstr>
      <vt:lpstr>Project due Nov. 28, 2023</vt:lpstr>
      <vt:lpstr>Project due Nov. 28, 2023</vt:lpstr>
      <vt:lpstr>Project due Nov. 28, 2023</vt:lpstr>
      <vt:lpstr>Project due Dec. 12, 2023</vt:lpstr>
      <vt:lpstr>Difference of Gaussian</vt:lpstr>
      <vt:lpstr>Difference of Gaussian</vt:lpstr>
      <vt:lpstr>Laplacian</vt:lpstr>
      <vt:lpstr>minimum-variance Laplacian</vt:lpstr>
      <vt:lpstr>Laplacian of Gaussian</vt:lpstr>
      <vt:lpstr>Difference of Gaussian (threshold = 1) (inhibitory σ = 3, excitatory σ = 1, kernel size=11) </vt:lpstr>
      <vt:lpstr>Zero-Crossing Edge Detectors</vt:lpstr>
      <vt:lpstr>PowerPoint 簡報</vt:lpstr>
      <vt:lpstr>PowerPoint 簡報</vt:lpstr>
      <vt:lpstr>PowerPoint 簡報</vt:lpstr>
      <vt:lpstr>PowerPoint 簡報</vt:lpstr>
      <vt:lpstr>funny</vt:lpstr>
      <vt:lpstr>Edge Detection In Grayscale Images (補充)</vt:lpstr>
      <vt:lpstr>1. Introduction</vt:lpstr>
      <vt:lpstr>2. Edge and Edge Types</vt:lpstr>
      <vt:lpstr>2. Edge and Edge Types</vt:lpstr>
      <vt:lpstr>3. Edge Detection Methods In Gray-Level Images</vt:lpstr>
      <vt:lpstr>PowerPoint 簡報</vt:lpstr>
      <vt:lpstr>3. Edge Detection Methods In Gray-Level Images</vt:lpstr>
      <vt:lpstr>4. Gradient-Based Edge Detection</vt:lpstr>
      <vt:lpstr>4. Gradient-Based Edge Detection</vt:lpstr>
      <vt:lpstr>4. Gradient-Based Edge Detection</vt:lpstr>
      <vt:lpstr>4. Gradient-Based Edge Detection</vt:lpstr>
      <vt:lpstr>4. Gradient-Based Edge Detection</vt:lpstr>
      <vt:lpstr>4.1 Roberts Cross Edge Detector</vt:lpstr>
      <vt:lpstr>4.1 Roberts Cross Edge Detector</vt:lpstr>
      <vt:lpstr>4.1 Roberts Cross Edge Detector</vt:lpstr>
      <vt:lpstr>4.2 Prewitt Edge Operator</vt:lpstr>
      <vt:lpstr>4.2 Prewitt Edge Operator</vt:lpstr>
      <vt:lpstr>4.2 Prewitt Edge Operator</vt:lpstr>
      <vt:lpstr>4.3 Sobel Edge Detector</vt:lpstr>
      <vt:lpstr>4.3 Sobel Edge Detector</vt:lpstr>
      <vt:lpstr>4.4 Comparison of the Gradient-based Edge Detection Methods</vt:lpstr>
      <vt:lpstr>4.4 Comparison of the Gradient-based Edge Detection Methods</vt:lpstr>
      <vt:lpstr>4.4 Comparison of the Gradient-based Edge Detection Methods</vt:lpstr>
      <vt:lpstr>5. Second-Derivative Operators</vt:lpstr>
      <vt:lpstr>5.1 Laplacian Edge Detector</vt:lpstr>
      <vt:lpstr>5.1 Laplacian Edge Detector</vt:lpstr>
      <vt:lpstr>5.1 Laplacian Edge Detector</vt:lpstr>
      <vt:lpstr>5.1 Laplacian Edge Detector</vt:lpstr>
      <vt:lpstr>5.1 Laplacian Edge Detector</vt:lpstr>
      <vt:lpstr>5.1 Laplacian Edge Detector</vt:lpstr>
      <vt:lpstr>5.2 Marr Hildreth—Laplacian of Gaussian</vt:lpstr>
      <vt:lpstr>5.2 Marr Hildreth—Laplacian of Gaussian</vt:lpstr>
      <vt:lpstr>5.2 Marr Hildreth—Laplacian of Gaussian</vt:lpstr>
      <vt:lpstr>5.2 Marr Hildreth—Laplacian of Gaussian</vt:lpstr>
      <vt:lpstr>5.2 Marr Hildreth—Laplacian of Gaussian</vt:lpstr>
      <vt:lpstr>5.2 Marr Hildreth—Laplacian of Gaussian</vt:lpstr>
      <vt:lpstr>5.2 Marr Hildreth—Laplacian of Gaussian</vt:lpstr>
      <vt:lpstr>5.2 Marr Hildreth—Laplacian of Gaussian</vt:lpstr>
      <vt:lpstr>5.2 Marr Hildreth—Laplacian of Gaussian</vt:lpstr>
    </vt:vector>
  </TitlesOfParts>
  <Company>CMT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boss</dc:creator>
  <cp:lastModifiedBy>Charlie</cp:lastModifiedBy>
  <cp:revision>1509</cp:revision>
  <dcterms:created xsi:type="dcterms:W3CDTF">2004-02-27T09:53:19Z</dcterms:created>
  <dcterms:modified xsi:type="dcterms:W3CDTF">2023-10-18T10:21:29Z</dcterms:modified>
</cp:coreProperties>
</file>